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700" r:id="rId3"/>
    <p:sldMasterId id="2147483704" r:id="rId4"/>
    <p:sldMasterId id="2147483732" r:id="rId5"/>
  </p:sldMasterIdLst>
  <p:notesMasterIdLst>
    <p:notesMasterId r:id="rId45"/>
  </p:notesMasterIdLst>
  <p:sldIdLst>
    <p:sldId id="2147472580" r:id="rId6"/>
    <p:sldId id="2145706289" r:id="rId7"/>
    <p:sldId id="2147472563" r:id="rId8"/>
    <p:sldId id="2147475841" r:id="rId9"/>
    <p:sldId id="2147475842" r:id="rId10"/>
    <p:sldId id="2147376135" r:id="rId11"/>
    <p:sldId id="2147475843" r:id="rId12"/>
    <p:sldId id="2147475844" r:id="rId13"/>
    <p:sldId id="2147475845" r:id="rId14"/>
    <p:sldId id="2147475846" r:id="rId15"/>
    <p:sldId id="2147475847" r:id="rId16"/>
    <p:sldId id="2147475848" r:id="rId17"/>
    <p:sldId id="2147475849" r:id="rId18"/>
    <p:sldId id="2147475850" r:id="rId19"/>
    <p:sldId id="2147475853" r:id="rId20"/>
    <p:sldId id="2147475852" r:id="rId21"/>
    <p:sldId id="2147475854" r:id="rId22"/>
    <p:sldId id="2147475855" r:id="rId23"/>
    <p:sldId id="2147475856" r:id="rId24"/>
    <p:sldId id="2147475857" r:id="rId25"/>
    <p:sldId id="2147475858" r:id="rId26"/>
    <p:sldId id="2147475859" r:id="rId27"/>
    <p:sldId id="2147475860" r:id="rId28"/>
    <p:sldId id="2147475861" r:id="rId29"/>
    <p:sldId id="6184" r:id="rId30"/>
    <p:sldId id="2147376134" r:id="rId31"/>
    <p:sldId id="2147475862" r:id="rId32"/>
    <p:sldId id="2147376136" r:id="rId33"/>
    <p:sldId id="2147376137" r:id="rId34"/>
    <p:sldId id="2147376138" r:id="rId35"/>
    <p:sldId id="2147376139" r:id="rId36"/>
    <p:sldId id="2147376140" r:id="rId37"/>
    <p:sldId id="2147376141" r:id="rId38"/>
    <p:sldId id="2147376142" r:id="rId39"/>
    <p:sldId id="2147376143" r:id="rId40"/>
    <p:sldId id="2147376144" r:id="rId41"/>
    <p:sldId id="2147376145" r:id="rId42"/>
    <p:sldId id="2147376146" r:id="rId43"/>
    <p:sldId id="2147376147" r:id="rId44"/>
  </p:sldIdLst>
  <p:sldSz cx="12192000" cy="6858000"/>
  <p:notesSz cx="6797675" cy="9926638"/>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A971EF-A544-4966-A818-AEF1FA772504}">
          <p14:sldIdLst>
            <p14:sldId id="2147472580"/>
            <p14:sldId id="2145706289"/>
            <p14:sldId id="2147472563"/>
            <p14:sldId id="2147475841"/>
            <p14:sldId id="2147475842"/>
            <p14:sldId id="2147376135"/>
            <p14:sldId id="2147475843"/>
            <p14:sldId id="2147475844"/>
            <p14:sldId id="2147475845"/>
            <p14:sldId id="2147475846"/>
            <p14:sldId id="2147475847"/>
            <p14:sldId id="2147475848"/>
            <p14:sldId id="2147475849"/>
            <p14:sldId id="2147475850"/>
            <p14:sldId id="2147475853"/>
            <p14:sldId id="2147475852"/>
            <p14:sldId id="2147475854"/>
            <p14:sldId id="2147475855"/>
            <p14:sldId id="2147475856"/>
            <p14:sldId id="2147475857"/>
            <p14:sldId id="2147475858"/>
            <p14:sldId id="2147475859"/>
            <p14:sldId id="2147475860"/>
            <p14:sldId id="2147475861"/>
            <p14:sldId id="6184"/>
          </p14:sldIdLst>
        </p14:section>
        <p14:section name="LAMPIRAN" id="{1B1FBFF8-01D2-4589-9BF9-A6C7B6B4E3B4}">
          <p14:sldIdLst>
            <p14:sldId id="2147376134"/>
            <p14:sldId id="2147475862"/>
            <p14:sldId id="2147376136"/>
            <p14:sldId id="2147376137"/>
            <p14:sldId id="2147376138"/>
            <p14:sldId id="2147376139"/>
            <p14:sldId id="2147376140"/>
            <p14:sldId id="2147376141"/>
            <p14:sldId id="2147376142"/>
            <p14:sldId id="2147376143"/>
            <p14:sldId id="2147376144"/>
            <p14:sldId id="2147376145"/>
            <p14:sldId id="2147376146"/>
            <p14:sldId id="21473761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266"/>
    <a:srgbClr val="FFFF00"/>
    <a:srgbClr val="E2F0D9"/>
    <a:srgbClr val="CC99FF"/>
    <a:srgbClr val="203467"/>
    <a:srgbClr val="ECB133"/>
    <a:srgbClr val="597F89"/>
    <a:srgbClr val="ED792B"/>
    <a:srgbClr val="25479E"/>
    <a:srgbClr val="473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5226" autoAdjust="0"/>
  </p:normalViewPr>
  <p:slideViewPr>
    <p:cSldViewPr snapToGrid="0" showGuides="1">
      <p:cViewPr varScale="1">
        <p:scale>
          <a:sx n="63" d="100"/>
          <a:sy n="63" d="100"/>
        </p:scale>
        <p:origin x="840" y="52"/>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3EC45330-E714-405B-AEF1-4198C35A2F24}" type="datetimeFigureOut">
              <a:rPr lang="id-ID" smtClean="0"/>
              <a:t>24/05/2023</a:t>
            </a:fld>
            <a:endParaRPr lang="id-ID"/>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55B5ACC-DA96-4EB1-8936-FE9D7AA4A78C}" type="slidenum">
              <a:rPr lang="id-ID" smtClean="0"/>
              <a:t>‹#›</a:t>
            </a:fld>
            <a:endParaRPr lang="id-ID"/>
          </a:p>
        </p:txBody>
      </p:sp>
    </p:spTree>
    <p:extLst>
      <p:ext uri="{BB962C8B-B14F-4D97-AF65-F5344CB8AC3E}">
        <p14:creationId xmlns:p14="http://schemas.microsoft.com/office/powerpoint/2010/main" val="81345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4</a:t>
            </a:fld>
            <a:endParaRPr lang="id-ID"/>
          </a:p>
        </p:txBody>
      </p:sp>
    </p:spTree>
    <p:extLst>
      <p:ext uri="{BB962C8B-B14F-4D97-AF65-F5344CB8AC3E}">
        <p14:creationId xmlns:p14="http://schemas.microsoft.com/office/powerpoint/2010/main" val="2078082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21</a:t>
            </a:fld>
            <a:endParaRPr lang="id-ID"/>
          </a:p>
        </p:txBody>
      </p:sp>
    </p:spTree>
    <p:extLst>
      <p:ext uri="{BB962C8B-B14F-4D97-AF65-F5344CB8AC3E}">
        <p14:creationId xmlns:p14="http://schemas.microsoft.com/office/powerpoint/2010/main" val="3784552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22</a:t>
            </a:fld>
            <a:endParaRPr lang="id-ID"/>
          </a:p>
        </p:txBody>
      </p:sp>
    </p:spTree>
    <p:extLst>
      <p:ext uri="{BB962C8B-B14F-4D97-AF65-F5344CB8AC3E}">
        <p14:creationId xmlns:p14="http://schemas.microsoft.com/office/powerpoint/2010/main" val="3904047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23</a:t>
            </a:fld>
            <a:endParaRPr lang="id-ID"/>
          </a:p>
        </p:txBody>
      </p:sp>
    </p:spTree>
    <p:extLst>
      <p:ext uri="{BB962C8B-B14F-4D97-AF65-F5344CB8AC3E}">
        <p14:creationId xmlns:p14="http://schemas.microsoft.com/office/powerpoint/2010/main" val="210891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24</a:t>
            </a:fld>
            <a:endParaRPr lang="id-ID"/>
          </a:p>
        </p:txBody>
      </p:sp>
    </p:spTree>
    <p:extLst>
      <p:ext uri="{BB962C8B-B14F-4D97-AF65-F5344CB8AC3E}">
        <p14:creationId xmlns:p14="http://schemas.microsoft.com/office/powerpoint/2010/main" val="158035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5B5ACC-DA96-4EB1-8936-FE9D7AA4A78C}" type="slidenum">
              <a:rPr lang="id-ID" smtClean="0"/>
              <a:t>5</a:t>
            </a:fld>
            <a:endParaRPr lang="id-ID"/>
          </a:p>
        </p:txBody>
      </p:sp>
    </p:spTree>
    <p:extLst>
      <p:ext uri="{BB962C8B-B14F-4D97-AF65-F5344CB8AC3E}">
        <p14:creationId xmlns:p14="http://schemas.microsoft.com/office/powerpoint/2010/main" val="5017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13</a:t>
            </a:fld>
            <a:endParaRPr lang="id-ID"/>
          </a:p>
        </p:txBody>
      </p:sp>
    </p:spTree>
    <p:extLst>
      <p:ext uri="{BB962C8B-B14F-4D97-AF65-F5344CB8AC3E}">
        <p14:creationId xmlns:p14="http://schemas.microsoft.com/office/powerpoint/2010/main" val="321260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14</a:t>
            </a:fld>
            <a:endParaRPr lang="id-ID"/>
          </a:p>
        </p:txBody>
      </p:sp>
    </p:spTree>
    <p:extLst>
      <p:ext uri="{BB962C8B-B14F-4D97-AF65-F5344CB8AC3E}">
        <p14:creationId xmlns:p14="http://schemas.microsoft.com/office/powerpoint/2010/main" val="2971927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15</a:t>
            </a:fld>
            <a:endParaRPr lang="id-ID"/>
          </a:p>
        </p:txBody>
      </p:sp>
    </p:spTree>
    <p:extLst>
      <p:ext uri="{BB962C8B-B14F-4D97-AF65-F5344CB8AC3E}">
        <p14:creationId xmlns:p14="http://schemas.microsoft.com/office/powerpoint/2010/main" val="928178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17</a:t>
            </a:fld>
            <a:endParaRPr lang="id-ID"/>
          </a:p>
        </p:txBody>
      </p:sp>
    </p:spTree>
    <p:extLst>
      <p:ext uri="{BB962C8B-B14F-4D97-AF65-F5344CB8AC3E}">
        <p14:creationId xmlns:p14="http://schemas.microsoft.com/office/powerpoint/2010/main" val="343431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18</a:t>
            </a:fld>
            <a:endParaRPr lang="id-ID"/>
          </a:p>
        </p:txBody>
      </p:sp>
    </p:spTree>
    <p:extLst>
      <p:ext uri="{BB962C8B-B14F-4D97-AF65-F5344CB8AC3E}">
        <p14:creationId xmlns:p14="http://schemas.microsoft.com/office/powerpoint/2010/main" val="5089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19</a:t>
            </a:fld>
            <a:endParaRPr lang="id-ID"/>
          </a:p>
        </p:txBody>
      </p:sp>
    </p:spTree>
    <p:extLst>
      <p:ext uri="{BB962C8B-B14F-4D97-AF65-F5344CB8AC3E}">
        <p14:creationId xmlns:p14="http://schemas.microsoft.com/office/powerpoint/2010/main" val="3370476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55B5ACC-DA96-4EB1-8936-FE9D7AA4A78C}" type="slidenum">
              <a:rPr lang="id-ID" smtClean="0"/>
              <a:t>20</a:t>
            </a:fld>
            <a:endParaRPr lang="id-ID"/>
          </a:p>
        </p:txBody>
      </p:sp>
    </p:spTree>
    <p:extLst>
      <p:ext uri="{BB962C8B-B14F-4D97-AF65-F5344CB8AC3E}">
        <p14:creationId xmlns:p14="http://schemas.microsoft.com/office/powerpoint/2010/main" val="92730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4" Type="http://schemas.openxmlformats.org/officeDocument/2006/relationships/image" Target="../media/image20.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27A8-9EAB-46E3-B877-80EBBDF0836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76203CE6-3464-44A4-B1EA-8FA57025BD1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6B2AE373-5ED3-4247-8AD1-32456C1A4F5D}"/>
              </a:ext>
            </a:extLst>
          </p:cNvPr>
          <p:cNvSpPr>
            <a:spLocks noGrp="1"/>
          </p:cNvSpPr>
          <p:nvPr>
            <p:ph type="dt" sz="half" idx="10"/>
          </p:nvPr>
        </p:nvSpPr>
        <p:spPr>
          <a:xfrm>
            <a:off x="838200" y="6356350"/>
            <a:ext cx="2743200" cy="365125"/>
          </a:xfrm>
          <a:prstGeom prst="rect">
            <a:avLst/>
          </a:prstGeom>
        </p:spPr>
        <p:txBody>
          <a:bodyPr/>
          <a:lstStyle/>
          <a:p>
            <a:fld id="{FCD8C9A7-26FA-3F41-8EC2-BBFCBD4F1948}" type="datetime1">
              <a:rPr lang="en-ID" smtClean="0"/>
              <a:t>24/05/2023</a:t>
            </a:fld>
            <a:endParaRPr lang="id-ID"/>
          </a:p>
        </p:txBody>
      </p:sp>
      <p:sp>
        <p:nvSpPr>
          <p:cNvPr id="5" name="Footer Placeholder 4">
            <a:extLst>
              <a:ext uri="{FF2B5EF4-FFF2-40B4-BE49-F238E27FC236}">
                <a16:creationId xmlns:a16="http://schemas.microsoft.com/office/drawing/2014/main" id="{CE0A88FF-5421-4E1A-B97E-9BC4722BCE9A}"/>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a:extLst>
              <a:ext uri="{FF2B5EF4-FFF2-40B4-BE49-F238E27FC236}">
                <a16:creationId xmlns:a16="http://schemas.microsoft.com/office/drawing/2014/main" id="{CD97E2F1-4F82-4317-A67F-8AFE33DA91CB}"/>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2486685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4B4A-388B-40E8-9BA5-943EB3EAEBF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2535C693-62C6-49B9-A20E-89327D59751D}"/>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DF67EBF-0267-48ED-94DF-8A27C2354FA0}"/>
              </a:ext>
            </a:extLst>
          </p:cNvPr>
          <p:cNvSpPr>
            <a:spLocks noGrp="1"/>
          </p:cNvSpPr>
          <p:nvPr>
            <p:ph type="dt" sz="half" idx="10"/>
          </p:nvPr>
        </p:nvSpPr>
        <p:spPr>
          <a:xfrm>
            <a:off x="838200" y="6356350"/>
            <a:ext cx="2743200" cy="365125"/>
          </a:xfrm>
          <a:prstGeom prst="rect">
            <a:avLst/>
          </a:prstGeom>
        </p:spPr>
        <p:txBody>
          <a:bodyPr/>
          <a:lstStyle/>
          <a:p>
            <a:fld id="{AC4B401D-6D64-6344-A885-07F13E11144E}" type="datetime1">
              <a:rPr lang="en-ID" smtClean="0"/>
              <a:t>24/05/2023</a:t>
            </a:fld>
            <a:endParaRPr lang="id-ID"/>
          </a:p>
        </p:txBody>
      </p:sp>
      <p:sp>
        <p:nvSpPr>
          <p:cNvPr id="5" name="Footer Placeholder 4">
            <a:extLst>
              <a:ext uri="{FF2B5EF4-FFF2-40B4-BE49-F238E27FC236}">
                <a16:creationId xmlns:a16="http://schemas.microsoft.com/office/drawing/2014/main" id="{39151303-2BFD-4D6C-B15A-DA21DB497D14}"/>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a:extLst>
              <a:ext uri="{FF2B5EF4-FFF2-40B4-BE49-F238E27FC236}">
                <a16:creationId xmlns:a16="http://schemas.microsoft.com/office/drawing/2014/main" id="{3AB17148-AC5C-4A52-ADF8-E3954B391D2A}"/>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1606983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E7565D-C219-4DA4-BE1A-0BD43F93732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27241BD4-BEFC-430D-A2DC-6367136FEE4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13E27F6-2969-46AD-A433-EC6B76ABBE91}"/>
              </a:ext>
            </a:extLst>
          </p:cNvPr>
          <p:cNvSpPr>
            <a:spLocks noGrp="1"/>
          </p:cNvSpPr>
          <p:nvPr>
            <p:ph type="dt" sz="half" idx="10"/>
          </p:nvPr>
        </p:nvSpPr>
        <p:spPr>
          <a:xfrm>
            <a:off x="838200" y="6356350"/>
            <a:ext cx="2743200" cy="365125"/>
          </a:xfrm>
          <a:prstGeom prst="rect">
            <a:avLst/>
          </a:prstGeom>
        </p:spPr>
        <p:txBody>
          <a:bodyPr/>
          <a:lstStyle/>
          <a:p>
            <a:fld id="{ABE69C10-EE77-3544-8187-0962DB9F4F7F}" type="datetime1">
              <a:rPr lang="en-ID" smtClean="0"/>
              <a:t>24/05/2023</a:t>
            </a:fld>
            <a:endParaRPr lang="id-ID"/>
          </a:p>
        </p:txBody>
      </p:sp>
      <p:sp>
        <p:nvSpPr>
          <p:cNvPr id="5" name="Footer Placeholder 4">
            <a:extLst>
              <a:ext uri="{FF2B5EF4-FFF2-40B4-BE49-F238E27FC236}">
                <a16:creationId xmlns:a16="http://schemas.microsoft.com/office/drawing/2014/main" id="{BBE0355A-DB93-4445-8540-CA330A4FB7E5}"/>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a:extLst>
              <a:ext uri="{FF2B5EF4-FFF2-40B4-BE49-F238E27FC236}">
                <a16:creationId xmlns:a16="http://schemas.microsoft.com/office/drawing/2014/main" id="{E41BC660-596F-44F6-A488-9661020429EF}"/>
              </a:ext>
            </a:extLst>
          </p:cNvPr>
          <p:cNvSpPr>
            <a:spLocks noGrp="1"/>
          </p:cNvSpPr>
          <p:nvPr>
            <p:ph type="sldNum" sz="quarter" idx="12"/>
          </p:nvPr>
        </p:nvSpPr>
        <p:spPr/>
        <p:txBody>
          <a:bodyPr/>
          <a:lstStyle/>
          <a:p>
            <a:fld id="{AEDF8F18-11F1-433E-90CF-9D1BA7D9C3BD}" type="slidenum">
              <a:rPr lang="id-ID" smtClean="0"/>
              <a:t>‹#›</a:t>
            </a:fld>
            <a:endParaRPr lang="id-ID" dirty="0"/>
          </a:p>
        </p:txBody>
      </p:sp>
    </p:spTree>
    <p:extLst>
      <p:ext uri="{BB962C8B-B14F-4D97-AF65-F5344CB8AC3E}">
        <p14:creationId xmlns:p14="http://schemas.microsoft.com/office/powerpoint/2010/main" val="613353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1" userDrawn="1">
  <p:cSld name="Title and Content 1">
    <p:spTree>
      <p:nvGrpSpPr>
        <p:cNvPr id="1" name="Shape 100"/>
        <p:cNvGrpSpPr/>
        <p:nvPr/>
      </p:nvGrpSpPr>
      <p:grpSpPr>
        <a:xfrm>
          <a:off x="0" y="0"/>
          <a:ext cx="0" cy="0"/>
          <a:chOff x="0" y="0"/>
          <a:chExt cx="0" cy="0"/>
        </a:xfrm>
      </p:grpSpPr>
      <p:sp>
        <p:nvSpPr>
          <p:cNvPr id="103" name="Shape 103"/>
          <p:cNvSpPr txBox="1">
            <a:spLocks noGrp="1"/>
          </p:cNvSpPr>
          <p:nvPr>
            <p:ph type="body" idx="1"/>
          </p:nvPr>
        </p:nvSpPr>
        <p:spPr>
          <a:xfrm>
            <a:off x="1154966" y="2429167"/>
            <a:ext cx="9466852" cy="3214432"/>
          </a:xfrm>
          <a:prstGeom prst="rect">
            <a:avLst/>
          </a:prstGeom>
          <a:noFill/>
          <a:ln>
            <a:noFill/>
          </a:ln>
        </p:spPr>
        <p:txBody>
          <a:bodyPr spcFirstLastPara="1" wrap="square" lIns="68575" tIns="68575" rIns="68575" bIns="68575" anchor="t" anchorCtr="0"/>
          <a:lstStyle>
            <a:lvl1pPr marL="177796" marR="0" lvl="0" indent="0" algn="l" rtl="0">
              <a:lnSpc>
                <a:spcPct val="90000"/>
              </a:lnSpc>
              <a:spcBef>
                <a:spcPts val="1067"/>
              </a:spcBef>
              <a:spcAft>
                <a:spcPts val="0"/>
              </a:spcAft>
              <a:buClr>
                <a:schemeClr val="dk1"/>
              </a:buClr>
              <a:buSzPts val="1500"/>
              <a:buFont typeface="Arial"/>
              <a:buNone/>
              <a:defRPr sz="2400" b="1" i="0" u="none" strike="noStrike" cap="none">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Calibri"/>
              </a:defRPr>
            </a:lvl1pPr>
            <a:lvl2pPr marL="1219170" marR="0" lvl="1"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2pPr>
            <a:lvl3pPr marL="1828754" marR="0" lvl="2" indent="-406390" algn="l" rtl="0">
              <a:lnSpc>
                <a:spcPct val="90000"/>
              </a:lnSpc>
              <a:spcBef>
                <a:spcPts val="533"/>
              </a:spcBef>
              <a:spcAft>
                <a:spcPts val="0"/>
              </a:spcAft>
              <a:buClr>
                <a:schemeClr val="dk1"/>
              </a:buClr>
              <a:buSzPts val="1200"/>
              <a:buFont typeface="Arial"/>
              <a:buChar char="•"/>
              <a:defRPr sz="16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pic>
        <p:nvPicPr>
          <p:cNvPr id="107" name="Shape 107"/>
          <p:cNvPicPr preferRelativeResize="0"/>
          <p:nvPr/>
        </p:nvPicPr>
        <p:blipFill rotWithShape="1">
          <a:blip r:embed="rId2">
            <a:alphaModFix/>
          </a:blip>
          <a:srcRect/>
          <a:stretch/>
        </p:blipFill>
        <p:spPr>
          <a:xfrm>
            <a:off x="11453948" y="165323"/>
            <a:ext cx="570935" cy="615009"/>
          </a:xfrm>
          <a:prstGeom prst="rect">
            <a:avLst/>
          </a:prstGeom>
          <a:noFill/>
          <a:ln>
            <a:noFill/>
          </a:ln>
        </p:spPr>
      </p:pic>
      <p:sp>
        <p:nvSpPr>
          <p:cNvPr id="14" name="Slide Number Placeholder 5">
            <a:extLst>
              <a:ext uri="{FF2B5EF4-FFF2-40B4-BE49-F238E27FC236}">
                <a16:creationId xmlns:a16="http://schemas.microsoft.com/office/drawing/2014/main" id="{5AF40952-9C59-4147-873D-ADAED2D2EAA8}"/>
              </a:ext>
            </a:extLst>
          </p:cNvPr>
          <p:cNvSpPr>
            <a:spLocks noGrp="1"/>
          </p:cNvSpPr>
          <p:nvPr>
            <p:ph type="sldNum" sz="quarter" idx="4"/>
          </p:nvPr>
        </p:nvSpPr>
        <p:spPr>
          <a:xfrm>
            <a:off x="11628580" y="6356349"/>
            <a:ext cx="456136" cy="365125"/>
          </a:xfrm>
          <a:prstGeom prst="rect">
            <a:avLst/>
          </a:prstGeom>
        </p:spPr>
        <p:txBody>
          <a:bodyPr anchor="b"/>
          <a:lstStyle>
            <a:lvl1pPr algn="ctr">
              <a:defRPr sz="1200" b="1">
                <a:latin typeface="Arial" panose="020B0604020202020204" pitchFamily="34" charset="0"/>
                <a:cs typeface="Arial" panose="020B0604020202020204" pitchFamily="34" charset="0"/>
              </a:defRPr>
            </a:lvl1pPr>
          </a:lstStyle>
          <a:p>
            <a:fld id="{9EAC1405-0C57-4587-8502-70E451757371}" type="slidenum">
              <a:rPr lang="en-ID" smtClean="0"/>
              <a:pPr/>
              <a:t>‹#›</a:t>
            </a:fld>
            <a:endParaRPr lang="en-ID"/>
          </a:p>
        </p:txBody>
      </p:sp>
      <p:sp>
        <p:nvSpPr>
          <p:cNvPr id="17" name="Rectangle 16">
            <a:extLst>
              <a:ext uri="{FF2B5EF4-FFF2-40B4-BE49-F238E27FC236}">
                <a16:creationId xmlns:a16="http://schemas.microsoft.com/office/drawing/2014/main" id="{4884A158-C27E-4D71-AE21-BC4F0A1C31F2}"/>
              </a:ext>
            </a:extLst>
          </p:cNvPr>
          <p:cNvSpPr/>
          <p:nvPr userDrawn="1"/>
        </p:nvSpPr>
        <p:spPr>
          <a:xfrm rot="5400000">
            <a:off x="41774" y="-41774"/>
            <a:ext cx="1071418" cy="11549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1690C10-8F05-4655-B470-11AF90C46C30}"/>
              </a:ext>
            </a:extLst>
          </p:cNvPr>
          <p:cNvSpPr>
            <a:spLocks noGrp="1"/>
          </p:cNvSpPr>
          <p:nvPr>
            <p:ph type="title"/>
          </p:nvPr>
        </p:nvSpPr>
        <p:spPr>
          <a:xfrm>
            <a:off x="1154967" y="353222"/>
            <a:ext cx="9947142" cy="409067"/>
          </a:xfrm>
          <a:prstGeom prst="rect">
            <a:avLst/>
          </a:prstGeom>
        </p:spPr>
        <p:txBody>
          <a:bodyPr>
            <a:noAutofit/>
          </a:bodyPr>
          <a:lstStyle>
            <a:lvl1pPr>
              <a:defRPr sz="2400" b="1">
                <a:solidFill>
                  <a:srgbClr val="0070C0"/>
                </a:solidFill>
                <a:latin typeface="+mn-lt"/>
              </a:defRPr>
            </a:lvl1pPr>
          </a:lstStyle>
          <a:p>
            <a:r>
              <a:rPr lang="en-US"/>
              <a:t>Click to edit Master title style</a:t>
            </a:r>
            <a:endParaRPr lang="en-ID"/>
          </a:p>
        </p:txBody>
      </p:sp>
      <p:sp>
        <p:nvSpPr>
          <p:cNvPr id="19" name="TextBox 18">
            <a:extLst>
              <a:ext uri="{FF2B5EF4-FFF2-40B4-BE49-F238E27FC236}">
                <a16:creationId xmlns:a16="http://schemas.microsoft.com/office/drawing/2014/main" id="{B8654A6A-5B2B-4A91-B7B7-2C24FBE1475D}"/>
              </a:ext>
            </a:extLst>
          </p:cNvPr>
          <p:cNvSpPr txBox="1"/>
          <p:nvPr userDrawn="1"/>
        </p:nvSpPr>
        <p:spPr>
          <a:xfrm>
            <a:off x="53556" y="6347679"/>
            <a:ext cx="4379899" cy="419695"/>
          </a:xfrm>
          <a:prstGeom prst="rect">
            <a:avLst/>
          </a:prstGeom>
          <a:noFill/>
        </p:spPr>
        <p:txBody>
          <a:bodyPr wrap="square" rtlCol="0">
            <a:noAutofit/>
          </a:bodyPr>
          <a:lstStyle/>
          <a:p>
            <a:pPr algn="l"/>
            <a:endParaRPr lang="en-US" sz="1200" b="1">
              <a:solidFill>
                <a:schemeClr val="tx1">
                  <a:lumMod val="85000"/>
                  <a:lumOff val="15000"/>
                </a:schemeClr>
              </a:solidFill>
              <a:latin typeface="Arial" panose="020B0604020202020204" pitchFamily="34" charset="0"/>
              <a:cs typeface="Arial" panose="020B0604020202020204" pitchFamily="34" charset="0"/>
            </a:endParaRPr>
          </a:p>
        </p:txBody>
      </p:sp>
      <p:pic>
        <p:nvPicPr>
          <p:cNvPr id="8" name="Google Shape;93;p1" descr="Logo&#10;&#10;Description automatically generated with low confidence">
            <a:extLst>
              <a:ext uri="{FF2B5EF4-FFF2-40B4-BE49-F238E27FC236}">
                <a16:creationId xmlns:a16="http://schemas.microsoft.com/office/drawing/2014/main" id="{55945B09-4E48-4E87-A60E-CB29BC3BDFCA}"/>
              </a:ext>
            </a:extLst>
          </p:cNvPr>
          <p:cNvPicPr preferRelativeResize="0"/>
          <p:nvPr userDrawn="1"/>
        </p:nvPicPr>
        <p:blipFill rotWithShape="1">
          <a:blip r:embed="rId3">
            <a:alphaModFix/>
          </a:blip>
          <a:srcRect l="29202" t="4396" r="19997" b="7243"/>
          <a:stretch/>
        </p:blipFill>
        <p:spPr>
          <a:xfrm>
            <a:off x="10858756" y="0"/>
            <a:ext cx="570935" cy="973394"/>
          </a:xfrm>
          <a:prstGeom prst="rect">
            <a:avLst/>
          </a:prstGeom>
          <a:noFill/>
          <a:ln>
            <a:noFill/>
          </a:ln>
        </p:spPr>
      </p:pic>
    </p:spTree>
    <p:extLst>
      <p:ext uri="{BB962C8B-B14F-4D97-AF65-F5344CB8AC3E}">
        <p14:creationId xmlns:p14="http://schemas.microsoft.com/office/powerpoint/2010/main" val="930675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281344-BF16-45D7-8825-A6F600FDC3AE}"/>
              </a:ext>
            </a:extLst>
          </p:cNvPr>
          <p:cNvSpPr>
            <a:spLocks noGrp="1"/>
          </p:cNvSpPr>
          <p:nvPr>
            <p:ph idx="1"/>
          </p:nvPr>
        </p:nvSpPr>
        <p:spPr>
          <a:xfrm>
            <a:off x="838200" y="1825625"/>
            <a:ext cx="10515600" cy="4351338"/>
          </a:xfrm>
          <a:prstGeom prst="rect">
            <a:avLst/>
          </a:prstGeom>
        </p:spPr>
        <p:txBody>
          <a:bodyPr/>
          <a:lstStyle>
            <a:lvl1pPr>
              <a:defRPr>
                <a:latin typeface="Josefin Sans" pitchFamily="2" charset="0"/>
              </a:defRPr>
            </a:lvl1pPr>
            <a:lvl2pPr>
              <a:defRPr>
                <a:latin typeface="Josefin Sans" pitchFamily="2" charset="0"/>
              </a:defRPr>
            </a:lvl2pPr>
            <a:lvl3pPr>
              <a:defRPr>
                <a:latin typeface="Josefin Sans" pitchFamily="2" charset="0"/>
              </a:defRPr>
            </a:lvl3pPr>
            <a:lvl4pPr>
              <a:defRPr>
                <a:latin typeface="Josefin Sans" pitchFamily="2" charset="0"/>
              </a:defRPr>
            </a:lvl4pPr>
            <a:lvl5pPr>
              <a:defRPr>
                <a:latin typeface="Josefin Sans"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6" name="Slide Number Placeholder 5">
            <a:extLst>
              <a:ext uri="{FF2B5EF4-FFF2-40B4-BE49-F238E27FC236}">
                <a16:creationId xmlns:a16="http://schemas.microsoft.com/office/drawing/2014/main" id="{E033626A-73A8-49E5-AA23-5AA77D2A62FC}"/>
              </a:ext>
            </a:extLst>
          </p:cNvPr>
          <p:cNvSpPr>
            <a:spLocks noGrp="1"/>
          </p:cNvSpPr>
          <p:nvPr>
            <p:ph type="sldNum" sz="quarter" idx="12"/>
          </p:nvPr>
        </p:nvSpPr>
        <p:spPr/>
        <p:txBody>
          <a:bodyPr/>
          <a:lstStyle>
            <a:lvl1pPr>
              <a:defRPr>
                <a:solidFill>
                  <a:schemeClr val="bg1"/>
                </a:solidFill>
              </a:defRPr>
            </a:lvl1pPr>
          </a:lstStyle>
          <a:p>
            <a:fld id="{AEDF8F18-11F1-433E-90CF-9D1BA7D9C3BD}" type="slidenum">
              <a:rPr lang="id-ID" smtClean="0"/>
              <a:pPr/>
              <a:t>‹#›</a:t>
            </a:fld>
            <a:endParaRPr lang="id-ID" dirty="0"/>
          </a:p>
        </p:txBody>
      </p:sp>
    </p:spTree>
    <p:extLst>
      <p:ext uri="{BB962C8B-B14F-4D97-AF65-F5344CB8AC3E}">
        <p14:creationId xmlns:p14="http://schemas.microsoft.com/office/powerpoint/2010/main" val="134482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63560" y="6526858"/>
            <a:ext cx="455736" cy="310564"/>
          </a:xfrm>
        </p:spPr>
        <p:txBody>
          <a:bodyPr/>
          <a:lstStyle>
            <a:lvl1pPr>
              <a:defRPr sz="1400" b="1">
                <a:solidFill>
                  <a:schemeClr val="bg1"/>
                </a:solidFill>
              </a:defRPr>
            </a:lvl1pPr>
          </a:lstStyle>
          <a:p>
            <a:r>
              <a:rPr lang="id-ID"/>
              <a:t> </a:t>
            </a:r>
            <a:fld id="{AEDF8F18-11F1-433E-90CF-9D1BA7D9C3BD}" type="slidenum">
              <a:rPr lang="id-ID" smtClean="0"/>
              <a:pPr/>
              <a:t>‹#›</a:t>
            </a:fld>
            <a:endParaRPr lang="id-ID" dirty="0"/>
          </a:p>
        </p:txBody>
      </p:sp>
    </p:spTree>
    <p:extLst>
      <p:ext uri="{BB962C8B-B14F-4D97-AF65-F5344CB8AC3E}">
        <p14:creationId xmlns:p14="http://schemas.microsoft.com/office/powerpoint/2010/main" val="4012511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11125200" cy="4351338"/>
          </a:xfrm>
        </p:spPr>
        <p:txBody>
          <a:bodyPr/>
          <a:lstStyle>
            <a:lvl1pPr>
              <a:defRPr>
                <a:latin typeface="Franklin Gothic Medium Cond" panose="020B0606030402020204" pitchFamily="34" charset="0"/>
              </a:defRPr>
            </a:lvl1pPr>
            <a:lvl2pPr>
              <a:defRPr>
                <a:latin typeface="Franklin Gothic Medium Cond" panose="020B0606030402020204" pitchFamily="34" charset="0"/>
              </a:defRPr>
            </a:lvl2pPr>
            <a:lvl3pPr>
              <a:defRPr>
                <a:latin typeface="Franklin Gothic Medium Cond" panose="020B0606030402020204" pitchFamily="34" charset="0"/>
              </a:defRPr>
            </a:lvl3pPr>
            <a:lvl4pPr>
              <a:defRPr>
                <a:latin typeface="Franklin Gothic Medium Cond" panose="020B0606030402020204" pitchFamily="34" charset="0"/>
              </a:defRPr>
            </a:lvl4pPr>
            <a:lvl5pPr>
              <a:defRPr>
                <a:latin typeface="Franklin Gothic Medium Cond" panose="020B06060304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9EC2FA-BAE9-47C1-9F69-3BE3FE76FE18}" type="datetime1">
              <a:rPr kumimoji="0" lang="id-ID"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24/05/2023</a:t>
            </a:fld>
            <a:endParaRPr kumimoji="0" lang="id-ID"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object 2">
            <a:extLst>
              <a:ext uri="{FF2B5EF4-FFF2-40B4-BE49-F238E27FC236}">
                <a16:creationId xmlns:a16="http://schemas.microsoft.com/office/drawing/2014/main" id="{F5BA2355-FA55-49B1-B269-046FBF312E9D}"/>
              </a:ext>
            </a:extLst>
          </p:cNvPr>
          <p:cNvSpPr/>
          <p:nvPr userDrawn="1"/>
        </p:nvSpPr>
        <p:spPr>
          <a:xfrm>
            <a:off x="-5443" y="0"/>
            <a:ext cx="11412122" cy="71321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p:spPr>
        <p:txBody>
          <a:bodyPr wrap="square" lIns="0" tIns="0" rIns="0" bIns="0" rtlCol="0" anchor="ctr"/>
          <a:lstStyle/>
          <a:p>
            <a:pPr marL="257270" algn="ctr" defTabSz="664519">
              <a:tabLst>
                <a:tab pos="389943" algn="l"/>
              </a:tabLst>
              <a:defRPr/>
            </a:pPr>
            <a:endParaRPr lang="sv-SE" sz="32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32995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82" y="6096000"/>
            <a:ext cx="12206782" cy="864229"/>
          </a:xfrm>
          <a:prstGeom prst="rect">
            <a:avLst/>
          </a:prstGeom>
        </p:spPr>
      </p:pic>
      <p:grpSp>
        <p:nvGrpSpPr>
          <p:cNvPr id="6" name="Group 5"/>
          <p:cNvGrpSpPr/>
          <p:nvPr userDrawn="1"/>
        </p:nvGrpSpPr>
        <p:grpSpPr>
          <a:xfrm>
            <a:off x="-14782" y="3733797"/>
            <a:ext cx="12206782" cy="2727158"/>
            <a:chOff x="-14700" y="3664608"/>
            <a:chExt cx="9645839" cy="2727158"/>
          </a:xfrm>
        </p:grpSpPr>
        <p:grpSp>
          <p:nvGrpSpPr>
            <p:cNvPr id="7" name="Group 4"/>
            <p:cNvGrpSpPr>
              <a:grpSpLocks/>
            </p:cNvGrpSpPr>
            <p:nvPr/>
          </p:nvGrpSpPr>
          <p:grpSpPr bwMode="auto">
            <a:xfrm>
              <a:off x="0" y="4885834"/>
              <a:ext cx="9631139" cy="1505932"/>
              <a:chOff x="65965" y="1713341"/>
              <a:chExt cx="9576799" cy="1639459"/>
            </a:xfrm>
          </p:grpSpPr>
          <p:pic>
            <p:nvPicPr>
              <p:cNvPr id="13" name="Picture 1"/>
              <p:cNvPicPr>
                <a:picLocks noChangeAspect="1"/>
              </p:cNvPicPr>
              <p:nvPr/>
            </p:nvPicPr>
            <p:blipFill>
              <a:blip r:embed="rId3">
                <a:extLst>
                  <a:ext uri="{28A0092B-C50C-407E-A947-70E740481C1C}">
                    <a14:useLocalDpi xmlns:a14="http://schemas.microsoft.com/office/drawing/2010/main" val="0"/>
                  </a:ext>
                </a:extLst>
              </a:blip>
              <a:srcRect r="50627"/>
              <a:stretch>
                <a:fillRect/>
              </a:stretch>
            </p:blipFill>
            <p:spPr bwMode="auto">
              <a:xfrm>
                <a:off x="65965" y="1713341"/>
                <a:ext cx="4810835" cy="159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p:cNvPicPr>
              <p:nvPr/>
            </p:nvPicPr>
            <p:blipFill>
              <a:blip r:embed="rId3">
                <a:grayscl/>
                <a:extLst>
                  <a:ext uri="{28A0092B-C50C-407E-A947-70E740481C1C}">
                    <a14:useLocalDpi xmlns:a14="http://schemas.microsoft.com/office/drawing/2010/main" val="0"/>
                  </a:ext>
                </a:extLst>
              </a:blip>
              <a:srcRect l="50768" t="2728" r="1083" b="-2728"/>
              <a:stretch>
                <a:fillRect/>
              </a:stretch>
            </p:blipFill>
            <p:spPr bwMode="auto">
              <a:xfrm>
                <a:off x="4876800" y="1713341"/>
                <a:ext cx="4765964" cy="163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
            <p:cNvPicPr>
              <a:picLocks noChangeAspect="1"/>
            </p:cNvPicPr>
            <p:nvPr/>
          </p:nvPicPr>
          <p:blipFill rotWithShape="1">
            <a:blip r:embed="rId3">
              <a:grayscl/>
              <a:extLst>
                <a:ext uri="{28A0092B-C50C-407E-A947-70E740481C1C}">
                  <a14:useLocalDpi xmlns:a14="http://schemas.microsoft.com/office/drawing/2010/main" val="0"/>
                </a:ext>
              </a:extLst>
            </a:blip>
            <a:srcRect r="56499"/>
            <a:stretch/>
          </p:blipFill>
          <p:spPr bwMode="auto">
            <a:xfrm>
              <a:off x="-14700" y="3664608"/>
              <a:ext cx="4233720" cy="268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p:cNvPicPr>
              <a:picLocks noChangeAspect="1"/>
            </p:cNvPicPr>
            <p:nvPr/>
          </p:nvPicPr>
          <p:blipFill rotWithShape="1">
            <a:blip r:embed="rId3">
              <a:grayscl/>
              <a:extLst>
                <a:ext uri="{28A0092B-C50C-407E-A947-70E740481C1C}">
                  <a14:useLocalDpi xmlns:a14="http://schemas.microsoft.com/office/drawing/2010/main" val="0"/>
                </a:ext>
              </a:extLst>
            </a:blip>
            <a:srcRect l="43238" t="63546" r="51301" b="311"/>
            <a:stretch/>
          </p:blipFill>
          <p:spPr bwMode="auto">
            <a:xfrm>
              <a:off x="4158531" y="5320792"/>
              <a:ext cx="535145" cy="52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rotWithShape="1">
            <a:blip r:embed="rId3">
              <a:grayscl/>
              <a:extLst>
                <a:ext uri="{28A0092B-C50C-407E-A947-70E740481C1C}">
                  <a14:useLocalDpi xmlns:a14="http://schemas.microsoft.com/office/drawing/2010/main" val="0"/>
                </a:ext>
              </a:extLst>
            </a:blip>
            <a:srcRect l="43912" r="50627"/>
            <a:stretch/>
          </p:blipFill>
          <p:spPr bwMode="auto">
            <a:xfrm>
              <a:off x="4738540" y="4885834"/>
              <a:ext cx="535145" cy="146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rot="2700000">
              <a:off x="4185384" y="5248319"/>
              <a:ext cx="796240" cy="371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188676" y="5815373"/>
              <a:ext cx="549864" cy="53640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ate Placeholder 3"/>
          <p:cNvSpPr>
            <a:spLocks noGrp="1"/>
          </p:cNvSpPr>
          <p:nvPr>
            <p:ph type="dt" sz="half" idx="10"/>
          </p:nvPr>
        </p:nvSpPr>
        <p:spPr>
          <a:xfrm>
            <a:off x="609600" y="6356356"/>
            <a:ext cx="2844800" cy="365125"/>
          </a:xfrm>
          <a:prstGeom prst="rect">
            <a:avLst/>
          </a:prstGeom>
        </p:spPr>
        <p:txBody>
          <a:bodyPr/>
          <a:lstStyle>
            <a:lvl1pPr>
              <a:defRPr/>
            </a:lvl1pPr>
          </a:lstStyle>
          <a:p>
            <a:fld id="{56B79639-8713-4794-9A38-27B82DE6B792}" type="datetime1">
              <a:rPr lang="id-ID" altLang="id-ID"/>
              <a:pPr/>
              <a:t>24/05/2023</a:t>
            </a:fld>
            <a:endParaRPr lang="id-ID" altLang="id-ID"/>
          </a:p>
        </p:txBody>
      </p:sp>
      <p:sp>
        <p:nvSpPr>
          <p:cNvPr id="16" name="object 18"/>
          <p:cNvSpPr/>
          <p:nvPr userDrawn="1"/>
        </p:nvSpPr>
        <p:spPr>
          <a:xfrm>
            <a:off x="7730885" y="6165583"/>
            <a:ext cx="407036" cy="410476"/>
          </a:xfrm>
          <a:prstGeom prst="rect">
            <a:avLst/>
          </a:prstGeom>
          <a:blipFill>
            <a:blip r:embed="rId4" cstate="print"/>
            <a:stretch>
              <a:fillRect/>
            </a:stretch>
          </a:blipFill>
        </p:spPr>
        <p:txBody>
          <a:bodyPr wrap="square" lIns="0" tIns="0" rIns="0" bIns="0" rtlCol="0"/>
          <a:lstStyle/>
          <a:p>
            <a:endParaRPr dirty="0"/>
          </a:p>
        </p:txBody>
      </p:sp>
      <p:sp>
        <p:nvSpPr>
          <p:cNvPr id="17" name="object 19"/>
          <p:cNvSpPr/>
          <p:nvPr userDrawn="1"/>
        </p:nvSpPr>
        <p:spPr>
          <a:xfrm>
            <a:off x="9580328" y="6165582"/>
            <a:ext cx="407036" cy="370387"/>
          </a:xfrm>
          <a:prstGeom prst="rect">
            <a:avLst/>
          </a:prstGeom>
          <a:blipFill>
            <a:blip r:embed="rId5" cstate="print"/>
            <a:stretch>
              <a:fillRect/>
            </a:stretch>
          </a:blipFill>
        </p:spPr>
        <p:txBody>
          <a:bodyPr wrap="square" lIns="0" tIns="0" rIns="0" bIns="0" rtlCol="0"/>
          <a:lstStyle/>
          <a:p>
            <a:endParaRPr dirty="0"/>
          </a:p>
        </p:txBody>
      </p:sp>
      <p:sp>
        <p:nvSpPr>
          <p:cNvPr id="18" name="object 20"/>
          <p:cNvSpPr/>
          <p:nvPr userDrawn="1"/>
        </p:nvSpPr>
        <p:spPr>
          <a:xfrm>
            <a:off x="1390366" y="6165582"/>
            <a:ext cx="407036" cy="375951"/>
          </a:xfrm>
          <a:prstGeom prst="rect">
            <a:avLst/>
          </a:prstGeom>
          <a:blipFill>
            <a:blip r:embed="rId6" cstate="print"/>
            <a:stretch>
              <a:fillRect/>
            </a:stretch>
          </a:blipFill>
        </p:spPr>
        <p:txBody>
          <a:bodyPr wrap="square" lIns="0" tIns="0" rIns="0" bIns="0" rtlCol="0"/>
          <a:lstStyle/>
          <a:p>
            <a:endParaRPr dirty="0"/>
          </a:p>
        </p:txBody>
      </p:sp>
      <p:sp>
        <p:nvSpPr>
          <p:cNvPr id="19" name="object 21"/>
          <p:cNvSpPr/>
          <p:nvPr userDrawn="1"/>
        </p:nvSpPr>
        <p:spPr>
          <a:xfrm>
            <a:off x="3367906" y="6165582"/>
            <a:ext cx="414540" cy="373435"/>
          </a:xfrm>
          <a:prstGeom prst="rect">
            <a:avLst/>
          </a:prstGeom>
          <a:blipFill>
            <a:blip r:embed="rId7" cstate="print"/>
            <a:stretch>
              <a:fillRect/>
            </a:stretch>
          </a:blipFill>
        </p:spPr>
        <p:txBody>
          <a:bodyPr wrap="square" lIns="0" tIns="0" rIns="0" bIns="0" rtlCol="0"/>
          <a:lstStyle/>
          <a:p>
            <a:endParaRPr dirty="0"/>
          </a:p>
        </p:txBody>
      </p:sp>
      <p:sp>
        <p:nvSpPr>
          <p:cNvPr id="20" name="object 22"/>
          <p:cNvSpPr/>
          <p:nvPr userDrawn="1"/>
        </p:nvSpPr>
        <p:spPr>
          <a:xfrm>
            <a:off x="5556468" y="6165582"/>
            <a:ext cx="448303" cy="400345"/>
          </a:xfrm>
          <a:prstGeom prst="rect">
            <a:avLst/>
          </a:prstGeom>
          <a:blipFill>
            <a:blip r:embed="rId8" cstate="print"/>
            <a:stretch>
              <a:fillRect/>
            </a:stretch>
          </a:blipFill>
        </p:spPr>
        <p:txBody>
          <a:bodyPr wrap="square" lIns="0" tIns="0" rIns="0" bIns="0" rtlCol="0"/>
          <a:lstStyle/>
          <a:p>
            <a:endParaRPr dirty="0"/>
          </a:p>
        </p:txBody>
      </p:sp>
      <p:sp>
        <p:nvSpPr>
          <p:cNvPr id="21" name="object 25"/>
          <p:cNvSpPr txBox="1"/>
          <p:nvPr userDrawn="1"/>
        </p:nvSpPr>
        <p:spPr>
          <a:xfrm>
            <a:off x="9675315" y="6643900"/>
            <a:ext cx="189138" cy="214802"/>
          </a:xfrm>
          <a:prstGeom prst="rect">
            <a:avLst/>
          </a:prstGeom>
        </p:spPr>
        <p:txBody>
          <a:bodyPr vert="horz" wrap="square" lIns="0" tIns="0" rIns="0" bIns="0" rtlCol="0">
            <a:spAutoFit/>
          </a:bodyPr>
          <a:lstStyle/>
          <a:p>
            <a:pPr marL="25400">
              <a:lnSpc>
                <a:spcPts val="1614"/>
              </a:lnSpc>
            </a:pPr>
            <a:endParaRPr dirty="0">
              <a:latin typeface="Calibri"/>
              <a:cs typeface="Calibri"/>
            </a:endParaRPr>
          </a:p>
        </p:txBody>
      </p:sp>
    </p:spTree>
    <p:extLst>
      <p:ext uri="{BB962C8B-B14F-4D97-AF65-F5344CB8AC3E}">
        <p14:creationId xmlns:p14="http://schemas.microsoft.com/office/powerpoint/2010/main" val="2074247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Tree>
    <p:extLst>
      <p:ext uri="{BB962C8B-B14F-4D97-AF65-F5344CB8AC3E}">
        <p14:creationId xmlns:p14="http://schemas.microsoft.com/office/powerpoint/2010/main" val="2050117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442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3"/>
            <a:ext cx="10363200" cy="1470025"/>
          </a:xfrm>
          <a:prstGeom prst="rect">
            <a:avLst/>
          </a:prstGeom>
        </p:spPr>
        <p:txBody>
          <a:bodyPr/>
          <a:lstStyle/>
          <a:p>
            <a:r>
              <a:rPr lang="en-US"/>
              <a:t>Click to edit Master title style</a:t>
            </a:r>
            <a:endParaRPr lang="id-ID"/>
          </a:p>
        </p:txBody>
      </p:sp>
    </p:spTree>
    <p:extLst>
      <p:ext uri="{BB962C8B-B14F-4D97-AF65-F5344CB8AC3E}">
        <p14:creationId xmlns:p14="http://schemas.microsoft.com/office/powerpoint/2010/main" val="2971026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9CFB-0B8B-4760-B421-70EBE6ED6F4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0E281344-BF16-45D7-8825-A6F600FDC3AE}"/>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Slide Number Placeholder 5">
            <a:extLst>
              <a:ext uri="{FF2B5EF4-FFF2-40B4-BE49-F238E27FC236}">
                <a16:creationId xmlns:a16="http://schemas.microsoft.com/office/drawing/2014/main" id="{E033626A-73A8-49E5-AA23-5AA77D2A62FC}"/>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7062964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Oval 6"/>
          <p:cNvSpPr/>
          <p:nvPr userDrawn="1"/>
        </p:nvSpPr>
        <p:spPr>
          <a:xfrm>
            <a:off x="3380601" y="6227136"/>
            <a:ext cx="375138" cy="27713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7772333" y="6216503"/>
            <a:ext cx="375138" cy="2771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userDrawn="1"/>
        </p:nvSpPr>
        <p:spPr>
          <a:xfrm>
            <a:off x="1395305" y="6223010"/>
            <a:ext cx="375138" cy="2771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userDrawn="1"/>
        </p:nvSpPr>
        <p:spPr>
          <a:xfrm>
            <a:off x="9603982" y="6218063"/>
            <a:ext cx="375138" cy="2771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986" y="6185463"/>
            <a:ext cx="375138" cy="304800"/>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11018" y="6188161"/>
            <a:ext cx="373964" cy="303846"/>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11754" y="6207782"/>
            <a:ext cx="353966" cy="287597"/>
          </a:xfrm>
          <a:prstGeom prst="rect">
            <a:avLst/>
          </a:prstGeom>
        </p:spPr>
      </p:pic>
      <p:sp>
        <p:nvSpPr>
          <p:cNvPr id="15" name="Oval 14"/>
          <p:cNvSpPr/>
          <p:nvPr userDrawn="1"/>
        </p:nvSpPr>
        <p:spPr>
          <a:xfrm>
            <a:off x="3378032" y="6223765"/>
            <a:ext cx="375138" cy="2771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376080" y="6183398"/>
            <a:ext cx="390767" cy="317498"/>
          </a:xfrm>
          <a:prstGeom prst="rect">
            <a:avLst/>
          </a:prstGeom>
        </p:spPr>
      </p:pic>
      <p:sp>
        <p:nvSpPr>
          <p:cNvPr id="17" name="Oval 16"/>
          <p:cNvSpPr/>
          <p:nvPr userDrawn="1"/>
        </p:nvSpPr>
        <p:spPr>
          <a:xfrm>
            <a:off x="5575886" y="6217894"/>
            <a:ext cx="375138" cy="2771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45314" y="6154617"/>
            <a:ext cx="448009" cy="364007"/>
          </a:xfrm>
          <a:prstGeom prst="rect">
            <a:avLst/>
          </a:prstGeom>
        </p:spPr>
      </p:pic>
    </p:spTree>
    <p:extLst>
      <p:ext uri="{BB962C8B-B14F-4D97-AF65-F5344CB8AC3E}">
        <p14:creationId xmlns:p14="http://schemas.microsoft.com/office/powerpoint/2010/main" val="2329842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821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82" y="6096000"/>
            <a:ext cx="12206782" cy="864229"/>
          </a:xfrm>
          <a:prstGeom prst="rect">
            <a:avLst/>
          </a:prstGeom>
        </p:spPr>
      </p:pic>
      <p:grpSp>
        <p:nvGrpSpPr>
          <p:cNvPr id="6" name="Group 5"/>
          <p:cNvGrpSpPr/>
          <p:nvPr userDrawn="1"/>
        </p:nvGrpSpPr>
        <p:grpSpPr>
          <a:xfrm>
            <a:off x="-14782" y="3733797"/>
            <a:ext cx="12206782" cy="2727158"/>
            <a:chOff x="-14700" y="3664608"/>
            <a:chExt cx="9645839" cy="2727158"/>
          </a:xfrm>
        </p:grpSpPr>
        <p:grpSp>
          <p:nvGrpSpPr>
            <p:cNvPr id="7" name="Group 4"/>
            <p:cNvGrpSpPr>
              <a:grpSpLocks/>
            </p:cNvGrpSpPr>
            <p:nvPr/>
          </p:nvGrpSpPr>
          <p:grpSpPr bwMode="auto">
            <a:xfrm>
              <a:off x="0" y="4885834"/>
              <a:ext cx="9631139" cy="1505932"/>
              <a:chOff x="65965" y="1713341"/>
              <a:chExt cx="9576799" cy="1639459"/>
            </a:xfrm>
          </p:grpSpPr>
          <p:pic>
            <p:nvPicPr>
              <p:cNvPr id="13" name="Picture 1"/>
              <p:cNvPicPr>
                <a:picLocks noChangeAspect="1"/>
              </p:cNvPicPr>
              <p:nvPr/>
            </p:nvPicPr>
            <p:blipFill>
              <a:blip r:embed="rId3">
                <a:extLst>
                  <a:ext uri="{28A0092B-C50C-407E-A947-70E740481C1C}">
                    <a14:useLocalDpi xmlns:a14="http://schemas.microsoft.com/office/drawing/2010/main" val="0"/>
                  </a:ext>
                </a:extLst>
              </a:blip>
              <a:srcRect r="50627"/>
              <a:stretch>
                <a:fillRect/>
              </a:stretch>
            </p:blipFill>
            <p:spPr bwMode="auto">
              <a:xfrm>
                <a:off x="65965" y="1713341"/>
                <a:ext cx="4810835" cy="159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p:cNvPicPr>
              <p:nvPr/>
            </p:nvPicPr>
            <p:blipFill>
              <a:blip r:embed="rId3">
                <a:grayscl/>
                <a:extLst>
                  <a:ext uri="{28A0092B-C50C-407E-A947-70E740481C1C}">
                    <a14:useLocalDpi xmlns:a14="http://schemas.microsoft.com/office/drawing/2010/main" val="0"/>
                  </a:ext>
                </a:extLst>
              </a:blip>
              <a:srcRect l="50768" t="2728" r="1083" b="-2728"/>
              <a:stretch>
                <a:fillRect/>
              </a:stretch>
            </p:blipFill>
            <p:spPr bwMode="auto">
              <a:xfrm>
                <a:off x="4876800" y="1713341"/>
                <a:ext cx="4765964" cy="163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
            <p:cNvPicPr>
              <a:picLocks noChangeAspect="1"/>
            </p:cNvPicPr>
            <p:nvPr/>
          </p:nvPicPr>
          <p:blipFill rotWithShape="1">
            <a:blip r:embed="rId3">
              <a:grayscl/>
              <a:extLst>
                <a:ext uri="{28A0092B-C50C-407E-A947-70E740481C1C}">
                  <a14:useLocalDpi xmlns:a14="http://schemas.microsoft.com/office/drawing/2010/main" val="0"/>
                </a:ext>
              </a:extLst>
            </a:blip>
            <a:srcRect r="56499"/>
            <a:stretch/>
          </p:blipFill>
          <p:spPr bwMode="auto">
            <a:xfrm>
              <a:off x="-14700" y="3664608"/>
              <a:ext cx="4233720" cy="268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p:cNvPicPr>
              <a:picLocks noChangeAspect="1"/>
            </p:cNvPicPr>
            <p:nvPr/>
          </p:nvPicPr>
          <p:blipFill rotWithShape="1">
            <a:blip r:embed="rId3">
              <a:grayscl/>
              <a:extLst>
                <a:ext uri="{28A0092B-C50C-407E-A947-70E740481C1C}">
                  <a14:useLocalDpi xmlns:a14="http://schemas.microsoft.com/office/drawing/2010/main" val="0"/>
                </a:ext>
              </a:extLst>
            </a:blip>
            <a:srcRect l="43238" t="63546" r="51301" b="311"/>
            <a:stretch/>
          </p:blipFill>
          <p:spPr bwMode="auto">
            <a:xfrm>
              <a:off x="4158531" y="5320792"/>
              <a:ext cx="535145" cy="52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rotWithShape="1">
            <a:blip r:embed="rId3">
              <a:grayscl/>
              <a:extLst>
                <a:ext uri="{28A0092B-C50C-407E-A947-70E740481C1C}">
                  <a14:useLocalDpi xmlns:a14="http://schemas.microsoft.com/office/drawing/2010/main" val="0"/>
                </a:ext>
              </a:extLst>
            </a:blip>
            <a:srcRect l="43912" r="50627"/>
            <a:stretch/>
          </p:blipFill>
          <p:spPr bwMode="auto">
            <a:xfrm>
              <a:off x="4738540" y="4885834"/>
              <a:ext cx="535145" cy="146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rot="2700000">
              <a:off x="4185384" y="5248319"/>
              <a:ext cx="796240" cy="371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188676" y="5815373"/>
              <a:ext cx="549864" cy="53640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Date Placeholder 3"/>
          <p:cNvSpPr>
            <a:spLocks noGrp="1"/>
          </p:cNvSpPr>
          <p:nvPr>
            <p:ph type="dt" sz="half" idx="10"/>
          </p:nvPr>
        </p:nvSpPr>
        <p:spPr>
          <a:xfrm>
            <a:off x="609600" y="6356356"/>
            <a:ext cx="2844800" cy="365125"/>
          </a:xfrm>
          <a:prstGeom prst="rect">
            <a:avLst/>
          </a:prstGeom>
        </p:spPr>
        <p:txBody>
          <a:bodyPr/>
          <a:lstStyle>
            <a:lvl1pPr>
              <a:defRPr/>
            </a:lvl1pPr>
          </a:lstStyle>
          <a:p>
            <a:fld id="{56B79639-8713-4794-9A38-27B82DE6B792}" type="datetime1">
              <a:rPr lang="id-ID" altLang="id-ID"/>
              <a:pPr/>
              <a:t>24/05/2023</a:t>
            </a:fld>
            <a:endParaRPr lang="id-ID" altLang="id-ID"/>
          </a:p>
        </p:txBody>
      </p:sp>
      <p:sp>
        <p:nvSpPr>
          <p:cNvPr id="16" name="object 18"/>
          <p:cNvSpPr/>
          <p:nvPr userDrawn="1"/>
        </p:nvSpPr>
        <p:spPr>
          <a:xfrm>
            <a:off x="7730885" y="6165583"/>
            <a:ext cx="407036" cy="410476"/>
          </a:xfrm>
          <a:prstGeom prst="rect">
            <a:avLst/>
          </a:prstGeom>
          <a:blipFill>
            <a:blip r:embed="rId4" cstate="print"/>
            <a:stretch>
              <a:fillRect/>
            </a:stretch>
          </a:blipFill>
        </p:spPr>
        <p:txBody>
          <a:bodyPr wrap="square" lIns="0" tIns="0" rIns="0" bIns="0" rtlCol="0"/>
          <a:lstStyle/>
          <a:p>
            <a:endParaRPr dirty="0"/>
          </a:p>
        </p:txBody>
      </p:sp>
      <p:sp>
        <p:nvSpPr>
          <p:cNvPr id="17" name="object 19"/>
          <p:cNvSpPr/>
          <p:nvPr userDrawn="1"/>
        </p:nvSpPr>
        <p:spPr>
          <a:xfrm>
            <a:off x="9580328" y="6165582"/>
            <a:ext cx="407036" cy="370387"/>
          </a:xfrm>
          <a:prstGeom prst="rect">
            <a:avLst/>
          </a:prstGeom>
          <a:blipFill>
            <a:blip r:embed="rId5" cstate="print"/>
            <a:stretch>
              <a:fillRect/>
            </a:stretch>
          </a:blipFill>
        </p:spPr>
        <p:txBody>
          <a:bodyPr wrap="square" lIns="0" tIns="0" rIns="0" bIns="0" rtlCol="0"/>
          <a:lstStyle/>
          <a:p>
            <a:endParaRPr dirty="0"/>
          </a:p>
        </p:txBody>
      </p:sp>
      <p:sp>
        <p:nvSpPr>
          <p:cNvPr id="18" name="object 20"/>
          <p:cNvSpPr/>
          <p:nvPr userDrawn="1"/>
        </p:nvSpPr>
        <p:spPr>
          <a:xfrm>
            <a:off x="1390366" y="6165582"/>
            <a:ext cx="407036" cy="375951"/>
          </a:xfrm>
          <a:prstGeom prst="rect">
            <a:avLst/>
          </a:prstGeom>
          <a:blipFill>
            <a:blip r:embed="rId6" cstate="print"/>
            <a:stretch>
              <a:fillRect/>
            </a:stretch>
          </a:blipFill>
        </p:spPr>
        <p:txBody>
          <a:bodyPr wrap="square" lIns="0" tIns="0" rIns="0" bIns="0" rtlCol="0"/>
          <a:lstStyle/>
          <a:p>
            <a:endParaRPr dirty="0"/>
          </a:p>
        </p:txBody>
      </p:sp>
      <p:sp>
        <p:nvSpPr>
          <p:cNvPr id="19" name="object 21"/>
          <p:cNvSpPr/>
          <p:nvPr userDrawn="1"/>
        </p:nvSpPr>
        <p:spPr>
          <a:xfrm>
            <a:off x="3367906" y="6165582"/>
            <a:ext cx="414540" cy="373435"/>
          </a:xfrm>
          <a:prstGeom prst="rect">
            <a:avLst/>
          </a:prstGeom>
          <a:blipFill>
            <a:blip r:embed="rId7" cstate="print"/>
            <a:stretch>
              <a:fillRect/>
            </a:stretch>
          </a:blipFill>
        </p:spPr>
        <p:txBody>
          <a:bodyPr wrap="square" lIns="0" tIns="0" rIns="0" bIns="0" rtlCol="0"/>
          <a:lstStyle/>
          <a:p>
            <a:endParaRPr dirty="0"/>
          </a:p>
        </p:txBody>
      </p:sp>
      <p:sp>
        <p:nvSpPr>
          <p:cNvPr id="20" name="object 22"/>
          <p:cNvSpPr/>
          <p:nvPr userDrawn="1"/>
        </p:nvSpPr>
        <p:spPr>
          <a:xfrm>
            <a:off x="5556468" y="6165582"/>
            <a:ext cx="448303" cy="400345"/>
          </a:xfrm>
          <a:prstGeom prst="rect">
            <a:avLst/>
          </a:prstGeom>
          <a:blipFill>
            <a:blip r:embed="rId8" cstate="print"/>
            <a:stretch>
              <a:fillRect/>
            </a:stretch>
          </a:blipFill>
        </p:spPr>
        <p:txBody>
          <a:bodyPr wrap="square" lIns="0" tIns="0" rIns="0" bIns="0" rtlCol="0"/>
          <a:lstStyle/>
          <a:p>
            <a:endParaRPr dirty="0"/>
          </a:p>
        </p:txBody>
      </p:sp>
      <p:sp>
        <p:nvSpPr>
          <p:cNvPr id="21" name="object 25"/>
          <p:cNvSpPr txBox="1"/>
          <p:nvPr userDrawn="1"/>
        </p:nvSpPr>
        <p:spPr>
          <a:xfrm>
            <a:off x="9675315" y="6643900"/>
            <a:ext cx="189138" cy="214802"/>
          </a:xfrm>
          <a:prstGeom prst="rect">
            <a:avLst/>
          </a:prstGeom>
        </p:spPr>
        <p:txBody>
          <a:bodyPr vert="horz" wrap="square" lIns="0" tIns="0" rIns="0" bIns="0" rtlCol="0">
            <a:spAutoFit/>
          </a:bodyPr>
          <a:lstStyle/>
          <a:p>
            <a:pPr marL="25400">
              <a:lnSpc>
                <a:spcPts val="1614"/>
              </a:lnSpc>
            </a:pPr>
            <a:endParaRPr dirty="0">
              <a:latin typeface="Calibri"/>
              <a:cs typeface="Calibri"/>
            </a:endParaRPr>
          </a:p>
        </p:txBody>
      </p:sp>
    </p:spTree>
    <p:extLst>
      <p:ext uri="{BB962C8B-B14F-4D97-AF65-F5344CB8AC3E}">
        <p14:creationId xmlns:p14="http://schemas.microsoft.com/office/powerpoint/2010/main" val="1242396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3072921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25568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15858687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3294491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1310485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1559025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1081865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8DB6-2E10-4742-A2B4-6DB580E3506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8B40D68B-33A1-432C-BDE5-C950CB1C7A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038B0D-3352-4427-87BF-6119F7CDDE26}"/>
              </a:ext>
            </a:extLst>
          </p:cNvPr>
          <p:cNvSpPr>
            <a:spLocks noGrp="1"/>
          </p:cNvSpPr>
          <p:nvPr>
            <p:ph type="dt" sz="half" idx="10"/>
          </p:nvPr>
        </p:nvSpPr>
        <p:spPr>
          <a:xfrm>
            <a:off x="838200" y="6356350"/>
            <a:ext cx="2743200" cy="365125"/>
          </a:xfrm>
          <a:prstGeom prst="rect">
            <a:avLst/>
          </a:prstGeom>
        </p:spPr>
        <p:txBody>
          <a:bodyPr/>
          <a:lstStyle/>
          <a:p>
            <a:fld id="{8B64F465-DA17-5C45-8345-81D63B6D1EA0}" type="datetime1">
              <a:rPr lang="en-ID" smtClean="0"/>
              <a:t>24/05/2023</a:t>
            </a:fld>
            <a:endParaRPr lang="id-ID"/>
          </a:p>
        </p:txBody>
      </p:sp>
      <p:sp>
        <p:nvSpPr>
          <p:cNvPr id="5" name="Footer Placeholder 4">
            <a:extLst>
              <a:ext uri="{FF2B5EF4-FFF2-40B4-BE49-F238E27FC236}">
                <a16:creationId xmlns:a16="http://schemas.microsoft.com/office/drawing/2014/main" id="{179AD640-1C90-40B3-8FD3-447B219BE615}"/>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a:extLst>
              <a:ext uri="{FF2B5EF4-FFF2-40B4-BE49-F238E27FC236}">
                <a16:creationId xmlns:a16="http://schemas.microsoft.com/office/drawing/2014/main" id="{83AAEA55-C9DB-48A1-AFE3-3C85AFE8F459}"/>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3484858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3700474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4108565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3" name="Text Placeholder 2"/>
          <p:cNvSpPr>
            <a:spLocks noGrp="1"/>
          </p:cNvSpPr>
          <p:nvPr>
            <p:ph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1234200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756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85AA-2847-4585-A630-AB72604B892C}"/>
              </a:ext>
            </a:extLst>
          </p:cNvPr>
          <p:cNvSpPr>
            <a:spLocks noGrp="1"/>
          </p:cNvSpPr>
          <p:nvPr>
            <p:ph type="title"/>
          </p:nvPr>
        </p:nvSpPr>
        <p:spPr>
          <a:xfrm>
            <a:off x="831850" y="1709740"/>
            <a:ext cx="10515600" cy="2852737"/>
          </a:xfrm>
        </p:spPr>
        <p:txBody>
          <a:bodyPr anchor="b"/>
          <a:lstStyle>
            <a:lvl1pPr>
              <a:defRPr sz="4875"/>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FF616223-7745-491A-A9CC-E7D617D3C044}"/>
              </a:ext>
            </a:extLst>
          </p:cNvPr>
          <p:cNvSpPr>
            <a:spLocks noGrp="1"/>
          </p:cNvSpPr>
          <p:nvPr>
            <p:ph type="body" idx="1"/>
          </p:nvPr>
        </p:nvSpPr>
        <p:spPr>
          <a:xfrm>
            <a:off x="831850" y="4589465"/>
            <a:ext cx="10515600"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117BE3-AFEC-4B35-9BB4-3DF60C03347D}"/>
              </a:ext>
            </a:extLst>
          </p:cNvPr>
          <p:cNvSpPr>
            <a:spLocks noGrp="1"/>
          </p:cNvSpPr>
          <p:nvPr>
            <p:ph type="dt" sz="half" idx="10"/>
          </p:nvPr>
        </p:nvSpPr>
        <p:spPr/>
        <p:txBody>
          <a:bodyPr/>
          <a:lstStyle/>
          <a:p>
            <a:r>
              <a:rPr lang="id-ID" spc="-85"/>
              <a:t>29</a:t>
            </a:r>
            <a:r>
              <a:rPr lang="id-ID" spc="-81"/>
              <a:t>/</a:t>
            </a:r>
            <a:r>
              <a:rPr lang="id-ID" spc="-85"/>
              <a:t>11</a:t>
            </a:r>
            <a:r>
              <a:rPr lang="id-ID" spc="-81"/>
              <a:t>/</a:t>
            </a:r>
            <a:r>
              <a:rPr lang="id-ID" spc="-28"/>
              <a:t>19</a:t>
            </a:r>
            <a:endParaRPr lang="id-ID" spc="-28" dirty="0"/>
          </a:p>
        </p:txBody>
      </p:sp>
      <p:sp>
        <p:nvSpPr>
          <p:cNvPr id="5" name="Footer Placeholder 4">
            <a:extLst>
              <a:ext uri="{FF2B5EF4-FFF2-40B4-BE49-F238E27FC236}">
                <a16:creationId xmlns:a16="http://schemas.microsoft.com/office/drawing/2014/main" id="{68B0D9D6-E34A-4CF1-B6A7-D613532DCF59}"/>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E74BC357-2397-4BD0-AB39-B1853921DEB8}"/>
              </a:ext>
            </a:extLst>
          </p:cNvPr>
          <p:cNvSpPr>
            <a:spLocks noGrp="1"/>
          </p:cNvSpPr>
          <p:nvPr>
            <p:ph type="sldNum" sz="quarter" idx="12"/>
          </p:nvPr>
        </p:nvSpPr>
        <p:spPr/>
        <p:txBody>
          <a:bodyPr/>
          <a:lstStyle/>
          <a:p>
            <a:fld id="{81D60167-4931-47E6-BA6A-407CBD079E47}" type="slidenum">
              <a:rPr lang="id-ID" spc="-28" smtClean="0"/>
              <a:pPr/>
              <a:t>‹#›</a:t>
            </a:fld>
            <a:endParaRPr lang="id-ID" spc="-28" dirty="0"/>
          </a:p>
        </p:txBody>
      </p:sp>
    </p:spTree>
    <p:extLst>
      <p:ext uri="{BB962C8B-B14F-4D97-AF65-F5344CB8AC3E}">
        <p14:creationId xmlns:p14="http://schemas.microsoft.com/office/powerpoint/2010/main" val="282367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1597096269"/>
              </p:ext>
            </p:extLst>
          </p:nvPr>
        </p:nvGraphicFramePr>
        <p:xfrm>
          <a:off x="1590" y="1590"/>
          <a:ext cx="1586"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8" name="Object 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 y="1590"/>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a:extLst>
              <a:ext uri="{FF2B5EF4-FFF2-40B4-BE49-F238E27FC236}">
                <a16:creationId xmlns:a16="http://schemas.microsoft.com/office/drawing/2014/main" id="{6CB9C058-54DC-4DB7-B311-AAAC7DD37542}"/>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9A6C3EA6-0404-42ED-B3FB-15C98A6C02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C40D1961-BD54-4B15-87BE-CFC481F530E1}"/>
              </a:ext>
            </a:extLst>
          </p:cNvPr>
          <p:cNvSpPr>
            <a:spLocks noGrp="1"/>
          </p:cNvSpPr>
          <p:nvPr>
            <p:ph type="dt" sz="half" idx="10"/>
          </p:nvPr>
        </p:nvSpPr>
        <p:spPr/>
        <p:txBody>
          <a:bodyPr/>
          <a:lstStyle/>
          <a:p>
            <a:r>
              <a:rPr lang="id-ID" spc="-85"/>
              <a:t>29</a:t>
            </a:r>
            <a:r>
              <a:rPr lang="id-ID" spc="-81"/>
              <a:t>/</a:t>
            </a:r>
            <a:r>
              <a:rPr lang="id-ID" spc="-85"/>
              <a:t>11</a:t>
            </a:r>
            <a:r>
              <a:rPr lang="id-ID" spc="-81"/>
              <a:t>/</a:t>
            </a:r>
            <a:r>
              <a:rPr lang="id-ID" spc="-28"/>
              <a:t>19</a:t>
            </a:r>
            <a:endParaRPr lang="id-ID" spc="-28" dirty="0"/>
          </a:p>
        </p:txBody>
      </p:sp>
      <p:sp>
        <p:nvSpPr>
          <p:cNvPr id="5" name="Footer Placeholder 4">
            <a:extLst>
              <a:ext uri="{FF2B5EF4-FFF2-40B4-BE49-F238E27FC236}">
                <a16:creationId xmlns:a16="http://schemas.microsoft.com/office/drawing/2014/main" id="{F7C51D7D-EE7D-49BF-A4FA-8004F5DE895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96A79C1-9992-4C2B-8CF4-302DEE5FCDE0}"/>
              </a:ext>
            </a:extLst>
          </p:cNvPr>
          <p:cNvSpPr>
            <a:spLocks noGrp="1"/>
          </p:cNvSpPr>
          <p:nvPr>
            <p:ph type="sldNum" sz="quarter" idx="12"/>
          </p:nvPr>
        </p:nvSpPr>
        <p:spPr/>
        <p:txBody>
          <a:bodyPr/>
          <a:lstStyle/>
          <a:p>
            <a:fld id="{81D60167-4931-47E6-BA6A-407CBD079E47}" type="slidenum">
              <a:rPr lang="id-ID" spc="-28" smtClean="0"/>
              <a:pPr/>
              <a:t>‹#›</a:t>
            </a:fld>
            <a:endParaRPr lang="id-ID" spc="-28" dirty="0"/>
          </a:p>
        </p:txBody>
      </p:sp>
    </p:spTree>
    <p:extLst>
      <p:ext uri="{BB962C8B-B14F-4D97-AF65-F5344CB8AC3E}">
        <p14:creationId xmlns:p14="http://schemas.microsoft.com/office/powerpoint/2010/main" val="259342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D0975936-4D89-364B-8AC9-B836191B6FE7}"/>
              </a:ext>
            </a:extLst>
          </p:cNvPr>
          <p:cNvSpPr>
            <a:spLocks noGrp="1"/>
          </p:cNvSpPr>
          <p:nvPr>
            <p:ph type="dt" sz="half" idx="10"/>
          </p:nvPr>
        </p:nvSpPr>
        <p:spPr/>
        <p:txBody>
          <a:bodyPr/>
          <a:lstStyle>
            <a:lvl1pPr>
              <a:defRPr/>
            </a:lvl1pPr>
          </a:lstStyle>
          <a:p>
            <a:pPr>
              <a:defRPr/>
            </a:pPr>
            <a:fld id="{22BD035A-8452-7142-95E9-4AC6F617A02D}" type="datetimeFigureOut">
              <a:rPr lang="en-ID"/>
              <a:pPr>
                <a:defRPr/>
              </a:pPr>
              <a:t>24/05/2023</a:t>
            </a:fld>
            <a:endParaRPr lang="en-ID"/>
          </a:p>
        </p:txBody>
      </p:sp>
      <p:sp>
        <p:nvSpPr>
          <p:cNvPr id="5" name="Footer Placeholder 4">
            <a:extLst>
              <a:ext uri="{FF2B5EF4-FFF2-40B4-BE49-F238E27FC236}">
                <a16:creationId xmlns:a16="http://schemas.microsoft.com/office/drawing/2014/main" id="{91C564CF-8E5C-B645-8A65-192821DEE21A}"/>
              </a:ext>
            </a:extLst>
          </p:cNvPr>
          <p:cNvSpPr>
            <a:spLocks noGrp="1"/>
          </p:cNvSpPr>
          <p:nvPr>
            <p:ph type="ftr" sz="quarter" idx="11"/>
          </p:nvPr>
        </p:nvSpPr>
        <p:spPr/>
        <p:txBody>
          <a:bodyPr/>
          <a:lstStyle>
            <a:lvl1pPr>
              <a:defRPr/>
            </a:lvl1pPr>
          </a:lstStyle>
          <a:p>
            <a:pPr>
              <a:defRPr/>
            </a:pPr>
            <a:endParaRPr lang="en-ID"/>
          </a:p>
        </p:txBody>
      </p:sp>
      <p:sp>
        <p:nvSpPr>
          <p:cNvPr id="6" name="Slide Number Placeholder 5">
            <a:extLst>
              <a:ext uri="{FF2B5EF4-FFF2-40B4-BE49-F238E27FC236}">
                <a16:creationId xmlns:a16="http://schemas.microsoft.com/office/drawing/2014/main" id="{73E05A16-EBD4-194F-A668-EB9F00D8D808}"/>
              </a:ext>
            </a:extLst>
          </p:cNvPr>
          <p:cNvSpPr>
            <a:spLocks noGrp="1"/>
          </p:cNvSpPr>
          <p:nvPr>
            <p:ph type="sldNum" sz="quarter" idx="12"/>
          </p:nvPr>
        </p:nvSpPr>
        <p:spPr/>
        <p:txBody>
          <a:bodyPr/>
          <a:lstStyle>
            <a:lvl1pPr>
              <a:defRPr/>
            </a:lvl1pPr>
          </a:lstStyle>
          <a:p>
            <a:pPr>
              <a:defRPr/>
            </a:pPr>
            <a:fld id="{DF602CD6-AEEA-0A48-976D-2C145CA98C2F}" type="slidenum">
              <a:rPr lang="en-ID" altLang="en-US"/>
              <a:pPr>
                <a:defRPr/>
              </a:pPr>
              <a:t>‹#›</a:t>
            </a:fld>
            <a:endParaRPr lang="en-ID" altLang="en-US"/>
          </a:p>
        </p:txBody>
      </p:sp>
    </p:spTree>
    <p:extLst>
      <p:ext uri="{BB962C8B-B14F-4D97-AF65-F5344CB8AC3E}">
        <p14:creationId xmlns:p14="http://schemas.microsoft.com/office/powerpoint/2010/main" val="860091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A9674D3-5851-2940-8F35-301824737BC6}"/>
              </a:ext>
            </a:extLst>
          </p:cNvPr>
          <p:cNvSpPr>
            <a:spLocks noGrp="1"/>
          </p:cNvSpPr>
          <p:nvPr>
            <p:ph type="dt" sz="half" idx="10"/>
          </p:nvPr>
        </p:nvSpPr>
        <p:spPr/>
        <p:txBody>
          <a:bodyPr/>
          <a:lstStyle>
            <a:lvl1pPr>
              <a:defRPr/>
            </a:lvl1pPr>
          </a:lstStyle>
          <a:p>
            <a:pPr>
              <a:defRPr/>
            </a:pPr>
            <a:fld id="{149D224B-7F9A-EC49-88BA-D6B91007CDB3}" type="datetimeFigureOut">
              <a:rPr lang="en-ID"/>
              <a:pPr>
                <a:defRPr/>
              </a:pPr>
              <a:t>24/05/2023</a:t>
            </a:fld>
            <a:endParaRPr lang="en-ID"/>
          </a:p>
        </p:txBody>
      </p:sp>
      <p:sp>
        <p:nvSpPr>
          <p:cNvPr id="5" name="Footer Placeholder 4">
            <a:extLst>
              <a:ext uri="{FF2B5EF4-FFF2-40B4-BE49-F238E27FC236}">
                <a16:creationId xmlns:a16="http://schemas.microsoft.com/office/drawing/2014/main" id="{5EA944E0-6AAC-CC4D-865A-15B2234063D0}"/>
              </a:ext>
            </a:extLst>
          </p:cNvPr>
          <p:cNvSpPr>
            <a:spLocks noGrp="1"/>
          </p:cNvSpPr>
          <p:nvPr>
            <p:ph type="ftr" sz="quarter" idx="11"/>
          </p:nvPr>
        </p:nvSpPr>
        <p:spPr/>
        <p:txBody>
          <a:bodyPr/>
          <a:lstStyle>
            <a:lvl1pPr>
              <a:defRPr/>
            </a:lvl1pPr>
          </a:lstStyle>
          <a:p>
            <a:pPr>
              <a:defRPr/>
            </a:pPr>
            <a:endParaRPr lang="en-ID"/>
          </a:p>
        </p:txBody>
      </p:sp>
      <p:sp>
        <p:nvSpPr>
          <p:cNvPr id="6" name="Slide Number Placeholder 5">
            <a:extLst>
              <a:ext uri="{FF2B5EF4-FFF2-40B4-BE49-F238E27FC236}">
                <a16:creationId xmlns:a16="http://schemas.microsoft.com/office/drawing/2014/main" id="{4672B434-31D6-D24B-A574-31A3D42C705E}"/>
              </a:ext>
            </a:extLst>
          </p:cNvPr>
          <p:cNvSpPr>
            <a:spLocks noGrp="1"/>
          </p:cNvSpPr>
          <p:nvPr>
            <p:ph type="sldNum" sz="quarter" idx="12"/>
          </p:nvPr>
        </p:nvSpPr>
        <p:spPr/>
        <p:txBody>
          <a:bodyPr/>
          <a:lstStyle>
            <a:lvl1pPr>
              <a:defRPr/>
            </a:lvl1pPr>
          </a:lstStyle>
          <a:p>
            <a:pPr>
              <a:defRPr/>
            </a:pPr>
            <a:fld id="{37A24E9C-EE3B-E943-961B-B49F4E413C4B}" type="slidenum">
              <a:rPr lang="en-ID" altLang="en-US"/>
              <a:pPr>
                <a:defRPr/>
              </a:pPr>
              <a:t>‹#›</a:t>
            </a:fld>
            <a:endParaRPr lang="en-ID" altLang="en-US"/>
          </a:p>
        </p:txBody>
      </p:sp>
    </p:spTree>
    <p:extLst>
      <p:ext uri="{BB962C8B-B14F-4D97-AF65-F5344CB8AC3E}">
        <p14:creationId xmlns:p14="http://schemas.microsoft.com/office/powerpoint/2010/main" val="2859451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388F39-7881-1E42-B7C1-C296543B57B5}"/>
              </a:ext>
            </a:extLst>
          </p:cNvPr>
          <p:cNvSpPr>
            <a:spLocks noGrp="1"/>
          </p:cNvSpPr>
          <p:nvPr>
            <p:ph type="dt" sz="half" idx="10"/>
          </p:nvPr>
        </p:nvSpPr>
        <p:spPr/>
        <p:txBody>
          <a:bodyPr/>
          <a:lstStyle>
            <a:lvl1pPr>
              <a:defRPr/>
            </a:lvl1pPr>
          </a:lstStyle>
          <a:p>
            <a:pPr>
              <a:defRPr/>
            </a:pPr>
            <a:fld id="{64EF89F2-6D19-F644-AB24-EE2FB2F2735B}" type="datetimeFigureOut">
              <a:rPr lang="en-ID"/>
              <a:pPr>
                <a:defRPr/>
              </a:pPr>
              <a:t>24/05/2023</a:t>
            </a:fld>
            <a:endParaRPr lang="en-ID"/>
          </a:p>
        </p:txBody>
      </p:sp>
      <p:sp>
        <p:nvSpPr>
          <p:cNvPr id="5" name="Footer Placeholder 4">
            <a:extLst>
              <a:ext uri="{FF2B5EF4-FFF2-40B4-BE49-F238E27FC236}">
                <a16:creationId xmlns:a16="http://schemas.microsoft.com/office/drawing/2014/main" id="{4F608EEA-CC6A-0B43-8248-342D6B530B3D}"/>
              </a:ext>
            </a:extLst>
          </p:cNvPr>
          <p:cNvSpPr>
            <a:spLocks noGrp="1"/>
          </p:cNvSpPr>
          <p:nvPr>
            <p:ph type="ftr" sz="quarter" idx="11"/>
          </p:nvPr>
        </p:nvSpPr>
        <p:spPr/>
        <p:txBody>
          <a:bodyPr/>
          <a:lstStyle>
            <a:lvl1pPr>
              <a:defRPr/>
            </a:lvl1pPr>
          </a:lstStyle>
          <a:p>
            <a:pPr>
              <a:defRPr/>
            </a:pPr>
            <a:endParaRPr lang="en-ID"/>
          </a:p>
        </p:txBody>
      </p:sp>
      <p:sp>
        <p:nvSpPr>
          <p:cNvPr id="6" name="Slide Number Placeholder 5">
            <a:extLst>
              <a:ext uri="{FF2B5EF4-FFF2-40B4-BE49-F238E27FC236}">
                <a16:creationId xmlns:a16="http://schemas.microsoft.com/office/drawing/2014/main" id="{370FF2D6-4ADC-684E-A421-1AEB7D359958}"/>
              </a:ext>
            </a:extLst>
          </p:cNvPr>
          <p:cNvSpPr>
            <a:spLocks noGrp="1"/>
          </p:cNvSpPr>
          <p:nvPr>
            <p:ph type="sldNum" sz="quarter" idx="12"/>
          </p:nvPr>
        </p:nvSpPr>
        <p:spPr/>
        <p:txBody>
          <a:bodyPr/>
          <a:lstStyle>
            <a:lvl1pPr>
              <a:defRPr/>
            </a:lvl1pPr>
          </a:lstStyle>
          <a:p>
            <a:pPr>
              <a:defRPr/>
            </a:pPr>
            <a:fld id="{8136544C-4C43-DE44-A621-2AA4553CD0E1}" type="slidenum">
              <a:rPr lang="en-ID" altLang="en-US"/>
              <a:pPr>
                <a:defRPr/>
              </a:pPr>
              <a:t>‹#›</a:t>
            </a:fld>
            <a:endParaRPr lang="en-ID" altLang="en-US"/>
          </a:p>
        </p:txBody>
      </p:sp>
    </p:spTree>
    <p:extLst>
      <p:ext uri="{BB962C8B-B14F-4D97-AF65-F5344CB8AC3E}">
        <p14:creationId xmlns:p14="http://schemas.microsoft.com/office/powerpoint/2010/main" val="3914159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3">
            <a:extLst>
              <a:ext uri="{FF2B5EF4-FFF2-40B4-BE49-F238E27FC236}">
                <a16:creationId xmlns:a16="http://schemas.microsoft.com/office/drawing/2014/main" id="{69C35763-0858-6041-9248-2004DE15D531}"/>
              </a:ext>
            </a:extLst>
          </p:cNvPr>
          <p:cNvSpPr>
            <a:spLocks noGrp="1"/>
          </p:cNvSpPr>
          <p:nvPr>
            <p:ph type="dt" sz="half" idx="10"/>
          </p:nvPr>
        </p:nvSpPr>
        <p:spPr/>
        <p:txBody>
          <a:bodyPr/>
          <a:lstStyle>
            <a:lvl1pPr>
              <a:defRPr/>
            </a:lvl1pPr>
          </a:lstStyle>
          <a:p>
            <a:pPr>
              <a:defRPr/>
            </a:pPr>
            <a:fld id="{CE2F7A1E-1846-4D42-993C-F894C281A1E1}" type="datetimeFigureOut">
              <a:rPr lang="en-ID"/>
              <a:pPr>
                <a:defRPr/>
              </a:pPr>
              <a:t>24/05/2023</a:t>
            </a:fld>
            <a:endParaRPr lang="en-ID"/>
          </a:p>
        </p:txBody>
      </p:sp>
      <p:sp>
        <p:nvSpPr>
          <p:cNvPr id="6" name="Footer Placeholder 4">
            <a:extLst>
              <a:ext uri="{FF2B5EF4-FFF2-40B4-BE49-F238E27FC236}">
                <a16:creationId xmlns:a16="http://schemas.microsoft.com/office/drawing/2014/main" id="{7F34A171-2807-CA40-9756-CFE5F8E12F0F}"/>
              </a:ext>
            </a:extLst>
          </p:cNvPr>
          <p:cNvSpPr>
            <a:spLocks noGrp="1"/>
          </p:cNvSpPr>
          <p:nvPr>
            <p:ph type="ftr" sz="quarter" idx="11"/>
          </p:nvPr>
        </p:nvSpPr>
        <p:spPr/>
        <p:txBody>
          <a:bodyPr/>
          <a:lstStyle>
            <a:lvl1pPr>
              <a:defRPr/>
            </a:lvl1pPr>
          </a:lstStyle>
          <a:p>
            <a:pPr>
              <a:defRPr/>
            </a:pPr>
            <a:endParaRPr lang="en-ID"/>
          </a:p>
        </p:txBody>
      </p:sp>
      <p:sp>
        <p:nvSpPr>
          <p:cNvPr id="7" name="Slide Number Placeholder 5">
            <a:extLst>
              <a:ext uri="{FF2B5EF4-FFF2-40B4-BE49-F238E27FC236}">
                <a16:creationId xmlns:a16="http://schemas.microsoft.com/office/drawing/2014/main" id="{5DB75593-4EE8-8545-9758-83F291CAA269}"/>
              </a:ext>
            </a:extLst>
          </p:cNvPr>
          <p:cNvSpPr>
            <a:spLocks noGrp="1"/>
          </p:cNvSpPr>
          <p:nvPr>
            <p:ph type="sldNum" sz="quarter" idx="12"/>
          </p:nvPr>
        </p:nvSpPr>
        <p:spPr/>
        <p:txBody>
          <a:bodyPr/>
          <a:lstStyle>
            <a:lvl1pPr>
              <a:defRPr/>
            </a:lvl1pPr>
          </a:lstStyle>
          <a:p>
            <a:pPr>
              <a:defRPr/>
            </a:pPr>
            <a:fld id="{DEA087E8-A23F-1A41-AE94-4DDE0EED7DA9}" type="slidenum">
              <a:rPr lang="en-ID" altLang="en-US"/>
              <a:pPr>
                <a:defRPr/>
              </a:pPr>
              <a:t>‹#›</a:t>
            </a:fld>
            <a:endParaRPr lang="en-ID" altLang="en-US"/>
          </a:p>
        </p:txBody>
      </p:sp>
    </p:spTree>
    <p:extLst>
      <p:ext uri="{BB962C8B-B14F-4D97-AF65-F5344CB8AC3E}">
        <p14:creationId xmlns:p14="http://schemas.microsoft.com/office/powerpoint/2010/main" val="546151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5836-F38D-436B-A1E8-94C27A41AC6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95DDF4E5-A0D8-40E3-B84E-7CE485D89DE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23B11B6A-5D88-4940-9C7A-2A23D46DC43D}"/>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4382A33F-2B1A-4841-A567-808A57C24294}"/>
              </a:ext>
            </a:extLst>
          </p:cNvPr>
          <p:cNvSpPr>
            <a:spLocks noGrp="1"/>
          </p:cNvSpPr>
          <p:nvPr>
            <p:ph type="dt" sz="half" idx="10"/>
          </p:nvPr>
        </p:nvSpPr>
        <p:spPr>
          <a:xfrm>
            <a:off x="838200" y="6356350"/>
            <a:ext cx="2743200" cy="365125"/>
          </a:xfrm>
          <a:prstGeom prst="rect">
            <a:avLst/>
          </a:prstGeom>
        </p:spPr>
        <p:txBody>
          <a:bodyPr/>
          <a:lstStyle/>
          <a:p>
            <a:fld id="{82C236C5-9B5D-324D-A82A-409622049855}" type="datetime1">
              <a:rPr lang="en-ID" smtClean="0"/>
              <a:t>24/05/2023</a:t>
            </a:fld>
            <a:endParaRPr lang="id-ID"/>
          </a:p>
        </p:txBody>
      </p:sp>
      <p:sp>
        <p:nvSpPr>
          <p:cNvPr id="6" name="Footer Placeholder 5">
            <a:extLst>
              <a:ext uri="{FF2B5EF4-FFF2-40B4-BE49-F238E27FC236}">
                <a16:creationId xmlns:a16="http://schemas.microsoft.com/office/drawing/2014/main" id="{C1B580D4-1196-4717-93BC-FB15F37D86BC}"/>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a:extLst>
              <a:ext uri="{FF2B5EF4-FFF2-40B4-BE49-F238E27FC236}">
                <a16:creationId xmlns:a16="http://schemas.microsoft.com/office/drawing/2014/main" id="{7957837B-C54F-4B6D-8AAB-8537CDE390D8}"/>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20989831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CBA7-2397-4A48-8893-C8EFC6EF55C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E8317EB5-3292-420A-AE44-7F25E7E00ED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A31D2455-A10A-424D-824C-10D419F30F56}"/>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6E347B0F-418D-4BAE-A4DD-2C73E47E8F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DF8F18-11F1-433E-90CF-9D1BA7D9C3BD}" type="slidenum">
              <a:rPr kumimoji="0" lang="id-ID" sz="1200" b="1" i="0" u="none" strike="noStrike" kern="1200" cap="none" spc="0" normalizeH="0" baseline="0" noProof="0" smtClean="0">
                <a:ln>
                  <a:noFill/>
                </a:ln>
                <a:solidFill>
                  <a:prstClr val="white"/>
                </a:solidFill>
                <a:effectLst/>
                <a:uLnTx/>
                <a:uFillTx/>
                <a:latin typeface="Trebuchet MS"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d-ID" sz="1200" b="1" i="0" u="none" strike="noStrike" kern="1200" cap="none" spc="0" normalizeH="0" baseline="0" noProof="0">
              <a:ln>
                <a:noFill/>
              </a:ln>
              <a:solidFill>
                <a:prstClr val="white"/>
              </a:solidFill>
              <a:effectLst/>
              <a:uLnTx/>
              <a:uFillTx/>
              <a:latin typeface="Trebuchet MS" charset="0"/>
            </a:endParaRPr>
          </a:p>
        </p:txBody>
      </p:sp>
    </p:spTree>
    <p:extLst>
      <p:ext uri="{BB962C8B-B14F-4D97-AF65-F5344CB8AC3E}">
        <p14:creationId xmlns:p14="http://schemas.microsoft.com/office/powerpoint/2010/main" val="2269899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38811320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10293540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25112919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26765847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30856123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3322712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5004762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38107980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154866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A6A31-8ADE-4D61-A286-87C26DDADF4E}"/>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07264807-5A0C-48F2-87BC-07437A6629B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6ADBE-0CFE-4D4F-A6F8-6DB336991781}"/>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90C674FF-7A43-4596-A2D7-119F187CE58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5A7731-C5DF-4093-893D-ECE3AB27910B}"/>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3A4C53F3-C284-47BE-A0B7-117C3C420256}"/>
              </a:ext>
            </a:extLst>
          </p:cNvPr>
          <p:cNvSpPr>
            <a:spLocks noGrp="1"/>
          </p:cNvSpPr>
          <p:nvPr>
            <p:ph type="dt" sz="half" idx="10"/>
          </p:nvPr>
        </p:nvSpPr>
        <p:spPr>
          <a:xfrm>
            <a:off x="838200" y="6356350"/>
            <a:ext cx="2743200" cy="365125"/>
          </a:xfrm>
          <a:prstGeom prst="rect">
            <a:avLst/>
          </a:prstGeom>
        </p:spPr>
        <p:txBody>
          <a:bodyPr/>
          <a:lstStyle/>
          <a:p>
            <a:fld id="{E7050283-EC3F-E147-8A3B-9AC7184FA020}" type="datetime1">
              <a:rPr lang="en-ID" smtClean="0"/>
              <a:t>24/05/2023</a:t>
            </a:fld>
            <a:endParaRPr lang="id-ID"/>
          </a:p>
        </p:txBody>
      </p:sp>
      <p:sp>
        <p:nvSpPr>
          <p:cNvPr id="8" name="Footer Placeholder 7">
            <a:extLst>
              <a:ext uri="{FF2B5EF4-FFF2-40B4-BE49-F238E27FC236}">
                <a16:creationId xmlns:a16="http://schemas.microsoft.com/office/drawing/2014/main" id="{BF2147A5-F7F3-4208-BACF-4A25C526991E}"/>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9" name="Slide Number Placeholder 8">
            <a:extLst>
              <a:ext uri="{FF2B5EF4-FFF2-40B4-BE49-F238E27FC236}">
                <a16:creationId xmlns:a16="http://schemas.microsoft.com/office/drawing/2014/main" id="{3B1C642B-2E12-4390-A778-E708DEE46FD5}"/>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1730857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35712767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19B29094-902E-4B8D-A6AF-EEE0C141116A}" type="datetimeFigureOut">
              <a:rPr lang="en-GB" smtClean="0"/>
              <a:t>24/05/2023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EC40385-E0BE-4E83-9B97-CB954E6AAFE1}" type="slidenum">
              <a:rPr lang="en-GB" smtClean="0"/>
              <a:t>‹#›</a:t>
            </a:fld>
            <a:endParaRPr lang="en-GB" dirty="0"/>
          </a:p>
        </p:txBody>
      </p:sp>
    </p:spTree>
    <p:extLst>
      <p:ext uri="{BB962C8B-B14F-4D97-AF65-F5344CB8AC3E}">
        <p14:creationId xmlns:p14="http://schemas.microsoft.com/office/powerpoint/2010/main" val="24052312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3883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1146ADD-AC6B-48DA-846F-3B7592075ECD}"/>
              </a:ext>
            </a:extLst>
          </p:cNvPr>
          <p:cNvSpPr>
            <a:spLocks noGrp="1"/>
          </p:cNvSpPr>
          <p:nvPr>
            <p:ph type="dt" sz="half" idx="10"/>
          </p:nvPr>
        </p:nvSpPr>
        <p:spPr>
          <a:xfrm>
            <a:off x="838200" y="6356350"/>
            <a:ext cx="2743200" cy="365125"/>
          </a:xfrm>
          <a:prstGeom prst="rect">
            <a:avLst/>
          </a:prstGeom>
        </p:spPr>
        <p:txBody>
          <a:bodyPr/>
          <a:lstStyle/>
          <a:p>
            <a:fld id="{D5C6C371-1ABA-4707-A06F-DC8D7734DC71}" type="datetime1">
              <a:rPr lang="en-US" smtClean="0"/>
              <a:t>5/24/2023</a:t>
            </a:fld>
            <a:endParaRPr lang="id-ID"/>
          </a:p>
        </p:txBody>
      </p:sp>
      <p:sp>
        <p:nvSpPr>
          <p:cNvPr id="6" name="Slide Number Placeholder 5">
            <a:extLst>
              <a:ext uri="{FF2B5EF4-FFF2-40B4-BE49-F238E27FC236}">
                <a16:creationId xmlns:a16="http://schemas.microsoft.com/office/drawing/2014/main" id="{99551273-08D3-461E-B9C2-2C03320C9D90}"/>
              </a:ext>
            </a:extLst>
          </p:cNvPr>
          <p:cNvSpPr>
            <a:spLocks noGrp="1"/>
          </p:cNvSpPr>
          <p:nvPr>
            <p:ph type="sldNum" sz="quarter" idx="12"/>
          </p:nvPr>
        </p:nvSpPr>
        <p:spPr>
          <a:xfrm>
            <a:off x="9399494" y="6459870"/>
            <a:ext cx="2743200" cy="365125"/>
          </a:xfrm>
          <a:prstGeom prst="rect">
            <a:avLst/>
          </a:prstGeom>
        </p:spPr>
        <p:txBody>
          <a:bodyPr/>
          <a:lstStyle/>
          <a:p>
            <a:fld id="{405FEC2D-7CF6-433E-A642-310FA9252101}" type="slidenum">
              <a:rPr lang="id-ID" smtClean="0"/>
              <a:t>‹#›</a:t>
            </a:fld>
            <a:endParaRPr lang="id-ID"/>
          </a:p>
        </p:txBody>
      </p:sp>
    </p:spTree>
    <p:extLst>
      <p:ext uri="{BB962C8B-B14F-4D97-AF65-F5344CB8AC3E}">
        <p14:creationId xmlns:p14="http://schemas.microsoft.com/office/powerpoint/2010/main" val="2250546292"/>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1146ADD-AC6B-48DA-846F-3B7592075ECD}"/>
              </a:ext>
            </a:extLst>
          </p:cNvPr>
          <p:cNvSpPr>
            <a:spLocks noGrp="1"/>
          </p:cNvSpPr>
          <p:nvPr>
            <p:ph type="dt" sz="half" idx="10"/>
          </p:nvPr>
        </p:nvSpPr>
        <p:spPr>
          <a:xfrm>
            <a:off x="838200" y="6356350"/>
            <a:ext cx="2743200" cy="365125"/>
          </a:xfrm>
          <a:prstGeom prst="rect">
            <a:avLst/>
          </a:prstGeom>
        </p:spPr>
        <p:txBody>
          <a:bodyPr/>
          <a:lstStyle/>
          <a:p>
            <a:fld id="{D5C6C371-1ABA-4707-A06F-DC8D7734DC71}" type="datetime1">
              <a:rPr lang="en-US" smtClean="0"/>
              <a:t>5/24/2023</a:t>
            </a:fld>
            <a:endParaRPr lang="id-ID"/>
          </a:p>
        </p:txBody>
      </p:sp>
      <p:sp>
        <p:nvSpPr>
          <p:cNvPr id="6" name="Slide Number Placeholder 5">
            <a:extLst>
              <a:ext uri="{FF2B5EF4-FFF2-40B4-BE49-F238E27FC236}">
                <a16:creationId xmlns:a16="http://schemas.microsoft.com/office/drawing/2014/main" id="{99551273-08D3-461E-B9C2-2C03320C9D90}"/>
              </a:ext>
            </a:extLst>
          </p:cNvPr>
          <p:cNvSpPr>
            <a:spLocks noGrp="1"/>
          </p:cNvSpPr>
          <p:nvPr>
            <p:ph type="sldNum" sz="quarter" idx="12"/>
          </p:nvPr>
        </p:nvSpPr>
        <p:spPr>
          <a:xfrm>
            <a:off x="9399494" y="6459870"/>
            <a:ext cx="2743200" cy="365125"/>
          </a:xfrm>
          <a:prstGeom prst="rect">
            <a:avLst/>
          </a:prstGeom>
        </p:spPr>
        <p:txBody>
          <a:bodyPr/>
          <a:lstStyle/>
          <a:p>
            <a:fld id="{405FEC2D-7CF6-433E-A642-310FA9252101}" type="slidenum">
              <a:rPr lang="id-ID" smtClean="0"/>
              <a:t>‹#›</a:t>
            </a:fld>
            <a:endParaRPr lang="id-ID"/>
          </a:p>
        </p:txBody>
      </p:sp>
    </p:spTree>
    <p:extLst>
      <p:ext uri="{BB962C8B-B14F-4D97-AF65-F5344CB8AC3E}">
        <p14:creationId xmlns:p14="http://schemas.microsoft.com/office/powerpoint/2010/main" val="2207078182"/>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1146ADD-AC6B-48DA-846F-3B7592075ECD}"/>
              </a:ext>
            </a:extLst>
          </p:cNvPr>
          <p:cNvSpPr>
            <a:spLocks noGrp="1"/>
          </p:cNvSpPr>
          <p:nvPr>
            <p:ph type="dt" sz="half" idx="10"/>
          </p:nvPr>
        </p:nvSpPr>
        <p:spPr>
          <a:xfrm>
            <a:off x="838200" y="6356350"/>
            <a:ext cx="2743200" cy="365125"/>
          </a:xfrm>
          <a:prstGeom prst="rect">
            <a:avLst/>
          </a:prstGeom>
        </p:spPr>
        <p:txBody>
          <a:bodyPr/>
          <a:lstStyle/>
          <a:p>
            <a:fld id="{D5C6C371-1ABA-4707-A06F-DC8D7734DC71}" type="datetime1">
              <a:rPr lang="en-US" smtClean="0"/>
              <a:t>5/24/2023</a:t>
            </a:fld>
            <a:endParaRPr lang="id-ID"/>
          </a:p>
        </p:txBody>
      </p:sp>
      <p:sp>
        <p:nvSpPr>
          <p:cNvPr id="6" name="Slide Number Placeholder 5">
            <a:extLst>
              <a:ext uri="{FF2B5EF4-FFF2-40B4-BE49-F238E27FC236}">
                <a16:creationId xmlns:a16="http://schemas.microsoft.com/office/drawing/2014/main" id="{99551273-08D3-461E-B9C2-2C03320C9D90}"/>
              </a:ext>
            </a:extLst>
          </p:cNvPr>
          <p:cNvSpPr>
            <a:spLocks noGrp="1"/>
          </p:cNvSpPr>
          <p:nvPr>
            <p:ph type="sldNum" sz="quarter" idx="12"/>
          </p:nvPr>
        </p:nvSpPr>
        <p:spPr>
          <a:xfrm>
            <a:off x="9399494" y="6459870"/>
            <a:ext cx="2743200" cy="365125"/>
          </a:xfrm>
          <a:prstGeom prst="rect">
            <a:avLst/>
          </a:prstGeom>
        </p:spPr>
        <p:txBody>
          <a:bodyPr/>
          <a:lstStyle/>
          <a:p>
            <a:fld id="{405FEC2D-7CF6-433E-A642-310FA9252101}" type="slidenum">
              <a:rPr lang="id-ID" smtClean="0"/>
              <a:t>‹#›</a:t>
            </a:fld>
            <a:endParaRPr lang="id-ID"/>
          </a:p>
        </p:txBody>
      </p:sp>
    </p:spTree>
    <p:extLst>
      <p:ext uri="{BB962C8B-B14F-4D97-AF65-F5344CB8AC3E}">
        <p14:creationId xmlns:p14="http://schemas.microsoft.com/office/powerpoint/2010/main" val="2508090422"/>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CBA7-2397-4A48-8893-C8EFC6EF55C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E8317EB5-3292-420A-AE44-7F25E7E00ED7}"/>
              </a:ext>
            </a:extLst>
          </p:cNvPr>
          <p:cNvSpPr>
            <a:spLocks noGrp="1"/>
          </p:cNvSpPr>
          <p:nvPr>
            <p:ph type="dt" sz="half" idx="10"/>
          </p:nvPr>
        </p:nvSpPr>
        <p:spPr>
          <a:xfrm>
            <a:off x="838200" y="6356350"/>
            <a:ext cx="2743200" cy="365125"/>
          </a:xfrm>
          <a:prstGeom prst="rect">
            <a:avLst/>
          </a:prstGeom>
        </p:spPr>
        <p:txBody>
          <a:bodyPr/>
          <a:lstStyle/>
          <a:p>
            <a:fld id="{5D5517CD-29AF-1742-A0F7-251B9DF454EC}" type="datetime1">
              <a:rPr lang="en-ID" smtClean="0"/>
              <a:t>24/05/2023</a:t>
            </a:fld>
            <a:endParaRPr lang="id-ID"/>
          </a:p>
        </p:txBody>
      </p:sp>
      <p:sp>
        <p:nvSpPr>
          <p:cNvPr id="4" name="Footer Placeholder 3">
            <a:extLst>
              <a:ext uri="{FF2B5EF4-FFF2-40B4-BE49-F238E27FC236}">
                <a16:creationId xmlns:a16="http://schemas.microsoft.com/office/drawing/2014/main" id="{A31D2455-A10A-424D-824C-10D419F30F56}"/>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5" name="Slide Number Placeholder 4">
            <a:extLst>
              <a:ext uri="{FF2B5EF4-FFF2-40B4-BE49-F238E27FC236}">
                <a16:creationId xmlns:a16="http://schemas.microsoft.com/office/drawing/2014/main" id="{6E347B0F-418D-4BAE-A4DD-2C73E47E8FB7}"/>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2809985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B67BDF-4757-4188-9A51-E4021575880F}"/>
              </a:ext>
            </a:extLst>
          </p:cNvPr>
          <p:cNvSpPr>
            <a:spLocks noGrp="1"/>
          </p:cNvSpPr>
          <p:nvPr>
            <p:ph type="dt" sz="half" idx="10"/>
          </p:nvPr>
        </p:nvSpPr>
        <p:spPr>
          <a:xfrm>
            <a:off x="838200" y="6356350"/>
            <a:ext cx="2743200" cy="365125"/>
          </a:xfrm>
          <a:prstGeom prst="rect">
            <a:avLst/>
          </a:prstGeom>
        </p:spPr>
        <p:txBody>
          <a:bodyPr/>
          <a:lstStyle/>
          <a:p>
            <a:fld id="{75618B1B-A71C-454B-986A-D35EC6AC9ED7}" type="datetime1">
              <a:rPr lang="en-ID" smtClean="0"/>
              <a:t>24/05/2023</a:t>
            </a:fld>
            <a:endParaRPr lang="id-ID"/>
          </a:p>
        </p:txBody>
      </p:sp>
      <p:sp>
        <p:nvSpPr>
          <p:cNvPr id="3" name="Footer Placeholder 2">
            <a:extLst>
              <a:ext uri="{FF2B5EF4-FFF2-40B4-BE49-F238E27FC236}">
                <a16:creationId xmlns:a16="http://schemas.microsoft.com/office/drawing/2014/main" id="{008AE2D8-4B45-411B-8136-F745F2D8DB17}"/>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4" name="Slide Number Placeholder 3">
            <a:extLst>
              <a:ext uri="{FF2B5EF4-FFF2-40B4-BE49-F238E27FC236}">
                <a16:creationId xmlns:a16="http://schemas.microsoft.com/office/drawing/2014/main" id="{1FF0BD31-FC3C-4822-9648-F06084C87A04}"/>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211196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640B-FF93-4743-983D-4B74EDC39E2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8BA4FCF9-BEA3-4F3E-A596-1FB62B208BA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E2BB17F4-05A3-45BF-B18E-D326D469F5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E0749-C3DD-47FD-95D7-18C15033686A}"/>
              </a:ext>
            </a:extLst>
          </p:cNvPr>
          <p:cNvSpPr>
            <a:spLocks noGrp="1"/>
          </p:cNvSpPr>
          <p:nvPr>
            <p:ph type="dt" sz="half" idx="10"/>
          </p:nvPr>
        </p:nvSpPr>
        <p:spPr>
          <a:xfrm>
            <a:off x="838200" y="6356350"/>
            <a:ext cx="2743200" cy="365125"/>
          </a:xfrm>
          <a:prstGeom prst="rect">
            <a:avLst/>
          </a:prstGeom>
        </p:spPr>
        <p:txBody>
          <a:bodyPr/>
          <a:lstStyle/>
          <a:p>
            <a:fld id="{5638A42B-7017-F44B-A2E4-2FB2696EE29C}" type="datetime1">
              <a:rPr lang="en-ID" smtClean="0"/>
              <a:t>24/05/2023</a:t>
            </a:fld>
            <a:endParaRPr lang="id-ID"/>
          </a:p>
        </p:txBody>
      </p:sp>
      <p:sp>
        <p:nvSpPr>
          <p:cNvPr id="6" name="Footer Placeholder 5">
            <a:extLst>
              <a:ext uri="{FF2B5EF4-FFF2-40B4-BE49-F238E27FC236}">
                <a16:creationId xmlns:a16="http://schemas.microsoft.com/office/drawing/2014/main" id="{1C7F1E9E-48A1-4947-BE83-60962D22C73C}"/>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a:extLst>
              <a:ext uri="{FF2B5EF4-FFF2-40B4-BE49-F238E27FC236}">
                <a16:creationId xmlns:a16="http://schemas.microsoft.com/office/drawing/2014/main" id="{1902FAF9-C5DD-43FC-9429-400A846DFE8E}"/>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389010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7B80-6909-4833-8800-CA68F7B9181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EA68C60E-DF0F-4573-90B5-8A8F3E738B2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2941475A-CED6-4385-A99F-737E2A6BB1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4FAD6-F4DA-4EC7-8988-DFF85867D1E6}"/>
              </a:ext>
            </a:extLst>
          </p:cNvPr>
          <p:cNvSpPr>
            <a:spLocks noGrp="1"/>
          </p:cNvSpPr>
          <p:nvPr>
            <p:ph type="dt" sz="half" idx="10"/>
          </p:nvPr>
        </p:nvSpPr>
        <p:spPr>
          <a:xfrm>
            <a:off x="838200" y="6356350"/>
            <a:ext cx="2743200" cy="365125"/>
          </a:xfrm>
          <a:prstGeom prst="rect">
            <a:avLst/>
          </a:prstGeom>
        </p:spPr>
        <p:txBody>
          <a:bodyPr/>
          <a:lstStyle/>
          <a:p>
            <a:fld id="{DC42EA96-7ACA-1A4B-AAB4-34730F0A86CB}" type="datetime1">
              <a:rPr lang="en-ID" smtClean="0"/>
              <a:t>24/05/2023</a:t>
            </a:fld>
            <a:endParaRPr lang="id-ID"/>
          </a:p>
        </p:txBody>
      </p:sp>
      <p:sp>
        <p:nvSpPr>
          <p:cNvPr id="6" name="Footer Placeholder 5">
            <a:extLst>
              <a:ext uri="{FF2B5EF4-FFF2-40B4-BE49-F238E27FC236}">
                <a16:creationId xmlns:a16="http://schemas.microsoft.com/office/drawing/2014/main" id="{6161682C-7BFB-40A3-951C-EA512FA7CC4A}"/>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a:extLst>
              <a:ext uri="{FF2B5EF4-FFF2-40B4-BE49-F238E27FC236}">
                <a16:creationId xmlns:a16="http://schemas.microsoft.com/office/drawing/2014/main" id="{45793227-CE73-4F0B-8C0A-9F28C6A32EDB}"/>
              </a:ext>
            </a:extLst>
          </p:cNvPr>
          <p:cNvSpPr>
            <a:spLocks noGrp="1"/>
          </p:cNvSpPr>
          <p:nvPr>
            <p:ph type="sldNum" sz="quarter" idx="12"/>
          </p:nvPr>
        </p:nvSpPr>
        <p:spPr/>
        <p:txBody>
          <a:bodyPr/>
          <a:lstStyle/>
          <a:p>
            <a:fld id="{AEDF8F18-11F1-433E-90CF-9D1BA7D9C3BD}" type="slidenum">
              <a:rPr lang="id-ID" smtClean="0"/>
              <a:t>‹#›</a:t>
            </a:fld>
            <a:endParaRPr lang="id-ID"/>
          </a:p>
        </p:txBody>
      </p:sp>
    </p:spTree>
    <p:extLst>
      <p:ext uri="{BB962C8B-B14F-4D97-AF65-F5344CB8AC3E}">
        <p14:creationId xmlns:p14="http://schemas.microsoft.com/office/powerpoint/2010/main" val="140031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image" Target="../media/image11.png"/><Relationship Id="rId3" Type="http://schemas.openxmlformats.org/officeDocument/2006/relationships/slideLayout" Target="../slideLayouts/slideLayout17.xml"/><Relationship Id="rId21" Type="http://schemas.openxmlformats.org/officeDocument/2006/relationships/image" Target="../media/image6.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image" Target="../media/image10.png"/><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9.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8.png"/><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21.jpe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4.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22.jpeg"/><Relationship Id="rId2" Type="http://schemas.openxmlformats.org/officeDocument/2006/relationships/slideLayout" Target="../slideLayouts/slideLayout42.xml"/><Relationship Id="rId16" Type="http://schemas.openxmlformats.org/officeDocument/2006/relationships/theme" Target="../theme/theme5.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6500978"/>
            <a:ext cx="12192000" cy="360000"/>
          </a:xfrm>
          <a:prstGeom prst="rect">
            <a:avLst/>
          </a:prstGeom>
          <a:solidFill>
            <a:srgbClr val="223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Cond" panose="020B0606030402020204" pitchFamily="34" charset="0"/>
            </a:endParaRPr>
          </a:p>
        </p:txBody>
      </p:sp>
      <p:sp>
        <p:nvSpPr>
          <p:cNvPr id="7" name="Parallelogram 6"/>
          <p:cNvSpPr/>
          <p:nvPr userDrawn="1"/>
        </p:nvSpPr>
        <p:spPr>
          <a:xfrm flipV="1">
            <a:off x="0" y="6500978"/>
            <a:ext cx="2988733" cy="360000"/>
          </a:xfrm>
          <a:prstGeom prst="parallelogram">
            <a:avLst>
              <a:gd name="adj" fmla="val 496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Cond" panose="020B0606030402020204" pitchFamily="34" charset="0"/>
            </a:endParaRPr>
          </a:p>
        </p:txBody>
      </p:sp>
      <p:sp>
        <p:nvSpPr>
          <p:cNvPr id="6" name="Slide Number Placeholder 5">
            <a:extLst>
              <a:ext uri="{FF2B5EF4-FFF2-40B4-BE49-F238E27FC236}">
                <a16:creationId xmlns:a16="http://schemas.microsoft.com/office/drawing/2014/main" id="{C3405704-3046-4166-A429-BBC9C68FD95E}"/>
              </a:ext>
            </a:extLst>
          </p:cNvPr>
          <p:cNvSpPr>
            <a:spLocks noGrp="1"/>
          </p:cNvSpPr>
          <p:nvPr>
            <p:ph type="sldNum" sz="quarter" idx="4"/>
          </p:nvPr>
        </p:nvSpPr>
        <p:spPr>
          <a:xfrm>
            <a:off x="11590020" y="6525696"/>
            <a:ext cx="588529" cy="310564"/>
          </a:xfrm>
          <a:prstGeom prst="rect">
            <a:avLst/>
          </a:prstGeom>
        </p:spPr>
        <p:txBody>
          <a:bodyPr vert="horz" lIns="91440" tIns="45720" rIns="91440" bIns="45720" rtlCol="0" anchor="ctr"/>
          <a:lstStyle>
            <a:lvl1pPr algn="r">
              <a:defRPr sz="1200" b="1">
                <a:solidFill>
                  <a:schemeClr val="bg1"/>
                </a:solidFill>
                <a:latin typeface="Franklin Gothic Medium Cond" panose="020B0606030402020204" pitchFamily="34" charset="0"/>
                <a:ea typeface="Franklin Gothic Medium Cond" panose="020B0606030402020204" pitchFamily="34" charset="0"/>
                <a:cs typeface="Franklin Gothic Medium Cond" panose="020B0606030402020204" pitchFamily="34" charset="0"/>
              </a:defRPr>
            </a:lvl1pPr>
          </a:lstStyle>
          <a:p>
            <a:r>
              <a:rPr lang="id-ID"/>
              <a:t> </a:t>
            </a:r>
            <a:fld id="{AEDF8F18-11F1-433E-90CF-9D1BA7D9C3BD}" type="slidenum">
              <a:rPr lang="id-ID" smtClean="0"/>
              <a:pPr/>
              <a:t>‹#›</a:t>
            </a:fld>
            <a:endParaRPr lang="id-ID" dirty="0"/>
          </a:p>
        </p:txBody>
      </p:sp>
      <p:sp>
        <p:nvSpPr>
          <p:cNvPr id="11" name="TextBox 10"/>
          <p:cNvSpPr txBox="1"/>
          <p:nvPr userDrawn="1"/>
        </p:nvSpPr>
        <p:spPr>
          <a:xfrm>
            <a:off x="539057" y="6542479"/>
            <a:ext cx="1488036" cy="276999"/>
          </a:xfrm>
          <a:prstGeom prst="rect">
            <a:avLst/>
          </a:prstGeom>
          <a:noFill/>
        </p:spPr>
        <p:txBody>
          <a:bodyPr wrap="none" rtlCol="0">
            <a:spAutoFit/>
          </a:bodyPr>
          <a:lstStyle/>
          <a:p>
            <a:r>
              <a:rPr lang="en-US" sz="1200" b="1" dirty="0" err="1">
                <a:solidFill>
                  <a:schemeClr val="bg1"/>
                </a:solidFill>
                <a:latin typeface="Franklin Gothic Medium Cond" panose="020B0606030402020204" pitchFamily="34" charset="0"/>
                <a:ea typeface="Cera Pro" charset="0"/>
                <a:cs typeface="Cera Pro" charset="0"/>
              </a:rPr>
              <a:t>www.migas.esdm.go.id</a:t>
            </a:r>
            <a:endParaRPr lang="en-US" sz="1200" b="1" dirty="0">
              <a:solidFill>
                <a:schemeClr val="bg1"/>
              </a:solidFill>
              <a:latin typeface="Franklin Gothic Medium Cond" panose="020B0606030402020204" pitchFamily="34" charset="0"/>
              <a:ea typeface="Cera Pro" charset="0"/>
              <a:cs typeface="Cera Pro" charset="0"/>
            </a:endParaRPr>
          </a:p>
        </p:txBody>
      </p:sp>
      <p:sp>
        <p:nvSpPr>
          <p:cNvPr id="14" name="Freeform 14">
            <a:extLst>
              <a:ext uri="{FF2B5EF4-FFF2-40B4-BE49-F238E27FC236}">
                <a16:creationId xmlns:a16="http://schemas.microsoft.com/office/drawing/2014/main" id="{14CF47A0-FF19-4CF5-9D79-D50F56362608}"/>
              </a:ext>
            </a:extLst>
          </p:cNvPr>
          <p:cNvSpPr>
            <a:spLocks noChangeArrowheads="1"/>
          </p:cNvSpPr>
          <p:nvPr userDrawn="1"/>
        </p:nvSpPr>
        <p:spPr bwMode="auto">
          <a:xfrm>
            <a:off x="3072155" y="6609147"/>
            <a:ext cx="66627" cy="143663"/>
          </a:xfrm>
          <a:custGeom>
            <a:avLst/>
            <a:gdLst>
              <a:gd name="T0" fmla="*/ 101238 w 284"/>
              <a:gd name="T1" fmla="*/ 2522 h 608"/>
              <a:gd name="T2" fmla="*/ 101238 w 284"/>
              <a:gd name="T3" fmla="*/ 2522 h 608"/>
              <a:gd name="T4" fmla="*/ 101238 w 284"/>
              <a:gd name="T5" fmla="*/ 38194 h 608"/>
              <a:gd name="T6" fmla="*/ 70831 w 284"/>
              <a:gd name="T7" fmla="*/ 45761 h 608"/>
              <a:gd name="T8" fmla="*/ 68327 w 284"/>
              <a:gd name="T9" fmla="*/ 76388 h 608"/>
              <a:gd name="T10" fmla="*/ 101238 w 284"/>
              <a:gd name="T11" fmla="*/ 76388 h 608"/>
              <a:gd name="T12" fmla="*/ 96230 w 284"/>
              <a:gd name="T13" fmla="*/ 112060 h 608"/>
              <a:gd name="T14" fmla="*/ 68327 w 284"/>
              <a:gd name="T15" fmla="*/ 112060 h 608"/>
              <a:gd name="T16" fmla="*/ 68327 w 284"/>
              <a:gd name="T17" fmla="*/ 218715 h 608"/>
              <a:gd name="T18" fmla="*/ 20391 w 284"/>
              <a:gd name="T19" fmla="*/ 218715 h 608"/>
              <a:gd name="T20" fmla="*/ 20391 w 284"/>
              <a:gd name="T21" fmla="*/ 112060 h 608"/>
              <a:gd name="T22" fmla="*/ 0 w 284"/>
              <a:gd name="T23" fmla="*/ 112060 h 608"/>
              <a:gd name="T24" fmla="*/ 0 w 284"/>
              <a:gd name="T25" fmla="*/ 76388 h 608"/>
              <a:gd name="T26" fmla="*/ 20391 w 284"/>
              <a:gd name="T27" fmla="*/ 76388 h 608"/>
              <a:gd name="T28" fmla="*/ 35773 w 284"/>
              <a:gd name="T29" fmla="*/ 15133 h 608"/>
              <a:gd name="T30" fmla="*/ 101238 w 284"/>
              <a:gd name="T31" fmla="*/ 2522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84" h="608">
                <a:moveTo>
                  <a:pt x="283" y="7"/>
                </a:moveTo>
                <a:lnTo>
                  <a:pt x="283" y="7"/>
                </a:lnTo>
                <a:cubicBezTo>
                  <a:pt x="283" y="42"/>
                  <a:pt x="283" y="106"/>
                  <a:pt x="283" y="106"/>
                </a:cubicBezTo>
                <a:cubicBezTo>
                  <a:pt x="283" y="106"/>
                  <a:pt x="213" y="99"/>
                  <a:pt x="198" y="127"/>
                </a:cubicBezTo>
                <a:cubicBezTo>
                  <a:pt x="184" y="141"/>
                  <a:pt x="191" y="183"/>
                  <a:pt x="191" y="212"/>
                </a:cubicBezTo>
                <a:cubicBezTo>
                  <a:pt x="220" y="212"/>
                  <a:pt x="255" y="212"/>
                  <a:pt x="283" y="212"/>
                </a:cubicBezTo>
                <a:cubicBezTo>
                  <a:pt x="276" y="254"/>
                  <a:pt x="269" y="275"/>
                  <a:pt x="269" y="311"/>
                </a:cubicBezTo>
                <a:cubicBezTo>
                  <a:pt x="241" y="311"/>
                  <a:pt x="191" y="311"/>
                  <a:pt x="191" y="311"/>
                </a:cubicBezTo>
                <a:cubicBezTo>
                  <a:pt x="191" y="607"/>
                  <a:pt x="191" y="607"/>
                  <a:pt x="191" y="607"/>
                </a:cubicBezTo>
                <a:cubicBezTo>
                  <a:pt x="191" y="607"/>
                  <a:pt x="100" y="607"/>
                  <a:pt x="57" y="607"/>
                </a:cubicBezTo>
                <a:cubicBezTo>
                  <a:pt x="57" y="516"/>
                  <a:pt x="57" y="410"/>
                  <a:pt x="57" y="311"/>
                </a:cubicBezTo>
                <a:cubicBezTo>
                  <a:pt x="36" y="311"/>
                  <a:pt x="22" y="311"/>
                  <a:pt x="0" y="311"/>
                </a:cubicBezTo>
                <a:cubicBezTo>
                  <a:pt x="0" y="275"/>
                  <a:pt x="0" y="247"/>
                  <a:pt x="0" y="212"/>
                </a:cubicBezTo>
                <a:cubicBezTo>
                  <a:pt x="22" y="212"/>
                  <a:pt x="36" y="212"/>
                  <a:pt x="57" y="212"/>
                </a:cubicBezTo>
                <a:cubicBezTo>
                  <a:pt x="64" y="148"/>
                  <a:pt x="64" y="78"/>
                  <a:pt x="100" y="42"/>
                </a:cubicBezTo>
                <a:cubicBezTo>
                  <a:pt x="135" y="0"/>
                  <a:pt x="170" y="7"/>
                  <a:pt x="283" y="7"/>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latin typeface="Franklin Gothic Medium Cond" panose="020B0606030402020204" pitchFamily="34" charset="0"/>
            </a:endParaRPr>
          </a:p>
        </p:txBody>
      </p:sp>
      <p:sp>
        <p:nvSpPr>
          <p:cNvPr id="15" name="TextBox 14"/>
          <p:cNvSpPr txBox="1"/>
          <p:nvPr userDrawn="1"/>
        </p:nvSpPr>
        <p:spPr>
          <a:xfrm>
            <a:off x="3322900" y="6573256"/>
            <a:ext cx="1090363" cy="215444"/>
          </a:xfrm>
          <a:prstGeom prst="rect">
            <a:avLst/>
          </a:prstGeom>
          <a:noFill/>
        </p:spPr>
        <p:txBody>
          <a:bodyPr wrap="none" rtlCol="0">
            <a:spAutoFit/>
          </a:bodyPr>
          <a:lstStyle/>
          <a:p>
            <a:pPr algn="ctr"/>
            <a:r>
              <a:rPr lang="en-US" sz="800" b="0" i="0" spc="0" dirty="0">
                <a:solidFill>
                  <a:schemeClr val="bg1"/>
                </a:solidFill>
                <a:latin typeface="Franklin Gothic Medium Cond" panose="020B0606030402020204" pitchFamily="34" charset="0"/>
                <a:ea typeface="Cera Pro Thin" charset="0"/>
                <a:cs typeface="Cera Pro Thin" charset="0"/>
              </a:rPr>
              <a:t>Halo </a:t>
            </a:r>
            <a:r>
              <a:rPr lang="en-US" sz="800" b="0" i="0" spc="0" dirty="0" err="1">
                <a:solidFill>
                  <a:schemeClr val="bg1"/>
                </a:solidFill>
                <a:latin typeface="Franklin Gothic Medium Cond" panose="020B0606030402020204" pitchFamily="34" charset="0"/>
                <a:ea typeface="Cera Pro Thin" charset="0"/>
                <a:cs typeface="Cera Pro Thin" charset="0"/>
              </a:rPr>
              <a:t>Migas</a:t>
            </a:r>
            <a:r>
              <a:rPr lang="en-US" sz="800" b="0" i="0" spc="0" dirty="0">
                <a:solidFill>
                  <a:schemeClr val="bg1"/>
                </a:solidFill>
                <a:latin typeface="Franklin Gothic Medium Cond" panose="020B0606030402020204" pitchFamily="34" charset="0"/>
                <a:ea typeface="Cera Pro Thin" charset="0"/>
                <a:cs typeface="Cera Pro Thin" charset="0"/>
              </a:rPr>
              <a:t> </a:t>
            </a:r>
            <a:r>
              <a:rPr lang="en-US" sz="800" b="0" i="0" spc="0" dirty="0" err="1">
                <a:solidFill>
                  <a:schemeClr val="bg1"/>
                </a:solidFill>
                <a:latin typeface="Franklin Gothic Medium Cond" panose="020B0606030402020204" pitchFamily="34" charset="0"/>
                <a:ea typeface="Cera Pro Thin" charset="0"/>
                <a:cs typeface="Cera Pro Thin" charset="0"/>
              </a:rPr>
              <a:t>Ditjen</a:t>
            </a:r>
            <a:r>
              <a:rPr lang="en-US" sz="800" b="0" i="0" spc="0" dirty="0">
                <a:solidFill>
                  <a:schemeClr val="bg1"/>
                </a:solidFill>
                <a:latin typeface="Franklin Gothic Medium Cond" panose="020B0606030402020204" pitchFamily="34" charset="0"/>
                <a:ea typeface="Cera Pro Thin" charset="0"/>
                <a:cs typeface="Cera Pro Thin" charset="0"/>
              </a:rPr>
              <a:t> </a:t>
            </a:r>
            <a:r>
              <a:rPr lang="en-US" sz="800" b="0" i="0" spc="0" dirty="0" err="1">
                <a:solidFill>
                  <a:schemeClr val="bg1"/>
                </a:solidFill>
                <a:latin typeface="Franklin Gothic Medium Cond" panose="020B0606030402020204" pitchFamily="34" charset="0"/>
                <a:ea typeface="Cera Pro Thin" charset="0"/>
                <a:cs typeface="Cera Pro Thin" charset="0"/>
              </a:rPr>
              <a:t>Migas</a:t>
            </a:r>
            <a:endParaRPr lang="en-US" sz="800" b="0" i="0" spc="0" dirty="0">
              <a:solidFill>
                <a:schemeClr val="bg1"/>
              </a:solidFill>
              <a:latin typeface="Franklin Gothic Medium Cond" panose="020B0606030402020204" pitchFamily="34" charset="0"/>
              <a:ea typeface="Cera Pro Thin" charset="0"/>
              <a:cs typeface="Cera Pro Thin" charset="0"/>
            </a:endParaRPr>
          </a:p>
        </p:txBody>
      </p:sp>
      <p:cxnSp>
        <p:nvCxnSpPr>
          <p:cNvPr id="17" name="Straight Connector 16"/>
          <p:cNvCxnSpPr/>
          <p:nvPr userDrawn="1"/>
        </p:nvCxnSpPr>
        <p:spPr>
          <a:xfrm flipH="1">
            <a:off x="3180733" y="6601845"/>
            <a:ext cx="1" cy="1582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Freeform 115">
            <a:extLst>
              <a:ext uri="{FF2B5EF4-FFF2-40B4-BE49-F238E27FC236}">
                <a16:creationId xmlns:a16="http://schemas.microsoft.com/office/drawing/2014/main" id="{8C063285-53C5-480C-ADA5-49F8CDB02A16}"/>
              </a:ext>
            </a:extLst>
          </p:cNvPr>
          <p:cNvSpPr>
            <a:spLocks/>
          </p:cNvSpPr>
          <p:nvPr userDrawn="1"/>
        </p:nvSpPr>
        <p:spPr bwMode="auto">
          <a:xfrm>
            <a:off x="5179215" y="6629848"/>
            <a:ext cx="125749" cy="102261"/>
          </a:xfrm>
          <a:custGeom>
            <a:avLst/>
            <a:gdLst>
              <a:gd name="T0" fmla="*/ 93 w 1317"/>
              <a:gd name="T1" fmla="*/ 1000 h 1069"/>
              <a:gd name="T2" fmla="*/ 220 w 1317"/>
              <a:gd name="T3" fmla="*/ 1045 h 1069"/>
              <a:gd name="T4" fmla="*/ 356 w 1317"/>
              <a:gd name="T5" fmla="*/ 1067 h 1069"/>
              <a:gd name="T6" fmla="*/ 529 w 1317"/>
              <a:gd name="T7" fmla="*/ 1060 h 1069"/>
              <a:gd name="T8" fmla="*/ 712 w 1317"/>
              <a:gd name="T9" fmla="*/ 1008 h 1069"/>
              <a:gd name="T10" fmla="*/ 873 w 1317"/>
              <a:gd name="T11" fmla="*/ 916 h 1069"/>
              <a:gd name="T12" fmla="*/ 1008 w 1317"/>
              <a:gd name="T13" fmla="*/ 789 h 1069"/>
              <a:gd name="T14" fmla="*/ 1107 w 1317"/>
              <a:gd name="T15" fmla="*/ 633 h 1069"/>
              <a:gd name="T16" fmla="*/ 1167 w 1317"/>
              <a:gd name="T17" fmla="*/ 454 h 1069"/>
              <a:gd name="T18" fmla="*/ 1183 w 1317"/>
              <a:gd name="T19" fmla="*/ 290 h 1069"/>
              <a:gd name="T20" fmla="*/ 1247 w 1317"/>
              <a:gd name="T21" fmla="*/ 212 h 1069"/>
              <a:gd name="T22" fmla="*/ 1312 w 1317"/>
              <a:gd name="T23" fmla="*/ 139 h 1069"/>
              <a:gd name="T24" fmla="*/ 1220 w 1317"/>
              <a:gd name="T25" fmla="*/ 160 h 1069"/>
              <a:gd name="T26" fmla="*/ 1163 w 1317"/>
              <a:gd name="T27" fmla="*/ 169 h 1069"/>
              <a:gd name="T28" fmla="*/ 1220 w 1317"/>
              <a:gd name="T29" fmla="*/ 121 h 1069"/>
              <a:gd name="T30" fmla="*/ 1266 w 1317"/>
              <a:gd name="T31" fmla="*/ 62 h 1069"/>
              <a:gd name="T32" fmla="*/ 1245 w 1317"/>
              <a:gd name="T33" fmla="*/ 37 h 1069"/>
              <a:gd name="T34" fmla="*/ 1140 w 1317"/>
              <a:gd name="T35" fmla="*/ 76 h 1069"/>
              <a:gd name="T36" fmla="*/ 1091 w 1317"/>
              <a:gd name="T37" fmla="*/ 67 h 1069"/>
              <a:gd name="T38" fmla="*/ 1035 w 1317"/>
              <a:gd name="T39" fmla="*/ 29 h 1069"/>
              <a:gd name="T40" fmla="*/ 970 w 1317"/>
              <a:gd name="T41" fmla="*/ 6 h 1069"/>
              <a:gd name="T42" fmla="*/ 899 w 1317"/>
              <a:gd name="T43" fmla="*/ 1 h 1069"/>
              <a:gd name="T44" fmla="*/ 833 w 1317"/>
              <a:gd name="T45" fmla="*/ 12 h 1069"/>
              <a:gd name="T46" fmla="*/ 773 w 1317"/>
              <a:gd name="T47" fmla="*/ 40 h 1069"/>
              <a:gd name="T48" fmla="*/ 721 w 1317"/>
              <a:gd name="T49" fmla="*/ 80 h 1069"/>
              <a:gd name="T50" fmla="*/ 682 w 1317"/>
              <a:gd name="T51" fmla="*/ 130 h 1069"/>
              <a:gd name="T52" fmla="*/ 654 w 1317"/>
              <a:gd name="T53" fmla="*/ 190 h 1069"/>
              <a:gd name="T54" fmla="*/ 643 w 1317"/>
              <a:gd name="T55" fmla="*/ 257 h 1069"/>
              <a:gd name="T56" fmla="*/ 649 w 1317"/>
              <a:gd name="T57" fmla="*/ 332 h 1069"/>
              <a:gd name="T58" fmla="*/ 484 w 1317"/>
              <a:gd name="T59" fmla="*/ 302 h 1069"/>
              <a:gd name="T60" fmla="*/ 360 w 1317"/>
              <a:gd name="T61" fmla="*/ 255 h 1069"/>
              <a:gd name="T62" fmla="*/ 246 w 1317"/>
              <a:gd name="T63" fmla="*/ 191 h 1069"/>
              <a:gd name="T64" fmla="*/ 136 w 1317"/>
              <a:gd name="T65" fmla="*/ 97 h 1069"/>
              <a:gd name="T66" fmla="*/ 70 w 1317"/>
              <a:gd name="T67" fmla="*/ 97 h 1069"/>
              <a:gd name="T68" fmla="*/ 55 w 1317"/>
              <a:gd name="T69" fmla="*/ 162 h 1069"/>
              <a:gd name="T70" fmla="*/ 59 w 1317"/>
              <a:gd name="T71" fmla="*/ 230 h 1069"/>
              <a:gd name="T72" fmla="*/ 87 w 1317"/>
              <a:gd name="T73" fmla="*/ 309 h 1069"/>
              <a:gd name="T74" fmla="*/ 153 w 1317"/>
              <a:gd name="T75" fmla="*/ 392 h 1069"/>
              <a:gd name="T76" fmla="*/ 95 w 1317"/>
              <a:gd name="T77" fmla="*/ 393 h 1069"/>
              <a:gd name="T78" fmla="*/ 53 w 1317"/>
              <a:gd name="T79" fmla="*/ 383 h 1069"/>
              <a:gd name="T80" fmla="*/ 73 w 1317"/>
              <a:gd name="T81" fmla="*/ 488 h 1069"/>
              <a:gd name="T82" fmla="*/ 106 w 1317"/>
              <a:gd name="T83" fmla="*/ 545 h 1069"/>
              <a:gd name="T84" fmla="*/ 161 w 1317"/>
              <a:gd name="T85" fmla="*/ 597 h 1069"/>
              <a:gd name="T86" fmla="*/ 247 w 1317"/>
              <a:gd name="T87" fmla="*/ 637 h 1069"/>
              <a:gd name="T88" fmla="*/ 198 w 1317"/>
              <a:gd name="T89" fmla="*/ 652 h 1069"/>
              <a:gd name="T90" fmla="*/ 164 w 1317"/>
              <a:gd name="T91" fmla="*/ 688 h 1069"/>
              <a:gd name="T92" fmla="*/ 227 w 1317"/>
              <a:gd name="T93" fmla="*/ 769 h 1069"/>
              <a:gd name="T94" fmla="*/ 284 w 1317"/>
              <a:gd name="T95" fmla="*/ 807 h 1069"/>
              <a:gd name="T96" fmla="*/ 361 w 1317"/>
              <a:gd name="T97" fmla="*/ 831 h 1069"/>
              <a:gd name="T98" fmla="*/ 352 w 1317"/>
              <a:gd name="T99" fmla="*/ 870 h 1069"/>
              <a:gd name="T100" fmla="*/ 228 w 1317"/>
              <a:gd name="T101" fmla="*/ 929 h 1069"/>
              <a:gd name="T102" fmla="*/ 142 w 1317"/>
              <a:gd name="T103" fmla="*/ 949 h 1069"/>
              <a:gd name="T104" fmla="*/ 43 w 1317"/>
              <a:gd name="T105" fmla="*/ 954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7" h="1069">
                <a:moveTo>
                  <a:pt x="0" y="949"/>
                </a:moveTo>
                <a:lnTo>
                  <a:pt x="23" y="963"/>
                </a:lnTo>
                <a:lnTo>
                  <a:pt x="46" y="976"/>
                </a:lnTo>
                <a:lnTo>
                  <a:pt x="69" y="989"/>
                </a:lnTo>
                <a:lnTo>
                  <a:pt x="93" y="1000"/>
                </a:lnTo>
                <a:lnTo>
                  <a:pt x="118" y="1011"/>
                </a:lnTo>
                <a:lnTo>
                  <a:pt x="143" y="1020"/>
                </a:lnTo>
                <a:lnTo>
                  <a:pt x="169" y="1029"/>
                </a:lnTo>
                <a:lnTo>
                  <a:pt x="194" y="1037"/>
                </a:lnTo>
                <a:lnTo>
                  <a:pt x="220" y="1045"/>
                </a:lnTo>
                <a:lnTo>
                  <a:pt x="246" y="1051"/>
                </a:lnTo>
                <a:lnTo>
                  <a:pt x="274" y="1056"/>
                </a:lnTo>
                <a:lnTo>
                  <a:pt x="301" y="1060"/>
                </a:lnTo>
                <a:lnTo>
                  <a:pt x="328" y="1064"/>
                </a:lnTo>
                <a:lnTo>
                  <a:pt x="356" y="1067"/>
                </a:lnTo>
                <a:lnTo>
                  <a:pt x="384" y="1069"/>
                </a:lnTo>
                <a:lnTo>
                  <a:pt x="412" y="1069"/>
                </a:lnTo>
                <a:lnTo>
                  <a:pt x="452" y="1068"/>
                </a:lnTo>
                <a:lnTo>
                  <a:pt x="491" y="1064"/>
                </a:lnTo>
                <a:lnTo>
                  <a:pt x="529" y="1060"/>
                </a:lnTo>
                <a:lnTo>
                  <a:pt x="567" y="1053"/>
                </a:lnTo>
                <a:lnTo>
                  <a:pt x="605" y="1045"/>
                </a:lnTo>
                <a:lnTo>
                  <a:pt x="642" y="1034"/>
                </a:lnTo>
                <a:lnTo>
                  <a:pt x="677" y="1022"/>
                </a:lnTo>
                <a:lnTo>
                  <a:pt x="712" y="1008"/>
                </a:lnTo>
                <a:lnTo>
                  <a:pt x="747" y="993"/>
                </a:lnTo>
                <a:lnTo>
                  <a:pt x="780" y="975"/>
                </a:lnTo>
                <a:lnTo>
                  <a:pt x="812" y="958"/>
                </a:lnTo>
                <a:lnTo>
                  <a:pt x="843" y="938"/>
                </a:lnTo>
                <a:lnTo>
                  <a:pt x="873" y="916"/>
                </a:lnTo>
                <a:lnTo>
                  <a:pt x="903" y="893"/>
                </a:lnTo>
                <a:lnTo>
                  <a:pt x="931" y="869"/>
                </a:lnTo>
                <a:lnTo>
                  <a:pt x="957" y="843"/>
                </a:lnTo>
                <a:lnTo>
                  <a:pt x="983" y="816"/>
                </a:lnTo>
                <a:lnTo>
                  <a:pt x="1008" y="789"/>
                </a:lnTo>
                <a:lnTo>
                  <a:pt x="1030" y="760"/>
                </a:lnTo>
                <a:lnTo>
                  <a:pt x="1052" y="729"/>
                </a:lnTo>
                <a:lnTo>
                  <a:pt x="1072" y="698"/>
                </a:lnTo>
                <a:lnTo>
                  <a:pt x="1091" y="665"/>
                </a:lnTo>
                <a:lnTo>
                  <a:pt x="1107" y="633"/>
                </a:lnTo>
                <a:lnTo>
                  <a:pt x="1123" y="598"/>
                </a:lnTo>
                <a:lnTo>
                  <a:pt x="1137" y="564"/>
                </a:lnTo>
                <a:lnTo>
                  <a:pt x="1148" y="528"/>
                </a:lnTo>
                <a:lnTo>
                  <a:pt x="1159" y="491"/>
                </a:lnTo>
                <a:lnTo>
                  <a:pt x="1167" y="454"/>
                </a:lnTo>
                <a:lnTo>
                  <a:pt x="1175" y="416"/>
                </a:lnTo>
                <a:lnTo>
                  <a:pt x="1180" y="377"/>
                </a:lnTo>
                <a:lnTo>
                  <a:pt x="1182" y="338"/>
                </a:lnTo>
                <a:lnTo>
                  <a:pt x="1183" y="299"/>
                </a:lnTo>
                <a:lnTo>
                  <a:pt x="1183" y="290"/>
                </a:lnTo>
                <a:lnTo>
                  <a:pt x="1183" y="283"/>
                </a:lnTo>
                <a:lnTo>
                  <a:pt x="1183" y="274"/>
                </a:lnTo>
                <a:lnTo>
                  <a:pt x="1183" y="267"/>
                </a:lnTo>
                <a:lnTo>
                  <a:pt x="1207" y="247"/>
                </a:lnTo>
                <a:lnTo>
                  <a:pt x="1247" y="212"/>
                </a:lnTo>
                <a:lnTo>
                  <a:pt x="1268" y="192"/>
                </a:lnTo>
                <a:lnTo>
                  <a:pt x="1288" y="170"/>
                </a:lnTo>
                <a:lnTo>
                  <a:pt x="1297" y="159"/>
                </a:lnTo>
                <a:lnTo>
                  <a:pt x="1305" y="149"/>
                </a:lnTo>
                <a:lnTo>
                  <a:pt x="1312" y="139"/>
                </a:lnTo>
                <a:lnTo>
                  <a:pt x="1317" y="130"/>
                </a:lnTo>
                <a:lnTo>
                  <a:pt x="1304" y="135"/>
                </a:lnTo>
                <a:lnTo>
                  <a:pt x="1269" y="147"/>
                </a:lnTo>
                <a:lnTo>
                  <a:pt x="1246" y="153"/>
                </a:lnTo>
                <a:lnTo>
                  <a:pt x="1220" y="160"/>
                </a:lnTo>
                <a:lnTo>
                  <a:pt x="1192" y="165"/>
                </a:lnTo>
                <a:lnTo>
                  <a:pt x="1164" y="169"/>
                </a:lnTo>
                <a:lnTo>
                  <a:pt x="1163" y="170"/>
                </a:lnTo>
                <a:lnTo>
                  <a:pt x="1163" y="170"/>
                </a:lnTo>
                <a:lnTo>
                  <a:pt x="1163" y="169"/>
                </a:lnTo>
                <a:lnTo>
                  <a:pt x="1164" y="169"/>
                </a:lnTo>
                <a:lnTo>
                  <a:pt x="1170" y="164"/>
                </a:lnTo>
                <a:lnTo>
                  <a:pt x="1183" y="155"/>
                </a:lnTo>
                <a:lnTo>
                  <a:pt x="1201" y="140"/>
                </a:lnTo>
                <a:lnTo>
                  <a:pt x="1220" y="121"/>
                </a:lnTo>
                <a:lnTo>
                  <a:pt x="1230" y="111"/>
                </a:lnTo>
                <a:lnTo>
                  <a:pt x="1241" y="99"/>
                </a:lnTo>
                <a:lnTo>
                  <a:pt x="1250" y="88"/>
                </a:lnTo>
                <a:lnTo>
                  <a:pt x="1258" y="75"/>
                </a:lnTo>
                <a:lnTo>
                  <a:pt x="1266" y="62"/>
                </a:lnTo>
                <a:lnTo>
                  <a:pt x="1273" y="48"/>
                </a:lnTo>
                <a:lnTo>
                  <a:pt x="1278" y="33"/>
                </a:lnTo>
                <a:lnTo>
                  <a:pt x="1281" y="19"/>
                </a:lnTo>
                <a:lnTo>
                  <a:pt x="1272" y="24"/>
                </a:lnTo>
                <a:lnTo>
                  <a:pt x="1245" y="37"/>
                </a:lnTo>
                <a:lnTo>
                  <a:pt x="1225" y="45"/>
                </a:lnTo>
                <a:lnTo>
                  <a:pt x="1203" y="54"/>
                </a:lnTo>
                <a:lnTo>
                  <a:pt x="1178" y="64"/>
                </a:lnTo>
                <a:lnTo>
                  <a:pt x="1150" y="73"/>
                </a:lnTo>
                <a:lnTo>
                  <a:pt x="1140" y="76"/>
                </a:lnTo>
                <a:lnTo>
                  <a:pt x="1130" y="80"/>
                </a:lnTo>
                <a:lnTo>
                  <a:pt x="1121" y="83"/>
                </a:lnTo>
                <a:lnTo>
                  <a:pt x="1111" y="86"/>
                </a:lnTo>
                <a:lnTo>
                  <a:pt x="1101" y="76"/>
                </a:lnTo>
                <a:lnTo>
                  <a:pt x="1091" y="67"/>
                </a:lnTo>
                <a:lnTo>
                  <a:pt x="1080" y="59"/>
                </a:lnTo>
                <a:lnTo>
                  <a:pt x="1070" y="50"/>
                </a:lnTo>
                <a:lnTo>
                  <a:pt x="1058" y="43"/>
                </a:lnTo>
                <a:lnTo>
                  <a:pt x="1047" y="36"/>
                </a:lnTo>
                <a:lnTo>
                  <a:pt x="1035" y="29"/>
                </a:lnTo>
                <a:lnTo>
                  <a:pt x="1022" y="23"/>
                </a:lnTo>
                <a:lnTo>
                  <a:pt x="1010" y="18"/>
                </a:lnTo>
                <a:lnTo>
                  <a:pt x="996" y="14"/>
                </a:lnTo>
                <a:lnTo>
                  <a:pt x="984" y="9"/>
                </a:lnTo>
                <a:lnTo>
                  <a:pt x="970" y="6"/>
                </a:lnTo>
                <a:lnTo>
                  <a:pt x="955" y="4"/>
                </a:lnTo>
                <a:lnTo>
                  <a:pt x="942" y="2"/>
                </a:lnTo>
                <a:lnTo>
                  <a:pt x="927" y="1"/>
                </a:lnTo>
                <a:lnTo>
                  <a:pt x="913" y="0"/>
                </a:lnTo>
                <a:lnTo>
                  <a:pt x="899" y="1"/>
                </a:lnTo>
                <a:lnTo>
                  <a:pt x="885" y="2"/>
                </a:lnTo>
                <a:lnTo>
                  <a:pt x="871" y="3"/>
                </a:lnTo>
                <a:lnTo>
                  <a:pt x="859" y="6"/>
                </a:lnTo>
                <a:lnTo>
                  <a:pt x="845" y="8"/>
                </a:lnTo>
                <a:lnTo>
                  <a:pt x="833" y="12"/>
                </a:lnTo>
                <a:lnTo>
                  <a:pt x="820" y="17"/>
                </a:lnTo>
                <a:lnTo>
                  <a:pt x="807" y="22"/>
                </a:lnTo>
                <a:lnTo>
                  <a:pt x="796" y="27"/>
                </a:lnTo>
                <a:lnTo>
                  <a:pt x="784" y="32"/>
                </a:lnTo>
                <a:lnTo>
                  <a:pt x="773" y="40"/>
                </a:lnTo>
                <a:lnTo>
                  <a:pt x="761" y="46"/>
                </a:lnTo>
                <a:lnTo>
                  <a:pt x="751" y="54"/>
                </a:lnTo>
                <a:lnTo>
                  <a:pt x="740" y="62"/>
                </a:lnTo>
                <a:lnTo>
                  <a:pt x="731" y="70"/>
                </a:lnTo>
                <a:lnTo>
                  <a:pt x="721" y="80"/>
                </a:lnTo>
                <a:lnTo>
                  <a:pt x="713" y="89"/>
                </a:lnTo>
                <a:lnTo>
                  <a:pt x="704" y="98"/>
                </a:lnTo>
                <a:lnTo>
                  <a:pt x="696" y="109"/>
                </a:lnTo>
                <a:lnTo>
                  <a:pt x="689" y="119"/>
                </a:lnTo>
                <a:lnTo>
                  <a:pt x="682" y="130"/>
                </a:lnTo>
                <a:lnTo>
                  <a:pt x="675" y="141"/>
                </a:lnTo>
                <a:lnTo>
                  <a:pt x="669" y="153"/>
                </a:lnTo>
                <a:lnTo>
                  <a:pt x="664" y="165"/>
                </a:lnTo>
                <a:lnTo>
                  <a:pt x="658" y="177"/>
                </a:lnTo>
                <a:lnTo>
                  <a:pt x="654" y="190"/>
                </a:lnTo>
                <a:lnTo>
                  <a:pt x="651" y="203"/>
                </a:lnTo>
                <a:lnTo>
                  <a:pt x="648" y="216"/>
                </a:lnTo>
                <a:lnTo>
                  <a:pt x="646" y="229"/>
                </a:lnTo>
                <a:lnTo>
                  <a:pt x="644" y="243"/>
                </a:lnTo>
                <a:lnTo>
                  <a:pt x="643" y="257"/>
                </a:lnTo>
                <a:lnTo>
                  <a:pt x="643" y="270"/>
                </a:lnTo>
                <a:lnTo>
                  <a:pt x="643" y="286"/>
                </a:lnTo>
                <a:lnTo>
                  <a:pt x="644" y="302"/>
                </a:lnTo>
                <a:lnTo>
                  <a:pt x="646" y="316"/>
                </a:lnTo>
                <a:lnTo>
                  <a:pt x="649" y="332"/>
                </a:lnTo>
                <a:lnTo>
                  <a:pt x="628" y="330"/>
                </a:lnTo>
                <a:lnTo>
                  <a:pt x="584" y="325"/>
                </a:lnTo>
                <a:lnTo>
                  <a:pt x="555" y="318"/>
                </a:lnTo>
                <a:lnTo>
                  <a:pt x="521" y="311"/>
                </a:lnTo>
                <a:lnTo>
                  <a:pt x="484" y="302"/>
                </a:lnTo>
                <a:lnTo>
                  <a:pt x="444" y="289"/>
                </a:lnTo>
                <a:lnTo>
                  <a:pt x="425" y="282"/>
                </a:lnTo>
                <a:lnTo>
                  <a:pt x="403" y="273"/>
                </a:lnTo>
                <a:lnTo>
                  <a:pt x="382" y="265"/>
                </a:lnTo>
                <a:lnTo>
                  <a:pt x="360" y="255"/>
                </a:lnTo>
                <a:lnTo>
                  <a:pt x="336" y="244"/>
                </a:lnTo>
                <a:lnTo>
                  <a:pt x="314" y="233"/>
                </a:lnTo>
                <a:lnTo>
                  <a:pt x="291" y="219"/>
                </a:lnTo>
                <a:lnTo>
                  <a:pt x="269" y="205"/>
                </a:lnTo>
                <a:lnTo>
                  <a:pt x="246" y="191"/>
                </a:lnTo>
                <a:lnTo>
                  <a:pt x="224" y="174"/>
                </a:lnTo>
                <a:lnTo>
                  <a:pt x="201" y="157"/>
                </a:lnTo>
                <a:lnTo>
                  <a:pt x="179" y="138"/>
                </a:lnTo>
                <a:lnTo>
                  <a:pt x="157" y="118"/>
                </a:lnTo>
                <a:lnTo>
                  <a:pt x="136" y="97"/>
                </a:lnTo>
                <a:lnTo>
                  <a:pt x="114" y="75"/>
                </a:lnTo>
                <a:lnTo>
                  <a:pt x="94" y="51"/>
                </a:lnTo>
                <a:lnTo>
                  <a:pt x="89" y="60"/>
                </a:lnTo>
                <a:lnTo>
                  <a:pt x="77" y="82"/>
                </a:lnTo>
                <a:lnTo>
                  <a:pt x="70" y="97"/>
                </a:lnTo>
                <a:lnTo>
                  <a:pt x="64" y="116"/>
                </a:lnTo>
                <a:lnTo>
                  <a:pt x="61" y="127"/>
                </a:lnTo>
                <a:lnTo>
                  <a:pt x="59" y="138"/>
                </a:lnTo>
                <a:lnTo>
                  <a:pt x="56" y="150"/>
                </a:lnTo>
                <a:lnTo>
                  <a:pt x="55" y="162"/>
                </a:lnTo>
                <a:lnTo>
                  <a:pt x="54" y="175"/>
                </a:lnTo>
                <a:lnTo>
                  <a:pt x="54" y="189"/>
                </a:lnTo>
                <a:lnTo>
                  <a:pt x="54" y="202"/>
                </a:lnTo>
                <a:lnTo>
                  <a:pt x="56" y="216"/>
                </a:lnTo>
                <a:lnTo>
                  <a:pt x="59" y="230"/>
                </a:lnTo>
                <a:lnTo>
                  <a:pt x="62" y="245"/>
                </a:lnTo>
                <a:lnTo>
                  <a:pt x="66" y="261"/>
                </a:lnTo>
                <a:lnTo>
                  <a:pt x="72" y="277"/>
                </a:lnTo>
                <a:lnTo>
                  <a:pt x="78" y="292"/>
                </a:lnTo>
                <a:lnTo>
                  <a:pt x="87" y="309"/>
                </a:lnTo>
                <a:lnTo>
                  <a:pt x="97" y="325"/>
                </a:lnTo>
                <a:lnTo>
                  <a:pt x="109" y="342"/>
                </a:lnTo>
                <a:lnTo>
                  <a:pt x="121" y="358"/>
                </a:lnTo>
                <a:lnTo>
                  <a:pt x="136" y="375"/>
                </a:lnTo>
                <a:lnTo>
                  <a:pt x="153" y="392"/>
                </a:lnTo>
                <a:lnTo>
                  <a:pt x="171" y="409"/>
                </a:lnTo>
                <a:lnTo>
                  <a:pt x="160" y="408"/>
                </a:lnTo>
                <a:lnTo>
                  <a:pt x="133" y="403"/>
                </a:lnTo>
                <a:lnTo>
                  <a:pt x="115" y="399"/>
                </a:lnTo>
                <a:lnTo>
                  <a:pt x="95" y="393"/>
                </a:lnTo>
                <a:lnTo>
                  <a:pt x="85" y="390"/>
                </a:lnTo>
                <a:lnTo>
                  <a:pt x="74" y="384"/>
                </a:lnTo>
                <a:lnTo>
                  <a:pt x="65" y="380"/>
                </a:lnTo>
                <a:lnTo>
                  <a:pt x="54" y="374"/>
                </a:lnTo>
                <a:lnTo>
                  <a:pt x="53" y="383"/>
                </a:lnTo>
                <a:lnTo>
                  <a:pt x="54" y="409"/>
                </a:lnTo>
                <a:lnTo>
                  <a:pt x="56" y="425"/>
                </a:lnTo>
                <a:lnTo>
                  <a:pt x="61" y="444"/>
                </a:lnTo>
                <a:lnTo>
                  <a:pt x="66" y="465"/>
                </a:lnTo>
                <a:lnTo>
                  <a:pt x="73" y="488"/>
                </a:lnTo>
                <a:lnTo>
                  <a:pt x="78" y="499"/>
                </a:lnTo>
                <a:lnTo>
                  <a:pt x="84" y="510"/>
                </a:lnTo>
                <a:lnTo>
                  <a:pt x="90" y="522"/>
                </a:lnTo>
                <a:lnTo>
                  <a:pt x="97" y="533"/>
                </a:lnTo>
                <a:lnTo>
                  <a:pt x="106" y="545"/>
                </a:lnTo>
                <a:lnTo>
                  <a:pt x="115" y="556"/>
                </a:lnTo>
                <a:lnTo>
                  <a:pt x="125" y="567"/>
                </a:lnTo>
                <a:lnTo>
                  <a:pt x="136" y="577"/>
                </a:lnTo>
                <a:lnTo>
                  <a:pt x="148" y="588"/>
                </a:lnTo>
                <a:lnTo>
                  <a:pt x="161" y="597"/>
                </a:lnTo>
                <a:lnTo>
                  <a:pt x="176" y="607"/>
                </a:lnTo>
                <a:lnTo>
                  <a:pt x="192" y="615"/>
                </a:lnTo>
                <a:lnTo>
                  <a:pt x="208" y="623"/>
                </a:lnTo>
                <a:lnTo>
                  <a:pt x="227" y="631"/>
                </a:lnTo>
                <a:lnTo>
                  <a:pt x="247" y="637"/>
                </a:lnTo>
                <a:lnTo>
                  <a:pt x="268" y="642"/>
                </a:lnTo>
                <a:lnTo>
                  <a:pt x="260" y="645"/>
                </a:lnTo>
                <a:lnTo>
                  <a:pt x="236" y="650"/>
                </a:lnTo>
                <a:lnTo>
                  <a:pt x="219" y="652"/>
                </a:lnTo>
                <a:lnTo>
                  <a:pt x="198" y="652"/>
                </a:lnTo>
                <a:lnTo>
                  <a:pt x="175" y="651"/>
                </a:lnTo>
                <a:lnTo>
                  <a:pt x="149" y="647"/>
                </a:lnTo>
                <a:lnTo>
                  <a:pt x="151" y="655"/>
                </a:lnTo>
                <a:lnTo>
                  <a:pt x="158" y="675"/>
                </a:lnTo>
                <a:lnTo>
                  <a:pt x="164" y="688"/>
                </a:lnTo>
                <a:lnTo>
                  <a:pt x="173" y="703"/>
                </a:lnTo>
                <a:lnTo>
                  <a:pt x="182" y="719"/>
                </a:lnTo>
                <a:lnTo>
                  <a:pt x="195" y="735"/>
                </a:lnTo>
                <a:lnTo>
                  <a:pt x="210" y="752"/>
                </a:lnTo>
                <a:lnTo>
                  <a:pt x="227" y="769"/>
                </a:lnTo>
                <a:lnTo>
                  <a:pt x="237" y="777"/>
                </a:lnTo>
                <a:lnTo>
                  <a:pt x="247" y="785"/>
                </a:lnTo>
                <a:lnTo>
                  <a:pt x="259" y="793"/>
                </a:lnTo>
                <a:lnTo>
                  <a:pt x="270" y="799"/>
                </a:lnTo>
                <a:lnTo>
                  <a:pt x="284" y="807"/>
                </a:lnTo>
                <a:lnTo>
                  <a:pt x="298" y="813"/>
                </a:lnTo>
                <a:lnTo>
                  <a:pt x="311" y="818"/>
                </a:lnTo>
                <a:lnTo>
                  <a:pt x="327" y="823"/>
                </a:lnTo>
                <a:lnTo>
                  <a:pt x="343" y="828"/>
                </a:lnTo>
                <a:lnTo>
                  <a:pt x="361" y="831"/>
                </a:lnTo>
                <a:lnTo>
                  <a:pt x="378" y="834"/>
                </a:lnTo>
                <a:lnTo>
                  <a:pt x="397" y="836"/>
                </a:lnTo>
                <a:lnTo>
                  <a:pt x="390" y="842"/>
                </a:lnTo>
                <a:lnTo>
                  <a:pt x="368" y="859"/>
                </a:lnTo>
                <a:lnTo>
                  <a:pt x="352" y="870"/>
                </a:lnTo>
                <a:lnTo>
                  <a:pt x="333" y="881"/>
                </a:lnTo>
                <a:lnTo>
                  <a:pt x="311" y="894"/>
                </a:lnTo>
                <a:lnTo>
                  <a:pt x="286" y="906"/>
                </a:lnTo>
                <a:lnTo>
                  <a:pt x="259" y="918"/>
                </a:lnTo>
                <a:lnTo>
                  <a:pt x="228" y="929"/>
                </a:lnTo>
                <a:lnTo>
                  <a:pt x="212" y="934"/>
                </a:lnTo>
                <a:lnTo>
                  <a:pt x="196" y="939"/>
                </a:lnTo>
                <a:lnTo>
                  <a:pt x="178" y="943"/>
                </a:lnTo>
                <a:lnTo>
                  <a:pt x="160" y="946"/>
                </a:lnTo>
                <a:lnTo>
                  <a:pt x="142" y="949"/>
                </a:lnTo>
                <a:lnTo>
                  <a:pt x="124" y="952"/>
                </a:lnTo>
                <a:lnTo>
                  <a:pt x="104" y="953"/>
                </a:lnTo>
                <a:lnTo>
                  <a:pt x="84" y="954"/>
                </a:lnTo>
                <a:lnTo>
                  <a:pt x="64" y="954"/>
                </a:lnTo>
                <a:lnTo>
                  <a:pt x="43" y="954"/>
                </a:lnTo>
                <a:lnTo>
                  <a:pt x="22" y="952"/>
                </a:lnTo>
                <a:lnTo>
                  <a:pt x="0" y="949"/>
                </a:lnTo>
                <a:lnTo>
                  <a:pt x="0" y="9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Franklin Gothic Medium Cond" panose="020B0606030402020204" pitchFamily="34" charset="0"/>
            </a:endParaRPr>
          </a:p>
        </p:txBody>
      </p:sp>
      <p:cxnSp>
        <p:nvCxnSpPr>
          <p:cNvPr id="19" name="Straight Connector 18"/>
          <p:cNvCxnSpPr/>
          <p:nvPr userDrawn="1"/>
        </p:nvCxnSpPr>
        <p:spPr>
          <a:xfrm flipH="1">
            <a:off x="5350397" y="6601845"/>
            <a:ext cx="1" cy="1582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5317789" y="6573256"/>
            <a:ext cx="633507" cy="215444"/>
          </a:xfrm>
          <a:prstGeom prst="rect">
            <a:avLst/>
          </a:prstGeom>
          <a:noFill/>
        </p:spPr>
        <p:txBody>
          <a:bodyPr wrap="none" rtlCol="0">
            <a:spAutoFit/>
          </a:bodyPr>
          <a:lstStyle/>
          <a:p>
            <a:pPr algn="l"/>
            <a:r>
              <a:rPr lang="en-US" sz="800" b="0" i="0" spc="0" dirty="0">
                <a:solidFill>
                  <a:schemeClr val="bg1"/>
                </a:solidFill>
                <a:latin typeface="Franklin Gothic Medium Cond" panose="020B0606030402020204" pitchFamily="34" charset="0"/>
                <a:ea typeface="Cera Pro Thin" charset="0"/>
                <a:cs typeface="Cera Pro Thin" charset="0"/>
              </a:rPr>
              <a:t>@</a:t>
            </a:r>
            <a:r>
              <a:rPr lang="en-US" sz="800" b="0" i="0" spc="0" dirty="0" err="1">
                <a:solidFill>
                  <a:schemeClr val="bg1"/>
                </a:solidFill>
                <a:latin typeface="Franklin Gothic Medium Cond" panose="020B0606030402020204" pitchFamily="34" charset="0"/>
                <a:ea typeface="Cera Pro Thin" charset="0"/>
                <a:cs typeface="Cera Pro Thin" charset="0"/>
              </a:rPr>
              <a:t>halomigas</a:t>
            </a:r>
            <a:endParaRPr lang="en-US" sz="800" b="0" i="0" spc="0" dirty="0">
              <a:solidFill>
                <a:schemeClr val="bg1"/>
              </a:solidFill>
              <a:latin typeface="Franklin Gothic Medium Cond" panose="020B0606030402020204" pitchFamily="34" charset="0"/>
              <a:ea typeface="Cera Pro Thin" charset="0"/>
              <a:cs typeface="Cera Pro Thin" charset="0"/>
            </a:endParaRPr>
          </a:p>
        </p:txBody>
      </p:sp>
      <p:sp>
        <p:nvSpPr>
          <p:cNvPr id="25" name="Freeform 127"/>
          <p:cNvSpPr>
            <a:spLocks noEditPoints="1"/>
          </p:cNvSpPr>
          <p:nvPr userDrawn="1"/>
        </p:nvSpPr>
        <p:spPr bwMode="auto">
          <a:xfrm>
            <a:off x="8236412" y="6633516"/>
            <a:ext cx="132678" cy="94924"/>
          </a:xfrm>
          <a:custGeom>
            <a:avLst/>
            <a:gdLst>
              <a:gd name="T0" fmla="*/ 195262 w 199"/>
              <a:gd name="T1" fmla="*/ 54109 h 142"/>
              <a:gd name="T2" fmla="*/ 194281 w 199"/>
              <a:gd name="T3" fmla="*/ 38368 h 142"/>
              <a:gd name="T4" fmla="*/ 192318 w 199"/>
              <a:gd name="T5" fmla="*/ 22627 h 142"/>
              <a:gd name="T6" fmla="*/ 184469 w 199"/>
              <a:gd name="T7" fmla="*/ 8854 h 142"/>
              <a:gd name="T8" fmla="*/ 170732 w 199"/>
              <a:gd name="T9" fmla="*/ 2951 h 142"/>
              <a:gd name="T10" fmla="*/ 98122 w 199"/>
              <a:gd name="T11" fmla="*/ 0 h 142"/>
              <a:gd name="T12" fmla="*/ 24530 w 199"/>
              <a:gd name="T13" fmla="*/ 2951 h 142"/>
              <a:gd name="T14" fmla="*/ 10793 w 199"/>
              <a:gd name="T15" fmla="*/ 8854 h 142"/>
              <a:gd name="T16" fmla="*/ 3925 w 199"/>
              <a:gd name="T17" fmla="*/ 22627 h 142"/>
              <a:gd name="T18" fmla="*/ 981 w 199"/>
              <a:gd name="T19" fmla="*/ 38368 h 142"/>
              <a:gd name="T20" fmla="*/ 0 w 199"/>
              <a:gd name="T21" fmla="*/ 54109 h 142"/>
              <a:gd name="T22" fmla="*/ 0 w 199"/>
              <a:gd name="T23" fmla="*/ 69850 h 142"/>
              <a:gd name="T24" fmla="*/ 0 w 199"/>
              <a:gd name="T25" fmla="*/ 86575 h 142"/>
              <a:gd name="T26" fmla="*/ 981 w 199"/>
              <a:gd name="T27" fmla="*/ 101332 h 142"/>
              <a:gd name="T28" fmla="*/ 3925 w 199"/>
              <a:gd name="T29" fmla="*/ 118056 h 142"/>
              <a:gd name="T30" fmla="*/ 10793 w 199"/>
              <a:gd name="T31" fmla="*/ 130846 h 142"/>
              <a:gd name="T32" fmla="*/ 24530 w 199"/>
              <a:gd name="T33" fmla="*/ 137732 h 142"/>
              <a:gd name="T34" fmla="*/ 98122 w 199"/>
              <a:gd name="T35" fmla="*/ 139700 h 142"/>
              <a:gd name="T36" fmla="*/ 170732 w 199"/>
              <a:gd name="T37" fmla="*/ 137732 h 142"/>
              <a:gd name="T38" fmla="*/ 184469 w 199"/>
              <a:gd name="T39" fmla="*/ 130846 h 142"/>
              <a:gd name="T40" fmla="*/ 192318 w 199"/>
              <a:gd name="T41" fmla="*/ 118056 h 142"/>
              <a:gd name="T42" fmla="*/ 194281 w 199"/>
              <a:gd name="T43" fmla="*/ 101332 h 142"/>
              <a:gd name="T44" fmla="*/ 195262 w 199"/>
              <a:gd name="T45" fmla="*/ 86575 h 142"/>
              <a:gd name="T46" fmla="*/ 195262 w 199"/>
              <a:gd name="T47" fmla="*/ 69850 h 142"/>
              <a:gd name="T48" fmla="*/ 195262 w 199"/>
              <a:gd name="T49" fmla="*/ 54109 h 142"/>
              <a:gd name="T50" fmla="*/ 136389 w 199"/>
              <a:gd name="T51" fmla="*/ 75753 h 142"/>
              <a:gd name="T52" fmla="*/ 80460 w 199"/>
              <a:gd name="T53" fmla="*/ 111170 h 142"/>
              <a:gd name="T54" fmla="*/ 76535 w 199"/>
              <a:gd name="T55" fmla="*/ 112154 h 142"/>
              <a:gd name="T56" fmla="*/ 73591 w 199"/>
              <a:gd name="T57" fmla="*/ 111170 h 142"/>
              <a:gd name="T58" fmla="*/ 69666 w 199"/>
              <a:gd name="T59" fmla="*/ 105267 h 142"/>
              <a:gd name="T60" fmla="*/ 69666 w 199"/>
              <a:gd name="T61" fmla="*/ 35417 h 142"/>
              <a:gd name="T62" fmla="*/ 73591 w 199"/>
              <a:gd name="T63" fmla="*/ 29514 h 142"/>
              <a:gd name="T64" fmla="*/ 80460 w 199"/>
              <a:gd name="T65" fmla="*/ 29514 h 142"/>
              <a:gd name="T66" fmla="*/ 136389 w 199"/>
              <a:gd name="T67" fmla="*/ 63947 h 142"/>
              <a:gd name="T68" fmla="*/ 139333 w 199"/>
              <a:gd name="T69" fmla="*/ 69850 h 142"/>
              <a:gd name="T70" fmla="*/ 136389 w 199"/>
              <a:gd name="T71" fmla="*/ 75753 h 142"/>
              <a:gd name="T72" fmla="*/ 136389 w 199"/>
              <a:gd name="T73" fmla="*/ 75753 h 142"/>
              <a:gd name="T74" fmla="*/ 136389 w 199"/>
              <a:gd name="T75" fmla="*/ 75753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9" h="142">
                <a:moveTo>
                  <a:pt x="199" y="55"/>
                </a:moveTo>
                <a:cubicBezTo>
                  <a:pt x="199" y="51"/>
                  <a:pt x="199" y="46"/>
                  <a:pt x="198" y="39"/>
                </a:cubicBezTo>
                <a:cubicBezTo>
                  <a:pt x="198" y="33"/>
                  <a:pt x="197" y="28"/>
                  <a:pt x="196" y="23"/>
                </a:cubicBezTo>
                <a:cubicBezTo>
                  <a:pt x="195" y="18"/>
                  <a:pt x="192" y="13"/>
                  <a:pt x="188" y="9"/>
                </a:cubicBezTo>
                <a:cubicBezTo>
                  <a:pt x="184" y="6"/>
                  <a:pt x="179" y="4"/>
                  <a:pt x="174" y="3"/>
                </a:cubicBezTo>
                <a:cubicBezTo>
                  <a:pt x="158" y="1"/>
                  <a:pt x="133" y="0"/>
                  <a:pt x="100" y="0"/>
                </a:cubicBezTo>
                <a:cubicBezTo>
                  <a:pt x="66" y="0"/>
                  <a:pt x="42" y="1"/>
                  <a:pt x="25" y="3"/>
                </a:cubicBezTo>
                <a:cubicBezTo>
                  <a:pt x="20" y="4"/>
                  <a:pt x="15" y="6"/>
                  <a:pt x="11" y="9"/>
                </a:cubicBezTo>
                <a:cubicBezTo>
                  <a:pt x="7" y="13"/>
                  <a:pt x="5" y="18"/>
                  <a:pt x="4" y="23"/>
                </a:cubicBezTo>
                <a:cubicBezTo>
                  <a:pt x="3" y="28"/>
                  <a:pt x="2" y="33"/>
                  <a:pt x="1" y="39"/>
                </a:cubicBezTo>
                <a:cubicBezTo>
                  <a:pt x="1" y="46"/>
                  <a:pt x="0" y="51"/>
                  <a:pt x="0" y="55"/>
                </a:cubicBezTo>
                <a:cubicBezTo>
                  <a:pt x="0" y="59"/>
                  <a:pt x="0" y="64"/>
                  <a:pt x="0" y="71"/>
                </a:cubicBezTo>
                <a:cubicBezTo>
                  <a:pt x="0" y="78"/>
                  <a:pt x="0" y="84"/>
                  <a:pt x="0" y="88"/>
                </a:cubicBezTo>
                <a:cubicBezTo>
                  <a:pt x="0" y="92"/>
                  <a:pt x="1" y="97"/>
                  <a:pt x="1" y="103"/>
                </a:cubicBezTo>
                <a:cubicBezTo>
                  <a:pt x="2" y="109"/>
                  <a:pt x="2" y="115"/>
                  <a:pt x="4" y="120"/>
                </a:cubicBezTo>
                <a:cubicBezTo>
                  <a:pt x="5" y="125"/>
                  <a:pt x="7" y="129"/>
                  <a:pt x="11" y="133"/>
                </a:cubicBezTo>
                <a:cubicBezTo>
                  <a:pt x="15" y="137"/>
                  <a:pt x="20" y="139"/>
                  <a:pt x="25" y="140"/>
                </a:cubicBezTo>
                <a:cubicBezTo>
                  <a:pt x="42" y="141"/>
                  <a:pt x="66" y="142"/>
                  <a:pt x="100" y="142"/>
                </a:cubicBezTo>
                <a:cubicBezTo>
                  <a:pt x="133" y="142"/>
                  <a:pt x="158" y="141"/>
                  <a:pt x="174" y="140"/>
                </a:cubicBezTo>
                <a:cubicBezTo>
                  <a:pt x="179" y="139"/>
                  <a:pt x="184" y="137"/>
                  <a:pt x="188" y="133"/>
                </a:cubicBezTo>
                <a:cubicBezTo>
                  <a:pt x="192" y="129"/>
                  <a:pt x="194" y="125"/>
                  <a:pt x="196" y="120"/>
                </a:cubicBezTo>
                <a:cubicBezTo>
                  <a:pt x="197" y="115"/>
                  <a:pt x="198" y="109"/>
                  <a:pt x="198" y="103"/>
                </a:cubicBezTo>
                <a:cubicBezTo>
                  <a:pt x="199" y="97"/>
                  <a:pt x="199" y="92"/>
                  <a:pt x="199" y="88"/>
                </a:cubicBezTo>
                <a:cubicBezTo>
                  <a:pt x="199" y="84"/>
                  <a:pt x="199" y="78"/>
                  <a:pt x="199" y="71"/>
                </a:cubicBezTo>
                <a:cubicBezTo>
                  <a:pt x="199" y="64"/>
                  <a:pt x="199" y="59"/>
                  <a:pt x="199" y="55"/>
                </a:cubicBezTo>
                <a:close/>
                <a:moveTo>
                  <a:pt x="139" y="77"/>
                </a:moveTo>
                <a:cubicBezTo>
                  <a:pt x="82" y="113"/>
                  <a:pt x="82" y="113"/>
                  <a:pt x="82" y="113"/>
                </a:cubicBezTo>
                <a:cubicBezTo>
                  <a:pt x="81" y="114"/>
                  <a:pt x="80" y="114"/>
                  <a:pt x="78" y="114"/>
                </a:cubicBezTo>
                <a:cubicBezTo>
                  <a:pt x="77" y="114"/>
                  <a:pt x="76" y="114"/>
                  <a:pt x="75" y="113"/>
                </a:cubicBezTo>
                <a:cubicBezTo>
                  <a:pt x="72" y="112"/>
                  <a:pt x="71" y="110"/>
                  <a:pt x="71" y="107"/>
                </a:cubicBezTo>
                <a:cubicBezTo>
                  <a:pt x="71" y="36"/>
                  <a:pt x="71" y="36"/>
                  <a:pt x="71" y="36"/>
                </a:cubicBezTo>
                <a:cubicBezTo>
                  <a:pt x="71" y="33"/>
                  <a:pt x="72" y="31"/>
                  <a:pt x="75" y="30"/>
                </a:cubicBezTo>
                <a:cubicBezTo>
                  <a:pt x="77" y="28"/>
                  <a:pt x="80" y="28"/>
                  <a:pt x="82" y="30"/>
                </a:cubicBezTo>
                <a:cubicBezTo>
                  <a:pt x="139" y="65"/>
                  <a:pt x="139" y="65"/>
                  <a:pt x="139" y="65"/>
                </a:cubicBezTo>
                <a:cubicBezTo>
                  <a:pt x="141" y="67"/>
                  <a:pt x="142" y="69"/>
                  <a:pt x="142" y="71"/>
                </a:cubicBezTo>
                <a:cubicBezTo>
                  <a:pt x="142" y="74"/>
                  <a:pt x="141" y="76"/>
                  <a:pt x="139" y="77"/>
                </a:cubicBezTo>
                <a:close/>
                <a:moveTo>
                  <a:pt x="139" y="77"/>
                </a:moveTo>
                <a:cubicBezTo>
                  <a:pt x="139" y="77"/>
                  <a:pt x="139" y="77"/>
                  <a:pt x="139" y="77"/>
                </a:cubicBezTo>
              </a:path>
            </a:pathLst>
          </a:custGeom>
          <a:solidFill>
            <a:schemeClr val="bg1"/>
          </a:solidFill>
          <a:ln>
            <a:noFill/>
          </a:ln>
        </p:spPr>
        <p:txBody>
          <a:bodyPr/>
          <a:lstStyle/>
          <a:p>
            <a:pPr fontAlgn="auto">
              <a:spcBef>
                <a:spcPts val="0"/>
              </a:spcBef>
              <a:spcAft>
                <a:spcPts val="0"/>
              </a:spcAft>
              <a:defRPr/>
            </a:pPr>
            <a:endParaRPr lang="id-ID" sz="1350">
              <a:latin typeface="Franklin Gothic Medium Cond" panose="020B0606030402020204" pitchFamily="34" charset="0"/>
              <a:ea typeface="+mn-ea"/>
            </a:endParaRPr>
          </a:p>
        </p:txBody>
      </p:sp>
      <p:sp>
        <p:nvSpPr>
          <p:cNvPr id="26" name="Freeform 125"/>
          <p:cNvSpPr>
            <a:spLocks noEditPoints="1"/>
          </p:cNvSpPr>
          <p:nvPr userDrawn="1"/>
        </p:nvSpPr>
        <p:spPr bwMode="auto">
          <a:xfrm>
            <a:off x="6784359" y="6627178"/>
            <a:ext cx="108607" cy="107601"/>
          </a:xfrm>
          <a:custGeom>
            <a:avLst/>
            <a:gdLst>
              <a:gd name="T0" fmla="*/ 164592 w 175"/>
              <a:gd name="T1" fmla="*/ 5857 h 174"/>
              <a:gd name="T2" fmla="*/ 148917 w 175"/>
              <a:gd name="T3" fmla="*/ 0 h 174"/>
              <a:gd name="T4" fmla="*/ 21554 w 175"/>
              <a:gd name="T5" fmla="*/ 0 h 174"/>
              <a:gd name="T6" fmla="*/ 6858 w 175"/>
              <a:gd name="T7" fmla="*/ 5857 h 174"/>
              <a:gd name="T8" fmla="*/ 0 w 175"/>
              <a:gd name="T9" fmla="*/ 21477 h 174"/>
              <a:gd name="T10" fmla="*/ 0 w 175"/>
              <a:gd name="T11" fmla="*/ 148386 h 174"/>
              <a:gd name="T12" fmla="*/ 6858 w 175"/>
              <a:gd name="T13" fmla="*/ 164006 h 174"/>
              <a:gd name="T14" fmla="*/ 21554 w 175"/>
              <a:gd name="T15" fmla="*/ 169863 h 174"/>
              <a:gd name="T16" fmla="*/ 148917 w 175"/>
              <a:gd name="T17" fmla="*/ 169863 h 174"/>
              <a:gd name="T18" fmla="*/ 164592 w 175"/>
              <a:gd name="T19" fmla="*/ 164006 h 174"/>
              <a:gd name="T20" fmla="*/ 171450 w 175"/>
              <a:gd name="T21" fmla="*/ 148386 h 174"/>
              <a:gd name="T22" fmla="*/ 171450 w 175"/>
              <a:gd name="T23" fmla="*/ 21477 h 174"/>
              <a:gd name="T24" fmla="*/ 164592 w 175"/>
              <a:gd name="T25" fmla="*/ 5857 h 174"/>
              <a:gd name="T26" fmla="*/ 61722 w 175"/>
              <a:gd name="T27" fmla="*/ 61502 h 174"/>
              <a:gd name="T28" fmla="*/ 85235 w 175"/>
              <a:gd name="T29" fmla="*/ 51740 h 174"/>
              <a:gd name="T30" fmla="*/ 109728 w 175"/>
              <a:gd name="T31" fmla="*/ 61502 h 174"/>
              <a:gd name="T32" fmla="*/ 119525 w 175"/>
              <a:gd name="T33" fmla="*/ 84932 h 174"/>
              <a:gd name="T34" fmla="*/ 109728 w 175"/>
              <a:gd name="T35" fmla="*/ 108361 h 174"/>
              <a:gd name="T36" fmla="*/ 85235 w 175"/>
              <a:gd name="T37" fmla="*/ 118123 h 174"/>
              <a:gd name="T38" fmla="*/ 61722 w 175"/>
              <a:gd name="T39" fmla="*/ 108361 h 174"/>
              <a:gd name="T40" fmla="*/ 50945 w 175"/>
              <a:gd name="T41" fmla="*/ 84932 h 174"/>
              <a:gd name="T42" fmla="*/ 61722 w 175"/>
              <a:gd name="T43" fmla="*/ 61502 h 174"/>
              <a:gd name="T44" fmla="*/ 151856 w 175"/>
              <a:gd name="T45" fmla="*/ 143505 h 174"/>
              <a:gd name="T46" fmla="*/ 149896 w 175"/>
              <a:gd name="T47" fmla="*/ 148386 h 174"/>
              <a:gd name="T48" fmla="*/ 144998 w 175"/>
              <a:gd name="T49" fmla="*/ 150339 h 174"/>
              <a:gd name="T50" fmla="*/ 25473 w 175"/>
              <a:gd name="T51" fmla="*/ 150339 h 174"/>
              <a:gd name="T52" fmla="*/ 20574 w 175"/>
              <a:gd name="T53" fmla="*/ 148386 h 174"/>
              <a:gd name="T54" fmla="*/ 18615 w 175"/>
              <a:gd name="T55" fmla="*/ 143505 h 174"/>
              <a:gd name="T56" fmla="*/ 18615 w 175"/>
              <a:gd name="T57" fmla="*/ 72241 h 174"/>
              <a:gd name="T58" fmla="*/ 34290 w 175"/>
              <a:gd name="T59" fmla="*/ 72241 h 174"/>
              <a:gd name="T60" fmla="*/ 32331 w 175"/>
              <a:gd name="T61" fmla="*/ 86884 h 174"/>
              <a:gd name="T62" fmla="*/ 48006 w 175"/>
              <a:gd name="T63" fmla="*/ 123004 h 174"/>
              <a:gd name="T64" fmla="*/ 85235 w 175"/>
              <a:gd name="T65" fmla="*/ 137648 h 174"/>
              <a:gd name="T66" fmla="*/ 112667 w 175"/>
              <a:gd name="T67" fmla="*/ 130814 h 174"/>
              <a:gd name="T68" fmla="*/ 131282 w 175"/>
              <a:gd name="T69" fmla="*/ 112266 h 174"/>
              <a:gd name="T70" fmla="*/ 139119 w 175"/>
              <a:gd name="T71" fmla="*/ 86884 h 174"/>
              <a:gd name="T72" fmla="*/ 136180 w 175"/>
              <a:gd name="T73" fmla="*/ 72241 h 174"/>
              <a:gd name="T74" fmla="*/ 151856 w 175"/>
              <a:gd name="T75" fmla="*/ 72241 h 174"/>
              <a:gd name="T76" fmla="*/ 151856 w 175"/>
              <a:gd name="T77" fmla="*/ 143505 h 174"/>
              <a:gd name="T78" fmla="*/ 151856 w 175"/>
              <a:gd name="T79" fmla="*/ 44906 h 174"/>
              <a:gd name="T80" fmla="*/ 148917 w 175"/>
              <a:gd name="T81" fmla="*/ 49787 h 174"/>
              <a:gd name="T82" fmla="*/ 144018 w 175"/>
              <a:gd name="T83" fmla="*/ 52716 h 174"/>
              <a:gd name="T84" fmla="*/ 124424 w 175"/>
              <a:gd name="T85" fmla="*/ 52716 h 174"/>
              <a:gd name="T86" fmla="*/ 119525 w 175"/>
              <a:gd name="T87" fmla="*/ 49787 h 174"/>
              <a:gd name="T88" fmla="*/ 116586 w 175"/>
              <a:gd name="T89" fmla="*/ 44906 h 174"/>
              <a:gd name="T90" fmla="*/ 116586 w 175"/>
              <a:gd name="T91" fmla="*/ 26358 h 174"/>
              <a:gd name="T92" fmla="*/ 119525 w 175"/>
              <a:gd name="T93" fmla="*/ 21477 h 174"/>
              <a:gd name="T94" fmla="*/ 124424 w 175"/>
              <a:gd name="T95" fmla="*/ 18548 h 174"/>
              <a:gd name="T96" fmla="*/ 144018 w 175"/>
              <a:gd name="T97" fmla="*/ 18548 h 174"/>
              <a:gd name="T98" fmla="*/ 148917 w 175"/>
              <a:gd name="T99" fmla="*/ 21477 h 174"/>
              <a:gd name="T100" fmla="*/ 151856 w 175"/>
              <a:gd name="T101" fmla="*/ 26358 h 174"/>
              <a:gd name="T102" fmla="*/ 151856 w 175"/>
              <a:gd name="T103" fmla="*/ 44906 h 174"/>
              <a:gd name="T104" fmla="*/ 151856 w 175"/>
              <a:gd name="T105" fmla="*/ 44906 h 174"/>
              <a:gd name="T106" fmla="*/ 151856 w 175"/>
              <a:gd name="T107" fmla="*/ 44906 h 1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5" h="174">
                <a:moveTo>
                  <a:pt x="168" y="6"/>
                </a:moveTo>
                <a:cubicBezTo>
                  <a:pt x="164" y="2"/>
                  <a:pt x="158" y="0"/>
                  <a:pt x="152" y="0"/>
                </a:cubicBezTo>
                <a:cubicBezTo>
                  <a:pt x="22" y="0"/>
                  <a:pt x="22" y="0"/>
                  <a:pt x="22" y="0"/>
                </a:cubicBezTo>
                <a:cubicBezTo>
                  <a:pt x="16" y="0"/>
                  <a:pt x="11" y="2"/>
                  <a:pt x="7" y="6"/>
                </a:cubicBezTo>
                <a:cubicBezTo>
                  <a:pt x="2" y="11"/>
                  <a:pt x="0" y="16"/>
                  <a:pt x="0" y="22"/>
                </a:cubicBezTo>
                <a:cubicBezTo>
                  <a:pt x="0" y="152"/>
                  <a:pt x="0" y="152"/>
                  <a:pt x="0" y="152"/>
                </a:cubicBezTo>
                <a:cubicBezTo>
                  <a:pt x="0" y="158"/>
                  <a:pt x="2" y="163"/>
                  <a:pt x="7" y="168"/>
                </a:cubicBezTo>
                <a:cubicBezTo>
                  <a:pt x="11" y="172"/>
                  <a:pt x="16" y="174"/>
                  <a:pt x="22" y="174"/>
                </a:cubicBezTo>
                <a:cubicBezTo>
                  <a:pt x="152" y="174"/>
                  <a:pt x="152" y="174"/>
                  <a:pt x="152" y="174"/>
                </a:cubicBezTo>
                <a:cubicBezTo>
                  <a:pt x="158" y="174"/>
                  <a:pt x="164" y="172"/>
                  <a:pt x="168" y="168"/>
                </a:cubicBezTo>
                <a:cubicBezTo>
                  <a:pt x="172" y="163"/>
                  <a:pt x="175" y="158"/>
                  <a:pt x="175" y="152"/>
                </a:cubicBezTo>
                <a:cubicBezTo>
                  <a:pt x="175" y="22"/>
                  <a:pt x="175" y="22"/>
                  <a:pt x="175" y="22"/>
                </a:cubicBezTo>
                <a:cubicBezTo>
                  <a:pt x="175" y="16"/>
                  <a:pt x="172" y="11"/>
                  <a:pt x="168" y="6"/>
                </a:cubicBezTo>
                <a:close/>
                <a:moveTo>
                  <a:pt x="63" y="63"/>
                </a:moveTo>
                <a:cubicBezTo>
                  <a:pt x="70" y="56"/>
                  <a:pt x="78" y="53"/>
                  <a:pt x="87" y="53"/>
                </a:cubicBezTo>
                <a:cubicBezTo>
                  <a:pt x="97" y="53"/>
                  <a:pt x="105" y="56"/>
                  <a:pt x="112" y="63"/>
                </a:cubicBezTo>
                <a:cubicBezTo>
                  <a:pt x="119" y="69"/>
                  <a:pt x="122" y="77"/>
                  <a:pt x="122" y="87"/>
                </a:cubicBezTo>
                <a:cubicBezTo>
                  <a:pt x="122" y="96"/>
                  <a:pt x="119" y="104"/>
                  <a:pt x="112" y="111"/>
                </a:cubicBezTo>
                <a:cubicBezTo>
                  <a:pt x="105" y="117"/>
                  <a:pt x="97" y="121"/>
                  <a:pt x="87" y="121"/>
                </a:cubicBezTo>
                <a:cubicBezTo>
                  <a:pt x="78" y="121"/>
                  <a:pt x="70" y="117"/>
                  <a:pt x="63" y="111"/>
                </a:cubicBezTo>
                <a:cubicBezTo>
                  <a:pt x="56" y="104"/>
                  <a:pt x="52" y="96"/>
                  <a:pt x="52" y="87"/>
                </a:cubicBezTo>
                <a:cubicBezTo>
                  <a:pt x="52" y="77"/>
                  <a:pt x="56" y="69"/>
                  <a:pt x="63" y="63"/>
                </a:cubicBezTo>
                <a:close/>
                <a:moveTo>
                  <a:pt x="155" y="147"/>
                </a:moveTo>
                <a:cubicBezTo>
                  <a:pt x="155" y="149"/>
                  <a:pt x="154" y="151"/>
                  <a:pt x="153" y="152"/>
                </a:cubicBezTo>
                <a:cubicBezTo>
                  <a:pt x="151" y="154"/>
                  <a:pt x="150" y="154"/>
                  <a:pt x="148" y="154"/>
                </a:cubicBezTo>
                <a:cubicBezTo>
                  <a:pt x="26" y="154"/>
                  <a:pt x="26" y="154"/>
                  <a:pt x="26" y="154"/>
                </a:cubicBezTo>
                <a:cubicBezTo>
                  <a:pt x="24" y="154"/>
                  <a:pt x="23" y="154"/>
                  <a:pt x="21" y="152"/>
                </a:cubicBezTo>
                <a:cubicBezTo>
                  <a:pt x="20" y="151"/>
                  <a:pt x="19" y="149"/>
                  <a:pt x="19" y="147"/>
                </a:cubicBezTo>
                <a:cubicBezTo>
                  <a:pt x="19" y="74"/>
                  <a:pt x="19" y="74"/>
                  <a:pt x="19" y="74"/>
                </a:cubicBezTo>
                <a:cubicBezTo>
                  <a:pt x="35" y="74"/>
                  <a:pt x="35" y="74"/>
                  <a:pt x="35" y="74"/>
                </a:cubicBezTo>
                <a:cubicBezTo>
                  <a:pt x="34" y="78"/>
                  <a:pt x="33" y="83"/>
                  <a:pt x="33" y="89"/>
                </a:cubicBezTo>
                <a:cubicBezTo>
                  <a:pt x="33" y="103"/>
                  <a:pt x="38" y="115"/>
                  <a:pt x="49" y="126"/>
                </a:cubicBezTo>
                <a:cubicBezTo>
                  <a:pt x="60" y="136"/>
                  <a:pt x="72" y="141"/>
                  <a:pt x="87" y="141"/>
                </a:cubicBezTo>
                <a:cubicBezTo>
                  <a:pt x="97" y="141"/>
                  <a:pt x="106" y="139"/>
                  <a:pt x="115" y="134"/>
                </a:cubicBezTo>
                <a:cubicBezTo>
                  <a:pt x="123" y="129"/>
                  <a:pt x="130" y="123"/>
                  <a:pt x="134" y="115"/>
                </a:cubicBezTo>
                <a:cubicBezTo>
                  <a:pt x="139" y="107"/>
                  <a:pt x="142" y="98"/>
                  <a:pt x="142" y="89"/>
                </a:cubicBezTo>
                <a:cubicBezTo>
                  <a:pt x="142" y="83"/>
                  <a:pt x="141" y="78"/>
                  <a:pt x="139" y="74"/>
                </a:cubicBezTo>
                <a:cubicBezTo>
                  <a:pt x="155" y="74"/>
                  <a:pt x="155" y="74"/>
                  <a:pt x="155" y="74"/>
                </a:cubicBezTo>
                <a:lnTo>
                  <a:pt x="155" y="147"/>
                </a:lnTo>
                <a:close/>
                <a:moveTo>
                  <a:pt x="155" y="46"/>
                </a:moveTo>
                <a:cubicBezTo>
                  <a:pt x="155" y="48"/>
                  <a:pt x="154" y="50"/>
                  <a:pt x="152" y="51"/>
                </a:cubicBezTo>
                <a:cubicBezTo>
                  <a:pt x="151" y="53"/>
                  <a:pt x="149" y="54"/>
                  <a:pt x="147" y="54"/>
                </a:cubicBezTo>
                <a:cubicBezTo>
                  <a:pt x="127" y="54"/>
                  <a:pt x="127" y="54"/>
                  <a:pt x="127" y="54"/>
                </a:cubicBezTo>
                <a:cubicBezTo>
                  <a:pt x="125" y="54"/>
                  <a:pt x="123" y="53"/>
                  <a:pt x="122" y="51"/>
                </a:cubicBezTo>
                <a:cubicBezTo>
                  <a:pt x="120" y="50"/>
                  <a:pt x="119" y="48"/>
                  <a:pt x="119" y="46"/>
                </a:cubicBezTo>
                <a:cubicBezTo>
                  <a:pt x="119" y="27"/>
                  <a:pt x="119" y="27"/>
                  <a:pt x="119" y="27"/>
                </a:cubicBezTo>
                <a:cubicBezTo>
                  <a:pt x="119" y="25"/>
                  <a:pt x="120" y="23"/>
                  <a:pt x="122" y="22"/>
                </a:cubicBezTo>
                <a:cubicBezTo>
                  <a:pt x="123" y="20"/>
                  <a:pt x="125" y="19"/>
                  <a:pt x="127" y="19"/>
                </a:cubicBezTo>
                <a:cubicBezTo>
                  <a:pt x="147" y="19"/>
                  <a:pt x="147" y="19"/>
                  <a:pt x="147" y="19"/>
                </a:cubicBezTo>
                <a:cubicBezTo>
                  <a:pt x="149" y="19"/>
                  <a:pt x="151" y="20"/>
                  <a:pt x="152" y="22"/>
                </a:cubicBezTo>
                <a:cubicBezTo>
                  <a:pt x="154" y="23"/>
                  <a:pt x="155" y="25"/>
                  <a:pt x="155" y="27"/>
                </a:cubicBezTo>
                <a:lnTo>
                  <a:pt x="155" y="46"/>
                </a:lnTo>
                <a:close/>
                <a:moveTo>
                  <a:pt x="155" y="46"/>
                </a:moveTo>
                <a:cubicBezTo>
                  <a:pt x="155" y="46"/>
                  <a:pt x="155" y="46"/>
                  <a:pt x="155" y="46"/>
                </a:cubicBezTo>
              </a:path>
            </a:pathLst>
          </a:custGeom>
          <a:solidFill>
            <a:schemeClr val="bg1"/>
          </a:solidFill>
          <a:ln>
            <a:noFill/>
          </a:ln>
        </p:spPr>
        <p:txBody>
          <a:bodyPr/>
          <a:lstStyle/>
          <a:p>
            <a:pPr fontAlgn="auto">
              <a:spcBef>
                <a:spcPts val="0"/>
              </a:spcBef>
              <a:spcAft>
                <a:spcPts val="0"/>
              </a:spcAft>
              <a:defRPr/>
            </a:pPr>
            <a:endParaRPr lang="id-ID" sz="1350">
              <a:latin typeface="Franklin Gothic Medium Cond" panose="020B0606030402020204" pitchFamily="34" charset="0"/>
              <a:ea typeface="+mn-ea"/>
            </a:endParaRPr>
          </a:p>
        </p:txBody>
      </p:sp>
      <p:sp>
        <p:nvSpPr>
          <p:cNvPr id="27" name="TextBox 26"/>
          <p:cNvSpPr txBox="1"/>
          <p:nvPr userDrawn="1"/>
        </p:nvSpPr>
        <p:spPr>
          <a:xfrm>
            <a:off x="6932358" y="6573256"/>
            <a:ext cx="633507" cy="215444"/>
          </a:xfrm>
          <a:prstGeom prst="rect">
            <a:avLst/>
          </a:prstGeom>
          <a:noFill/>
        </p:spPr>
        <p:txBody>
          <a:bodyPr wrap="none" rtlCol="0">
            <a:spAutoFit/>
          </a:bodyPr>
          <a:lstStyle/>
          <a:p>
            <a:pPr algn="l"/>
            <a:r>
              <a:rPr lang="en-US" sz="800" b="0" i="0" spc="0" dirty="0">
                <a:solidFill>
                  <a:schemeClr val="bg1"/>
                </a:solidFill>
                <a:latin typeface="Franklin Gothic Medium Cond" panose="020B0606030402020204" pitchFamily="34" charset="0"/>
                <a:ea typeface="Cera Pro Thin" charset="0"/>
                <a:cs typeface="Cera Pro Thin" charset="0"/>
              </a:rPr>
              <a:t>@</a:t>
            </a:r>
            <a:r>
              <a:rPr lang="en-US" sz="800" b="0" i="0" spc="0" dirty="0" err="1">
                <a:solidFill>
                  <a:schemeClr val="bg1"/>
                </a:solidFill>
                <a:latin typeface="Franklin Gothic Medium Cond" panose="020B0606030402020204" pitchFamily="34" charset="0"/>
                <a:ea typeface="Cera Pro Thin" charset="0"/>
                <a:cs typeface="Cera Pro Thin" charset="0"/>
              </a:rPr>
              <a:t>halomigas</a:t>
            </a:r>
            <a:endParaRPr lang="en-US" sz="800" b="0" i="0" spc="0" dirty="0">
              <a:solidFill>
                <a:schemeClr val="bg1"/>
              </a:solidFill>
              <a:latin typeface="Franklin Gothic Medium Cond" panose="020B0606030402020204" pitchFamily="34" charset="0"/>
              <a:ea typeface="Cera Pro Thin" charset="0"/>
              <a:cs typeface="Cera Pro Thin" charset="0"/>
            </a:endParaRPr>
          </a:p>
        </p:txBody>
      </p:sp>
      <p:cxnSp>
        <p:nvCxnSpPr>
          <p:cNvPr id="28" name="Straight Connector 27"/>
          <p:cNvCxnSpPr/>
          <p:nvPr userDrawn="1"/>
        </p:nvCxnSpPr>
        <p:spPr>
          <a:xfrm flipH="1">
            <a:off x="6961081" y="6601845"/>
            <a:ext cx="1" cy="1582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8422919" y="6573256"/>
            <a:ext cx="1090363" cy="215444"/>
          </a:xfrm>
          <a:prstGeom prst="rect">
            <a:avLst/>
          </a:prstGeom>
          <a:noFill/>
        </p:spPr>
        <p:txBody>
          <a:bodyPr wrap="none" rtlCol="0">
            <a:spAutoFit/>
          </a:bodyPr>
          <a:lstStyle/>
          <a:p>
            <a:pPr algn="l"/>
            <a:r>
              <a:rPr lang="en-US" sz="800" b="0" i="0" spc="0" dirty="0">
                <a:solidFill>
                  <a:schemeClr val="bg1"/>
                </a:solidFill>
                <a:latin typeface="Franklin Gothic Medium Cond" panose="020B0606030402020204" pitchFamily="34" charset="0"/>
                <a:ea typeface="Cera Pro Thin" charset="0"/>
                <a:cs typeface="Cera Pro Thin" charset="0"/>
              </a:rPr>
              <a:t>Halo </a:t>
            </a:r>
            <a:r>
              <a:rPr lang="en-US" sz="800" b="0" i="0" spc="0" dirty="0" err="1">
                <a:solidFill>
                  <a:schemeClr val="bg1"/>
                </a:solidFill>
                <a:latin typeface="Franklin Gothic Medium Cond" panose="020B0606030402020204" pitchFamily="34" charset="0"/>
                <a:ea typeface="Cera Pro Thin" charset="0"/>
                <a:cs typeface="Cera Pro Thin" charset="0"/>
              </a:rPr>
              <a:t>Migas</a:t>
            </a:r>
            <a:r>
              <a:rPr lang="en-US" sz="800" b="0" i="0" spc="0" dirty="0">
                <a:solidFill>
                  <a:schemeClr val="bg1"/>
                </a:solidFill>
                <a:latin typeface="Franklin Gothic Medium Cond" panose="020B0606030402020204" pitchFamily="34" charset="0"/>
                <a:ea typeface="Cera Pro Thin" charset="0"/>
                <a:cs typeface="Cera Pro Thin" charset="0"/>
              </a:rPr>
              <a:t> </a:t>
            </a:r>
            <a:r>
              <a:rPr lang="en-US" sz="800" b="0" i="0" spc="0" dirty="0" err="1">
                <a:solidFill>
                  <a:schemeClr val="bg1"/>
                </a:solidFill>
                <a:latin typeface="Franklin Gothic Medium Cond" panose="020B0606030402020204" pitchFamily="34" charset="0"/>
                <a:ea typeface="Cera Pro Thin" charset="0"/>
                <a:cs typeface="Cera Pro Thin" charset="0"/>
              </a:rPr>
              <a:t>Ditjen</a:t>
            </a:r>
            <a:r>
              <a:rPr lang="en-US" sz="800" b="0" i="0" spc="0" dirty="0">
                <a:solidFill>
                  <a:schemeClr val="bg1"/>
                </a:solidFill>
                <a:latin typeface="Franklin Gothic Medium Cond" panose="020B0606030402020204" pitchFamily="34" charset="0"/>
                <a:ea typeface="Cera Pro Thin" charset="0"/>
                <a:cs typeface="Cera Pro Thin" charset="0"/>
              </a:rPr>
              <a:t> </a:t>
            </a:r>
            <a:r>
              <a:rPr lang="en-US" sz="800" b="0" i="0" spc="0" dirty="0" err="1">
                <a:solidFill>
                  <a:schemeClr val="bg1"/>
                </a:solidFill>
                <a:latin typeface="Franklin Gothic Medium Cond" panose="020B0606030402020204" pitchFamily="34" charset="0"/>
                <a:ea typeface="Cera Pro Thin" charset="0"/>
                <a:cs typeface="Cera Pro Thin" charset="0"/>
              </a:rPr>
              <a:t>Migas</a:t>
            </a:r>
            <a:endParaRPr lang="en-US" sz="800" b="0" i="0" spc="0" dirty="0">
              <a:solidFill>
                <a:schemeClr val="bg1"/>
              </a:solidFill>
              <a:latin typeface="Franklin Gothic Medium Cond" panose="020B0606030402020204" pitchFamily="34" charset="0"/>
              <a:ea typeface="Cera Pro Thin" charset="0"/>
              <a:cs typeface="Cera Pro Thin" charset="0"/>
            </a:endParaRPr>
          </a:p>
        </p:txBody>
      </p:sp>
      <p:cxnSp>
        <p:nvCxnSpPr>
          <p:cNvPr id="30" name="Straight Connector 29"/>
          <p:cNvCxnSpPr/>
          <p:nvPr userDrawn="1"/>
        </p:nvCxnSpPr>
        <p:spPr>
          <a:xfrm flipH="1">
            <a:off x="8445388" y="6601845"/>
            <a:ext cx="1" cy="1582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82522" y="6579438"/>
            <a:ext cx="205072" cy="203081"/>
          </a:xfrm>
          <a:prstGeom prst="rect">
            <a:avLst/>
          </a:prstGeom>
        </p:spPr>
      </p:pic>
      <p:cxnSp>
        <p:nvCxnSpPr>
          <p:cNvPr id="13" name="Straight Connector 12">
            <a:extLst>
              <a:ext uri="{FF2B5EF4-FFF2-40B4-BE49-F238E27FC236}">
                <a16:creationId xmlns:a16="http://schemas.microsoft.com/office/drawing/2014/main" id="{6C455C37-5839-4BD0-BC89-6C4A2DE5DCFF}"/>
              </a:ext>
            </a:extLst>
          </p:cNvPr>
          <p:cNvCxnSpPr/>
          <p:nvPr userDrawn="1"/>
        </p:nvCxnSpPr>
        <p:spPr>
          <a:xfrm>
            <a:off x="11832773" y="6585856"/>
            <a:ext cx="0" cy="21600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17" cstate="print">
            <a:lum bright="70000" contrast="-70000"/>
            <a:extLst>
              <a:ext uri="{28A0092B-C50C-407E-A947-70E740481C1C}">
                <a14:useLocalDpi xmlns:a14="http://schemas.microsoft.com/office/drawing/2010/main" val="0"/>
              </a:ext>
            </a:extLst>
          </a:blip>
          <a:stretch>
            <a:fillRect/>
          </a:stretch>
        </p:blipFill>
        <p:spPr>
          <a:xfrm>
            <a:off x="10098680" y="6620697"/>
            <a:ext cx="144506" cy="144506"/>
          </a:xfrm>
          <a:prstGeom prst="rect">
            <a:avLst/>
          </a:prstGeom>
        </p:spPr>
      </p:pic>
      <p:sp>
        <p:nvSpPr>
          <p:cNvPr id="21" name="TextBox 20"/>
          <p:cNvSpPr txBox="1"/>
          <p:nvPr userDrawn="1"/>
        </p:nvSpPr>
        <p:spPr>
          <a:xfrm>
            <a:off x="10252612" y="6578745"/>
            <a:ext cx="1167307" cy="215444"/>
          </a:xfrm>
          <a:prstGeom prst="rect">
            <a:avLst/>
          </a:prstGeom>
          <a:noFill/>
        </p:spPr>
        <p:txBody>
          <a:bodyPr wrap="none" rtlCol="0">
            <a:spAutoFit/>
          </a:bodyPr>
          <a:lstStyle/>
          <a:p>
            <a:pPr algn="l"/>
            <a:r>
              <a:rPr lang="en-US" sz="800" b="0" i="0" spc="0" dirty="0">
                <a:solidFill>
                  <a:schemeClr val="bg1"/>
                </a:solidFill>
                <a:latin typeface="Franklin Gothic Medium Cond" panose="020B0606030402020204" pitchFamily="34" charset="0"/>
                <a:ea typeface="Cera Pro Thin" charset="0"/>
                <a:cs typeface="Cera Pro Thin" charset="0"/>
              </a:rPr>
              <a:t>Contact Center ESDM 136</a:t>
            </a:r>
          </a:p>
        </p:txBody>
      </p:sp>
      <p:cxnSp>
        <p:nvCxnSpPr>
          <p:cNvPr id="22" name="Straight Connector 21"/>
          <p:cNvCxnSpPr/>
          <p:nvPr userDrawn="1"/>
        </p:nvCxnSpPr>
        <p:spPr>
          <a:xfrm flipH="1">
            <a:off x="10291909" y="6601845"/>
            <a:ext cx="1" cy="1582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646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2" r:id="rId12"/>
    <p:sldLayoutId id="2147483797" r:id="rId13"/>
    <p:sldLayoutId id="214748379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399" y="906462"/>
            <a:ext cx="1126516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FE10C9F-FCCC-44CA-BC80-E6115D4A566F}" type="datetime1">
              <a:rPr kumimoji="0" lang="id-ID"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24/05/2023</a:t>
            </a:fld>
            <a:endParaRPr kumimoji="0" lang="id-ID"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28105FD-0501-4F58-8476-7EC6EBE09CA6}" type="slidenum">
              <a:rPr kumimoji="0" lang="id-ID"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id-ID"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Date Placeholder 3"/>
          <p:cNvSpPr txBox="1">
            <a:spLocks/>
          </p:cNvSpPr>
          <p:nvPr userDrawn="1"/>
        </p:nvSpPr>
        <p:spPr>
          <a:xfrm>
            <a:off x="838200" y="6356350"/>
            <a:ext cx="2743200" cy="365125"/>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74E33FF6-79F1-4C02-AAA3-53DA8E000F2C}" type="datetimeFigureOut">
              <a:rPr kumimoji="0" lang="id-ID"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24/05/2023</a:t>
            </a:fld>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Slide Number Placeholder 5"/>
          <p:cNvSpPr txBox="1">
            <a:spLocks/>
          </p:cNvSpPr>
          <p:nvPr userDrawn="1"/>
        </p:nvSpPr>
        <p:spPr>
          <a:xfrm>
            <a:off x="8610600" y="6356350"/>
            <a:ext cx="2743200" cy="365125"/>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28105FD-0501-4F58-8476-7EC6EBE09CA6}" type="slidenum">
              <a:rPr kumimoji="0" lang="id-ID"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4782" y="5853953"/>
            <a:ext cx="12206782" cy="1004047"/>
          </a:xfrm>
          <a:prstGeom prst="rect">
            <a:avLst/>
          </a:prstGeom>
        </p:spPr>
      </p:pic>
      <p:sp>
        <p:nvSpPr>
          <p:cNvPr id="10" name="object 18"/>
          <p:cNvSpPr/>
          <p:nvPr userDrawn="1"/>
        </p:nvSpPr>
        <p:spPr>
          <a:xfrm>
            <a:off x="7759700" y="6014157"/>
            <a:ext cx="407036" cy="410476"/>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9"/>
          <p:cNvSpPr/>
          <p:nvPr userDrawn="1"/>
        </p:nvSpPr>
        <p:spPr>
          <a:xfrm>
            <a:off x="9581366" y="6059602"/>
            <a:ext cx="407036" cy="371911"/>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20"/>
          <p:cNvSpPr/>
          <p:nvPr userDrawn="1"/>
        </p:nvSpPr>
        <p:spPr>
          <a:xfrm>
            <a:off x="1387148" y="6031420"/>
            <a:ext cx="407036" cy="375951"/>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21"/>
          <p:cNvSpPr/>
          <p:nvPr userDrawn="1"/>
        </p:nvSpPr>
        <p:spPr>
          <a:xfrm>
            <a:off x="3348730" y="6032678"/>
            <a:ext cx="414540" cy="373435"/>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22"/>
          <p:cNvSpPr/>
          <p:nvPr userDrawn="1"/>
        </p:nvSpPr>
        <p:spPr>
          <a:xfrm>
            <a:off x="5511587" y="6004821"/>
            <a:ext cx="468078" cy="429148"/>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8" name="Picture 2" descr="Contact Center"/>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11533914" y="55132"/>
            <a:ext cx="619986" cy="6199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11559654" y="6520413"/>
            <a:ext cx="5942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8C635B-A7A1-40D5-A805-6EEA3D8646DA}" type="slidenum">
              <a:rPr kumimoji="0" lang="id-ID" sz="16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id-ID"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686031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Cond" panose="020B06060304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Cond" panose="020B06060304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Cond" panose="020B06060304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Cond" panose="020B06060304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Cond" panose="020B06060304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2AACAD3-C706-4A41-A838-F867109726E0}"/>
              </a:ext>
            </a:extLst>
          </p:cNvPr>
          <p:cNvGrpSpPr/>
          <p:nvPr userDrawn="1"/>
        </p:nvGrpSpPr>
        <p:grpSpPr>
          <a:xfrm>
            <a:off x="-18659" y="6225313"/>
            <a:ext cx="12229321" cy="677367"/>
            <a:chOff x="-18660" y="6225311"/>
            <a:chExt cx="12229321" cy="677367"/>
          </a:xfrm>
        </p:grpSpPr>
        <p:sp>
          <p:nvSpPr>
            <p:cNvPr id="9" name="Rectangle 8">
              <a:extLst>
                <a:ext uri="{FF2B5EF4-FFF2-40B4-BE49-F238E27FC236}">
                  <a16:creationId xmlns:a16="http://schemas.microsoft.com/office/drawing/2014/main" id="{EE645641-52BD-4440-9B96-2B2B6973FA0E}"/>
                </a:ext>
              </a:extLst>
            </p:cNvPr>
            <p:cNvSpPr/>
            <p:nvPr userDrawn="1"/>
          </p:nvSpPr>
          <p:spPr>
            <a:xfrm>
              <a:off x="-18660" y="6482136"/>
              <a:ext cx="5374432" cy="399600"/>
            </a:xfrm>
            <a:prstGeom prst="rect">
              <a:avLst/>
            </a:prstGeom>
            <a:solidFill>
              <a:srgbClr val="22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300" b="1" dirty="0">
                  <a:solidFill>
                    <a:srgbClr val="FFFF00"/>
                  </a:solidFill>
                </a:rPr>
                <a:t>                           </a:t>
              </a:r>
              <a:r>
                <a:rPr lang="en-US" sz="1300" b="1" dirty="0">
                  <a:solidFill>
                    <a:srgbClr val="F5DD00"/>
                  </a:solidFill>
                  <a:latin typeface="+mn-lt"/>
                </a:rPr>
                <a:t>CEPAT – CERMAT - PRODUKTIF</a:t>
              </a:r>
            </a:p>
          </p:txBody>
        </p:sp>
        <p:sp>
          <p:nvSpPr>
            <p:cNvPr id="10" name="object 8">
              <a:extLst>
                <a:ext uri="{FF2B5EF4-FFF2-40B4-BE49-F238E27FC236}">
                  <a16:creationId xmlns:a16="http://schemas.microsoft.com/office/drawing/2014/main" id="{1E7C0F11-2F17-46B8-96E5-3D6450F730A9}"/>
                </a:ext>
              </a:extLst>
            </p:cNvPr>
            <p:cNvSpPr>
              <a:spLocks noChangeArrowheads="1"/>
            </p:cNvSpPr>
            <p:nvPr userDrawn="1"/>
          </p:nvSpPr>
          <p:spPr bwMode="auto">
            <a:xfrm>
              <a:off x="4479636" y="6225311"/>
              <a:ext cx="7731025" cy="67736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endParaRPr lang="en-US" sz="1463" dirty="0"/>
            </a:p>
          </p:txBody>
        </p:sp>
      </p:grpSp>
      <p:sp>
        <p:nvSpPr>
          <p:cNvPr id="11" name="Slide Number Placeholder 5">
            <a:extLst>
              <a:ext uri="{FF2B5EF4-FFF2-40B4-BE49-F238E27FC236}">
                <a16:creationId xmlns:a16="http://schemas.microsoft.com/office/drawing/2014/main" id="{953BCA1F-BDF7-4CC8-8BA7-3E056BAAAC7F}"/>
              </a:ext>
            </a:extLst>
          </p:cNvPr>
          <p:cNvSpPr>
            <a:spLocks noGrp="1"/>
          </p:cNvSpPr>
          <p:nvPr>
            <p:ph type="sldNum" sz="quarter" idx="4"/>
          </p:nvPr>
        </p:nvSpPr>
        <p:spPr>
          <a:xfrm>
            <a:off x="11857368" y="6592809"/>
            <a:ext cx="371764" cy="365125"/>
          </a:xfrm>
          <a:prstGeom prst="rect">
            <a:avLst/>
          </a:prstGeom>
        </p:spPr>
        <p:txBody>
          <a:bodyPr vert="horz" lIns="91440" tIns="45720" rIns="91440" bIns="45720" rtlCol="0" anchor="ctr"/>
          <a:lstStyle>
            <a:lvl1pPr algn="ctr">
              <a:defRPr sz="975">
                <a:solidFill>
                  <a:schemeClr val="tx1"/>
                </a:solidFill>
              </a:defRPr>
            </a:lvl1pPr>
          </a:lstStyle>
          <a:p>
            <a:fld id="{DB430E7E-431B-4AA6-A4B0-B2CBF3706D9F}" type="slidenum">
              <a:rPr lang="en-US" smtClean="0"/>
              <a:pPr/>
              <a:t>‹#›</a:t>
            </a:fld>
            <a:endParaRPr lang="en-US"/>
          </a:p>
        </p:txBody>
      </p:sp>
      <p:sp>
        <p:nvSpPr>
          <p:cNvPr id="12" name="Rectangle 11">
            <a:extLst>
              <a:ext uri="{FF2B5EF4-FFF2-40B4-BE49-F238E27FC236}">
                <a16:creationId xmlns:a16="http://schemas.microsoft.com/office/drawing/2014/main" id="{4653D333-34D9-4EF5-A9C9-D1EC5D8C2C17}"/>
              </a:ext>
            </a:extLst>
          </p:cNvPr>
          <p:cNvSpPr/>
          <p:nvPr userDrawn="1"/>
        </p:nvSpPr>
        <p:spPr>
          <a:xfrm>
            <a:off x="1" y="2"/>
            <a:ext cx="9905999" cy="4616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a:p>
        </p:txBody>
      </p:sp>
      <p:sp>
        <p:nvSpPr>
          <p:cNvPr id="7" name="object 5">
            <a:extLst>
              <a:ext uri="{FF2B5EF4-FFF2-40B4-BE49-F238E27FC236}">
                <a16:creationId xmlns:a16="http://schemas.microsoft.com/office/drawing/2014/main" id="{7DA18CBF-BB16-45CE-8F8B-8B9130E20F7C}"/>
              </a:ext>
            </a:extLst>
          </p:cNvPr>
          <p:cNvSpPr>
            <a:spLocks noChangeArrowheads="1"/>
          </p:cNvSpPr>
          <p:nvPr userDrawn="1"/>
        </p:nvSpPr>
        <p:spPr bwMode="auto">
          <a:xfrm>
            <a:off x="9051637" y="-10141"/>
            <a:ext cx="3149694" cy="582796"/>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endParaRPr lang="en-US" sz="1463"/>
          </a:p>
        </p:txBody>
      </p:sp>
    </p:spTree>
    <p:extLst>
      <p:ext uri="{BB962C8B-B14F-4D97-AF65-F5344CB8AC3E}">
        <p14:creationId xmlns:p14="http://schemas.microsoft.com/office/powerpoint/2010/main" val="94287665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A02308D-A405-6D4E-8F4F-6630FD811AB6}"/>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D" altLang="en-US"/>
          </a:p>
        </p:txBody>
      </p:sp>
      <p:sp>
        <p:nvSpPr>
          <p:cNvPr id="1027" name="Text Placeholder 2">
            <a:extLst>
              <a:ext uri="{FF2B5EF4-FFF2-40B4-BE49-F238E27FC236}">
                <a16:creationId xmlns:a16="http://schemas.microsoft.com/office/drawing/2014/main" id="{D56C614A-4165-2244-BF27-A4380CAC3588}"/>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D" altLang="en-US"/>
          </a:p>
        </p:txBody>
      </p:sp>
      <p:sp>
        <p:nvSpPr>
          <p:cNvPr id="4" name="Date Placeholder 3">
            <a:extLst>
              <a:ext uri="{FF2B5EF4-FFF2-40B4-BE49-F238E27FC236}">
                <a16:creationId xmlns:a16="http://schemas.microsoft.com/office/drawing/2014/main" id="{BE252618-73C8-9642-B08A-F99417942B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3090FD2-26F6-B24D-A434-7705F039E75F}" type="datetimeFigureOut">
              <a:rPr lang="en-ID"/>
              <a:pPr>
                <a:defRPr/>
              </a:pPr>
              <a:t>24/05/2023</a:t>
            </a:fld>
            <a:endParaRPr lang="en-ID"/>
          </a:p>
        </p:txBody>
      </p:sp>
      <p:sp>
        <p:nvSpPr>
          <p:cNvPr id="5" name="Footer Placeholder 4">
            <a:extLst>
              <a:ext uri="{FF2B5EF4-FFF2-40B4-BE49-F238E27FC236}">
                <a16:creationId xmlns:a16="http://schemas.microsoft.com/office/drawing/2014/main" id="{86DA54F7-0583-A34F-B55D-3D12782493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D"/>
          </a:p>
        </p:txBody>
      </p:sp>
      <p:sp>
        <p:nvSpPr>
          <p:cNvPr id="6" name="Slide Number Placeholder 5">
            <a:extLst>
              <a:ext uri="{FF2B5EF4-FFF2-40B4-BE49-F238E27FC236}">
                <a16:creationId xmlns:a16="http://schemas.microsoft.com/office/drawing/2014/main" id="{C0E3A8FA-9465-6B4A-8832-C6C494EAC5EC}"/>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C5824E6C-5FC8-E647-A0E9-D72A51FC31EF}" type="slidenum">
              <a:rPr lang="en-ID" altLang="en-US"/>
              <a:pPr>
                <a:defRPr/>
              </a:pPr>
              <a:t>‹#›</a:t>
            </a:fld>
            <a:endParaRPr lang="en-ID" altLang="en-US"/>
          </a:p>
        </p:txBody>
      </p:sp>
      <p:pic>
        <p:nvPicPr>
          <p:cNvPr id="1031" name="Picture 9">
            <a:extLst>
              <a:ext uri="{FF2B5EF4-FFF2-40B4-BE49-F238E27FC236}">
                <a16:creationId xmlns:a16="http://schemas.microsoft.com/office/drawing/2014/main" id="{B674FBA9-7402-F542-8307-3AD9317A2DD1}"/>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1869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B29094-902E-4B8D-A6AF-EEE0C141116A}" type="datetimeFigureOut">
              <a:rPr lang="en-GB" smtClean="0"/>
              <a:t>24/05/2023</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40385-E0BE-4E83-9B97-CB954E6AAFE1}" type="slidenum">
              <a:rPr lang="en-GB" smtClean="0"/>
              <a:t>‹#›</a:t>
            </a:fld>
            <a:endParaRPr lang="en-GB" dirty="0"/>
          </a:p>
        </p:txBody>
      </p:sp>
      <p:pic>
        <p:nvPicPr>
          <p:cNvPr id="9" name="Picture 8"/>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0" y="5067391"/>
            <a:ext cx="12192000" cy="1801367"/>
          </a:xfrm>
          <a:prstGeom prst="rect">
            <a:avLst/>
          </a:prstGeom>
        </p:spPr>
      </p:pic>
    </p:spTree>
    <p:extLst>
      <p:ext uri="{BB962C8B-B14F-4D97-AF65-F5344CB8AC3E}">
        <p14:creationId xmlns:p14="http://schemas.microsoft.com/office/powerpoint/2010/main" val="249933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bit.ly/417eNfa"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bit.ly/3UbdTfv"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bit.ly/417eNfa"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bit.ly/417eNfa"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60.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Single Corner Snipped 9">
            <a:extLst>
              <a:ext uri="{FF2B5EF4-FFF2-40B4-BE49-F238E27FC236}">
                <a16:creationId xmlns:a16="http://schemas.microsoft.com/office/drawing/2014/main" id="{E12B94D8-97B0-3D6F-B756-B21B1D634308}"/>
              </a:ext>
            </a:extLst>
          </p:cNvPr>
          <p:cNvSpPr/>
          <p:nvPr/>
        </p:nvSpPr>
        <p:spPr>
          <a:xfrm flipV="1">
            <a:off x="598" y="1409"/>
            <a:ext cx="11340286" cy="3683556"/>
          </a:xfrm>
          <a:custGeom>
            <a:avLst/>
            <a:gdLst>
              <a:gd name="connsiteX0" fmla="*/ 0 w 10701612"/>
              <a:gd name="connsiteY0" fmla="*/ 0 h 3683556"/>
              <a:gd name="connsiteX1" fmla="*/ 10087674 w 10701612"/>
              <a:gd name="connsiteY1" fmla="*/ 0 h 3683556"/>
              <a:gd name="connsiteX2" fmla="*/ 10701612 w 10701612"/>
              <a:gd name="connsiteY2" fmla="*/ 613938 h 3683556"/>
              <a:gd name="connsiteX3" fmla="*/ 10701612 w 10701612"/>
              <a:gd name="connsiteY3" fmla="*/ 3683556 h 3683556"/>
              <a:gd name="connsiteX4" fmla="*/ 0 w 10701612"/>
              <a:gd name="connsiteY4" fmla="*/ 3683556 h 3683556"/>
              <a:gd name="connsiteX5" fmla="*/ 0 w 10701612"/>
              <a:gd name="connsiteY5" fmla="*/ 0 h 3683556"/>
              <a:gd name="connsiteX0" fmla="*/ 0 w 10701612"/>
              <a:gd name="connsiteY0" fmla="*/ 0 h 3683556"/>
              <a:gd name="connsiteX1" fmla="*/ 10087674 w 10701612"/>
              <a:gd name="connsiteY1" fmla="*/ 0 h 3683556"/>
              <a:gd name="connsiteX2" fmla="*/ 10695110 w 10701612"/>
              <a:gd name="connsiteY2" fmla="*/ 424529 h 3683556"/>
              <a:gd name="connsiteX3" fmla="*/ 10701612 w 10701612"/>
              <a:gd name="connsiteY3" fmla="*/ 3683556 h 3683556"/>
              <a:gd name="connsiteX4" fmla="*/ 0 w 10701612"/>
              <a:gd name="connsiteY4" fmla="*/ 3683556 h 3683556"/>
              <a:gd name="connsiteX5" fmla="*/ 0 w 10701612"/>
              <a:gd name="connsiteY5" fmla="*/ 0 h 3683556"/>
              <a:gd name="connsiteX0" fmla="*/ 0 w 10701612"/>
              <a:gd name="connsiteY0" fmla="*/ 0 h 3683556"/>
              <a:gd name="connsiteX1" fmla="*/ 10325655 w 10701612"/>
              <a:gd name="connsiteY1" fmla="*/ 45719 h 3683556"/>
              <a:gd name="connsiteX2" fmla="*/ 10695110 w 10701612"/>
              <a:gd name="connsiteY2" fmla="*/ 424529 h 3683556"/>
              <a:gd name="connsiteX3" fmla="*/ 10701612 w 10701612"/>
              <a:gd name="connsiteY3" fmla="*/ 3683556 h 3683556"/>
              <a:gd name="connsiteX4" fmla="*/ 0 w 10701612"/>
              <a:gd name="connsiteY4" fmla="*/ 3683556 h 3683556"/>
              <a:gd name="connsiteX5" fmla="*/ 0 w 10701612"/>
              <a:gd name="connsiteY5" fmla="*/ 0 h 3683556"/>
              <a:gd name="connsiteX0" fmla="*/ 0 w 10701612"/>
              <a:gd name="connsiteY0" fmla="*/ 0 h 3683556"/>
              <a:gd name="connsiteX1" fmla="*/ 10565801 w 10701612"/>
              <a:gd name="connsiteY1" fmla="*/ 54955 h 3683556"/>
              <a:gd name="connsiteX2" fmla="*/ 10695110 w 10701612"/>
              <a:gd name="connsiteY2" fmla="*/ 424529 h 3683556"/>
              <a:gd name="connsiteX3" fmla="*/ 10701612 w 10701612"/>
              <a:gd name="connsiteY3" fmla="*/ 3683556 h 3683556"/>
              <a:gd name="connsiteX4" fmla="*/ 0 w 10701612"/>
              <a:gd name="connsiteY4" fmla="*/ 3683556 h 3683556"/>
              <a:gd name="connsiteX5" fmla="*/ 0 w 10701612"/>
              <a:gd name="connsiteY5" fmla="*/ 0 h 3683556"/>
              <a:gd name="connsiteX0" fmla="*/ 0 w 10704764"/>
              <a:gd name="connsiteY0" fmla="*/ 0 h 3683556"/>
              <a:gd name="connsiteX1" fmla="*/ 10565801 w 10704764"/>
              <a:gd name="connsiteY1" fmla="*/ 54955 h 3683556"/>
              <a:gd name="connsiteX2" fmla="*/ 10704346 w 10704764"/>
              <a:gd name="connsiteY2" fmla="*/ 276747 h 3683556"/>
              <a:gd name="connsiteX3" fmla="*/ 10701612 w 10704764"/>
              <a:gd name="connsiteY3" fmla="*/ 3683556 h 3683556"/>
              <a:gd name="connsiteX4" fmla="*/ 0 w 10704764"/>
              <a:gd name="connsiteY4" fmla="*/ 3683556 h 3683556"/>
              <a:gd name="connsiteX5" fmla="*/ 0 w 10704764"/>
              <a:gd name="connsiteY5" fmla="*/ 0 h 368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04764" h="3683556">
                <a:moveTo>
                  <a:pt x="0" y="0"/>
                </a:moveTo>
                <a:lnTo>
                  <a:pt x="10565801" y="54955"/>
                </a:lnTo>
                <a:lnTo>
                  <a:pt x="10704346" y="276747"/>
                </a:lnTo>
                <a:cubicBezTo>
                  <a:pt x="10706513" y="1363089"/>
                  <a:pt x="10699445" y="2597214"/>
                  <a:pt x="10701612" y="3683556"/>
                </a:cubicBezTo>
                <a:lnTo>
                  <a:pt x="0" y="3683556"/>
                </a:lnTo>
                <a:lnTo>
                  <a:pt x="0" y="0"/>
                </a:lnTo>
                <a:close/>
              </a:path>
            </a:pathLst>
          </a:custGeom>
          <a:solidFill>
            <a:srgbClr val="203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026" name="TextBox 2025">
            <a:extLst>
              <a:ext uri="{FF2B5EF4-FFF2-40B4-BE49-F238E27FC236}">
                <a16:creationId xmlns:a16="http://schemas.microsoft.com/office/drawing/2014/main" id="{C022E96B-D5C7-8E91-8B1E-A66997355CA4}"/>
              </a:ext>
            </a:extLst>
          </p:cNvPr>
          <p:cNvSpPr txBox="1"/>
          <p:nvPr/>
        </p:nvSpPr>
        <p:spPr>
          <a:xfrm>
            <a:off x="61567" y="6017471"/>
            <a:ext cx="2653290" cy="338554"/>
          </a:xfrm>
          <a:prstGeom prst="rect">
            <a:avLst/>
          </a:prstGeom>
          <a:noFill/>
        </p:spPr>
        <p:txBody>
          <a:bodyPr wrap="none" rtlCol="0">
            <a:spAutoFit/>
          </a:bodyPr>
          <a:lstStyle/>
          <a:p>
            <a:r>
              <a:rPr lang="en-US" sz="1600" dirty="0">
                <a:solidFill>
                  <a:srgbClr val="223266"/>
                </a:solidFill>
                <a:latin typeface="Roboto Mono Medium" pitchFamily="49" charset="0"/>
                <a:ea typeface="Roboto Mono Medium" pitchFamily="49" charset="0"/>
              </a:rPr>
              <a:t>Jakarta, 23 Mei 2023</a:t>
            </a:r>
          </a:p>
        </p:txBody>
      </p:sp>
      <p:cxnSp>
        <p:nvCxnSpPr>
          <p:cNvPr id="2027" name="Straight Connector 2026">
            <a:extLst>
              <a:ext uri="{FF2B5EF4-FFF2-40B4-BE49-F238E27FC236}">
                <a16:creationId xmlns:a16="http://schemas.microsoft.com/office/drawing/2014/main" id="{CFB4D3D7-D0F1-5A3F-A878-995C97C19462}"/>
              </a:ext>
            </a:extLst>
          </p:cNvPr>
          <p:cNvCxnSpPr>
            <a:cxnSpLocks/>
          </p:cNvCxnSpPr>
          <p:nvPr/>
        </p:nvCxnSpPr>
        <p:spPr>
          <a:xfrm>
            <a:off x="-38050" y="6008996"/>
            <a:ext cx="3096000" cy="0"/>
          </a:xfrm>
          <a:prstGeom prst="line">
            <a:avLst/>
          </a:prstGeom>
          <a:ln w="6350">
            <a:solidFill>
              <a:srgbClr val="ECB133"/>
            </a:solidFill>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94A1D8F7-9D7F-36C4-B754-6944BD33F5E0}"/>
              </a:ext>
            </a:extLst>
          </p:cNvPr>
          <p:cNvGrpSpPr/>
          <p:nvPr/>
        </p:nvGrpSpPr>
        <p:grpSpPr>
          <a:xfrm>
            <a:off x="484223" y="140500"/>
            <a:ext cx="1637935" cy="647875"/>
            <a:chOff x="163022" y="83690"/>
            <a:chExt cx="2141856" cy="847198"/>
          </a:xfrm>
        </p:grpSpPr>
        <p:sp>
          <p:nvSpPr>
            <p:cNvPr id="21" name="object 111">
              <a:extLst>
                <a:ext uri="{FF2B5EF4-FFF2-40B4-BE49-F238E27FC236}">
                  <a16:creationId xmlns:a16="http://schemas.microsoft.com/office/drawing/2014/main" id="{EFC7AD1A-5C28-72D9-C024-9E44FE5B5AD3}"/>
                </a:ext>
              </a:extLst>
            </p:cNvPr>
            <p:cNvSpPr/>
            <p:nvPr/>
          </p:nvSpPr>
          <p:spPr>
            <a:xfrm>
              <a:off x="163022" y="83690"/>
              <a:ext cx="885429" cy="842227"/>
            </a:xfrm>
            <a:prstGeom prst="rect">
              <a:avLst/>
            </a:prstGeom>
            <a:blipFill>
              <a:blip r:embed="rId2" cstate="print"/>
              <a:stretch>
                <a:fillRect/>
              </a:stretch>
            </a:blipFill>
          </p:spPr>
          <p:txBody>
            <a:bodyPr wrap="square" lIns="0" tIns="0" rIns="0" bIns="0" rtlCol="0">
              <a:noAutofit/>
            </a:bodyPr>
            <a:lstStyle/>
            <a:p>
              <a:endParaRPr dirty="0"/>
            </a:p>
          </p:txBody>
        </p:sp>
        <p:sp>
          <p:nvSpPr>
            <p:cNvPr id="22" name="object 112">
              <a:extLst>
                <a:ext uri="{FF2B5EF4-FFF2-40B4-BE49-F238E27FC236}">
                  <a16:creationId xmlns:a16="http://schemas.microsoft.com/office/drawing/2014/main" id="{1F8B7207-9961-01A5-E94B-A07F6C0D70F3}"/>
                </a:ext>
              </a:extLst>
            </p:cNvPr>
            <p:cNvSpPr/>
            <p:nvPr/>
          </p:nvSpPr>
          <p:spPr>
            <a:xfrm>
              <a:off x="1239177" y="393996"/>
              <a:ext cx="106565" cy="532752"/>
            </a:xfrm>
            <a:custGeom>
              <a:avLst/>
              <a:gdLst/>
              <a:ahLst/>
              <a:cxnLst/>
              <a:rect l="l" t="t" r="r" b="b"/>
              <a:pathLst>
                <a:path w="106565" h="532752">
                  <a:moveTo>
                    <a:pt x="53301" y="0"/>
                  </a:moveTo>
                  <a:lnTo>
                    <a:pt x="26136" y="7431"/>
                  </a:lnTo>
                  <a:lnTo>
                    <a:pt x="6971" y="26919"/>
                  </a:lnTo>
                  <a:lnTo>
                    <a:pt x="0" y="53276"/>
                  </a:lnTo>
                  <a:lnTo>
                    <a:pt x="0" y="479475"/>
                  </a:lnTo>
                  <a:lnTo>
                    <a:pt x="7434" y="506640"/>
                  </a:lnTo>
                  <a:lnTo>
                    <a:pt x="26931" y="525793"/>
                  </a:lnTo>
                  <a:lnTo>
                    <a:pt x="53276" y="532752"/>
                  </a:lnTo>
                  <a:lnTo>
                    <a:pt x="67593" y="530808"/>
                  </a:lnTo>
                  <a:lnTo>
                    <a:pt x="91279" y="516827"/>
                  </a:lnTo>
                  <a:lnTo>
                    <a:pt x="104865" y="492881"/>
                  </a:lnTo>
                  <a:lnTo>
                    <a:pt x="106565" y="479475"/>
                  </a:lnTo>
                  <a:lnTo>
                    <a:pt x="106565" y="53276"/>
                  </a:lnTo>
                  <a:lnTo>
                    <a:pt x="99130" y="26120"/>
                  </a:lnTo>
                  <a:lnTo>
                    <a:pt x="79632" y="6960"/>
                  </a:lnTo>
                  <a:lnTo>
                    <a:pt x="53301" y="0"/>
                  </a:lnTo>
                  <a:close/>
                </a:path>
              </a:pathLst>
            </a:custGeom>
            <a:solidFill>
              <a:srgbClr val="FDFDFD"/>
            </a:solidFill>
          </p:spPr>
          <p:txBody>
            <a:bodyPr wrap="square" lIns="0" tIns="0" rIns="0" bIns="0" rtlCol="0">
              <a:noAutofit/>
            </a:bodyPr>
            <a:lstStyle/>
            <a:p>
              <a:endParaRPr/>
            </a:p>
          </p:txBody>
        </p:sp>
        <p:sp>
          <p:nvSpPr>
            <p:cNvPr id="23" name="object 113">
              <a:extLst>
                <a:ext uri="{FF2B5EF4-FFF2-40B4-BE49-F238E27FC236}">
                  <a16:creationId xmlns:a16="http://schemas.microsoft.com/office/drawing/2014/main" id="{1BC29996-AFB6-DDE2-810E-378504B5B97D}"/>
                </a:ext>
              </a:extLst>
            </p:cNvPr>
            <p:cNvSpPr/>
            <p:nvPr/>
          </p:nvSpPr>
          <p:spPr>
            <a:xfrm>
              <a:off x="1452713" y="410095"/>
              <a:ext cx="107302" cy="502094"/>
            </a:xfrm>
            <a:custGeom>
              <a:avLst/>
              <a:gdLst/>
              <a:ahLst/>
              <a:cxnLst/>
              <a:rect l="l" t="t" r="r" b="b"/>
              <a:pathLst>
                <a:path w="107302" h="502094">
                  <a:moveTo>
                    <a:pt x="107302" y="357606"/>
                  </a:moveTo>
                  <a:lnTo>
                    <a:pt x="107302" y="352450"/>
                  </a:lnTo>
                  <a:lnTo>
                    <a:pt x="107048" y="347345"/>
                  </a:lnTo>
                  <a:lnTo>
                    <a:pt x="106565" y="342328"/>
                  </a:lnTo>
                  <a:lnTo>
                    <a:pt x="106565" y="159715"/>
                  </a:lnTo>
                  <a:lnTo>
                    <a:pt x="107048" y="154736"/>
                  </a:lnTo>
                  <a:lnTo>
                    <a:pt x="107302" y="149618"/>
                  </a:lnTo>
                  <a:lnTo>
                    <a:pt x="107264" y="138785"/>
                  </a:lnTo>
                  <a:lnTo>
                    <a:pt x="104679" y="115553"/>
                  </a:lnTo>
                  <a:lnTo>
                    <a:pt x="97593" y="89513"/>
                  </a:lnTo>
                  <a:lnTo>
                    <a:pt x="86425" y="65442"/>
                  </a:lnTo>
                  <a:lnTo>
                    <a:pt x="71576" y="43741"/>
                  </a:lnTo>
                  <a:lnTo>
                    <a:pt x="53448" y="24814"/>
                  </a:lnTo>
                  <a:lnTo>
                    <a:pt x="32440" y="9065"/>
                  </a:lnTo>
                  <a:lnTo>
                    <a:pt x="15925" y="0"/>
                  </a:lnTo>
                  <a:lnTo>
                    <a:pt x="7961" y="9952"/>
                  </a:lnTo>
                  <a:lnTo>
                    <a:pt x="2547" y="21652"/>
                  </a:lnTo>
                  <a:lnTo>
                    <a:pt x="99" y="34668"/>
                  </a:lnTo>
                  <a:lnTo>
                    <a:pt x="0" y="464197"/>
                  </a:lnTo>
                  <a:lnTo>
                    <a:pt x="1668" y="477474"/>
                  </a:lnTo>
                  <a:lnTo>
                    <a:pt x="6399" y="489519"/>
                  </a:lnTo>
                  <a:lnTo>
                    <a:pt x="13779" y="499932"/>
                  </a:lnTo>
                  <a:lnTo>
                    <a:pt x="15849" y="502094"/>
                  </a:lnTo>
                  <a:lnTo>
                    <a:pt x="27558" y="495929"/>
                  </a:lnTo>
                  <a:lnTo>
                    <a:pt x="49135" y="480908"/>
                  </a:lnTo>
                  <a:lnTo>
                    <a:pt x="67920" y="462630"/>
                  </a:lnTo>
                  <a:lnTo>
                    <a:pt x="83512" y="441498"/>
                  </a:lnTo>
                  <a:lnTo>
                    <a:pt x="95511" y="417910"/>
                  </a:lnTo>
                  <a:lnTo>
                    <a:pt x="103513" y="392268"/>
                  </a:lnTo>
                  <a:lnTo>
                    <a:pt x="106565" y="372859"/>
                  </a:lnTo>
                  <a:lnTo>
                    <a:pt x="107302" y="362737"/>
                  </a:lnTo>
                  <a:lnTo>
                    <a:pt x="107302" y="357606"/>
                  </a:lnTo>
                  <a:close/>
                </a:path>
              </a:pathLst>
            </a:custGeom>
            <a:solidFill>
              <a:srgbClr val="FDFDFD"/>
            </a:solidFill>
          </p:spPr>
          <p:txBody>
            <a:bodyPr wrap="square" lIns="0" tIns="0" rIns="0" bIns="0" rtlCol="0">
              <a:noAutofit/>
            </a:bodyPr>
            <a:lstStyle/>
            <a:p>
              <a:endParaRPr/>
            </a:p>
          </p:txBody>
        </p:sp>
        <p:sp>
          <p:nvSpPr>
            <p:cNvPr id="24" name="object 114">
              <a:extLst>
                <a:ext uri="{FF2B5EF4-FFF2-40B4-BE49-F238E27FC236}">
                  <a16:creationId xmlns:a16="http://schemas.microsoft.com/office/drawing/2014/main" id="{9458B5FF-7C85-9546-C094-1C5EB5BA9C4F}"/>
                </a:ext>
              </a:extLst>
            </p:cNvPr>
            <p:cNvSpPr/>
            <p:nvPr/>
          </p:nvSpPr>
          <p:spPr>
            <a:xfrm>
              <a:off x="1878610" y="409569"/>
              <a:ext cx="106553" cy="517182"/>
            </a:xfrm>
            <a:custGeom>
              <a:avLst/>
              <a:gdLst/>
              <a:ahLst/>
              <a:cxnLst/>
              <a:rect l="l" t="t" r="r" b="b"/>
              <a:pathLst>
                <a:path w="106552" h="517182">
                  <a:moveTo>
                    <a:pt x="1944" y="478225"/>
                  </a:moveTo>
                  <a:lnTo>
                    <a:pt x="15926" y="501906"/>
                  </a:lnTo>
                  <a:lnTo>
                    <a:pt x="39878" y="515483"/>
                  </a:lnTo>
                  <a:lnTo>
                    <a:pt x="53289" y="517182"/>
                  </a:lnTo>
                  <a:lnTo>
                    <a:pt x="67611" y="515237"/>
                  </a:lnTo>
                  <a:lnTo>
                    <a:pt x="91290" y="501249"/>
                  </a:lnTo>
                  <a:lnTo>
                    <a:pt x="104859" y="477294"/>
                  </a:lnTo>
                  <a:lnTo>
                    <a:pt x="106553" y="463905"/>
                  </a:lnTo>
                  <a:lnTo>
                    <a:pt x="106553" y="37706"/>
                  </a:lnTo>
                  <a:lnTo>
                    <a:pt x="104885" y="24430"/>
                  </a:lnTo>
                  <a:lnTo>
                    <a:pt x="100158" y="12381"/>
                  </a:lnTo>
                  <a:lnTo>
                    <a:pt x="92783" y="1979"/>
                  </a:lnTo>
                  <a:lnTo>
                    <a:pt x="90893" y="0"/>
                  </a:lnTo>
                  <a:lnTo>
                    <a:pt x="79587" y="5978"/>
                  </a:lnTo>
                  <a:lnTo>
                    <a:pt x="58694" y="20478"/>
                  </a:lnTo>
                  <a:lnTo>
                    <a:pt x="44111" y="34011"/>
                  </a:lnTo>
                  <a:lnTo>
                    <a:pt x="27981" y="53928"/>
                  </a:lnTo>
                  <a:lnTo>
                    <a:pt x="15163" y="76284"/>
                  </a:lnTo>
                  <a:lnTo>
                    <a:pt x="6034" y="100709"/>
                  </a:lnTo>
                  <a:lnTo>
                    <a:pt x="971" y="126835"/>
                  </a:lnTo>
                  <a:lnTo>
                    <a:pt x="0" y="463905"/>
                  </a:lnTo>
                  <a:lnTo>
                    <a:pt x="1944" y="478225"/>
                  </a:lnTo>
                  <a:close/>
                </a:path>
              </a:pathLst>
            </a:custGeom>
            <a:solidFill>
              <a:srgbClr val="FDFDFD"/>
            </a:solidFill>
          </p:spPr>
          <p:txBody>
            <a:bodyPr wrap="square" lIns="0" tIns="0" rIns="0" bIns="0" rtlCol="0">
              <a:noAutofit/>
            </a:bodyPr>
            <a:lstStyle/>
            <a:p>
              <a:endParaRPr/>
            </a:p>
          </p:txBody>
        </p:sp>
        <p:sp>
          <p:nvSpPr>
            <p:cNvPr id="25" name="object 115">
              <a:extLst>
                <a:ext uri="{FF2B5EF4-FFF2-40B4-BE49-F238E27FC236}">
                  <a16:creationId xmlns:a16="http://schemas.microsoft.com/office/drawing/2014/main" id="{42EBB39F-51DC-62FE-D71E-B9B831335090}"/>
                </a:ext>
              </a:extLst>
            </p:cNvPr>
            <p:cNvSpPr/>
            <p:nvPr/>
          </p:nvSpPr>
          <p:spPr>
            <a:xfrm>
              <a:off x="2198325" y="409574"/>
              <a:ext cx="106553" cy="517182"/>
            </a:xfrm>
            <a:custGeom>
              <a:avLst/>
              <a:gdLst/>
              <a:ahLst/>
              <a:cxnLst/>
              <a:rect l="l" t="t" r="r" b="b"/>
              <a:pathLst>
                <a:path w="106552" h="517182">
                  <a:moveTo>
                    <a:pt x="15684" y="0"/>
                  </a:moveTo>
                  <a:lnTo>
                    <a:pt x="7779" y="9979"/>
                  </a:lnTo>
                  <a:lnTo>
                    <a:pt x="2442" y="21711"/>
                  </a:lnTo>
                  <a:lnTo>
                    <a:pt x="80" y="34761"/>
                  </a:lnTo>
                  <a:lnTo>
                    <a:pt x="0" y="463892"/>
                  </a:lnTo>
                  <a:lnTo>
                    <a:pt x="1945" y="478216"/>
                  </a:lnTo>
                  <a:lnTo>
                    <a:pt x="15932" y="501901"/>
                  </a:lnTo>
                  <a:lnTo>
                    <a:pt x="39878" y="515481"/>
                  </a:lnTo>
                  <a:lnTo>
                    <a:pt x="53289" y="517182"/>
                  </a:lnTo>
                  <a:lnTo>
                    <a:pt x="67605" y="515237"/>
                  </a:lnTo>
                  <a:lnTo>
                    <a:pt x="91282" y="501251"/>
                  </a:lnTo>
                  <a:lnTo>
                    <a:pt x="104856" y="477295"/>
                  </a:lnTo>
                  <a:lnTo>
                    <a:pt x="106553" y="463892"/>
                  </a:lnTo>
                  <a:lnTo>
                    <a:pt x="106553" y="144195"/>
                  </a:lnTo>
                  <a:lnTo>
                    <a:pt x="104147" y="116416"/>
                  </a:lnTo>
                  <a:lnTo>
                    <a:pt x="97202" y="90198"/>
                  </a:lnTo>
                  <a:lnTo>
                    <a:pt x="86124" y="65950"/>
                  </a:lnTo>
                  <a:lnTo>
                    <a:pt x="71321" y="44081"/>
                  </a:lnTo>
                  <a:lnTo>
                    <a:pt x="53199" y="25000"/>
                  </a:lnTo>
                  <a:lnTo>
                    <a:pt x="32166" y="9115"/>
                  </a:lnTo>
                  <a:lnTo>
                    <a:pt x="15684" y="0"/>
                  </a:lnTo>
                  <a:close/>
                </a:path>
              </a:pathLst>
            </a:custGeom>
            <a:solidFill>
              <a:srgbClr val="FDFDFD"/>
            </a:solidFill>
          </p:spPr>
          <p:txBody>
            <a:bodyPr wrap="square" lIns="0" tIns="0" rIns="0" bIns="0" rtlCol="0">
              <a:noAutofit/>
            </a:bodyPr>
            <a:lstStyle/>
            <a:p>
              <a:endParaRPr/>
            </a:p>
          </p:txBody>
        </p:sp>
        <p:sp>
          <p:nvSpPr>
            <p:cNvPr id="26" name="object 116">
              <a:extLst>
                <a:ext uri="{FF2B5EF4-FFF2-40B4-BE49-F238E27FC236}">
                  <a16:creationId xmlns:a16="http://schemas.microsoft.com/office/drawing/2014/main" id="{FFE68D92-5F7C-E486-3F8D-5E668A3DABE4}"/>
                </a:ext>
              </a:extLst>
            </p:cNvPr>
            <p:cNvSpPr/>
            <p:nvPr/>
          </p:nvSpPr>
          <p:spPr>
            <a:xfrm>
              <a:off x="1612169" y="391367"/>
              <a:ext cx="159854" cy="539521"/>
            </a:xfrm>
            <a:custGeom>
              <a:avLst/>
              <a:gdLst/>
              <a:ahLst/>
              <a:cxnLst/>
              <a:rect l="l" t="t" r="r" b="b"/>
              <a:pathLst>
                <a:path w="159854" h="539521">
                  <a:moveTo>
                    <a:pt x="53276" y="539521"/>
                  </a:moveTo>
                  <a:lnTo>
                    <a:pt x="78660" y="536486"/>
                  </a:lnTo>
                  <a:lnTo>
                    <a:pt x="97393" y="530007"/>
                  </a:lnTo>
                  <a:lnTo>
                    <a:pt x="120206" y="515911"/>
                  </a:lnTo>
                  <a:lnTo>
                    <a:pt x="138712" y="496694"/>
                  </a:lnTo>
                  <a:lnTo>
                    <a:pt x="151955" y="473312"/>
                  </a:lnTo>
                  <a:lnTo>
                    <a:pt x="158975" y="446721"/>
                  </a:lnTo>
                  <a:lnTo>
                    <a:pt x="159854" y="432968"/>
                  </a:lnTo>
                  <a:lnTo>
                    <a:pt x="159854" y="53276"/>
                  </a:lnTo>
                  <a:lnTo>
                    <a:pt x="152421" y="26114"/>
                  </a:lnTo>
                  <a:lnTo>
                    <a:pt x="132925" y="6961"/>
                  </a:lnTo>
                  <a:lnTo>
                    <a:pt x="106565" y="0"/>
                  </a:lnTo>
                  <a:lnTo>
                    <a:pt x="92262" y="1944"/>
                  </a:lnTo>
                  <a:lnTo>
                    <a:pt x="68576" y="15925"/>
                  </a:lnTo>
                  <a:lnTo>
                    <a:pt x="54979" y="39870"/>
                  </a:lnTo>
                  <a:lnTo>
                    <a:pt x="53276" y="53276"/>
                  </a:lnTo>
                  <a:lnTo>
                    <a:pt x="53276" y="432968"/>
                  </a:lnTo>
                  <a:lnTo>
                    <a:pt x="38960" y="434915"/>
                  </a:lnTo>
                  <a:lnTo>
                    <a:pt x="26117" y="440405"/>
                  </a:lnTo>
                  <a:lnTo>
                    <a:pt x="15274" y="448910"/>
                  </a:lnTo>
                  <a:lnTo>
                    <a:pt x="6957" y="459903"/>
                  </a:lnTo>
                  <a:lnTo>
                    <a:pt x="1693" y="472857"/>
                  </a:lnTo>
                  <a:lnTo>
                    <a:pt x="0" y="486219"/>
                  </a:lnTo>
                  <a:lnTo>
                    <a:pt x="1944" y="500548"/>
                  </a:lnTo>
                  <a:lnTo>
                    <a:pt x="7428" y="513396"/>
                  </a:lnTo>
                  <a:lnTo>
                    <a:pt x="15926" y="524239"/>
                  </a:lnTo>
                  <a:lnTo>
                    <a:pt x="26914" y="532555"/>
                  </a:lnTo>
                  <a:lnTo>
                    <a:pt x="39866" y="537820"/>
                  </a:lnTo>
                  <a:lnTo>
                    <a:pt x="53276" y="539521"/>
                  </a:lnTo>
                  <a:close/>
                </a:path>
              </a:pathLst>
            </a:custGeom>
            <a:solidFill>
              <a:srgbClr val="FDFDFD"/>
            </a:solidFill>
          </p:spPr>
          <p:txBody>
            <a:bodyPr wrap="square" lIns="0" tIns="0" rIns="0" bIns="0" rtlCol="0">
              <a:noAutofit/>
            </a:bodyPr>
            <a:lstStyle/>
            <a:p>
              <a:endParaRPr/>
            </a:p>
          </p:txBody>
        </p:sp>
        <p:sp>
          <p:nvSpPr>
            <p:cNvPr id="27" name="object 117">
              <a:extLst>
                <a:ext uri="{FF2B5EF4-FFF2-40B4-BE49-F238E27FC236}">
                  <a16:creationId xmlns:a16="http://schemas.microsoft.com/office/drawing/2014/main" id="{E3B428C3-E0FC-78CC-4533-3CD3A95E2311}"/>
                </a:ext>
              </a:extLst>
            </p:cNvPr>
            <p:cNvSpPr/>
            <p:nvPr/>
          </p:nvSpPr>
          <p:spPr>
            <a:xfrm>
              <a:off x="2038450" y="394025"/>
              <a:ext cx="106591" cy="213093"/>
            </a:xfrm>
            <a:custGeom>
              <a:avLst/>
              <a:gdLst/>
              <a:ahLst/>
              <a:cxnLst/>
              <a:rect l="l" t="t" r="r" b="b"/>
              <a:pathLst>
                <a:path w="106591" h="213093">
                  <a:moveTo>
                    <a:pt x="106591" y="53301"/>
                  </a:moveTo>
                  <a:lnTo>
                    <a:pt x="104646" y="38992"/>
                  </a:lnTo>
                  <a:lnTo>
                    <a:pt x="99161" y="26150"/>
                  </a:lnTo>
                  <a:lnTo>
                    <a:pt x="90661" y="15304"/>
                  </a:lnTo>
                  <a:lnTo>
                    <a:pt x="79673" y="6980"/>
                  </a:lnTo>
                  <a:lnTo>
                    <a:pt x="66720" y="1706"/>
                  </a:lnTo>
                  <a:lnTo>
                    <a:pt x="53301" y="0"/>
                  </a:lnTo>
                  <a:lnTo>
                    <a:pt x="38981" y="1947"/>
                  </a:lnTo>
                  <a:lnTo>
                    <a:pt x="26136" y="7436"/>
                  </a:lnTo>
                  <a:lnTo>
                    <a:pt x="15291" y="15940"/>
                  </a:lnTo>
                  <a:lnTo>
                    <a:pt x="6971" y="26931"/>
                  </a:lnTo>
                  <a:lnTo>
                    <a:pt x="1702" y="39879"/>
                  </a:lnTo>
                  <a:lnTo>
                    <a:pt x="0" y="53276"/>
                  </a:lnTo>
                  <a:lnTo>
                    <a:pt x="0" y="159816"/>
                  </a:lnTo>
                  <a:lnTo>
                    <a:pt x="1945" y="174126"/>
                  </a:lnTo>
                  <a:lnTo>
                    <a:pt x="7432" y="186964"/>
                  </a:lnTo>
                  <a:lnTo>
                    <a:pt x="15934" y="197805"/>
                  </a:lnTo>
                  <a:lnTo>
                    <a:pt x="26927" y="206122"/>
                  </a:lnTo>
                  <a:lnTo>
                    <a:pt x="39886" y="211391"/>
                  </a:lnTo>
                  <a:lnTo>
                    <a:pt x="53301" y="213093"/>
                  </a:lnTo>
                  <a:lnTo>
                    <a:pt x="67615" y="211148"/>
                  </a:lnTo>
                  <a:lnTo>
                    <a:pt x="80455" y="205662"/>
                  </a:lnTo>
                  <a:lnTo>
                    <a:pt x="91297" y="197162"/>
                  </a:lnTo>
                  <a:lnTo>
                    <a:pt x="99616" y="186171"/>
                  </a:lnTo>
                  <a:lnTo>
                    <a:pt x="104886" y="173215"/>
                  </a:lnTo>
                  <a:lnTo>
                    <a:pt x="106591" y="159791"/>
                  </a:lnTo>
                  <a:lnTo>
                    <a:pt x="106591" y="53301"/>
                  </a:lnTo>
                  <a:close/>
                </a:path>
              </a:pathLst>
            </a:custGeom>
            <a:solidFill>
              <a:srgbClr val="ECB133"/>
            </a:solidFill>
          </p:spPr>
          <p:txBody>
            <a:bodyPr wrap="square" lIns="0" tIns="0" rIns="0" bIns="0" rtlCol="0">
              <a:noAutofit/>
            </a:bodyPr>
            <a:lstStyle/>
            <a:p>
              <a:endParaRPr/>
            </a:p>
          </p:txBody>
        </p:sp>
        <p:sp>
          <p:nvSpPr>
            <p:cNvPr id="28" name="object 118">
              <a:extLst>
                <a:ext uri="{FF2B5EF4-FFF2-40B4-BE49-F238E27FC236}">
                  <a16:creationId xmlns:a16="http://schemas.microsoft.com/office/drawing/2014/main" id="{42224CA4-7CAA-E656-3272-AC58BEE81361}"/>
                </a:ext>
              </a:extLst>
            </p:cNvPr>
            <p:cNvSpPr/>
            <p:nvPr/>
          </p:nvSpPr>
          <p:spPr>
            <a:xfrm>
              <a:off x="1121977" y="394021"/>
              <a:ext cx="0" cy="535254"/>
            </a:xfrm>
            <a:custGeom>
              <a:avLst/>
              <a:gdLst/>
              <a:ahLst/>
              <a:cxnLst/>
              <a:rect l="l" t="t" r="r" b="b"/>
              <a:pathLst>
                <a:path h="535254">
                  <a:moveTo>
                    <a:pt x="0" y="0"/>
                  </a:moveTo>
                  <a:lnTo>
                    <a:pt x="0" y="535254"/>
                  </a:lnTo>
                </a:path>
              </a:pathLst>
            </a:custGeom>
            <a:ln w="12700">
              <a:solidFill>
                <a:srgbClr val="FDFDFD"/>
              </a:solidFill>
            </a:ln>
          </p:spPr>
          <p:txBody>
            <a:bodyPr wrap="square" lIns="0" tIns="0" rIns="0" bIns="0" rtlCol="0">
              <a:noAutofit/>
            </a:bodyPr>
            <a:lstStyle/>
            <a:p>
              <a:endParaRPr/>
            </a:p>
          </p:txBody>
        </p:sp>
      </p:grpSp>
      <p:sp>
        <p:nvSpPr>
          <p:cNvPr id="29" name="TextBox 28">
            <a:extLst>
              <a:ext uri="{FF2B5EF4-FFF2-40B4-BE49-F238E27FC236}">
                <a16:creationId xmlns:a16="http://schemas.microsoft.com/office/drawing/2014/main" id="{B1521711-B03A-61B5-4A88-959B1E6E1B0D}"/>
              </a:ext>
            </a:extLst>
          </p:cNvPr>
          <p:cNvSpPr txBox="1"/>
          <p:nvPr/>
        </p:nvSpPr>
        <p:spPr>
          <a:xfrm>
            <a:off x="4377" y="844201"/>
            <a:ext cx="2932213" cy="369332"/>
          </a:xfrm>
          <a:prstGeom prst="rect">
            <a:avLst/>
          </a:prstGeom>
          <a:noFill/>
        </p:spPr>
        <p:txBody>
          <a:bodyPr wrap="none" rtlCol="0">
            <a:spAutoFit/>
          </a:bodyPr>
          <a:lstStyle/>
          <a:p>
            <a:pPr algn="ctr"/>
            <a:r>
              <a:rPr lang="en-US" sz="800" dirty="0">
                <a:solidFill>
                  <a:schemeClr val="bg1"/>
                </a:solidFill>
                <a:latin typeface="Cantarell" panose="02000603000000000000" pitchFamily="2" charset="0"/>
                <a:ea typeface="Cambria" panose="02040503050406030204" pitchFamily="18" charset="0"/>
              </a:rPr>
              <a:t>DIREKTORAT JENDERAL MINYAK DAN GAS BUMI</a:t>
            </a:r>
          </a:p>
          <a:p>
            <a:pPr algn="ctr"/>
            <a:endParaRPr lang="en-US" sz="200" dirty="0">
              <a:solidFill>
                <a:schemeClr val="bg1"/>
              </a:solidFill>
              <a:latin typeface="Cantarell" panose="02000603000000000000" pitchFamily="2" charset="0"/>
              <a:ea typeface="Cambria" panose="02040503050406030204" pitchFamily="18" charset="0"/>
            </a:endParaRPr>
          </a:p>
          <a:p>
            <a:pPr algn="ctr"/>
            <a:r>
              <a:rPr lang="en-US" sz="800" dirty="0">
                <a:solidFill>
                  <a:schemeClr val="bg1"/>
                </a:solidFill>
                <a:latin typeface="Cantarell" panose="02000603000000000000" pitchFamily="2" charset="0"/>
                <a:ea typeface="Cambria" panose="02040503050406030204" pitchFamily="18" charset="0"/>
              </a:rPr>
              <a:t>KEMENTERIAN ENERGI DAN SUMBER DAYA MINERAL</a:t>
            </a:r>
            <a:endParaRPr lang="en-ID" sz="800" dirty="0">
              <a:solidFill>
                <a:schemeClr val="bg1"/>
              </a:solidFill>
              <a:latin typeface="Cantarell" panose="02000603000000000000" pitchFamily="2" charset="0"/>
              <a:ea typeface="Cambria" panose="02040503050406030204" pitchFamily="18" charset="0"/>
            </a:endParaRPr>
          </a:p>
        </p:txBody>
      </p:sp>
      <p:cxnSp>
        <p:nvCxnSpPr>
          <p:cNvPr id="13" name="Straight Connector 12">
            <a:extLst>
              <a:ext uri="{FF2B5EF4-FFF2-40B4-BE49-F238E27FC236}">
                <a16:creationId xmlns:a16="http://schemas.microsoft.com/office/drawing/2014/main" id="{6D0CFFAA-E9FF-43A8-19A9-A04D1A11536A}"/>
              </a:ext>
            </a:extLst>
          </p:cNvPr>
          <p:cNvCxnSpPr/>
          <p:nvPr/>
        </p:nvCxnSpPr>
        <p:spPr>
          <a:xfrm>
            <a:off x="-65758" y="1253195"/>
            <a:ext cx="306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14" name="Group 2813">
            <a:extLst>
              <a:ext uri="{FF2B5EF4-FFF2-40B4-BE49-F238E27FC236}">
                <a16:creationId xmlns:a16="http://schemas.microsoft.com/office/drawing/2014/main" id="{9C85256C-9D2B-F56D-F392-CC22CC57EDA7}"/>
              </a:ext>
            </a:extLst>
          </p:cNvPr>
          <p:cNvGrpSpPr/>
          <p:nvPr/>
        </p:nvGrpSpPr>
        <p:grpSpPr>
          <a:xfrm>
            <a:off x="11388649" y="0"/>
            <a:ext cx="762192" cy="6490948"/>
            <a:chOff x="11416357" y="-2196"/>
            <a:chExt cx="762192" cy="6490948"/>
          </a:xfrm>
        </p:grpSpPr>
        <p:grpSp>
          <p:nvGrpSpPr>
            <p:cNvPr id="2200" name="Group 2199">
              <a:extLst>
                <a:ext uri="{FF2B5EF4-FFF2-40B4-BE49-F238E27FC236}">
                  <a16:creationId xmlns:a16="http://schemas.microsoft.com/office/drawing/2014/main" id="{84C8AF32-FF05-99D9-61B1-C372CE3F802E}"/>
                </a:ext>
              </a:extLst>
            </p:cNvPr>
            <p:cNvGrpSpPr/>
            <p:nvPr/>
          </p:nvGrpSpPr>
          <p:grpSpPr>
            <a:xfrm>
              <a:off x="11445789" y="5756100"/>
              <a:ext cx="732760" cy="732652"/>
              <a:chOff x="8309715" y="1206034"/>
              <a:chExt cx="1438606" cy="1438393"/>
            </a:xfrm>
          </p:grpSpPr>
          <p:sp>
            <p:nvSpPr>
              <p:cNvPr id="2201" name="object 61">
                <a:extLst>
                  <a:ext uri="{FF2B5EF4-FFF2-40B4-BE49-F238E27FC236}">
                    <a16:creationId xmlns:a16="http://schemas.microsoft.com/office/drawing/2014/main" id="{3410397E-DB7F-4B58-A40C-E26C48955945}"/>
                  </a:ext>
                </a:extLst>
              </p:cNvPr>
              <p:cNvSpPr/>
              <p:nvPr/>
            </p:nvSpPr>
            <p:spPr>
              <a:xfrm>
                <a:off x="9130872" y="2403060"/>
                <a:ext cx="213604" cy="239704"/>
              </a:xfrm>
              <a:custGeom>
                <a:avLst/>
                <a:gdLst/>
                <a:ahLst/>
                <a:cxnLst/>
                <a:rect l="l" t="t" r="r" b="b"/>
                <a:pathLst>
                  <a:path w="213604" h="239704">
                    <a:moveTo>
                      <a:pt x="213604" y="26073"/>
                    </a:moveTo>
                    <a:lnTo>
                      <a:pt x="213535" y="24921"/>
                    </a:lnTo>
                    <a:lnTo>
                      <a:pt x="211843" y="12333"/>
                    </a:lnTo>
                    <a:lnTo>
                      <a:pt x="208435" y="25"/>
                    </a:lnTo>
                    <a:lnTo>
                      <a:pt x="200409" y="0"/>
                    </a:lnTo>
                    <a:lnTo>
                      <a:pt x="192369" y="3060"/>
                    </a:lnTo>
                    <a:lnTo>
                      <a:pt x="186248" y="9182"/>
                    </a:lnTo>
                    <a:lnTo>
                      <a:pt x="141989" y="53428"/>
                    </a:lnTo>
                    <a:lnTo>
                      <a:pt x="79378" y="116052"/>
                    </a:lnTo>
                    <a:lnTo>
                      <a:pt x="9172" y="186258"/>
                    </a:lnTo>
                    <a:lnTo>
                      <a:pt x="2350" y="196477"/>
                    </a:lnTo>
                    <a:lnTo>
                      <a:pt x="0" y="208301"/>
                    </a:lnTo>
                    <a:lnTo>
                      <a:pt x="2274" y="220137"/>
                    </a:lnTo>
                    <a:lnTo>
                      <a:pt x="9172" y="230543"/>
                    </a:lnTo>
                    <a:lnTo>
                      <a:pt x="19378" y="237353"/>
                    </a:lnTo>
                    <a:lnTo>
                      <a:pt x="31201" y="239704"/>
                    </a:lnTo>
                    <a:lnTo>
                      <a:pt x="43036" y="237430"/>
                    </a:lnTo>
                    <a:lnTo>
                      <a:pt x="53444" y="230530"/>
                    </a:lnTo>
                    <a:lnTo>
                      <a:pt x="123650" y="160312"/>
                    </a:lnTo>
                    <a:lnTo>
                      <a:pt x="186273" y="97713"/>
                    </a:lnTo>
                    <a:lnTo>
                      <a:pt x="195986" y="86275"/>
                    </a:lnTo>
                    <a:lnTo>
                      <a:pt x="202889" y="75185"/>
                    </a:lnTo>
                    <a:lnTo>
                      <a:pt x="208101" y="63437"/>
                    </a:lnTo>
                    <a:lnTo>
                      <a:pt x="211624" y="51214"/>
                    </a:lnTo>
                    <a:lnTo>
                      <a:pt x="213458" y="38698"/>
                    </a:lnTo>
                    <a:lnTo>
                      <a:pt x="213604" y="26073"/>
                    </a:lnTo>
                    <a:close/>
                  </a:path>
                </a:pathLst>
              </a:custGeom>
              <a:solidFill>
                <a:srgbClr val="34426E"/>
              </a:solidFill>
            </p:spPr>
            <p:txBody>
              <a:bodyPr wrap="square" lIns="0" tIns="0" rIns="0" bIns="0" rtlCol="0">
                <a:noAutofit/>
              </a:bodyPr>
              <a:lstStyle/>
              <a:p>
                <a:endParaRPr/>
              </a:p>
            </p:txBody>
          </p:sp>
          <p:sp>
            <p:nvSpPr>
              <p:cNvPr id="2202" name="object 62">
                <a:extLst>
                  <a:ext uri="{FF2B5EF4-FFF2-40B4-BE49-F238E27FC236}">
                    <a16:creationId xmlns:a16="http://schemas.microsoft.com/office/drawing/2014/main" id="{AD14CA1C-692A-B901-4ABD-A52D78FE1489}"/>
                  </a:ext>
                </a:extLst>
              </p:cNvPr>
              <p:cNvSpPr/>
              <p:nvPr/>
            </p:nvSpPr>
            <p:spPr>
              <a:xfrm>
                <a:off x="8998047" y="2296167"/>
                <a:ext cx="239690" cy="213769"/>
              </a:xfrm>
              <a:custGeom>
                <a:avLst/>
                <a:gdLst/>
                <a:ahLst/>
                <a:cxnLst/>
                <a:rect l="l" t="t" r="r" b="b"/>
                <a:pathLst>
                  <a:path w="239690" h="213769">
                    <a:moveTo>
                      <a:pt x="239690" y="5333"/>
                    </a:moveTo>
                    <a:lnTo>
                      <a:pt x="233990" y="3526"/>
                    </a:lnTo>
                    <a:lnTo>
                      <a:pt x="221970" y="970"/>
                    </a:lnTo>
                    <a:lnTo>
                      <a:pt x="209764" y="0"/>
                    </a:lnTo>
                    <a:lnTo>
                      <a:pt x="197540" y="616"/>
                    </a:lnTo>
                    <a:lnTo>
                      <a:pt x="185465" y="2819"/>
                    </a:lnTo>
                    <a:lnTo>
                      <a:pt x="173707" y="6609"/>
                    </a:lnTo>
                    <a:lnTo>
                      <a:pt x="162431" y="11985"/>
                    </a:lnTo>
                    <a:lnTo>
                      <a:pt x="151807" y="18947"/>
                    </a:lnTo>
                    <a:lnTo>
                      <a:pt x="142001" y="27495"/>
                    </a:lnTo>
                    <a:lnTo>
                      <a:pt x="9172" y="160324"/>
                    </a:lnTo>
                    <a:lnTo>
                      <a:pt x="2353" y="170536"/>
                    </a:lnTo>
                    <a:lnTo>
                      <a:pt x="0" y="182360"/>
                    </a:lnTo>
                    <a:lnTo>
                      <a:pt x="2273" y="194195"/>
                    </a:lnTo>
                    <a:lnTo>
                      <a:pt x="9172" y="204596"/>
                    </a:lnTo>
                    <a:lnTo>
                      <a:pt x="19378" y="211415"/>
                    </a:lnTo>
                    <a:lnTo>
                      <a:pt x="31203" y="213769"/>
                    </a:lnTo>
                    <a:lnTo>
                      <a:pt x="43041" y="211496"/>
                    </a:lnTo>
                    <a:lnTo>
                      <a:pt x="53444" y="204596"/>
                    </a:lnTo>
                    <a:lnTo>
                      <a:pt x="123662" y="134403"/>
                    </a:lnTo>
                    <a:lnTo>
                      <a:pt x="185562" y="72491"/>
                    </a:lnTo>
                    <a:lnTo>
                      <a:pt x="186997" y="71056"/>
                    </a:lnTo>
                    <a:lnTo>
                      <a:pt x="230520" y="27533"/>
                    </a:lnTo>
                    <a:lnTo>
                      <a:pt x="236654" y="21411"/>
                    </a:lnTo>
                    <a:lnTo>
                      <a:pt x="239690" y="13360"/>
                    </a:lnTo>
                    <a:lnTo>
                      <a:pt x="239690" y="5333"/>
                    </a:lnTo>
                    <a:close/>
                  </a:path>
                </a:pathLst>
              </a:custGeom>
              <a:solidFill>
                <a:srgbClr val="34426E"/>
              </a:solidFill>
            </p:spPr>
            <p:txBody>
              <a:bodyPr wrap="square" lIns="0" tIns="0" rIns="0" bIns="0" rtlCol="0">
                <a:noAutofit/>
              </a:bodyPr>
              <a:lstStyle/>
              <a:p>
                <a:endParaRPr/>
              </a:p>
            </p:txBody>
          </p:sp>
          <p:sp>
            <p:nvSpPr>
              <p:cNvPr id="2203" name="object 63">
                <a:extLst>
                  <a:ext uri="{FF2B5EF4-FFF2-40B4-BE49-F238E27FC236}">
                    <a16:creationId xmlns:a16="http://schemas.microsoft.com/office/drawing/2014/main" id="{3E758F48-49B2-9BA3-1402-B2E17E381CDA}"/>
                  </a:ext>
                </a:extLst>
              </p:cNvPr>
              <p:cNvSpPr/>
              <p:nvPr/>
            </p:nvSpPr>
            <p:spPr>
              <a:xfrm>
                <a:off x="9197278" y="2336688"/>
                <a:ext cx="106859" cy="106865"/>
              </a:xfrm>
              <a:custGeom>
                <a:avLst/>
                <a:gdLst/>
                <a:ahLst/>
                <a:cxnLst/>
                <a:rect l="l" t="t" r="r" b="b"/>
                <a:pathLst>
                  <a:path w="106859" h="106865">
                    <a:moveTo>
                      <a:pt x="53412" y="9177"/>
                    </a:moveTo>
                    <a:lnTo>
                      <a:pt x="9178" y="53411"/>
                    </a:lnTo>
                    <a:lnTo>
                      <a:pt x="2349" y="63642"/>
                    </a:lnTo>
                    <a:lnTo>
                      <a:pt x="0" y="75464"/>
                    </a:lnTo>
                    <a:lnTo>
                      <a:pt x="2271" y="87299"/>
                    </a:lnTo>
                    <a:lnTo>
                      <a:pt x="9166" y="97708"/>
                    </a:lnTo>
                    <a:lnTo>
                      <a:pt x="19373" y="104517"/>
                    </a:lnTo>
                    <a:lnTo>
                      <a:pt x="31199" y="106865"/>
                    </a:lnTo>
                    <a:lnTo>
                      <a:pt x="43035" y="104590"/>
                    </a:lnTo>
                    <a:lnTo>
                      <a:pt x="53438" y="97696"/>
                    </a:lnTo>
                    <a:lnTo>
                      <a:pt x="97672" y="53449"/>
                    </a:lnTo>
                    <a:lnTo>
                      <a:pt x="104501" y="43240"/>
                    </a:lnTo>
                    <a:lnTo>
                      <a:pt x="106859" y="31418"/>
                    </a:lnTo>
                    <a:lnTo>
                      <a:pt x="104587" y="19582"/>
                    </a:lnTo>
                    <a:lnTo>
                      <a:pt x="97685" y="9177"/>
                    </a:lnTo>
                    <a:lnTo>
                      <a:pt x="87466" y="2349"/>
                    </a:lnTo>
                    <a:lnTo>
                      <a:pt x="75647" y="0"/>
                    </a:lnTo>
                    <a:lnTo>
                      <a:pt x="63816" y="2277"/>
                    </a:lnTo>
                    <a:lnTo>
                      <a:pt x="53412" y="9177"/>
                    </a:lnTo>
                    <a:close/>
                  </a:path>
                </a:pathLst>
              </a:custGeom>
              <a:solidFill>
                <a:srgbClr val="ECB133"/>
              </a:solidFill>
            </p:spPr>
            <p:txBody>
              <a:bodyPr wrap="square" lIns="0" tIns="0" rIns="0" bIns="0" rtlCol="0">
                <a:noAutofit/>
              </a:bodyPr>
              <a:lstStyle/>
              <a:p>
                <a:endParaRPr/>
              </a:p>
            </p:txBody>
          </p:sp>
          <p:sp>
            <p:nvSpPr>
              <p:cNvPr id="2204" name="object 64">
                <a:extLst>
                  <a:ext uri="{FF2B5EF4-FFF2-40B4-BE49-F238E27FC236}">
                    <a16:creationId xmlns:a16="http://schemas.microsoft.com/office/drawing/2014/main" id="{1370DBA1-3548-3F20-3274-25938A97E1E1}"/>
                  </a:ext>
                </a:extLst>
              </p:cNvPr>
              <p:cNvSpPr/>
              <p:nvPr/>
            </p:nvSpPr>
            <p:spPr>
              <a:xfrm>
                <a:off x="9130872" y="1894369"/>
                <a:ext cx="213617" cy="239717"/>
              </a:xfrm>
              <a:custGeom>
                <a:avLst/>
                <a:gdLst/>
                <a:ahLst/>
                <a:cxnLst/>
                <a:rect l="l" t="t" r="r" b="b"/>
                <a:pathLst>
                  <a:path w="213617" h="239717">
                    <a:moveTo>
                      <a:pt x="213617" y="213618"/>
                    </a:moveTo>
                    <a:lnTo>
                      <a:pt x="213466" y="200994"/>
                    </a:lnTo>
                    <a:lnTo>
                      <a:pt x="211629" y="188476"/>
                    </a:lnTo>
                    <a:lnTo>
                      <a:pt x="208105" y="176250"/>
                    </a:lnTo>
                    <a:lnTo>
                      <a:pt x="202892" y="164499"/>
                    </a:lnTo>
                    <a:lnTo>
                      <a:pt x="195987" y="153409"/>
                    </a:lnTo>
                    <a:lnTo>
                      <a:pt x="187389" y="143162"/>
                    </a:lnTo>
                    <a:lnTo>
                      <a:pt x="123662" y="79392"/>
                    </a:lnTo>
                    <a:lnTo>
                      <a:pt x="53444" y="9161"/>
                    </a:lnTo>
                    <a:lnTo>
                      <a:pt x="43042" y="2268"/>
                    </a:lnTo>
                    <a:lnTo>
                      <a:pt x="31205" y="0"/>
                    </a:lnTo>
                    <a:lnTo>
                      <a:pt x="19379" y="2356"/>
                    </a:lnTo>
                    <a:lnTo>
                      <a:pt x="9172" y="9173"/>
                    </a:lnTo>
                    <a:lnTo>
                      <a:pt x="2273" y="19575"/>
                    </a:lnTo>
                    <a:lnTo>
                      <a:pt x="0" y="31409"/>
                    </a:lnTo>
                    <a:lnTo>
                      <a:pt x="2353" y="43234"/>
                    </a:lnTo>
                    <a:lnTo>
                      <a:pt x="9172" y="53446"/>
                    </a:lnTo>
                    <a:lnTo>
                      <a:pt x="79390" y="123664"/>
                    </a:lnTo>
                    <a:lnTo>
                      <a:pt x="142001" y="186288"/>
                    </a:lnTo>
                    <a:lnTo>
                      <a:pt x="186248" y="230522"/>
                    </a:lnTo>
                    <a:lnTo>
                      <a:pt x="192369" y="236630"/>
                    </a:lnTo>
                    <a:lnTo>
                      <a:pt x="200409" y="239717"/>
                    </a:lnTo>
                    <a:lnTo>
                      <a:pt x="208448" y="239691"/>
                    </a:lnTo>
                    <a:lnTo>
                      <a:pt x="211844" y="227388"/>
                    </a:lnTo>
                    <a:lnTo>
                      <a:pt x="213545" y="214796"/>
                    </a:lnTo>
                    <a:lnTo>
                      <a:pt x="213617" y="213618"/>
                    </a:lnTo>
                    <a:close/>
                  </a:path>
                </a:pathLst>
              </a:custGeom>
              <a:solidFill>
                <a:srgbClr val="34426E"/>
              </a:solidFill>
            </p:spPr>
            <p:txBody>
              <a:bodyPr wrap="square" lIns="0" tIns="0" rIns="0" bIns="0" rtlCol="0">
                <a:noAutofit/>
              </a:bodyPr>
              <a:lstStyle/>
              <a:p>
                <a:endParaRPr/>
              </a:p>
            </p:txBody>
          </p:sp>
          <p:sp>
            <p:nvSpPr>
              <p:cNvPr id="2205" name="object 65">
                <a:extLst>
                  <a:ext uri="{FF2B5EF4-FFF2-40B4-BE49-F238E27FC236}">
                    <a16:creationId xmlns:a16="http://schemas.microsoft.com/office/drawing/2014/main" id="{EA811368-666B-5493-3808-5DB137E47FCC}"/>
                  </a:ext>
                </a:extLst>
              </p:cNvPr>
              <p:cNvSpPr/>
              <p:nvPr/>
            </p:nvSpPr>
            <p:spPr>
              <a:xfrm>
                <a:off x="8998052" y="2027202"/>
                <a:ext cx="239691" cy="213776"/>
              </a:xfrm>
              <a:custGeom>
                <a:avLst/>
                <a:gdLst/>
                <a:ahLst/>
                <a:cxnLst/>
                <a:rect l="l" t="t" r="r" b="b"/>
                <a:pathLst>
                  <a:path w="239691" h="213776">
                    <a:moveTo>
                      <a:pt x="239679" y="208443"/>
                    </a:moveTo>
                    <a:lnTo>
                      <a:pt x="239691" y="200404"/>
                    </a:lnTo>
                    <a:lnTo>
                      <a:pt x="236656" y="192365"/>
                    </a:lnTo>
                    <a:lnTo>
                      <a:pt x="230522" y="186243"/>
                    </a:lnTo>
                    <a:lnTo>
                      <a:pt x="186999" y="142720"/>
                    </a:lnTo>
                    <a:lnTo>
                      <a:pt x="185551" y="141285"/>
                    </a:lnTo>
                    <a:lnTo>
                      <a:pt x="123664" y="79385"/>
                    </a:lnTo>
                    <a:lnTo>
                      <a:pt x="53433" y="9167"/>
                    </a:lnTo>
                    <a:lnTo>
                      <a:pt x="43030" y="2269"/>
                    </a:lnTo>
                    <a:lnTo>
                      <a:pt x="31193" y="0"/>
                    </a:lnTo>
                    <a:lnTo>
                      <a:pt x="19370" y="2356"/>
                    </a:lnTo>
                    <a:lnTo>
                      <a:pt x="9174" y="9167"/>
                    </a:lnTo>
                    <a:lnTo>
                      <a:pt x="2273" y="19571"/>
                    </a:lnTo>
                    <a:lnTo>
                      <a:pt x="0" y="31411"/>
                    </a:lnTo>
                    <a:lnTo>
                      <a:pt x="2351" y="43237"/>
                    </a:lnTo>
                    <a:lnTo>
                      <a:pt x="9161" y="53439"/>
                    </a:lnTo>
                    <a:lnTo>
                      <a:pt x="142003" y="186281"/>
                    </a:lnTo>
                    <a:lnTo>
                      <a:pt x="151809" y="194830"/>
                    </a:lnTo>
                    <a:lnTo>
                      <a:pt x="162434" y="201793"/>
                    </a:lnTo>
                    <a:lnTo>
                      <a:pt x="173708" y="207169"/>
                    </a:lnTo>
                    <a:lnTo>
                      <a:pt x="185466" y="210958"/>
                    </a:lnTo>
                    <a:lnTo>
                      <a:pt x="197541" y="213161"/>
                    </a:lnTo>
                    <a:lnTo>
                      <a:pt x="209764" y="213776"/>
                    </a:lnTo>
                    <a:lnTo>
                      <a:pt x="221969" y="212805"/>
                    </a:lnTo>
                    <a:lnTo>
                      <a:pt x="233989" y="210247"/>
                    </a:lnTo>
                    <a:lnTo>
                      <a:pt x="239679" y="208443"/>
                    </a:lnTo>
                    <a:close/>
                  </a:path>
                </a:pathLst>
              </a:custGeom>
              <a:solidFill>
                <a:srgbClr val="34426E"/>
              </a:solidFill>
            </p:spPr>
            <p:txBody>
              <a:bodyPr wrap="square" lIns="0" tIns="0" rIns="0" bIns="0" rtlCol="0">
                <a:noAutofit/>
              </a:bodyPr>
              <a:lstStyle/>
              <a:p>
                <a:endParaRPr/>
              </a:p>
            </p:txBody>
          </p:sp>
          <p:sp>
            <p:nvSpPr>
              <p:cNvPr id="2206" name="object 66">
                <a:extLst>
                  <a:ext uri="{FF2B5EF4-FFF2-40B4-BE49-F238E27FC236}">
                    <a16:creationId xmlns:a16="http://schemas.microsoft.com/office/drawing/2014/main" id="{EF17858B-15EB-2D27-257C-7B7C9600D4CD}"/>
                  </a:ext>
                </a:extLst>
              </p:cNvPr>
              <p:cNvSpPr/>
              <p:nvPr/>
            </p:nvSpPr>
            <p:spPr>
              <a:xfrm>
                <a:off x="9197276" y="2093587"/>
                <a:ext cx="106855" cy="106860"/>
              </a:xfrm>
              <a:custGeom>
                <a:avLst/>
                <a:gdLst/>
                <a:ahLst/>
                <a:cxnLst/>
                <a:rect l="l" t="t" r="r" b="b"/>
                <a:pathLst>
                  <a:path w="106855" h="106860">
                    <a:moveTo>
                      <a:pt x="53408" y="97694"/>
                    </a:moveTo>
                    <a:lnTo>
                      <a:pt x="63813" y="104591"/>
                    </a:lnTo>
                    <a:lnTo>
                      <a:pt x="75645" y="106860"/>
                    </a:lnTo>
                    <a:lnTo>
                      <a:pt x="87466" y="104504"/>
                    </a:lnTo>
                    <a:lnTo>
                      <a:pt x="97680" y="97681"/>
                    </a:lnTo>
                    <a:lnTo>
                      <a:pt x="104583" y="87275"/>
                    </a:lnTo>
                    <a:lnTo>
                      <a:pt x="106855" y="75437"/>
                    </a:lnTo>
                    <a:lnTo>
                      <a:pt x="104500" y="63614"/>
                    </a:lnTo>
                    <a:lnTo>
                      <a:pt x="97705" y="53435"/>
                    </a:lnTo>
                    <a:lnTo>
                      <a:pt x="53458" y="9188"/>
                    </a:lnTo>
                    <a:lnTo>
                      <a:pt x="43029" y="2269"/>
                    </a:lnTo>
                    <a:lnTo>
                      <a:pt x="31191" y="0"/>
                    </a:lnTo>
                    <a:lnTo>
                      <a:pt x="19364" y="2354"/>
                    </a:lnTo>
                    <a:lnTo>
                      <a:pt x="9161" y="9162"/>
                    </a:lnTo>
                    <a:lnTo>
                      <a:pt x="2270" y="19569"/>
                    </a:lnTo>
                    <a:lnTo>
                      <a:pt x="0" y="31408"/>
                    </a:lnTo>
                    <a:lnTo>
                      <a:pt x="2350" y="43235"/>
                    </a:lnTo>
                    <a:lnTo>
                      <a:pt x="9173" y="53460"/>
                    </a:lnTo>
                    <a:lnTo>
                      <a:pt x="53408" y="97694"/>
                    </a:lnTo>
                    <a:close/>
                  </a:path>
                </a:pathLst>
              </a:custGeom>
              <a:solidFill>
                <a:srgbClr val="ECB133"/>
              </a:solidFill>
            </p:spPr>
            <p:txBody>
              <a:bodyPr wrap="square" lIns="0" tIns="0" rIns="0" bIns="0" rtlCol="0">
                <a:noAutofit/>
              </a:bodyPr>
              <a:lstStyle/>
              <a:p>
                <a:endParaRPr/>
              </a:p>
            </p:txBody>
          </p:sp>
          <p:sp>
            <p:nvSpPr>
              <p:cNvPr id="2207" name="object 67">
                <a:extLst>
                  <a:ext uri="{FF2B5EF4-FFF2-40B4-BE49-F238E27FC236}">
                    <a16:creationId xmlns:a16="http://schemas.microsoft.com/office/drawing/2014/main" id="{C37A3947-94F6-FC5E-DB12-6CA2BCD71B61}"/>
                  </a:ext>
                </a:extLst>
              </p:cNvPr>
              <p:cNvSpPr/>
              <p:nvPr/>
            </p:nvSpPr>
            <p:spPr>
              <a:xfrm>
                <a:off x="9340695" y="2237000"/>
                <a:ext cx="63112" cy="63121"/>
              </a:xfrm>
              <a:custGeom>
                <a:avLst/>
                <a:gdLst/>
                <a:ahLst/>
                <a:cxnLst/>
                <a:rect l="l" t="t" r="r" b="b"/>
                <a:pathLst>
                  <a:path w="63112" h="63121">
                    <a:moveTo>
                      <a:pt x="9239" y="9248"/>
                    </a:moveTo>
                    <a:lnTo>
                      <a:pt x="9103" y="9385"/>
                    </a:lnTo>
                    <a:lnTo>
                      <a:pt x="2258" y="19816"/>
                    </a:lnTo>
                    <a:lnTo>
                      <a:pt x="0" y="31653"/>
                    </a:lnTo>
                    <a:lnTo>
                      <a:pt x="2326" y="43482"/>
                    </a:lnTo>
                    <a:lnTo>
                      <a:pt x="9239" y="53889"/>
                    </a:lnTo>
                    <a:lnTo>
                      <a:pt x="19810" y="60866"/>
                    </a:lnTo>
                    <a:lnTo>
                      <a:pt x="31649" y="63121"/>
                    </a:lnTo>
                    <a:lnTo>
                      <a:pt x="43473" y="60791"/>
                    </a:lnTo>
                    <a:lnTo>
                      <a:pt x="53866" y="53876"/>
                    </a:lnTo>
                    <a:lnTo>
                      <a:pt x="53999" y="53743"/>
                    </a:lnTo>
                    <a:lnTo>
                      <a:pt x="60847" y="43319"/>
                    </a:lnTo>
                    <a:lnTo>
                      <a:pt x="63112" y="31484"/>
                    </a:lnTo>
                    <a:lnTo>
                      <a:pt x="60790" y="19656"/>
                    </a:lnTo>
                    <a:lnTo>
                      <a:pt x="53879" y="9248"/>
                    </a:lnTo>
                    <a:lnTo>
                      <a:pt x="53733" y="9103"/>
                    </a:lnTo>
                    <a:lnTo>
                      <a:pt x="43301" y="2257"/>
                    </a:lnTo>
                    <a:lnTo>
                      <a:pt x="31464" y="0"/>
                    </a:lnTo>
                    <a:lnTo>
                      <a:pt x="19637" y="2330"/>
                    </a:lnTo>
                    <a:lnTo>
                      <a:pt x="9239" y="9248"/>
                    </a:lnTo>
                    <a:close/>
                  </a:path>
                </a:pathLst>
              </a:custGeom>
              <a:solidFill>
                <a:srgbClr val="34426E"/>
              </a:solidFill>
            </p:spPr>
            <p:txBody>
              <a:bodyPr wrap="square" lIns="0" tIns="0" rIns="0" bIns="0" rtlCol="0">
                <a:noAutofit/>
              </a:bodyPr>
              <a:lstStyle/>
              <a:p>
                <a:endParaRPr/>
              </a:p>
            </p:txBody>
          </p:sp>
          <p:sp>
            <p:nvSpPr>
              <p:cNvPr id="2208" name="object 68">
                <a:extLst>
                  <a:ext uri="{FF2B5EF4-FFF2-40B4-BE49-F238E27FC236}">
                    <a16:creationId xmlns:a16="http://schemas.microsoft.com/office/drawing/2014/main" id="{D5623750-FC6C-00E7-48D3-03FA9C7E6D0F}"/>
                  </a:ext>
                </a:extLst>
              </p:cNvPr>
              <p:cNvSpPr/>
              <p:nvPr/>
            </p:nvSpPr>
            <p:spPr>
              <a:xfrm>
                <a:off x="8818403" y="1338860"/>
                <a:ext cx="239702" cy="213613"/>
              </a:xfrm>
              <a:custGeom>
                <a:avLst/>
                <a:gdLst/>
                <a:ahLst/>
                <a:cxnLst/>
                <a:rect l="l" t="t" r="r" b="b"/>
                <a:pathLst>
                  <a:path w="239702" h="213613">
                    <a:moveTo>
                      <a:pt x="26073" y="213613"/>
                    </a:moveTo>
                    <a:lnTo>
                      <a:pt x="38700" y="213463"/>
                    </a:lnTo>
                    <a:lnTo>
                      <a:pt x="51219" y="211627"/>
                    </a:lnTo>
                    <a:lnTo>
                      <a:pt x="63444" y="208105"/>
                    </a:lnTo>
                    <a:lnTo>
                      <a:pt x="75194" y="202895"/>
                    </a:lnTo>
                    <a:lnTo>
                      <a:pt x="86285" y="195995"/>
                    </a:lnTo>
                    <a:lnTo>
                      <a:pt x="96535" y="187403"/>
                    </a:lnTo>
                    <a:lnTo>
                      <a:pt x="160324" y="123659"/>
                    </a:lnTo>
                    <a:lnTo>
                      <a:pt x="230530" y="53441"/>
                    </a:lnTo>
                    <a:lnTo>
                      <a:pt x="237429" y="43040"/>
                    </a:lnTo>
                    <a:lnTo>
                      <a:pt x="239702" y="31205"/>
                    </a:lnTo>
                    <a:lnTo>
                      <a:pt x="237349" y="19380"/>
                    </a:lnTo>
                    <a:lnTo>
                      <a:pt x="230530" y="9169"/>
                    </a:lnTo>
                    <a:lnTo>
                      <a:pt x="220126" y="2274"/>
                    </a:lnTo>
                    <a:lnTo>
                      <a:pt x="208286" y="0"/>
                    </a:lnTo>
                    <a:lnTo>
                      <a:pt x="196460" y="2348"/>
                    </a:lnTo>
                    <a:lnTo>
                      <a:pt x="186258" y="9156"/>
                    </a:lnTo>
                    <a:lnTo>
                      <a:pt x="116039" y="79387"/>
                    </a:lnTo>
                    <a:lnTo>
                      <a:pt x="53416" y="141985"/>
                    </a:lnTo>
                    <a:lnTo>
                      <a:pt x="9182" y="186245"/>
                    </a:lnTo>
                    <a:lnTo>
                      <a:pt x="3060" y="192366"/>
                    </a:lnTo>
                    <a:lnTo>
                      <a:pt x="0" y="200405"/>
                    </a:lnTo>
                    <a:lnTo>
                      <a:pt x="12" y="208444"/>
                    </a:lnTo>
                    <a:lnTo>
                      <a:pt x="12321" y="211847"/>
                    </a:lnTo>
                    <a:lnTo>
                      <a:pt x="24907" y="213543"/>
                    </a:lnTo>
                    <a:lnTo>
                      <a:pt x="26073" y="213613"/>
                    </a:lnTo>
                    <a:close/>
                  </a:path>
                </a:pathLst>
              </a:custGeom>
              <a:solidFill>
                <a:srgbClr val="34426E"/>
              </a:solidFill>
            </p:spPr>
            <p:txBody>
              <a:bodyPr wrap="square" lIns="0" tIns="0" rIns="0" bIns="0" rtlCol="0">
                <a:noAutofit/>
              </a:bodyPr>
              <a:lstStyle/>
              <a:p>
                <a:endParaRPr/>
              </a:p>
            </p:txBody>
          </p:sp>
          <p:sp>
            <p:nvSpPr>
              <p:cNvPr id="2209" name="object 69">
                <a:extLst>
                  <a:ext uri="{FF2B5EF4-FFF2-40B4-BE49-F238E27FC236}">
                    <a16:creationId xmlns:a16="http://schemas.microsoft.com/office/drawing/2014/main" id="{1B315A0E-4F99-B94A-AD68-C063852C1AB6}"/>
                  </a:ext>
                </a:extLst>
              </p:cNvPr>
              <p:cNvSpPr/>
              <p:nvPr/>
            </p:nvSpPr>
            <p:spPr>
              <a:xfrm>
                <a:off x="8711498" y="1206040"/>
                <a:ext cx="213781" cy="239699"/>
              </a:xfrm>
              <a:custGeom>
                <a:avLst/>
                <a:gdLst/>
                <a:ahLst/>
                <a:cxnLst/>
                <a:rect l="l" t="t" r="r" b="b"/>
                <a:pathLst>
                  <a:path w="213781" h="239699">
                    <a:moveTo>
                      <a:pt x="5333" y="239686"/>
                    </a:moveTo>
                    <a:lnTo>
                      <a:pt x="13372" y="239699"/>
                    </a:lnTo>
                    <a:lnTo>
                      <a:pt x="21411" y="236638"/>
                    </a:lnTo>
                    <a:lnTo>
                      <a:pt x="27533" y="230504"/>
                    </a:lnTo>
                    <a:lnTo>
                      <a:pt x="71055" y="186994"/>
                    </a:lnTo>
                    <a:lnTo>
                      <a:pt x="72491" y="185559"/>
                    </a:lnTo>
                    <a:lnTo>
                      <a:pt x="134403" y="123647"/>
                    </a:lnTo>
                    <a:lnTo>
                      <a:pt x="204609" y="53441"/>
                    </a:lnTo>
                    <a:lnTo>
                      <a:pt x="211508" y="43035"/>
                    </a:lnTo>
                    <a:lnTo>
                      <a:pt x="213781" y="31200"/>
                    </a:lnTo>
                    <a:lnTo>
                      <a:pt x="211428" y="19379"/>
                    </a:lnTo>
                    <a:lnTo>
                      <a:pt x="204609" y="9169"/>
                    </a:lnTo>
                    <a:lnTo>
                      <a:pt x="194204" y="2274"/>
                    </a:lnTo>
                    <a:lnTo>
                      <a:pt x="182365" y="0"/>
                    </a:lnTo>
                    <a:lnTo>
                      <a:pt x="170539" y="2348"/>
                    </a:lnTo>
                    <a:lnTo>
                      <a:pt x="160336" y="9156"/>
                    </a:lnTo>
                    <a:lnTo>
                      <a:pt x="27507" y="141998"/>
                    </a:lnTo>
                    <a:lnTo>
                      <a:pt x="18956" y="151803"/>
                    </a:lnTo>
                    <a:lnTo>
                      <a:pt x="11991" y="162426"/>
                    </a:lnTo>
                    <a:lnTo>
                      <a:pt x="6613" y="173699"/>
                    </a:lnTo>
                    <a:lnTo>
                      <a:pt x="2821" y="185455"/>
                    </a:lnTo>
                    <a:lnTo>
                      <a:pt x="617" y="197529"/>
                    </a:lnTo>
                    <a:lnTo>
                      <a:pt x="0" y="209752"/>
                    </a:lnTo>
                    <a:lnTo>
                      <a:pt x="969" y="221958"/>
                    </a:lnTo>
                    <a:lnTo>
                      <a:pt x="3525" y="233980"/>
                    </a:lnTo>
                    <a:lnTo>
                      <a:pt x="5333" y="239686"/>
                    </a:lnTo>
                    <a:close/>
                  </a:path>
                </a:pathLst>
              </a:custGeom>
              <a:solidFill>
                <a:srgbClr val="34426E"/>
              </a:solidFill>
            </p:spPr>
            <p:txBody>
              <a:bodyPr wrap="square" lIns="0" tIns="0" rIns="0" bIns="0" rtlCol="0">
                <a:noAutofit/>
              </a:bodyPr>
              <a:lstStyle/>
              <a:p>
                <a:endParaRPr/>
              </a:p>
            </p:txBody>
          </p:sp>
          <p:sp>
            <p:nvSpPr>
              <p:cNvPr id="2210" name="object 70">
                <a:extLst>
                  <a:ext uri="{FF2B5EF4-FFF2-40B4-BE49-F238E27FC236}">
                    <a16:creationId xmlns:a16="http://schemas.microsoft.com/office/drawing/2014/main" id="{EB745A14-AB97-DE21-94D0-A63088E438B5}"/>
                  </a:ext>
                </a:extLst>
              </p:cNvPr>
              <p:cNvSpPr/>
              <p:nvPr/>
            </p:nvSpPr>
            <p:spPr>
              <a:xfrm>
                <a:off x="8752027" y="1405273"/>
                <a:ext cx="106860" cy="106847"/>
              </a:xfrm>
              <a:custGeom>
                <a:avLst/>
                <a:gdLst/>
                <a:ahLst/>
                <a:cxnLst/>
                <a:rect l="l" t="t" r="r" b="b"/>
                <a:pathLst>
                  <a:path w="106860" h="106847">
                    <a:moveTo>
                      <a:pt x="9167" y="53414"/>
                    </a:moveTo>
                    <a:lnTo>
                      <a:pt x="2272" y="63816"/>
                    </a:lnTo>
                    <a:lnTo>
                      <a:pt x="0" y="75649"/>
                    </a:lnTo>
                    <a:lnTo>
                      <a:pt x="2353" y="87471"/>
                    </a:lnTo>
                    <a:lnTo>
                      <a:pt x="9167" y="97673"/>
                    </a:lnTo>
                    <a:lnTo>
                      <a:pt x="19570" y="104574"/>
                    </a:lnTo>
                    <a:lnTo>
                      <a:pt x="31406" y="106847"/>
                    </a:lnTo>
                    <a:lnTo>
                      <a:pt x="43232" y="104496"/>
                    </a:lnTo>
                    <a:lnTo>
                      <a:pt x="53439" y="97686"/>
                    </a:lnTo>
                    <a:lnTo>
                      <a:pt x="97673" y="53452"/>
                    </a:lnTo>
                    <a:lnTo>
                      <a:pt x="104592" y="43017"/>
                    </a:lnTo>
                    <a:lnTo>
                      <a:pt x="106860" y="31179"/>
                    </a:lnTo>
                    <a:lnTo>
                      <a:pt x="104501" y="19358"/>
                    </a:lnTo>
                    <a:lnTo>
                      <a:pt x="97686" y="9167"/>
                    </a:lnTo>
                    <a:lnTo>
                      <a:pt x="87280" y="2271"/>
                    </a:lnTo>
                    <a:lnTo>
                      <a:pt x="75444" y="0"/>
                    </a:lnTo>
                    <a:lnTo>
                      <a:pt x="63620" y="2350"/>
                    </a:lnTo>
                    <a:lnTo>
                      <a:pt x="53401" y="9167"/>
                    </a:lnTo>
                    <a:lnTo>
                      <a:pt x="9167" y="53414"/>
                    </a:lnTo>
                    <a:close/>
                  </a:path>
                </a:pathLst>
              </a:custGeom>
              <a:solidFill>
                <a:srgbClr val="ECB133"/>
              </a:solidFill>
            </p:spPr>
            <p:txBody>
              <a:bodyPr wrap="square" lIns="0" tIns="0" rIns="0" bIns="0" rtlCol="0">
                <a:noAutofit/>
              </a:bodyPr>
              <a:lstStyle/>
              <a:p>
                <a:endParaRPr/>
              </a:p>
            </p:txBody>
          </p:sp>
          <p:sp>
            <p:nvSpPr>
              <p:cNvPr id="2211" name="object 71">
                <a:extLst>
                  <a:ext uri="{FF2B5EF4-FFF2-40B4-BE49-F238E27FC236}">
                    <a16:creationId xmlns:a16="http://schemas.microsoft.com/office/drawing/2014/main" id="{F79E7C8B-DD4D-A47C-8D69-77F15DA32FFC}"/>
                  </a:ext>
                </a:extLst>
              </p:cNvPr>
              <p:cNvSpPr/>
              <p:nvPr/>
            </p:nvSpPr>
            <p:spPr>
              <a:xfrm>
                <a:off x="8818403" y="1608000"/>
                <a:ext cx="239704" cy="213605"/>
              </a:xfrm>
              <a:custGeom>
                <a:avLst/>
                <a:gdLst/>
                <a:ahLst/>
                <a:cxnLst/>
                <a:rect l="l" t="t" r="r" b="b"/>
                <a:pathLst>
                  <a:path w="239704" h="213605">
                    <a:moveTo>
                      <a:pt x="26085" y="0"/>
                    </a:moveTo>
                    <a:lnTo>
                      <a:pt x="24922" y="69"/>
                    </a:lnTo>
                    <a:lnTo>
                      <a:pt x="12330" y="1759"/>
                    </a:lnTo>
                    <a:lnTo>
                      <a:pt x="25" y="5156"/>
                    </a:lnTo>
                    <a:lnTo>
                      <a:pt x="0" y="13195"/>
                    </a:lnTo>
                    <a:lnTo>
                      <a:pt x="3060" y="21234"/>
                    </a:lnTo>
                    <a:lnTo>
                      <a:pt x="9182" y="27355"/>
                    </a:lnTo>
                    <a:lnTo>
                      <a:pt x="53428" y="71615"/>
                    </a:lnTo>
                    <a:lnTo>
                      <a:pt x="116039" y="134213"/>
                    </a:lnTo>
                    <a:lnTo>
                      <a:pt x="186258" y="204444"/>
                    </a:lnTo>
                    <a:lnTo>
                      <a:pt x="196465" y="211254"/>
                    </a:lnTo>
                    <a:lnTo>
                      <a:pt x="208291" y="213605"/>
                    </a:lnTo>
                    <a:lnTo>
                      <a:pt x="220127" y="211332"/>
                    </a:lnTo>
                    <a:lnTo>
                      <a:pt x="230530" y="204431"/>
                    </a:lnTo>
                    <a:lnTo>
                      <a:pt x="237348" y="194224"/>
                    </a:lnTo>
                    <a:lnTo>
                      <a:pt x="239704" y="182398"/>
                    </a:lnTo>
                    <a:lnTo>
                      <a:pt x="237435" y="170562"/>
                    </a:lnTo>
                    <a:lnTo>
                      <a:pt x="230543" y="160159"/>
                    </a:lnTo>
                    <a:lnTo>
                      <a:pt x="160312" y="89941"/>
                    </a:lnTo>
                    <a:lnTo>
                      <a:pt x="97713" y="27330"/>
                    </a:lnTo>
                    <a:lnTo>
                      <a:pt x="86291" y="17618"/>
                    </a:lnTo>
                    <a:lnTo>
                      <a:pt x="75201" y="10716"/>
                    </a:lnTo>
                    <a:lnTo>
                      <a:pt x="63451" y="5503"/>
                    </a:lnTo>
                    <a:lnTo>
                      <a:pt x="51226" y="1980"/>
                    </a:lnTo>
                    <a:lnTo>
                      <a:pt x="38709" y="146"/>
                    </a:lnTo>
                    <a:lnTo>
                      <a:pt x="26085" y="0"/>
                    </a:lnTo>
                    <a:close/>
                  </a:path>
                </a:pathLst>
              </a:custGeom>
              <a:solidFill>
                <a:srgbClr val="34426E"/>
              </a:solidFill>
            </p:spPr>
            <p:txBody>
              <a:bodyPr wrap="square" lIns="0" tIns="0" rIns="0" bIns="0" rtlCol="0">
                <a:noAutofit/>
              </a:bodyPr>
              <a:lstStyle/>
              <a:p>
                <a:endParaRPr/>
              </a:p>
            </p:txBody>
          </p:sp>
          <p:sp>
            <p:nvSpPr>
              <p:cNvPr id="2212" name="object 72">
                <a:extLst>
                  <a:ext uri="{FF2B5EF4-FFF2-40B4-BE49-F238E27FC236}">
                    <a16:creationId xmlns:a16="http://schemas.microsoft.com/office/drawing/2014/main" id="{4A26E48E-25B1-1A1C-30F4-16EAD74BAD40}"/>
                  </a:ext>
                </a:extLst>
              </p:cNvPr>
              <p:cNvSpPr/>
              <p:nvPr/>
            </p:nvSpPr>
            <p:spPr>
              <a:xfrm>
                <a:off x="8711500" y="1714708"/>
                <a:ext cx="213779" cy="239717"/>
              </a:xfrm>
              <a:custGeom>
                <a:avLst/>
                <a:gdLst/>
                <a:ahLst/>
                <a:cxnLst/>
                <a:rect l="l" t="t" r="r" b="b"/>
                <a:pathLst>
                  <a:path w="213779" h="239717">
                    <a:moveTo>
                      <a:pt x="5331" y="38"/>
                    </a:moveTo>
                    <a:lnTo>
                      <a:pt x="3523" y="5742"/>
                    </a:lnTo>
                    <a:lnTo>
                      <a:pt x="967" y="17760"/>
                    </a:lnTo>
                    <a:lnTo>
                      <a:pt x="0" y="29964"/>
                    </a:lnTo>
                    <a:lnTo>
                      <a:pt x="619" y="42186"/>
                    </a:lnTo>
                    <a:lnTo>
                      <a:pt x="2824" y="54259"/>
                    </a:lnTo>
                    <a:lnTo>
                      <a:pt x="6616" y="66017"/>
                    </a:lnTo>
                    <a:lnTo>
                      <a:pt x="11994" y="77292"/>
                    </a:lnTo>
                    <a:lnTo>
                      <a:pt x="18957" y="87917"/>
                    </a:lnTo>
                    <a:lnTo>
                      <a:pt x="27505" y="97726"/>
                    </a:lnTo>
                    <a:lnTo>
                      <a:pt x="160334" y="230555"/>
                    </a:lnTo>
                    <a:lnTo>
                      <a:pt x="170534" y="237366"/>
                    </a:lnTo>
                    <a:lnTo>
                      <a:pt x="182358" y="239717"/>
                    </a:lnTo>
                    <a:lnTo>
                      <a:pt x="194197" y="237443"/>
                    </a:lnTo>
                    <a:lnTo>
                      <a:pt x="204606" y="230543"/>
                    </a:lnTo>
                    <a:lnTo>
                      <a:pt x="211422" y="220346"/>
                    </a:lnTo>
                    <a:lnTo>
                      <a:pt x="213779" y="208523"/>
                    </a:lnTo>
                    <a:lnTo>
                      <a:pt x="211507" y="196686"/>
                    </a:lnTo>
                    <a:lnTo>
                      <a:pt x="204606" y="186283"/>
                    </a:lnTo>
                    <a:lnTo>
                      <a:pt x="134388" y="116065"/>
                    </a:lnTo>
                    <a:lnTo>
                      <a:pt x="72501" y="54165"/>
                    </a:lnTo>
                    <a:lnTo>
                      <a:pt x="71053" y="52717"/>
                    </a:lnTo>
                    <a:lnTo>
                      <a:pt x="27530" y="9207"/>
                    </a:lnTo>
                    <a:lnTo>
                      <a:pt x="21409" y="3060"/>
                    </a:lnTo>
                    <a:lnTo>
                      <a:pt x="13357" y="0"/>
                    </a:lnTo>
                    <a:lnTo>
                      <a:pt x="5331" y="38"/>
                    </a:lnTo>
                    <a:close/>
                  </a:path>
                </a:pathLst>
              </a:custGeom>
              <a:solidFill>
                <a:srgbClr val="34426E"/>
              </a:solidFill>
            </p:spPr>
            <p:txBody>
              <a:bodyPr wrap="square" lIns="0" tIns="0" rIns="0" bIns="0" rtlCol="0">
                <a:noAutofit/>
              </a:bodyPr>
              <a:lstStyle/>
              <a:p>
                <a:endParaRPr/>
              </a:p>
            </p:txBody>
          </p:sp>
          <p:sp>
            <p:nvSpPr>
              <p:cNvPr id="2213" name="object 73">
                <a:extLst>
                  <a:ext uri="{FF2B5EF4-FFF2-40B4-BE49-F238E27FC236}">
                    <a16:creationId xmlns:a16="http://schemas.microsoft.com/office/drawing/2014/main" id="{0FC86060-0859-8D0F-1774-3EE902D045DE}"/>
                  </a:ext>
                </a:extLst>
              </p:cNvPr>
              <p:cNvSpPr/>
              <p:nvPr/>
            </p:nvSpPr>
            <p:spPr>
              <a:xfrm>
                <a:off x="8752022" y="1648341"/>
                <a:ext cx="106865" cy="106857"/>
              </a:xfrm>
              <a:custGeom>
                <a:avLst/>
                <a:gdLst/>
                <a:ahLst/>
                <a:cxnLst/>
                <a:rect l="l" t="t" r="r" b="b"/>
                <a:pathLst>
                  <a:path w="106865" h="106857">
                    <a:moveTo>
                      <a:pt x="9172" y="53444"/>
                    </a:moveTo>
                    <a:lnTo>
                      <a:pt x="53406" y="97678"/>
                    </a:lnTo>
                    <a:lnTo>
                      <a:pt x="63629" y="104504"/>
                    </a:lnTo>
                    <a:lnTo>
                      <a:pt x="75452" y="106857"/>
                    </a:lnTo>
                    <a:lnTo>
                      <a:pt x="87286" y="104587"/>
                    </a:lnTo>
                    <a:lnTo>
                      <a:pt x="97691" y="97691"/>
                    </a:lnTo>
                    <a:lnTo>
                      <a:pt x="104509" y="87485"/>
                    </a:lnTo>
                    <a:lnTo>
                      <a:pt x="106865" y="75662"/>
                    </a:lnTo>
                    <a:lnTo>
                      <a:pt x="104596" y="63827"/>
                    </a:lnTo>
                    <a:lnTo>
                      <a:pt x="97704" y="53419"/>
                    </a:lnTo>
                    <a:lnTo>
                      <a:pt x="53457" y="9172"/>
                    </a:lnTo>
                    <a:lnTo>
                      <a:pt x="43234" y="2353"/>
                    </a:lnTo>
                    <a:lnTo>
                      <a:pt x="31413" y="0"/>
                    </a:lnTo>
                    <a:lnTo>
                      <a:pt x="19578" y="2273"/>
                    </a:lnTo>
                    <a:lnTo>
                      <a:pt x="9172" y="9172"/>
                    </a:lnTo>
                    <a:lnTo>
                      <a:pt x="2353" y="19382"/>
                    </a:lnTo>
                    <a:lnTo>
                      <a:pt x="0" y="31203"/>
                    </a:lnTo>
                    <a:lnTo>
                      <a:pt x="2273" y="43038"/>
                    </a:lnTo>
                    <a:lnTo>
                      <a:pt x="9172" y="53444"/>
                    </a:lnTo>
                    <a:close/>
                  </a:path>
                </a:pathLst>
              </a:custGeom>
              <a:solidFill>
                <a:srgbClr val="ECB133"/>
              </a:solidFill>
            </p:spPr>
            <p:txBody>
              <a:bodyPr wrap="square" lIns="0" tIns="0" rIns="0" bIns="0" rtlCol="0">
                <a:noAutofit/>
              </a:bodyPr>
              <a:lstStyle/>
              <a:p>
                <a:endParaRPr/>
              </a:p>
            </p:txBody>
          </p:sp>
          <p:sp>
            <p:nvSpPr>
              <p:cNvPr id="2214" name="object 74">
                <a:extLst>
                  <a:ext uri="{FF2B5EF4-FFF2-40B4-BE49-F238E27FC236}">
                    <a16:creationId xmlns:a16="http://schemas.microsoft.com/office/drawing/2014/main" id="{BE6E4D98-67DB-A544-2409-B442008D129B}"/>
                  </a:ext>
                </a:extLst>
              </p:cNvPr>
              <p:cNvSpPr/>
              <p:nvPr/>
            </p:nvSpPr>
            <p:spPr>
              <a:xfrm>
                <a:off x="8652360" y="1548670"/>
                <a:ext cx="63120" cy="63115"/>
              </a:xfrm>
              <a:custGeom>
                <a:avLst/>
                <a:gdLst/>
                <a:ahLst/>
                <a:cxnLst/>
                <a:rect l="l" t="t" r="r" b="b"/>
                <a:pathLst>
                  <a:path w="63120" h="63115">
                    <a:moveTo>
                      <a:pt x="9243" y="9248"/>
                    </a:moveTo>
                    <a:lnTo>
                      <a:pt x="9106" y="9386"/>
                    </a:lnTo>
                    <a:lnTo>
                      <a:pt x="2257" y="19817"/>
                    </a:lnTo>
                    <a:lnTo>
                      <a:pt x="0" y="31652"/>
                    </a:lnTo>
                    <a:lnTo>
                      <a:pt x="2329" y="43477"/>
                    </a:lnTo>
                    <a:lnTo>
                      <a:pt x="9243" y="53876"/>
                    </a:lnTo>
                    <a:lnTo>
                      <a:pt x="19805" y="60853"/>
                    </a:lnTo>
                    <a:lnTo>
                      <a:pt x="31646" y="63115"/>
                    </a:lnTo>
                    <a:lnTo>
                      <a:pt x="43475" y="60789"/>
                    </a:lnTo>
                    <a:lnTo>
                      <a:pt x="53871" y="53876"/>
                    </a:lnTo>
                    <a:lnTo>
                      <a:pt x="54008" y="53738"/>
                    </a:lnTo>
                    <a:lnTo>
                      <a:pt x="60859" y="43307"/>
                    </a:lnTo>
                    <a:lnTo>
                      <a:pt x="63120" y="31472"/>
                    </a:lnTo>
                    <a:lnTo>
                      <a:pt x="60791" y="19647"/>
                    </a:lnTo>
                    <a:lnTo>
                      <a:pt x="53871" y="9248"/>
                    </a:lnTo>
                    <a:lnTo>
                      <a:pt x="53734" y="9111"/>
                    </a:lnTo>
                    <a:lnTo>
                      <a:pt x="43308" y="2260"/>
                    </a:lnTo>
                    <a:lnTo>
                      <a:pt x="31472" y="0"/>
                    </a:lnTo>
                    <a:lnTo>
                      <a:pt x="19644" y="2329"/>
                    </a:lnTo>
                    <a:lnTo>
                      <a:pt x="9243" y="9248"/>
                    </a:lnTo>
                    <a:close/>
                  </a:path>
                </a:pathLst>
              </a:custGeom>
              <a:solidFill>
                <a:srgbClr val="34426E"/>
              </a:solidFill>
            </p:spPr>
            <p:txBody>
              <a:bodyPr wrap="square" lIns="0" tIns="0" rIns="0" bIns="0" rtlCol="0">
                <a:noAutofit/>
              </a:bodyPr>
              <a:lstStyle/>
              <a:p>
                <a:endParaRPr/>
              </a:p>
            </p:txBody>
          </p:sp>
          <p:sp>
            <p:nvSpPr>
              <p:cNvPr id="2215" name="object 75">
                <a:extLst>
                  <a:ext uri="{FF2B5EF4-FFF2-40B4-BE49-F238E27FC236}">
                    <a16:creationId xmlns:a16="http://schemas.microsoft.com/office/drawing/2014/main" id="{55F22A1D-801D-2706-7D0F-0A15E84D787E}"/>
                  </a:ext>
                </a:extLst>
              </p:cNvPr>
              <p:cNvSpPr/>
              <p:nvPr/>
            </p:nvSpPr>
            <p:spPr>
              <a:xfrm>
                <a:off x="8822620" y="2028849"/>
                <a:ext cx="239713" cy="213617"/>
              </a:xfrm>
              <a:custGeom>
                <a:avLst/>
                <a:gdLst/>
                <a:ahLst/>
                <a:cxnLst/>
                <a:rect l="l" t="t" r="r" b="b"/>
                <a:pathLst>
                  <a:path w="239713" h="213617">
                    <a:moveTo>
                      <a:pt x="26085" y="213617"/>
                    </a:moveTo>
                    <a:lnTo>
                      <a:pt x="38711" y="213466"/>
                    </a:lnTo>
                    <a:lnTo>
                      <a:pt x="51229" y="211629"/>
                    </a:lnTo>
                    <a:lnTo>
                      <a:pt x="63456" y="208106"/>
                    </a:lnTo>
                    <a:lnTo>
                      <a:pt x="75207" y="202894"/>
                    </a:lnTo>
                    <a:lnTo>
                      <a:pt x="86298" y="195992"/>
                    </a:lnTo>
                    <a:lnTo>
                      <a:pt x="96545" y="187397"/>
                    </a:lnTo>
                    <a:lnTo>
                      <a:pt x="160324" y="123662"/>
                    </a:lnTo>
                    <a:lnTo>
                      <a:pt x="230530" y="53457"/>
                    </a:lnTo>
                    <a:lnTo>
                      <a:pt x="237435" y="43052"/>
                    </a:lnTo>
                    <a:lnTo>
                      <a:pt x="239713" y="31218"/>
                    </a:lnTo>
                    <a:lnTo>
                      <a:pt x="237366" y="19395"/>
                    </a:lnTo>
                    <a:lnTo>
                      <a:pt x="230543" y="9172"/>
                    </a:lnTo>
                    <a:lnTo>
                      <a:pt x="220131" y="2274"/>
                    </a:lnTo>
                    <a:lnTo>
                      <a:pt x="208296" y="0"/>
                    </a:lnTo>
                    <a:lnTo>
                      <a:pt x="196475" y="2350"/>
                    </a:lnTo>
                    <a:lnTo>
                      <a:pt x="186258" y="9172"/>
                    </a:lnTo>
                    <a:lnTo>
                      <a:pt x="116052" y="79390"/>
                    </a:lnTo>
                    <a:lnTo>
                      <a:pt x="53428" y="142001"/>
                    </a:lnTo>
                    <a:lnTo>
                      <a:pt x="9182" y="186248"/>
                    </a:lnTo>
                    <a:lnTo>
                      <a:pt x="3060" y="192369"/>
                    </a:lnTo>
                    <a:lnTo>
                      <a:pt x="0" y="200409"/>
                    </a:lnTo>
                    <a:lnTo>
                      <a:pt x="25" y="208448"/>
                    </a:lnTo>
                    <a:lnTo>
                      <a:pt x="12324" y="211850"/>
                    </a:lnTo>
                    <a:lnTo>
                      <a:pt x="24918" y="213546"/>
                    </a:lnTo>
                    <a:lnTo>
                      <a:pt x="26085" y="213617"/>
                    </a:lnTo>
                    <a:close/>
                  </a:path>
                </a:pathLst>
              </a:custGeom>
              <a:solidFill>
                <a:srgbClr val="34426E"/>
              </a:solidFill>
            </p:spPr>
            <p:txBody>
              <a:bodyPr wrap="square" lIns="0" tIns="0" rIns="0" bIns="0" rtlCol="0">
                <a:noAutofit/>
              </a:bodyPr>
              <a:lstStyle/>
              <a:p>
                <a:endParaRPr/>
              </a:p>
            </p:txBody>
          </p:sp>
          <p:sp>
            <p:nvSpPr>
              <p:cNvPr id="2216" name="object 76">
                <a:extLst>
                  <a:ext uri="{FF2B5EF4-FFF2-40B4-BE49-F238E27FC236}">
                    <a16:creationId xmlns:a16="http://schemas.microsoft.com/office/drawing/2014/main" id="{E09C7DB4-EFB4-BA42-1724-B27BE4509141}"/>
                  </a:ext>
                </a:extLst>
              </p:cNvPr>
              <p:cNvSpPr/>
              <p:nvPr/>
            </p:nvSpPr>
            <p:spPr>
              <a:xfrm>
                <a:off x="8715721" y="1896029"/>
                <a:ext cx="213769" cy="239715"/>
              </a:xfrm>
              <a:custGeom>
                <a:avLst/>
                <a:gdLst/>
                <a:ahLst/>
                <a:cxnLst/>
                <a:rect l="l" t="t" r="r" b="b"/>
                <a:pathLst>
                  <a:path w="213769" h="239715">
                    <a:moveTo>
                      <a:pt x="5327" y="239690"/>
                    </a:moveTo>
                    <a:lnTo>
                      <a:pt x="13366" y="239715"/>
                    </a:lnTo>
                    <a:lnTo>
                      <a:pt x="21405" y="236642"/>
                    </a:lnTo>
                    <a:lnTo>
                      <a:pt x="27527" y="230508"/>
                    </a:lnTo>
                    <a:lnTo>
                      <a:pt x="71050" y="186985"/>
                    </a:lnTo>
                    <a:lnTo>
                      <a:pt x="72485" y="185537"/>
                    </a:lnTo>
                    <a:lnTo>
                      <a:pt x="134397" y="123650"/>
                    </a:lnTo>
                    <a:lnTo>
                      <a:pt x="204590" y="53431"/>
                    </a:lnTo>
                    <a:lnTo>
                      <a:pt x="211492" y="43026"/>
                    </a:lnTo>
                    <a:lnTo>
                      <a:pt x="213769" y="31195"/>
                    </a:lnTo>
                    <a:lnTo>
                      <a:pt x="211419" y="19376"/>
                    </a:lnTo>
                    <a:lnTo>
                      <a:pt x="204603" y="9172"/>
                    </a:lnTo>
                    <a:lnTo>
                      <a:pt x="194202" y="2273"/>
                    </a:lnTo>
                    <a:lnTo>
                      <a:pt x="182367" y="0"/>
                    </a:lnTo>
                    <a:lnTo>
                      <a:pt x="170542" y="2353"/>
                    </a:lnTo>
                    <a:lnTo>
                      <a:pt x="160331" y="9172"/>
                    </a:lnTo>
                    <a:lnTo>
                      <a:pt x="27501" y="142001"/>
                    </a:lnTo>
                    <a:lnTo>
                      <a:pt x="18950" y="151811"/>
                    </a:lnTo>
                    <a:lnTo>
                      <a:pt x="11985" y="162436"/>
                    </a:lnTo>
                    <a:lnTo>
                      <a:pt x="6609" y="173711"/>
                    </a:lnTo>
                    <a:lnTo>
                      <a:pt x="2819" y="185468"/>
                    </a:lnTo>
                    <a:lnTo>
                      <a:pt x="616" y="197542"/>
                    </a:lnTo>
                    <a:lnTo>
                      <a:pt x="0" y="209765"/>
                    </a:lnTo>
                    <a:lnTo>
                      <a:pt x="969" y="221971"/>
                    </a:lnTo>
                    <a:lnTo>
                      <a:pt x="3524" y="233993"/>
                    </a:lnTo>
                    <a:lnTo>
                      <a:pt x="5327" y="239690"/>
                    </a:lnTo>
                    <a:close/>
                  </a:path>
                </a:pathLst>
              </a:custGeom>
              <a:solidFill>
                <a:srgbClr val="34426E"/>
              </a:solidFill>
            </p:spPr>
            <p:txBody>
              <a:bodyPr wrap="square" lIns="0" tIns="0" rIns="0" bIns="0" rtlCol="0">
                <a:noAutofit/>
              </a:bodyPr>
              <a:lstStyle/>
              <a:p>
                <a:endParaRPr/>
              </a:p>
            </p:txBody>
          </p:sp>
          <p:sp>
            <p:nvSpPr>
              <p:cNvPr id="2217" name="object 77">
                <a:extLst>
                  <a:ext uri="{FF2B5EF4-FFF2-40B4-BE49-F238E27FC236}">
                    <a16:creationId xmlns:a16="http://schemas.microsoft.com/office/drawing/2014/main" id="{3DB80FEE-5C1A-7BB1-26C1-61C3A8DD2D50}"/>
                  </a:ext>
                </a:extLst>
              </p:cNvPr>
              <p:cNvSpPr/>
              <p:nvPr/>
            </p:nvSpPr>
            <p:spPr>
              <a:xfrm>
                <a:off x="8756250" y="2095264"/>
                <a:ext cx="106851" cy="106851"/>
              </a:xfrm>
              <a:custGeom>
                <a:avLst/>
                <a:gdLst/>
                <a:ahLst/>
                <a:cxnLst/>
                <a:rect l="l" t="t" r="r" b="b"/>
                <a:pathLst>
                  <a:path w="106851" h="106851">
                    <a:moveTo>
                      <a:pt x="9167" y="53403"/>
                    </a:moveTo>
                    <a:lnTo>
                      <a:pt x="2273" y="63809"/>
                    </a:lnTo>
                    <a:lnTo>
                      <a:pt x="0" y="75643"/>
                    </a:lnTo>
                    <a:lnTo>
                      <a:pt x="2350" y="87465"/>
                    </a:lnTo>
                    <a:lnTo>
                      <a:pt x="9167" y="97675"/>
                    </a:lnTo>
                    <a:lnTo>
                      <a:pt x="19571" y="104576"/>
                    </a:lnTo>
                    <a:lnTo>
                      <a:pt x="31409" y="106851"/>
                    </a:lnTo>
                    <a:lnTo>
                      <a:pt x="43236" y="104502"/>
                    </a:lnTo>
                    <a:lnTo>
                      <a:pt x="53439" y="97700"/>
                    </a:lnTo>
                    <a:lnTo>
                      <a:pt x="97673" y="53454"/>
                    </a:lnTo>
                    <a:lnTo>
                      <a:pt x="104585" y="43018"/>
                    </a:lnTo>
                    <a:lnTo>
                      <a:pt x="106851" y="31179"/>
                    </a:lnTo>
                    <a:lnTo>
                      <a:pt x="104493" y="19353"/>
                    </a:lnTo>
                    <a:lnTo>
                      <a:pt x="97686" y="9156"/>
                    </a:lnTo>
                    <a:lnTo>
                      <a:pt x="87277" y="2265"/>
                    </a:lnTo>
                    <a:lnTo>
                      <a:pt x="75438" y="0"/>
                    </a:lnTo>
                    <a:lnTo>
                      <a:pt x="63614" y="2356"/>
                    </a:lnTo>
                    <a:lnTo>
                      <a:pt x="53414" y="9169"/>
                    </a:lnTo>
                    <a:lnTo>
                      <a:pt x="9167" y="53403"/>
                    </a:lnTo>
                    <a:close/>
                  </a:path>
                </a:pathLst>
              </a:custGeom>
              <a:solidFill>
                <a:srgbClr val="ECB133"/>
              </a:solidFill>
            </p:spPr>
            <p:txBody>
              <a:bodyPr wrap="square" lIns="0" tIns="0" rIns="0" bIns="0" rtlCol="0">
                <a:noAutofit/>
              </a:bodyPr>
              <a:lstStyle/>
              <a:p>
                <a:endParaRPr/>
              </a:p>
            </p:txBody>
          </p:sp>
          <p:sp>
            <p:nvSpPr>
              <p:cNvPr id="2218" name="object 78">
                <a:extLst>
                  <a:ext uri="{FF2B5EF4-FFF2-40B4-BE49-F238E27FC236}">
                    <a16:creationId xmlns:a16="http://schemas.microsoft.com/office/drawing/2014/main" id="{DED92627-B8D7-1906-6696-676E60E97A0D}"/>
                  </a:ext>
                </a:extLst>
              </p:cNvPr>
              <p:cNvSpPr/>
              <p:nvPr/>
            </p:nvSpPr>
            <p:spPr>
              <a:xfrm>
                <a:off x="8446754" y="2404723"/>
                <a:ext cx="213621" cy="239704"/>
              </a:xfrm>
              <a:custGeom>
                <a:avLst/>
                <a:gdLst/>
                <a:ahLst/>
                <a:cxnLst/>
                <a:rect l="l" t="t" r="r" b="b"/>
                <a:pathLst>
                  <a:path w="213621" h="239704">
                    <a:moveTo>
                      <a:pt x="213621" y="26073"/>
                    </a:moveTo>
                    <a:lnTo>
                      <a:pt x="213550" y="24921"/>
                    </a:lnTo>
                    <a:lnTo>
                      <a:pt x="211847" y="12333"/>
                    </a:lnTo>
                    <a:lnTo>
                      <a:pt x="208452" y="25"/>
                    </a:lnTo>
                    <a:lnTo>
                      <a:pt x="200401" y="0"/>
                    </a:lnTo>
                    <a:lnTo>
                      <a:pt x="192374" y="3060"/>
                    </a:lnTo>
                    <a:lnTo>
                      <a:pt x="186240" y="9182"/>
                    </a:lnTo>
                    <a:lnTo>
                      <a:pt x="141993" y="53416"/>
                    </a:lnTo>
                    <a:lnTo>
                      <a:pt x="79382" y="116039"/>
                    </a:lnTo>
                    <a:lnTo>
                      <a:pt x="9177" y="186245"/>
                    </a:lnTo>
                    <a:lnTo>
                      <a:pt x="2346" y="196480"/>
                    </a:lnTo>
                    <a:lnTo>
                      <a:pt x="0" y="208301"/>
                    </a:lnTo>
                    <a:lnTo>
                      <a:pt x="2275" y="220135"/>
                    </a:lnTo>
                    <a:lnTo>
                      <a:pt x="9177" y="230543"/>
                    </a:lnTo>
                    <a:lnTo>
                      <a:pt x="19382" y="237353"/>
                    </a:lnTo>
                    <a:lnTo>
                      <a:pt x="31205" y="239704"/>
                    </a:lnTo>
                    <a:lnTo>
                      <a:pt x="43041" y="237430"/>
                    </a:lnTo>
                    <a:lnTo>
                      <a:pt x="53449" y="230530"/>
                    </a:lnTo>
                    <a:lnTo>
                      <a:pt x="123654" y="160312"/>
                    </a:lnTo>
                    <a:lnTo>
                      <a:pt x="186278" y="97713"/>
                    </a:lnTo>
                    <a:lnTo>
                      <a:pt x="195993" y="86287"/>
                    </a:lnTo>
                    <a:lnTo>
                      <a:pt x="202895" y="75197"/>
                    </a:lnTo>
                    <a:lnTo>
                      <a:pt x="208108" y="63446"/>
                    </a:lnTo>
                    <a:lnTo>
                      <a:pt x="211632" y="51220"/>
                    </a:lnTo>
                    <a:lnTo>
                      <a:pt x="213470" y="38700"/>
                    </a:lnTo>
                    <a:lnTo>
                      <a:pt x="213621" y="26073"/>
                    </a:lnTo>
                    <a:close/>
                  </a:path>
                </a:pathLst>
              </a:custGeom>
              <a:solidFill>
                <a:srgbClr val="34426E"/>
              </a:solidFill>
            </p:spPr>
            <p:txBody>
              <a:bodyPr wrap="square" lIns="0" tIns="0" rIns="0" bIns="0" rtlCol="0">
                <a:noAutofit/>
              </a:bodyPr>
              <a:lstStyle/>
              <a:p>
                <a:endParaRPr/>
              </a:p>
            </p:txBody>
          </p:sp>
          <p:sp>
            <p:nvSpPr>
              <p:cNvPr id="2219" name="object 79">
                <a:extLst>
                  <a:ext uri="{FF2B5EF4-FFF2-40B4-BE49-F238E27FC236}">
                    <a16:creationId xmlns:a16="http://schemas.microsoft.com/office/drawing/2014/main" id="{A60D1315-7633-06C8-74BD-70E13387953D}"/>
                  </a:ext>
                </a:extLst>
              </p:cNvPr>
              <p:cNvSpPr/>
              <p:nvPr/>
            </p:nvSpPr>
            <p:spPr>
              <a:xfrm>
                <a:off x="8313927" y="2297823"/>
                <a:ext cx="239702" cy="213767"/>
              </a:xfrm>
              <a:custGeom>
                <a:avLst/>
                <a:gdLst/>
                <a:ahLst/>
                <a:cxnLst/>
                <a:rect l="l" t="t" r="r" b="b"/>
                <a:pathLst>
                  <a:path w="239702" h="213767">
                    <a:moveTo>
                      <a:pt x="239690" y="5327"/>
                    </a:moveTo>
                    <a:lnTo>
                      <a:pt x="233995" y="3524"/>
                    </a:lnTo>
                    <a:lnTo>
                      <a:pt x="221975" y="969"/>
                    </a:lnTo>
                    <a:lnTo>
                      <a:pt x="209770" y="0"/>
                    </a:lnTo>
                    <a:lnTo>
                      <a:pt x="197547" y="616"/>
                    </a:lnTo>
                    <a:lnTo>
                      <a:pt x="185473" y="2819"/>
                    </a:lnTo>
                    <a:lnTo>
                      <a:pt x="173714" y="6609"/>
                    </a:lnTo>
                    <a:lnTo>
                      <a:pt x="162438" y="11985"/>
                    </a:lnTo>
                    <a:lnTo>
                      <a:pt x="151811" y="18950"/>
                    </a:lnTo>
                    <a:lnTo>
                      <a:pt x="142001" y="27501"/>
                    </a:lnTo>
                    <a:lnTo>
                      <a:pt x="9172" y="160318"/>
                    </a:lnTo>
                    <a:lnTo>
                      <a:pt x="2353" y="170531"/>
                    </a:lnTo>
                    <a:lnTo>
                      <a:pt x="0" y="182359"/>
                    </a:lnTo>
                    <a:lnTo>
                      <a:pt x="2273" y="194195"/>
                    </a:lnTo>
                    <a:lnTo>
                      <a:pt x="9172" y="204590"/>
                    </a:lnTo>
                    <a:lnTo>
                      <a:pt x="19390" y="211418"/>
                    </a:lnTo>
                    <a:lnTo>
                      <a:pt x="31209" y="213767"/>
                    </a:lnTo>
                    <a:lnTo>
                      <a:pt x="43040" y="211490"/>
                    </a:lnTo>
                    <a:lnTo>
                      <a:pt x="53444" y="204590"/>
                    </a:lnTo>
                    <a:lnTo>
                      <a:pt x="123650" y="134385"/>
                    </a:lnTo>
                    <a:lnTo>
                      <a:pt x="185550" y="72472"/>
                    </a:lnTo>
                    <a:lnTo>
                      <a:pt x="186997" y="71037"/>
                    </a:lnTo>
                    <a:lnTo>
                      <a:pt x="230508" y="27527"/>
                    </a:lnTo>
                    <a:lnTo>
                      <a:pt x="236642" y="21393"/>
                    </a:lnTo>
                    <a:lnTo>
                      <a:pt x="239702" y="13366"/>
                    </a:lnTo>
                    <a:lnTo>
                      <a:pt x="239690" y="5327"/>
                    </a:lnTo>
                    <a:close/>
                  </a:path>
                </a:pathLst>
              </a:custGeom>
              <a:solidFill>
                <a:srgbClr val="34426E"/>
              </a:solidFill>
            </p:spPr>
            <p:txBody>
              <a:bodyPr wrap="square" lIns="0" tIns="0" rIns="0" bIns="0" rtlCol="0">
                <a:noAutofit/>
              </a:bodyPr>
              <a:lstStyle/>
              <a:p>
                <a:endParaRPr/>
              </a:p>
            </p:txBody>
          </p:sp>
          <p:sp>
            <p:nvSpPr>
              <p:cNvPr id="2220" name="object 80">
                <a:extLst>
                  <a:ext uri="{FF2B5EF4-FFF2-40B4-BE49-F238E27FC236}">
                    <a16:creationId xmlns:a16="http://schemas.microsoft.com/office/drawing/2014/main" id="{A874D01B-657A-2D11-1650-B05AE0B1E73B}"/>
                  </a:ext>
                </a:extLst>
              </p:cNvPr>
              <p:cNvSpPr/>
              <p:nvPr/>
            </p:nvSpPr>
            <p:spPr>
              <a:xfrm>
                <a:off x="8513161" y="2338342"/>
                <a:ext cx="106858" cy="106863"/>
              </a:xfrm>
              <a:custGeom>
                <a:avLst/>
                <a:gdLst/>
                <a:ahLst/>
                <a:cxnLst/>
                <a:rect l="l" t="t" r="r" b="b"/>
                <a:pathLst>
                  <a:path w="106858" h="106863">
                    <a:moveTo>
                      <a:pt x="53409" y="9183"/>
                    </a:moveTo>
                    <a:lnTo>
                      <a:pt x="9162" y="53417"/>
                    </a:lnTo>
                    <a:lnTo>
                      <a:pt x="2354" y="63613"/>
                    </a:lnTo>
                    <a:lnTo>
                      <a:pt x="0" y="75438"/>
                    </a:lnTo>
                    <a:lnTo>
                      <a:pt x="2269" y="87278"/>
                    </a:lnTo>
                    <a:lnTo>
                      <a:pt x="9162" y="97689"/>
                    </a:lnTo>
                    <a:lnTo>
                      <a:pt x="19377" y="104510"/>
                    </a:lnTo>
                    <a:lnTo>
                      <a:pt x="31203" y="106863"/>
                    </a:lnTo>
                    <a:lnTo>
                      <a:pt x="43040" y="104594"/>
                    </a:lnTo>
                    <a:lnTo>
                      <a:pt x="53447" y="97702"/>
                    </a:lnTo>
                    <a:lnTo>
                      <a:pt x="97681" y="53455"/>
                    </a:lnTo>
                    <a:lnTo>
                      <a:pt x="104503" y="43240"/>
                    </a:lnTo>
                    <a:lnTo>
                      <a:pt x="106858" y="31414"/>
                    </a:lnTo>
                    <a:lnTo>
                      <a:pt x="104589" y="19576"/>
                    </a:lnTo>
                    <a:lnTo>
                      <a:pt x="97694" y="9170"/>
                    </a:lnTo>
                    <a:lnTo>
                      <a:pt x="87471" y="2347"/>
                    </a:lnTo>
                    <a:lnTo>
                      <a:pt x="75648" y="0"/>
                    </a:lnTo>
                    <a:lnTo>
                      <a:pt x="63814" y="2278"/>
                    </a:lnTo>
                    <a:lnTo>
                      <a:pt x="53409" y="9183"/>
                    </a:lnTo>
                    <a:close/>
                  </a:path>
                </a:pathLst>
              </a:custGeom>
              <a:solidFill>
                <a:srgbClr val="ECB133"/>
              </a:solidFill>
            </p:spPr>
            <p:txBody>
              <a:bodyPr wrap="square" lIns="0" tIns="0" rIns="0" bIns="0" rtlCol="0">
                <a:noAutofit/>
              </a:bodyPr>
              <a:lstStyle/>
              <a:p>
                <a:endParaRPr/>
              </a:p>
            </p:txBody>
          </p:sp>
          <p:sp>
            <p:nvSpPr>
              <p:cNvPr id="2221" name="object 81">
                <a:extLst>
                  <a:ext uri="{FF2B5EF4-FFF2-40B4-BE49-F238E27FC236}">
                    <a16:creationId xmlns:a16="http://schemas.microsoft.com/office/drawing/2014/main" id="{0C322C2E-21A4-29AC-C74A-52F3D34531C7}"/>
                  </a:ext>
                </a:extLst>
              </p:cNvPr>
              <p:cNvSpPr/>
              <p:nvPr/>
            </p:nvSpPr>
            <p:spPr>
              <a:xfrm>
                <a:off x="8822621" y="2297967"/>
                <a:ext cx="239704" cy="213628"/>
              </a:xfrm>
              <a:custGeom>
                <a:avLst/>
                <a:gdLst/>
                <a:ahLst/>
                <a:cxnLst/>
                <a:rect l="l" t="t" r="r" b="b"/>
                <a:pathLst>
                  <a:path w="239704" h="213628">
                    <a:moveTo>
                      <a:pt x="26073" y="0"/>
                    </a:moveTo>
                    <a:lnTo>
                      <a:pt x="24917" y="71"/>
                    </a:lnTo>
                    <a:lnTo>
                      <a:pt x="12327" y="1781"/>
                    </a:lnTo>
                    <a:lnTo>
                      <a:pt x="25" y="5181"/>
                    </a:lnTo>
                    <a:lnTo>
                      <a:pt x="0" y="13220"/>
                    </a:lnTo>
                    <a:lnTo>
                      <a:pt x="3060" y="21247"/>
                    </a:lnTo>
                    <a:lnTo>
                      <a:pt x="9194" y="27381"/>
                    </a:lnTo>
                    <a:lnTo>
                      <a:pt x="53428" y="71628"/>
                    </a:lnTo>
                    <a:lnTo>
                      <a:pt x="116052" y="134239"/>
                    </a:lnTo>
                    <a:lnTo>
                      <a:pt x="186258" y="204444"/>
                    </a:lnTo>
                    <a:lnTo>
                      <a:pt x="196481" y="211275"/>
                    </a:lnTo>
                    <a:lnTo>
                      <a:pt x="208304" y="213628"/>
                    </a:lnTo>
                    <a:lnTo>
                      <a:pt x="220138" y="211354"/>
                    </a:lnTo>
                    <a:lnTo>
                      <a:pt x="230543" y="204457"/>
                    </a:lnTo>
                    <a:lnTo>
                      <a:pt x="237356" y="194247"/>
                    </a:lnTo>
                    <a:lnTo>
                      <a:pt x="239704" y="182421"/>
                    </a:lnTo>
                    <a:lnTo>
                      <a:pt x="237429" y="170581"/>
                    </a:lnTo>
                    <a:lnTo>
                      <a:pt x="230530" y="160172"/>
                    </a:lnTo>
                    <a:lnTo>
                      <a:pt x="160324" y="89966"/>
                    </a:lnTo>
                    <a:lnTo>
                      <a:pt x="97713" y="27343"/>
                    </a:lnTo>
                    <a:lnTo>
                      <a:pt x="86293" y="17633"/>
                    </a:lnTo>
                    <a:lnTo>
                      <a:pt x="75203" y="10732"/>
                    </a:lnTo>
                    <a:lnTo>
                      <a:pt x="63451" y="5520"/>
                    </a:lnTo>
                    <a:lnTo>
                      <a:pt x="51223" y="1995"/>
                    </a:lnTo>
                    <a:lnTo>
                      <a:pt x="38702" y="156"/>
                    </a:lnTo>
                    <a:lnTo>
                      <a:pt x="26073" y="0"/>
                    </a:lnTo>
                    <a:close/>
                  </a:path>
                </a:pathLst>
              </a:custGeom>
              <a:solidFill>
                <a:srgbClr val="34426E"/>
              </a:solidFill>
            </p:spPr>
            <p:txBody>
              <a:bodyPr wrap="square" lIns="0" tIns="0" rIns="0" bIns="0" rtlCol="0">
                <a:noAutofit/>
              </a:bodyPr>
              <a:lstStyle/>
              <a:p>
                <a:endParaRPr/>
              </a:p>
            </p:txBody>
          </p:sp>
          <p:sp>
            <p:nvSpPr>
              <p:cNvPr id="2222" name="object 82">
                <a:extLst>
                  <a:ext uri="{FF2B5EF4-FFF2-40B4-BE49-F238E27FC236}">
                    <a16:creationId xmlns:a16="http://schemas.microsoft.com/office/drawing/2014/main" id="{D7203AA8-EF72-EC09-59F9-52C24A4FF326}"/>
                  </a:ext>
                </a:extLst>
              </p:cNvPr>
              <p:cNvSpPr/>
              <p:nvPr/>
            </p:nvSpPr>
            <p:spPr>
              <a:xfrm>
                <a:off x="8715721" y="2404725"/>
                <a:ext cx="213775" cy="239701"/>
              </a:xfrm>
              <a:custGeom>
                <a:avLst/>
                <a:gdLst/>
                <a:ahLst/>
                <a:cxnLst/>
                <a:rect l="l" t="t" r="r" b="b"/>
                <a:pathLst>
                  <a:path w="213775" h="239701">
                    <a:moveTo>
                      <a:pt x="5327" y="12"/>
                    </a:moveTo>
                    <a:lnTo>
                      <a:pt x="3524" y="5707"/>
                    </a:lnTo>
                    <a:lnTo>
                      <a:pt x="969" y="17727"/>
                    </a:lnTo>
                    <a:lnTo>
                      <a:pt x="0" y="29931"/>
                    </a:lnTo>
                    <a:lnTo>
                      <a:pt x="616" y="42155"/>
                    </a:lnTo>
                    <a:lnTo>
                      <a:pt x="2819" y="54229"/>
                    </a:lnTo>
                    <a:lnTo>
                      <a:pt x="6609" y="65988"/>
                    </a:lnTo>
                    <a:lnTo>
                      <a:pt x="11985" y="77264"/>
                    </a:lnTo>
                    <a:lnTo>
                      <a:pt x="18950" y="87891"/>
                    </a:lnTo>
                    <a:lnTo>
                      <a:pt x="27501" y="97701"/>
                    </a:lnTo>
                    <a:lnTo>
                      <a:pt x="160318" y="230517"/>
                    </a:lnTo>
                    <a:lnTo>
                      <a:pt x="170543" y="237348"/>
                    </a:lnTo>
                    <a:lnTo>
                      <a:pt x="182369" y="239701"/>
                    </a:lnTo>
                    <a:lnTo>
                      <a:pt x="194204" y="237427"/>
                    </a:lnTo>
                    <a:lnTo>
                      <a:pt x="204603" y="230530"/>
                    </a:lnTo>
                    <a:lnTo>
                      <a:pt x="211425" y="220311"/>
                    </a:lnTo>
                    <a:lnTo>
                      <a:pt x="213775" y="208487"/>
                    </a:lnTo>
                    <a:lnTo>
                      <a:pt x="211501" y="196651"/>
                    </a:lnTo>
                    <a:lnTo>
                      <a:pt x="204603" y="186245"/>
                    </a:lnTo>
                    <a:lnTo>
                      <a:pt x="134410" y="116039"/>
                    </a:lnTo>
                    <a:lnTo>
                      <a:pt x="72498" y="54140"/>
                    </a:lnTo>
                    <a:lnTo>
                      <a:pt x="71062" y="52692"/>
                    </a:lnTo>
                    <a:lnTo>
                      <a:pt x="27540" y="9182"/>
                    </a:lnTo>
                    <a:lnTo>
                      <a:pt x="21393" y="3022"/>
                    </a:lnTo>
                    <a:lnTo>
                      <a:pt x="13366" y="0"/>
                    </a:lnTo>
                    <a:lnTo>
                      <a:pt x="5327" y="12"/>
                    </a:lnTo>
                    <a:close/>
                  </a:path>
                </a:pathLst>
              </a:custGeom>
              <a:solidFill>
                <a:srgbClr val="34426E"/>
              </a:solidFill>
            </p:spPr>
            <p:txBody>
              <a:bodyPr wrap="square" lIns="0" tIns="0" rIns="0" bIns="0" rtlCol="0">
                <a:noAutofit/>
              </a:bodyPr>
              <a:lstStyle/>
              <a:p>
                <a:endParaRPr/>
              </a:p>
            </p:txBody>
          </p:sp>
          <p:sp>
            <p:nvSpPr>
              <p:cNvPr id="2223" name="object 83">
                <a:extLst>
                  <a:ext uri="{FF2B5EF4-FFF2-40B4-BE49-F238E27FC236}">
                    <a16:creationId xmlns:a16="http://schemas.microsoft.com/office/drawing/2014/main" id="{B73BC80F-9BD3-7A98-262B-B8D385C93CA1}"/>
                  </a:ext>
                </a:extLst>
              </p:cNvPr>
              <p:cNvSpPr/>
              <p:nvPr/>
            </p:nvSpPr>
            <p:spPr>
              <a:xfrm>
                <a:off x="8756250" y="2338332"/>
                <a:ext cx="106860" cy="106855"/>
              </a:xfrm>
              <a:custGeom>
                <a:avLst/>
                <a:gdLst/>
                <a:ahLst/>
                <a:cxnLst/>
                <a:rect l="l" t="t" r="r" b="b"/>
                <a:pathLst>
                  <a:path w="106860" h="106855">
                    <a:moveTo>
                      <a:pt x="9167" y="53446"/>
                    </a:moveTo>
                    <a:lnTo>
                      <a:pt x="53414" y="97692"/>
                    </a:lnTo>
                    <a:lnTo>
                      <a:pt x="63618" y="104501"/>
                    </a:lnTo>
                    <a:lnTo>
                      <a:pt x="75441" y="106855"/>
                    </a:lnTo>
                    <a:lnTo>
                      <a:pt x="87278" y="104588"/>
                    </a:lnTo>
                    <a:lnTo>
                      <a:pt x="97686" y="97692"/>
                    </a:lnTo>
                    <a:lnTo>
                      <a:pt x="104504" y="87487"/>
                    </a:lnTo>
                    <a:lnTo>
                      <a:pt x="106860" y="75664"/>
                    </a:lnTo>
                    <a:lnTo>
                      <a:pt x="104591" y="63828"/>
                    </a:lnTo>
                    <a:lnTo>
                      <a:pt x="97699" y="53420"/>
                    </a:lnTo>
                    <a:lnTo>
                      <a:pt x="53465" y="9186"/>
                    </a:lnTo>
                    <a:lnTo>
                      <a:pt x="43234" y="2354"/>
                    </a:lnTo>
                    <a:lnTo>
                      <a:pt x="31410" y="0"/>
                    </a:lnTo>
                    <a:lnTo>
                      <a:pt x="19572" y="2272"/>
                    </a:lnTo>
                    <a:lnTo>
                      <a:pt x="9167" y="9173"/>
                    </a:lnTo>
                    <a:lnTo>
                      <a:pt x="2350" y="19383"/>
                    </a:lnTo>
                    <a:lnTo>
                      <a:pt x="0" y="31205"/>
                    </a:lnTo>
                    <a:lnTo>
                      <a:pt x="2273" y="43039"/>
                    </a:lnTo>
                    <a:lnTo>
                      <a:pt x="9167" y="53446"/>
                    </a:lnTo>
                    <a:close/>
                  </a:path>
                </a:pathLst>
              </a:custGeom>
              <a:solidFill>
                <a:srgbClr val="ECB133"/>
              </a:solidFill>
            </p:spPr>
            <p:txBody>
              <a:bodyPr wrap="square" lIns="0" tIns="0" rIns="0" bIns="0" rtlCol="0">
                <a:noAutofit/>
              </a:bodyPr>
              <a:lstStyle/>
              <a:p>
                <a:endParaRPr/>
              </a:p>
            </p:txBody>
          </p:sp>
          <p:sp>
            <p:nvSpPr>
              <p:cNvPr id="2224" name="object 84">
                <a:extLst>
                  <a:ext uri="{FF2B5EF4-FFF2-40B4-BE49-F238E27FC236}">
                    <a16:creationId xmlns:a16="http://schemas.microsoft.com/office/drawing/2014/main" id="{F68143F7-90F8-89C2-7999-36ED884B10EB}"/>
                  </a:ext>
                </a:extLst>
              </p:cNvPr>
              <p:cNvSpPr/>
              <p:nvPr/>
            </p:nvSpPr>
            <p:spPr>
              <a:xfrm>
                <a:off x="8442534" y="1714731"/>
                <a:ext cx="213612" cy="239704"/>
              </a:xfrm>
              <a:custGeom>
                <a:avLst/>
                <a:gdLst/>
                <a:ahLst/>
                <a:cxnLst/>
                <a:rect l="l" t="t" r="r" b="b"/>
                <a:pathLst>
                  <a:path w="213612" h="239704">
                    <a:moveTo>
                      <a:pt x="213612" y="26073"/>
                    </a:moveTo>
                    <a:lnTo>
                      <a:pt x="213541" y="24907"/>
                    </a:lnTo>
                    <a:lnTo>
                      <a:pt x="211846" y="12321"/>
                    </a:lnTo>
                    <a:lnTo>
                      <a:pt x="208443" y="12"/>
                    </a:lnTo>
                    <a:lnTo>
                      <a:pt x="200404" y="0"/>
                    </a:lnTo>
                    <a:lnTo>
                      <a:pt x="192365" y="3060"/>
                    </a:lnTo>
                    <a:lnTo>
                      <a:pt x="186243" y="9182"/>
                    </a:lnTo>
                    <a:lnTo>
                      <a:pt x="141996" y="53416"/>
                    </a:lnTo>
                    <a:lnTo>
                      <a:pt x="79373" y="116039"/>
                    </a:lnTo>
                    <a:lnTo>
                      <a:pt x="9167" y="186245"/>
                    </a:lnTo>
                    <a:lnTo>
                      <a:pt x="2344" y="196474"/>
                    </a:lnTo>
                    <a:lnTo>
                      <a:pt x="0" y="208300"/>
                    </a:lnTo>
                    <a:lnTo>
                      <a:pt x="2275" y="220137"/>
                    </a:lnTo>
                    <a:lnTo>
                      <a:pt x="9167" y="230543"/>
                    </a:lnTo>
                    <a:lnTo>
                      <a:pt x="19382" y="237356"/>
                    </a:lnTo>
                    <a:lnTo>
                      <a:pt x="31207" y="239704"/>
                    </a:lnTo>
                    <a:lnTo>
                      <a:pt x="43045" y="237429"/>
                    </a:lnTo>
                    <a:lnTo>
                      <a:pt x="53452" y="230530"/>
                    </a:lnTo>
                    <a:lnTo>
                      <a:pt x="123658" y="160312"/>
                    </a:lnTo>
                    <a:lnTo>
                      <a:pt x="186281" y="97713"/>
                    </a:lnTo>
                    <a:lnTo>
                      <a:pt x="195988" y="86282"/>
                    </a:lnTo>
                    <a:lnTo>
                      <a:pt x="202891" y="75191"/>
                    </a:lnTo>
                    <a:lnTo>
                      <a:pt x="208103" y="63442"/>
                    </a:lnTo>
                    <a:lnTo>
                      <a:pt x="211625" y="51217"/>
                    </a:lnTo>
                    <a:lnTo>
                      <a:pt x="213461" y="38700"/>
                    </a:lnTo>
                    <a:lnTo>
                      <a:pt x="213612" y="26073"/>
                    </a:lnTo>
                    <a:close/>
                  </a:path>
                </a:pathLst>
              </a:custGeom>
              <a:solidFill>
                <a:srgbClr val="34426E"/>
              </a:solidFill>
            </p:spPr>
            <p:txBody>
              <a:bodyPr wrap="square" lIns="0" tIns="0" rIns="0" bIns="0" rtlCol="0">
                <a:noAutofit/>
              </a:bodyPr>
              <a:lstStyle/>
              <a:p>
                <a:endParaRPr/>
              </a:p>
            </p:txBody>
          </p:sp>
          <p:sp>
            <p:nvSpPr>
              <p:cNvPr id="2225" name="object 85">
                <a:extLst>
                  <a:ext uri="{FF2B5EF4-FFF2-40B4-BE49-F238E27FC236}">
                    <a16:creationId xmlns:a16="http://schemas.microsoft.com/office/drawing/2014/main" id="{AD1EC08F-33C7-EEB0-BF58-D90E5790E1FC}"/>
                  </a:ext>
                </a:extLst>
              </p:cNvPr>
              <p:cNvSpPr/>
              <p:nvPr/>
            </p:nvSpPr>
            <p:spPr>
              <a:xfrm>
                <a:off x="8309715" y="1607831"/>
                <a:ext cx="239698" cy="213774"/>
              </a:xfrm>
              <a:custGeom>
                <a:avLst/>
                <a:gdLst/>
                <a:ahLst/>
                <a:cxnLst/>
                <a:rect l="l" t="t" r="r" b="b"/>
                <a:pathLst>
                  <a:path w="239698" h="213774">
                    <a:moveTo>
                      <a:pt x="239672" y="5327"/>
                    </a:moveTo>
                    <a:lnTo>
                      <a:pt x="233989" y="3526"/>
                    </a:lnTo>
                    <a:lnTo>
                      <a:pt x="221972" y="970"/>
                    </a:lnTo>
                    <a:lnTo>
                      <a:pt x="209767" y="0"/>
                    </a:lnTo>
                    <a:lnTo>
                      <a:pt x="197543" y="615"/>
                    </a:lnTo>
                    <a:lnTo>
                      <a:pt x="185467" y="2818"/>
                    </a:lnTo>
                    <a:lnTo>
                      <a:pt x="173707" y="6607"/>
                    </a:lnTo>
                    <a:lnTo>
                      <a:pt x="162430" y="11984"/>
                    </a:lnTo>
                    <a:lnTo>
                      <a:pt x="151804" y="18949"/>
                    </a:lnTo>
                    <a:lnTo>
                      <a:pt x="141996" y="27501"/>
                    </a:lnTo>
                    <a:lnTo>
                      <a:pt x="9167" y="160318"/>
                    </a:lnTo>
                    <a:lnTo>
                      <a:pt x="2347" y="170539"/>
                    </a:lnTo>
                    <a:lnTo>
                      <a:pt x="0" y="182366"/>
                    </a:lnTo>
                    <a:lnTo>
                      <a:pt x="2274" y="194202"/>
                    </a:lnTo>
                    <a:lnTo>
                      <a:pt x="9167" y="204603"/>
                    </a:lnTo>
                    <a:lnTo>
                      <a:pt x="19381" y="211424"/>
                    </a:lnTo>
                    <a:lnTo>
                      <a:pt x="31202" y="213774"/>
                    </a:lnTo>
                    <a:lnTo>
                      <a:pt x="43034" y="211496"/>
                    </a:lnTo>
                    <a:lnTo>
                      <a:pt x="53439" y="204590"/>
                    </a:lnTo>
                    <a:lnTo>
                      <a:pt x="123645" y="134385"/>
                    </a:lnTo>
                    <a:lnTo>
                      <a:pt x="185545" y="72497"/>
                    </a:lnTo>
                    <a:lnTo>
                      <a:pt x="186993" y="71050"/>
                    </a:lnTo>
                    <a:lnTo>
                      <a:pt x="230503" y="27527"/>
                    </a:lnTo>
                    <a:lnTo>
                      <a:pt x="236637" y="21405"/>
                    </a:lnTo>
                    <a:lnTo>
                      <a:pt x="239698" y="13366"/>
                    </a:lnTo>
                    <a:lnTo>
                      <a:pt x="239672" y="5327"/>
                    </a:lnTo>
                    <a:close/>
                  </a:path>
                </a:pathLst>
              </a:custGeom>
              <a:solidFill>
                <a:srgbClr val="34426E"/>
              </a:solidFill>
            </p:spPr>
            <p:txBody>
              <a:bodyPr wrap="square" lIns="0" tIns="0" rIns="0" bIns="0" rtlCol="0">
                <a:noAutofit/>
              </a:bodyPr>
              <a:lstStyle/>
              <a:p>
                <a:endParaRPr/>
              </a:p>
            </p:txBody>
          </p:sp>
          <p:sp>
            <p:nvSpPr>
              <p:cNvPr id="2226" name="object 86">
                <a:extLst>
                  <a:ext uri="{FF2B5EF4-FFF2-40B4-BE49-F238E27FC236}">
                    <a16:creationId xmlns:a16="http://schemas.microsoft.com/office/drawing/2014/main" id="{528E0746-C5A9-F5BB-16CB-A8967E91ACC9}"/>
                  </a:ext>
                </a:extLst>
              </p:cNvPr>
              <p:cNvSpPr/>
              <p:nvPr/>
            </p:nvSpPr>
            <p:spPr>
              <a:xfrm>
                <a:off x="8508940" y="1648348"/>
                <a:ext cx="106860" cy="106866"/>
              </a:xfrm>
              <a:custGeom>
                <a:avLst/>
                <a:gdLst/>
                <a:ahLst/>
                <a:cxnLst/>
                <a:rect l="l" t="t" r="r" b="b"/>
                <a:pathLst>
                  <a:path w="106860" h="106866">
                    <a:moveTo>
                      <a:pt x="53414" y="9174"/>
                    </a:moveTo>
                    <a:lnTo>
                      <a:pt x="9167" y="53408"/>
                    </a:lnTo>
                    <a:lnTo>
                      <a:pt x="2350" y="63629"/>
                    </a:lnTo>
                    <a:lnTo>
                      <a:pt x="0" y="75455"/>
                    </a:lnTo>
                    <a:lnTo>
                      <a:pt x="2271" y="87292"/>
                    </a:lnTo>
                    <a:lnTo>
                      <a:pt x="9167" y="97693"/>
                    </a:lnTo>
                    <a:lnTo>
                      <a:pt x="19367" y="104510"/>
                    </a:lnTo>
                    <a:lnTo>
                      <a:pt x="31191" y="106866"/>
                    </a:lnTo>
                    <a:lnTo>
                      <a:pt x="43030" y="104598"/>
                    </a:lnTo>
                    <a:lnTo>
                      <a:pt x="53439" y="97705"/>
                    </a:lnTo>
                    <a:lnTo>
                      <a:pt x="97686" y="53458"/>
                    </a:lnTo>
                    <a:lnTo>
                      <a:pt x="104509" y="43227"/>
                    </a:lnTo>
                    <a:lnTo>
                      <a:pt x="106860" y="31404"/>
                    </a:lnTo>
                    <a:lnTo>
                      <a:pt x="104586" y="19569"/>
                    </a:lnTo>
                    <a:lnTo>
                      <a:pt x="97686" y="9161"/>
                    </a:lnTo>
                    <a:lnTo>
                      <a:pt x="87479" y="2351"/>
                    </a:lnTo>
                    <a:lnTo>
                      <a:pt x="75653" y="0"/>
                    </a:lnTo>
                    <a:lnTo>
                      <a:pt x="63816" y="2273"/>
                    </a:lnTo>
                    <a:lnTo>
                      <a:pt x="53414" y="9174"/>
                    </a:lnTo>
                    <a:close/>
                  </a:path>
                </a:pathLst>
              </a:custGeom>
              <a:solidFill>
                <a:srgbClr val="ECB133"/>
              </a:solidFill>
            </p:spPr>
            <p:txBody>
              <a:bodyPr wrap="square" lIns="0" tIns="0" rIns="0" bIns="0" rtlCol="0">
                <a:noAutofit/>
              </a:bodyPr>
              <a:lstStyle/>
              <a:p>
                <a:endParaRPr/>
              </a:p>
            </p:txBody>
          </p:sp>
          <p:sp>
            <p:nvSpPr>
              <p:cNvPr id="2227" name="object 87">
                <a:extLst>
                  <a:ext uri="{FF2B5EF4-FFF2-40B4-BE49-F238E27FC236}">
                    <a16:creationId xmlns:a16="http://schemas.microsoft.com/office/drawing/2014/main" id="{E1F0C7AF-72C7-86CA-7549-248E6FDBB164}"/>
                  </a:ext>
                </a:extLst>
              </p:cNvPr>
              <p:cNvSpPr/>
              <p:nvPr/>
            </p:nvSpPr>
            <p:spPr>
              <a:xfrm>
                <a:off x="8446759" y="1896025"/>
                <a:ext cx="213617" cy="239710"/>
              </a:xfrm>
              <a:custGeom>
                <a:avLst/>
                <a:gdLst/>
                <a:ahLst/>
                <a:cxnLst/>
                <a:rect l="l" t="t" r="r" b="b"/>
                <a:pathLst>
                  <a:path w="213617" h="239710">
                    <a:moveTo>
                      <a:pt x="213617" y="213624"/>
                    </a:moveTo>
                    <a:lnTo>
                      <a:pt x="213465" y="200997"/>
                    </a:lnTo>
                    <a:lnTo>
                      <a:pt x="211627" y="188480"/>
                    </a:lnTo>
                    <a:lnTo>
                      <a:pt x="208103" y="176255"/>
                    </a:lnTo>
                    <a:lnTo>
                      <a:pt x="202890" y="164506"/>
                    </a:lnTo>
                    <a:lnTo>
                      <a:pt x="195989" y="153415"/>
                    </a:lnTo>
                    <a:lnTo>
                      <a:pt x="187397" y="143165"/>
                    </a:lnTo>
                    <a:lnTo>
                      <a:pt x="123650" y="79385"/>
                    </a:lnTo>
                    <a:lnTo>
                      <a:pt x="53457" y="9167"/>
                    </a:lnTo>
                    <a:lnTo>
                      <a:pt x="43046" y="2271"/>
                    </a:lnTo>
                    <a:lnTo>
                      <a:pt x="31210" y="0"/>
                    </a:lnTo>
                    <a:lnTo>
                      <a:pt x="19389" y="2350"/>
                    </a:lnTo>
                    <a:lnTo>
                      <a:pt x="9172" y="9167"/>
                    </a:lnTo>
                    <a:lnTo>
                      <a:pt x="2274" y="19577"/>
                    </a:lnTo>
                    <a:lnTo>
                      <a:pt x="0" y="31409"/>
                    </a:lnTo>
                    <a:lnTo>
                      <a:pt x="2350" y="43229"/>
                    </a:lnTo>
                    <a:lnTo>
                      <a:pt x="9172" y="53452"/>
                    </a:lnTo>
                    <a:lnTo>
                      <a:pt x="79378" y="123645"/>
                    </a:lnTo>
                    <a:lnTo>
                      <a:pt x="142001" y="186281"/>
                    </a:lnTo>
                    <a:lnTo>
                      <a:pt x="186248" y="230515"/>
                    </a:lnTo>
                    <a:lnTo>
                      <a:pt x="192369" y="236637"/>
                    </a:lnTo>
                    <a:lnTo>
                      <a:pt x="200409" y="239710"/>
                    </a:lnTo>
                    <a:lnTo>
                      <a:pt x="208435" y="239672"/>
                    </a:lnTo>
                    <a:lnTo>
                      <a:pt x="211835" y="227365"/>
                    </a:lnTo>
                    <a:lnTo>
                      <a:pt x="213545" y="214779"/>
                    </a:lnTo>
                    <a:lnTo>
                      <a:pt x="213617" y="213624"/>
                    </a:lnTo>
                    <a:close/>
                  </a:path>
                </a:pathLst>
              </a:custGeom>
              <a:solidFill>
                <a:srgbClr val="34426E"/>
              </a:solidFill>
            </p:spPr>
            <p:txBody>
              <a:bodyPr wrap="square" lIns="0" tIns="0" rIns="0" bIns="0" rtlCol="0">
                <a:noAutofit/>
              </a:bodyPr>
              <a:lstStyle/>
              <a:p>
                <a:endParaRPr/>
              </a:p>
            </p:txBody>
          </p:sp>
          <p:sp>
            <p:nvSpPr>
              <p:cNvPr id="2228" name="object 88">
                <a:extLst>
                  <a:ext uri="{FF2B5EF4-FFF2-40B4-BE49-F238E27FC236}">
                    <a16:creationId xmlns:a16="http://schemas.microsoft.com/office/drawing/2014/main" id="{635FB790-3BB0-FB47-709B-4638E9A1FDAF}"/>
                  </a:ext>
                </a:extLst>
              </p:cNvPr>
              <p:cNvSpPr/>
              <p:nvPr/>
            </p:nvSpPr>
            <p:spPr>
              <a:xfrm>
                <a:off x="8313929" y="2028861"/>
                <a:ext cx="239694" cy="213767"/>
              </a:xfrm>
              <a:custGeom>
                <a:avLst/>
                <a:gdLst/>
                <a:ahLst/>
                <a:cxnLst/>
                <a:rect l="l" t="t" r="r" b="b"/>
                <a:pathLst>
                  <a:path w="239694" h="213767">
                    <a:moveTo>
                      <a:pt x="239682" y="208433"/>
                    </a:moveTo>
                    <a:lnTo>
                      <a:pt x="239694" y="200394"/>
                    </a:lnTo>
                    <a:lnTo>
                      <a:pt x="236659" y="192355"/>
                    </a:lnTo>
                    <a:lnTo>
                      <a:pt x="230525" y="186234"/>
                    </a:lnTo>
                    <a:lnTo>
                      <a:pt x="187002" y="142711"/>
                    </a:lnTo>
                    <a:lnTo>
                      <a:pt x="185567" y="141276"/>
                    </a:lnTo>
                    <a:lnTo>
                      <a:pt x="123655" y="79376"/>
                    </a:lnTo>
                    <a:lnTo>
                      <a:pt x="53449" y="9170"/>
                    </a:lnTo>
                    <a:lnTo>
                      <a:pt x="43047" y="2269"/>
                    </a:lnTo>
                    <a:lnTo>
                      <a:pt x="31217" y="0"/>
                    </a:lnTo>
                    <a:lnTo>
                      <a:pt x="19399" y="2355"/>
                    </a:lnTo>
                    <a:lnTo>
                      <a:pt x="9177" y="9183"/>
                    </a:lnTo>
                    <a:lnTo>
                      <a:pt x="2277" y="19580"/>
                    </a:lnTo>
                    <a:lnTo>
                      <a:pt x="0" y="31408"/>
                    </a:lnTo>
                    <a:lnTo>
                      <a:pt x="2349" y="43230"/>
                    </a:lnTo>
                    <a:lnTo>
                      <a:pt x="9177" y="53455"/>
                    </a:lnTo>
                    <a:lnTo>
                      <a:pt x="142006" y="186284"/>
                    </a:lnTo>
                    <a:lnTo>
                      <a:pt x="151810" y="194830"/>
                    </a:lnTo>
                    <a:lnTo>
                      <a:pt x="162434" y="201789"/>
                    </a:lnTo>
                    <a:lnTo>
                      <a:pt x="173711" y="207163"/>
                    </a:lnTo>
                    <a:lnTo>
                      <a:pt x="185471" y="210951"/>
                    </a:lnTo>
                    <a:lnTo>
                      <a:pt x="197548" y="213152"/>
                    </a:lnTo>
                    <a:lnTo>
                      <a:pt x="209774" y="213767"/>
                    </a:lnTo>
                    <a:lnTo>
                      <a:pt x="221980" y="212795"/>
                    </a:lnTo>
                    <a:lnTo>
                      <a:pt x="233999" y="210236"/>
                    </a:lnTo>
                    <a:lnTo>
                      <a:pt x="239682" y="208433"/>
                    </a:lnTo>
                    <a:close/>
                  </a:path>
                </a:pathLst>
              </a:custGeom>
              <a:solidFill>
                <a:srgbClr val="34426E"/>
              </a:solidFill>
            </p:spPr>
            <p:txBody>
              <a:bodyPr wrap="square" lIns="0" tIns="0" rIns="0" bIns="0" rtlCol="0">
                <a:noAutofit/>
              </a:bodyPr>
              <a:lstStyle/>
              <a:p>
                <a:endParaRPr/>
              </a:p>
            </p:txBody>
          </p:sp>
          <p:sp>
            <p:nvSpPr>
              <p:cNvPr id="2229" name="object 89">
                <a:extLst>
                  <a:ext uri="{FF2B5EF4-FFF2-40B4-BE49-F238E27FC236}">
                    <a16:creationId xmlns:a16="http://schemas.microsoft.com/office/drawing/2014/main" id="{B8C310A1-91AB-1994-1DCA-097A8A8C5072}"/>
                  </a:ext>
                </a:extLst>
              </p:cNvPr>
              <p:cNvSpPr/>
              <p:nvPr/>
            </p:nvSpPr>
            <p:spPr>
              <a:xfrm>
                <a:off x="8513165" y="2095237"/>
                <a:ext cx="106859" cy="106871"/>
              </a:xfrm>
              <a:custGeom>
                <a:avLst/>
                <a:gdLst/>
                <a:ahLst/>
                <a:cxnLst/>
                <a:rect l="l" t="t" r="r" b="b"/>
                <a:pathLst>
                  <a:path w="106859" h="106871">
                    <a:moveTo>
                      <a:pt x="53412" y="97694"/>
                    </a:moveTo>
                    <a:lnTo>
                      <a:pt x="63814" y="104594"/>
                    </a:lnTo>
                    <a:lnTo>
                      <a:pt x="75642" y="106871"/>
                    </a:lnTo>
                    <a:lnTo>
                      <a:pt x="87461" y="104522"/>
                    </a:lnTo>
                    <a:lnTo>
                      <a:pt x="97685" y="97694"/>
                    </a:lnTo>
                    <a:lnTo>
                      <a:pt x="104586" y="87291"/>
                    </a:lnTo>
                    <a:lnTo>
                      <a:pt x="106859" y="75456"/>
                    </a:lnTo>
                    <a:lnTo>
                      <a:pt x="104504" y="63633"/>
                    </a:lnTo>
                    <a:lnTo>
                      <a:pt x="97697" y="53434"/>
                    </a:lnTo>
                    <a:lnTo>
                      <a:pt x="53463" y="9188"/>
                    </a:lnTo>
                    <a:lnTo>
                      <a:pt x="43021" y="2263"/>
                    </a:lnTo>
                    <a:lnTo>
                      <a:pt x="31184" y="0"/>
                    </a:lnTo>
                    <a:lnTo>
                      <a:pt x="19359" y="2362"/>
                    </a:lnTo>
                    <a:lnTo>
                      <a:pt x="9166" y="9175"/>
                    </a:lnTo>
                    <a:lnTo>
                      <a:pt x="2270" y="19580"/>
                    </a:lnTo>
                    <a:lnTo>
                      <a:pt x="0" y="31414"/>
                    </a:lnTo>
                    <a:lnTo>
                      <a:pt x="2352" y="43237"/>
                    </a:lnTo>
                    <a:lnTo>
                      <a:pt x="9178" y="53460"/>
                    </a:lnTo>
                    <a:lnTo>
                      <a:pt x="53412" y="97707"/>
                    </a:lnTo>
                    <a:close/>
                  </a:path>
                </a:pathLst>
              </a:custGeom>
              <a:solidFill>
                <a:srgbClr val="ECB133"/>
              </a:solidFill>
            </p:spPr>
            <p:txBody>
              <a:bodyPr wrap="square" lIns="0" tIns="0" rIns="0" bIns="0" rtlCol="0">
                <a:noAutofit/>
              </a:bodyPr>
              <a:lstStyle/>
              <a:p>
                <a:endParaRPr/>
              </a:p>
            </p:txBody>
          </p:sp>
          <p:sp>
            <p:nvSpPr>
              <p:cNvPr id="2230" name="object 90">
                <a:extLst>
                  <a:ext uri="{FF2B5EF4-FFF2-40B4-BE49-F238E27FC236}">
                    <a16:creationId xmlns:a16="http://schemas.microsoft.com/office/drawing/2014/main" id="{DA8394E6-80B4-9F6C-9A9C-E3C51AF8DDB6}"/>
                  </a:ext>
                </a:extLst>
              </p:cNvPr>
              <p:cNvSpPr/>
              <p:nvPr/>
            </p:nvSpPr>
            <p:spPr>
              <a:xfrm>
                <a:off x="8656572" y="2238662"/>
                <a:ext cx="63123" cy="63120"/>
              </a:xfrm>
              <a:custGeom>
                <a:avLst/>
                <a:gdLst/>
                <a:ahLst/>
                <a:cxnLst/>
                <a:rect l="l" t="t" r="r" b="b"/>
                <a:pathLst>
                  <a:path w="63123" h="63120">
                    <a:moveTo>
                      <a:pt x="9248" y="9248"/>
                    </a:moveTo>
                    <a:lnTo>
                      <a:pt x="9111" y="9386"/>
                    </a:lnTo>
                    <a:lnTo>
                      <a:pt x="2260" y="19817"/>
                    </a:lnTo>
                    <a:lnTo>
                      <a:pt x="0" y="31652"/>
                    </a:lnTo>
                    <a:lnTo>
                      <a:pt x="2329" y="43477"/>
                    </a:lnTo>
                    <a:lnTo>
                      <a:pt x="9248" y="53876"/>
                    </a:lnTo>
                    <a:lnTo>
                      <a:pt x="19821" y="60861"/>
                    </a:lnTo>
                    <a:lnTo>
                      <a:pt x="31659" y="63120"/>
                    </a:lnTo>
                    <a:lnTo>
                      <a:pt x="43488" y="60793"/>
                    </a:lnTo>
                    <a:lnTo>
                      <a:pt x="53889" y="53876"/>
                    </a:lnTo>
                    <a:lnTo>
                      <a:pt x="54017" y="53747"/>
                    </a:lnTo>
                    <a:lnTo>
                      <a:pt x="60864" y="43319"/>
                    </a:lnTo>
                    <a:lnTo>
                      <a:pt x="63123" y="31478"/>
                    </a:lnTo>
                    <a:lnTo>
                      <a:pt x="60797" y="19646"/>
                    </a:lnTo>
                    <a:lnTo>
                      <a:pt x="53889" y="9248"/>
                    </a:lnTo>
                    <a:lnTo>
                      <a:pt x="53743" y="9103"/>
                    </a:lnTo>
                    <a:lnTo>
                      <a:pt x="43305" y="2257"/>
                    </a:lnTo>
                    <a:lnTo>
                      <a:pt x="31468" y="0"/>
                    </a:lnTo>
                    <a:lnTo>
                      <a:pt x="19645" y="2330"/>
                    </a:lnTo>
                    <a:lnTo>
                      <a:pt x="9248" y="9248"/>
                    </a:lnTo>
                    <a:close/>
                  </a:path>
                </a:pathLst>
              </a:custGeom>
              <a:solidFill>
                <a:srgbClr val="34426E"/>
              </a:solidFill>
            </p:spPr>
            <p:txBody>
              <a:bodyPr wrap="square" lIns="0" tIns="0" rIns="0" bIns="0" rtlCol="0">
                <a:noAutofit/>
              </a:bodyPr>
              <a:lstStyle/>
              <a:p>
                <a:endParaRPr/>
              </a:p>
            </p:txBody>
          </p:sp>
          <p:sp>
            <p:nvSpPr>
              <p:cNvPr id="2231" name="object 91">
                <a:extLst>
                  <a:ext uri="{FF2B5EF4-FFF2-40B4-BE49-F238E27FC236}">
                    <a16:creationId xmlns:a16="http://schemas.microsoft.com/office/drawing/2014/main" id="{0D5EEF51-68B2-A626-431C-10B48A7BAEAF}"/>
                  </a:ext>
                </a:extLst>
              </p:cNvPr>
              <p:cNvSpPr/>
              <p:nvPr/>
            </p:nvSpPr>
            <p:spPr>
              <a:xfrm>
                <a:off x="9508625" y="1342851"/>
                <a:ext cx="239680" cy="213617"/>
              </a:xfrm>
              <a:custGeom>
                <a:avLst/>
                <a:gdLst/>
                <a:ahLst/>
                <a:cxnLst/>
                <a:rect l="l" t="t" r="r" b="b"/>
                <a:pathLst>
                  <a:path w="239680" h="213617">
                    <a:moveTo>
                      <a:pt x="26060" y="213617"/>
                    </a:moveTo>
                    <a:lnTo>
                      <a:pt x="38687" y="213465"/>
                    </a:lnTo>
                    <a:lnTo>
                      <a:pt x="51204" y="211627"/>
                    </a:lnTo>
                    <a:lnTo>
                      <a:pt x="63429" y="208103"/>
                    </a:lnTo>
                    <a:lnTo>
                      <a:pt x="75178" y="202890"/>
                    </a:lnTo>
                    <a:lnTo>
                      <a:pt x="86269" y="195989"/>
                    </a:lnTo>
                    <a:lnTo>
                      <a:pt x="96519" y="187397"/>
                    </a:lnTo>
                    <a:lnTo>
                      <a:pt x="160312" y="123662"/>
                    </a:lnTo>
                    <a:lnTo>
                      <a:pt x="230517" y="53444"/>
                    </a:lnTo>
                    <a:lnTo>
                      <a:pt x="237410" y="43033"/>
                    </a:lnTo>
                    <a:lnTo>
                      <a:pt x="239680" y="31193"/>
                    </a:lnTo>
                    <a:lnTo>
                      <a:pt x="237326" y="19368"/>
                    </a:lnTo>
                    <a:lnTo>
                      <a:pt x="230517" y="9172"/>
                    </a:lnTo>
                    <a:lnTo>
                      <a:pt x="220111" y="2273"/>
                    </a:lnTo>
                    <a:lnTo>
                      <a:pt x="208277" y="0"/>
                    </a:lnTo>
                    <a:lnTo>
                      <a:pt x="196455" y="2353"/>
                    </a:lnTo>
                    <a:lnTo>
                      <a:pt x="186245" y="9172"/>
                    </a:lnTo>
                    <a:lnTo>
                      <a:pt x="116039" y="79390"/>
                    </a:lnTo>
                    <a:lnTo>
                      <a:pt x="53416" y="142001"/>
                    </a:lnTo>
                    <a:lnTo>
                      <a:pt x="9169" y="186248"/>
                    </a:lnTo>
                    <a:lnTo>
                      <a:pt x="3048" y="192369"/>
                    </a:lnTo>
                    <a:lnTo>
                      <a:pt x="0" y="200409"/>
                    </a:lnTo>
                    <a:lnTo>
                      <a:pt x="0" y="208435"/>
                    </a:lnTo>
                    <a:lnTo>
                      <a:pt x="12307" y="211843"/>
                    </a:lnTo>
                    <a:lnTo>
                      <a:pt x="24892" y="213545"/>
                    </a:lnTo>
                    <a:lnTo>
                      <a:pt x="26060" y="213617"/>
                    </a:lnTo>
                    <a:close/>
                  </a:path>
                </a:pathLst>
              </a:custGeom>
              <a:solidFill>
                <a:srgbClr val="34426E"/>
              </a:solidFill>
            </p:spPr>
            <p:txBody>
              <a:bodyPr wrap="square" lIns="0" tIns="0" rIns="0" bIns="0" rtlCol="0">
                <a:noAutofit/>
              </a:bodyPr>
              <a:lstStyle/>
              <a:p>
                <a:endParaRPr/>
              </a:p>
            </p:txBody>
          </p:sp>
          <p:sp>
            <p:nvSpPr>
              <p:cNvPr id="2232" name="object 92">
                <a:extLst>
                  <a:ext uri="{FF2B5EF4-FFF2-40B4-BE49-F238E27FC236}">
                    <a16:creationId xmlns:a16="http://schemas.microsoft.com/office/drawing/2014/main" id="{488E2DCB-A7D8-186B-E1B4-315CCFFCF628}"/>
                  </a:ext>
                </a:extLst>
              </p:cNvPr>
              <p:cNvSpPr/>
              <p:nvPr/>
            </p:nvSpPr>
            <p:spPr>
              <a:xfrm>
                <a:off x="9401707" y="1210029"/>
                <a:ext cx="213781" cy="239704"/>
              </a:xfrm>
              <a:custGeom>
                <a:avLst/>
                <a:gdLst/>
                <a:ahLst/>
                <a:cxnLst/>
                <a:rect l="l" t="t" r="r" b="b"/>
                <a:pathLst>
                  <a:path w="213781" h="239704">
                    <a:moveTo>
                      <a:pt x="5333" y="239691"/>
                    </a:moveTo>
                    <a:lnTo>
                      <a:pt x="13359" y="239704"/>
                    </a:lnTo>
                    <a:lnTo>
                      <a:pt x="21411" y="236643"/>
                    </a:lnTo>
                    <a:lnTo>
                      <a:pt x="27533" y="230509"/>
                    </a:lnTo>
                    <a:lnTo>
                      <a:pt x="71056" y="186999"/>
                    </a:lnTo>
                    <a:lnTo>
                      <a:pt x="134403" y="123651"/>
                    </a:lnTo>
                    <a:lnTo>
                      <a:pt x="204609" y="53433"/>
                    </a:lnTo>
                    <a:lnTo>
                      <a:pt x="211509" y="43031"/>
                    </a:lnTo>
                    <a:lnTo>
                      <a:pt x="213781" y="31198"/>
                    </a:lnTo>
                    <a:lnTo>
                      <a:pt x="211425" y="19376"/>
                    </a:lnTo>
                    <a:lnTo>
                      <a:pt x="204609" y="9174"/>
                    </a:lnTo>
                    <a:lnTo>
                      <a:pt x="194207" y="2278"/>
                    </a:lnTo>
                    <a:lnTo>
                      <a:pt x="182371" y="0"/>
                    </a:lnTo>
                    <a:lnTo>
                      <a:pt x="170547" y="2344"/>
                    </a:lnTo>
                    <a:lnTo>
                      <a:pt x="160337" y="9161"/>
                    </a:lnTo>
                    <a:lnTo>
                      <a:pt x="27507" y="141990"/>
                    </a:lnTo>
                    <a:lnTo>
                      <a:pt x="18956" y="151795"/>
                    </a:lnTo>
                    <a:lnTo>
                      <a:pt x="11992" y="162417"/>
                    </a:lnTo>
                    <a:lnTo>
                      <a:pt x="6614" y="173691"/>
                    </a:lnTo>
                    <a:lnTo>
                      <a:pt x="2823" y="185448"/>
                    </a:lnTo>
                    <a:lnTo>
                      <a:pt x="618" y="197522"/>
                    </a:lnTo>
                    <a:lnTo>
                      <a:pt x="0" y="209746"/>
                    </a:lnTo>
                    <a:lnTo>
                      <a:pt x="968" y="221953"/>
                    </a:lnTo>
                    <a:lnTo>
                      <a:pt x="3522" y="233975"/>
                    </a:lnTo>
                    <a:lnTo>
                      <a:pt x="5333" y="239691"/>
                    </a:lnTo>
                    <a:close/>
                  </a:path>
                </a:pathLst>
              </a:custGeom>
              <a:solidFill>
                <a:srgbClr val="34426E"/>
              </a:solidFill>
            </p:spPr>
            <p:txBody>
              <a:bodyPr wrap="square" lIns="0" tIns="0" rIns="0" bIns="0" rtlCol="0">
                <a:noAutofit/>
              </a:bodyPr>
              <a:lstStyle/>
              <a:p>
                <a:endParaRPr/>
              </a:p>
            </p:txBody>
          </p:sp>
          <p:sp>
            <p:nvSpPr>
              <p:cNvPr id="2233" name="object 93">
                <a:extLst>
                  <a:ext uri="{FF2B5EF4-FFF2-40B4-BE49-F238E27FC236}">
                    <a16:creationId xmlns:a16="http://schemas.microsoft.com/office/drawing/2014/main" id="{F4F6996F-E68A-E1EF-1835-BECA651E0E4E}"/>
                  </a:ext>
                </a:extLst>
              </p:cNvPr>
              <p:cNvSpPr/>
              <p:nvPr/>
            </p:nvSpPr>
            <p:spPr>
              <a:xfrm>
                <a:off x="9442232" y="1409254"/>
                <a:ext cx="106867" cy="106860"/>
              </a:xfrm>
              <a:custGeom>
                <a:avLst/>
                <a:gdLst/>
                <a:ahLst/>
                <a:cxnLst/>
                <a:rect l="l" t="t" r="r" b="b"/>
                <a:pathLst>
                  <a:path w="106867" h="106860">
                    <a:moveTo>
                      <a:pt x="9178" y="53414"/>
                    </a:moveTo>
                    <a:lnTo>
                      <a:pt x="2278" y="63819"/>
                    </a:lnTo>
                    <a:lnTo>
                      <a:pt x="0" y="75652"/>
                    </a:lnTo>
                    <a:lnTo>
                      <a:pt x="2347" y="87472"/>
                    </a:lnTo>
                    <a:lnTo>
                      <a:pt x="9166" y="97686"/>
                    </a:lnTo>
                    <a:lnTo>
                      <a:pt x="19573" y="104586"/>
                    </a:lnTo>
                    <a:lnTo>
                      <a:pt x="31409" y="106860"/>
                    </a:lnTo>
                    <a:lnTo>
                      <a:pt x="43232" y="104509"/>
                    </a:lnTo>
                    <a:lnTo>
                      <a:pt x="53438" y="97699"/>
                    </a:lnTo>
                    <a:lnTo>
                      <a:pt x="97685" y="53465"/>
                    </a:lnTo>
                    <a:lnTo>
                      <a:pt x="104597" y="43032"/>
                    </a:lnTo>
                    <a:lnTo>
                      <a:pt x="106867" y="31196"/>
                    </a:lnTo>
                    <a:lnTo>
                      <a:pt x="104513" y="19373"/>
                    </a:lnTo>
                    <a:lnTo>
                      <a:pt x="97697" y="9167"/>
                    </a:lnTo>
                    <a:lnTo>
                      <a:pt x="87286" y="2271"/>
                    </a:lnTo>
                    <a:lnTo>
                      <a:pt x="75451" y="0"/>
                    </a:lnTo>
                    <a:lnTo>
                      <a:pt x="63630" y="2350"/>
                    </a:lnTo>
                    <a:lnTo>
                      <a:pt x="53412" y="9167"/>
                    </a:lnTo>
                    <a:lnTo>
                      <a:pt x="9178" y="53414"/>
                    </a:lnTo>
                    <a:close/>
                  </a:path>
                </a:pathLst>
              </a:custGeom>
              <a:solidFill>
                <a:srgbClr val="ECB133"/>
              </a:solidFill>
            </p:spPr>
            <p:txBody>
              <a:bodyPr wrap="square" lIns="0" tIns="0" rIns="0" bIns="0" rtlCol="0">
                <a:noAutofit/>
              </a:bodyPr>
              <a:lstStyle/>
              <a:p>
                <a:endParaRPr/>
              </a:p>
            </p:txBody>
          </p:sp>
          <p:sp>
            <p:nvSpPr>
              <p:cNvPr id="2234" name="object 94">
                <a:extLst>
                  <a:ext uri="{FF2B5EF4-FFF2-40B4-BE49-F238E27FC236}">
                    <a16:creationId xmlns:a16="http://schemas.microsoft.com/office/drawing/2014/main" id="{864EE4D4-F4E0-B3BF-9825-BB166A525753}"/>
                  </a:ext>
                </a:extLst>
              </p:cNvPr>
              <p:cNvSpPr/>
              <p:nvPr/>
            </p:nvSpPr>
            <p:spPr>
              <a:xfrm>
                <a:off x="9132746" y="1718725"/>
                <a:ext cx="213617" cy="239698"/>
              </a:xfrm>
              <a:custGeom>
                <a:avLst/>
                <a:gdLst/>
                <a:ahLst/>
                <a:cxnLst/>
                <a:rect l="l" t="t" r="r" b="b"/>
                <a:pathLst>
                  <a:path w="213617" h="239698">
                    <a:moveTo>
                      <a:pt x="213617" y="26073"/>
                    </a:moveTo>
                    <a:lnTo>
                      <a:pt x="213545" y="24894"/>
                    </a:lnTo>
                    <a:lnTo>
                      <a:pt x="211842" y="12316"/>
                    </a:lnTo>
                    <a:lnTo>
                      <a:pt x="208435" y="0"/>
                    </a:lnTo>
                    <a:lnTo>
                      <a:pt x="200409" y="0"/>
                    </a:lnTo>
                    <a:lnTo>
                      <a:pt x="192382" y="3060"/>
                    </a:lnTo>
                    <a:lnTo>
                      <a:pt x="186248" y="9182"/>
                    </a:lnTo>
                    <a:lnTo>
                      <a:pt x="142001" y="53428"/>
                    </a:lnTo>
                    <a:lnTo>
                      <a:pt x="79390" y="116039"/>
                    </a:lnTo>
                    <a:lnTo>
                      <a:pt x="9172" y="186258"/>
                    </a:lnTo>
                    <a:lnTo>
                      <a:pt x="2346" y="196476"/>
                    </a:lnTo>
                    <a:lnTo>
                      <a:pt x="0" y="208295"/>
                    </a:lnTo>
                    <a:lnTo>
                      <a:pt x="2277" y="220126"/>
                    </a:lnTo>
                    <a:lnTo>
                      <a:pt x="9172" y="230530"/>
                    </a:lnTo>
                    <a:lnTo>
                      <a:pt x="19382" y="237344"/>
                    </a:lnTo>
                    <a:lnTo>
                      <a:pt x="31203" y="239698"/>
                    </a:lnTo>
                    <a:lnTo>
                      <a:pt x="43038" y="237427"/>
                    </a:lnTo>
                    <a:lnTo>
                      <a:pt x="53444" y="230530"/>
                    </a:lnTo>
                    <a:lnTo>
                      <a:pt x="123650" y="160312"/>
                    </a:lnTo>
                    <a:lnTo>
                      <a:pt x="186273" y="97701"/>
                    </a:lnTo>
                    <a:lnTo>
                      <a:pt x="195989" y="86281"/>
                    </a:lnTo>
                    <a:lnTo>
                      <a:pt x="202890" y="75188"/>
                    </a:lnTo>
                    <a:lnTo>
                      <a:pt x="208103" y="63437"/>
                    </a:lnTo>
                    <a:lnTo>
                      <a:pt x="211627" y="51211"/>
                    </a:lnTo>
                    <a:lnTo>
                      <a:pt x="213465" y="38695"/>
                    </a:lnTo>
                    <a:lnTo>
                      <a:pt x="213617" y="26073"/>
                    </a:lnTo>
                    <a:close/>
                  </a:path>
                </a:pathLst>
              </a:custGeom>
              <a:solidFill>
                <a:srgbClr val="34426E"/>
              </a:solidFill>
            </p:spPr>
            <p:txBody>
              <a:bodyPr wrap="square" lIns="0" tIns="0" rIns="0" bIns="0" rtlCol="0">
                <a:noAutofit/>
              </a:bodyPr>
              <a:lstStyle/>
              <a:p>
                <a:endParaRPr/>
              </a:p>
            </p:txBody>
          </p:sp>
          <p:sp>
            <p:nvSpPr>
              <p:cNvPr id="2235" name="object 95">
                <a:extLst>
                  <a:ext uri="{FF2B5EF4-FFF2-40B4-BE49-F238E27FC236}">
                    <a16:creationId xmlns:a16="http://schemas.microsoft.com/office/drawing/2014/main" id="{5CFAB964-1665-F679-8693-FEF1BFF0E580}"/>
                  </a:ext>
                </a:extLst>
              </p:cNvPr>
              <p:cNvSpPr/>
              <p:nvPr/>
            </p:nvSpPr>
            <p:spPr>
              <a:xfrm>
                <a:off x="8999914" y="1611817"/>
                <a:ext cx="239707" cy="213771"/>
              </a:xfrm>
              <a:custGeom>
                <a:avLst/>
                <a:gdLst/>
                <a:ahLst/>
                <a:cxnLst/>
                <a:rect l="l" t="t" r="r" b="b"/>
                <a:pathLst>
                  <a:path w="239707" h="213771">
                    <a:moveTo>
                      <a:pt x="239694" y="5336"/>
                    </a:moveTo>
                    <a:lnTo>
                      <a:pt x="233985" y="3526"/>
                    </a:lnTo>
                    <a:lnTo>
                      <a:pt x="221966" y="970"/>
                    </a:lnTo>
                    <a:lnTo>
                      <a:pt x="209761" y="0"/>
                    </a:lnTo>
                    <a:lnTo>
                      <a:pt x="197538" y="616"/>
                    </a:lnTo>
                    <a:lnTo>
                      <a:pt x="185463" y="2818"/>
                    </a:lnTo>
                    <a:lnTo>
                      <a:pt x="173704" y="6607"/>
                    </a:lnTo>
                    <a:lnTo>
                      <a:pt x="162428" y="11983"/>
                    </a:lnTo>
                    <a:lnTo>
                      <a:pt x="151802" y="18946"/>
                    </a:lnTo>
                    <a:lnTo>
                      <a:pt x="141993" y="27497"/>
                    </a:lnTo>
                    <a:lnTo>
                      <a:pt x="9177" y="160326"/>
                    </a:lnTo>
                    <a:lnTo>
                      <a:pt x="2349" y="170546"/>
                    </a:lnTo>
                    <a:lnTo>
                      <a:pt x="0" y="182369"/>
                    </a:lnTo>
                    <a:lnTo>
                      <a:pt x="2277" y="194200"/>
                    </a:lnTo>
                    <a:lnTo>
                      <a:pt x="9177" y="204599"/>
                    </a:lnTo>
                    <a:lnTo>
                      <a:pt x="19395" y="211418"/>
                    </a:lnTo>
                    <a:lnTo>
                      <a:pt x="31214" y="213771"/>
                    </a:lnTo>
                    <a:lnTo>
                      <a:pt x="43045" y="211500"/>
                    </a:lnTo>
                    <a:lnTo>
                      <a:pt x="53449" y="204599"/>
                    </a:lnTo>
                    <a:lnTo>
                      <a:pt x="123667" y="134393"/>
                    </a:lnTo>
                    <a:lnTo>
                      <a:pt x="185567" y="72493"/>
                    </a:lnTo>
                    <a:lnTo>
                      <a:pt x="187002" y="71058"/>
                    </a:lnTo>
                    <a:lnTo>
                      <a:pt x="230525" y="27535"/>
                    </a:lnTo>
                    <a:lnTo>
                      <a:pt x="236646" y="21414"/>
                    </a:lnTo>
                    <a:lnTo>
                      <a:pt x="239707" y="13362"/>
                    </a:lnTo>
                    <a:lnTo>
                      <a:pt x="239694" y="5336"/>
                    </a:lnTo>
                    <a:close/>
                  </a:path>
                </a:pathLst>
              </a:custGeom>
              <a:solidFill>
                <a:srgbClr val="34426E"/>
              </a:solidFill>
            </p:spPr>
            <p:txBody>
              <a:bodyPr wrap="square" lIns="0" tIns="0" rIns="0" bIns="0" rtlCol="0">
                <a:noAutofit/>
              </a:bodyPr>
              <a:lstStyle/>
              <a:p>
                <a:endParaRPr/>
              </a:p>
            </p:txBody>
          </p:sp>
          <p:sp>
            <p:nvSpPr>
              <p:cNvPr id="2236" name="object 96">
                <a:extLst>
                  <a:ext uri="{FF2B5EF4-FFF2-40B4-BE49-F238E27FC236}">
                    <a16:creationId xmlns:a16="http://schemas.microsoft.com/office/drawing/2014/main" id="{77413B85-CAD4-5398-C121-C780DAD373DB}"/>
                  </a:ext>
                </a:extLst>
              </p:cNvPr>
              <p:cNvSpPr/>
              <p:nvPr/>
            </p:nvSpPr>
            <p:spPr>
              <a:xfrm>
                <a:off x="9199148" y="1652331"/>
                <a:ext cx="106865" cy="106871"/>
              </a:xfrm>
              <a:custGeom>
                <a:avLst/>
                <a:gdLst/>
                <a:ahLst/>
                <a:cxnLst/>
                <a:rect l="l" t="t" r="r" b="b"/>
                <a:pathLst>
                  <a:path w="106865" h="106871">
                    <a:moveTo>
                      <a:pt x="53414" y="9172"/>
                    </a:moveTo>
                    <a:lnTo>
                      <a:pt x="9167" y="53419"/>
                    </a:lnTo>
                    <a:lnTo>
                      <a:pt x="2350" y="63638"/>
                    </a:lnTo>
                    <a:lnTo>
                      <a:pt x="0" y="75462"/>
                    </a:lnTo>
                    <a:lnTo>
                      <a:pt x="2271" y="87298"/>
                    </a:lnTo>
                    <a:lnTo>
                      <a:pt x="9167" y="97704"/>
                    </a:lnTo>
                    <a:lnTo>
                      <a:pt x="19377" y="104521"/>
                    </a:lnTo>
                    <a:lnTo>
                      <a:pt x="31199" y="106871"/>
                    </a:lnTo>
                    <a:lnTo>
                      <a:pt x="43033" y="104598"/>
                    </a:lnTo>
                    <a:lnTo>
                      <a:pt x="53439" y="97704"/>
                    </a:lnTo>
                    <a:lnTo>
                      <a:pt x="97686" y="53470"/>
                    </a:lnTo>
                    <a:lnTo>
                      <a:pt x="104514" y="43230"/>
                    </a:lnTo>
                    <a:lnTo>
                      <a:pt x="106865" y="31410"/>
                    </a:lnTo>
                    <a:lnTo>
                      <a:pt x="104590" y="19577"/>
                    </a:lnTo>
                    <a:lnTo>
                      <a:pt x="97686" y="9172"/>
                    </a:lnTo>
                    <a:lnTo>
                      <a:pt x="87476" y="2353"/>
                    </a:lnTo>
                    <a:lnTo>
                      <a:pt x="75655" y="0"/>
                    </a:lnTo>
                    <a:lnTo>
                      <a:pt x="63820" y="2273"/>
                    </a:lnTo>
                    <a:lnTo>
                      <a:pt x="53414" y="9172"/>
                    </a:lnTo>
                    <a:close/>
                  </a:path>
                </a:pathLst>
              </a:custGeom>
              <a:solidFill>
                <a:srgbClr val="ECB133"/>
              </a:solidFill>
            </p:spPr>
            <p:txBody>
              <a:bodyPr wrap="square" lIns="0" tIns="0" rIns="0" bIns="0" rtlCol="0">
                <a:noAutofit/>
              </a:bodyPr>
              <a:lstStyle/>
              <a:p>
                <a:endParaRPr/>
              </a:p>
            </p:txBody>
          </p:sp>
          <p:sp>
            <p:nvSpPr>
              <p:cNvPr id="2237" name="object 97">
                <a:extLst>
                  <a:ext uri="{FF2B5EF4-FFF2-40B4-BE49-F238E27FC236}">
                    <a16:creationId xmlns:a16="http://schemas.microsoft.com/office/drawing/2014/main" id="{FA812003-565E-3E7E-7299-9D4F8E66227F}"/>
                  </a:ext>
                </a:extLst>
              </p:cNvPr>
              <p:cNvSpPr/>
              <p:nvPr/>
            </p:nvSpPr>
            <p:spPr>
              <a:xfrm>
                <a:off x="9508619" y="1611969"/>
                <a:ext cx="239702" cy="213626"/>
              </a:xfrm>
              <a:custGeom>
                <a:avLst/>
                <a:gdLst/>
                <a:ahLst/>
                <a:cxnLst/>
                <a:rect l="l" t="t" r="r" b="b"/>
                <a:pathLst>
                  <a:path w="239702" h="213626">
                    <a:moveTo>
                      <a:pt x="26073" y="0"/>
                    </a:moveTo>
                    <a:lnTo>
                      <a:pt x="24917" y="71"/>
                    </a:lnTo>
                    <a:lnTo>
                      <a:pt x="12327" y="1781"/>
                    </a:lnTo>
                    <a:lnTo>
                      <a:pt x="25" y="5181"/>
                    </a:lnTo>
                    <a:lnTo>
                      <a:pt x="0" y="13220"/>
                    </a:lnTo>
                    <a:lnTo>
                      <a:pt x="3047" y="21247"/>
                    </a:lnTo>
                    <a:lnTo>
                      <a:pt x="9182" y="27381"/>
                    </a:lnTo>
                    <a:lnTo>
                      <a:pt x="53416" y="71615"/>
                    </a:lnTo>
                    <a:lnTo>
                      <a:pt x="116039" y="134226"/>
                    </a:lnTo>
                    <a:lnTo>
                      <a:pt x="186245" y="204444"/>
                    </a:lnTo>
                    <a:lnTo>
                      <a:pt x="196472" y="211277"/>
                    </a:lnTo>
                    <a:lnTo>
                      <a:pt x="208294" y="213626"/>
                    </a:lnTo>
                    <a:lnTo>
                      <a:pt x="220127" y="211348"/>
                    </a:lnTo>
                    <a:lnTo>
                      <a:pt x="230530" y="204444"/>
                    </a:lnTo>
                    <a:lnTo>
                      <a:pt x="237352" y="194225"/>
                    </a:lnTo>
                    <a:lnTo>
                      <a:pt x="239702" y="182401"/>
                    </a:lnTo>
                    <a:lnTo>
                      <a:pt x="237428" y="170565"/>
                    </a:lnTo>
                    <a:lnTo>
                      <a:pt x="230530" y="160159"/>
                    </a:lnTo>
                    <a:lnTo>
                      <a:pt x="160312" y="89954"/>
                    </a:lnTo>
                    <a:lnTo>
                      <a:pt x="97701" y="27330"/>
                    </a:lnTo>
                    <a:lnTo>
                      <a:pt x="86289" y="17639"/>
                    </a:lnTo>
                    <a:lnTo>
                      <a:pt x="75197" y="10736"/>
                    </a:lnTo>
                    <a:lnTo>
                      <a:pt x="63445" y="5522"/>
                    </a:lnTo>
                    <a:lnTo>
                      <a:pt x="51218" y="1996"/>
                    </a:lnTo>
                    <a:lnTo>
                      <a:pt x="38699" y="156"/>
                    </a:lnTo>
                    <a:lnTo>
                      <a:pt x="26073" y="0"/>
                    </a:lnTo>
                    <a:close/>
                  </a:path>
                </a:pathLst>
              </a:custGeom>
              <a:solidFill>
                <a:srgbClr val="34426E"/>
              </a:solidFill>
            </p:spPr>
            <p:txBody>
              <a:bodyPr wrap="square" lIns="0" tIns="0" rIns="0" bIns="0" rtlCol="0">
                <a:noAutofit/>
              </a:bodyPr>
              <a:lstStyle/>
              <a:p>
                <a:endParaRPr/>
              </a:p>
            </p:txBody>
          </p:sp>
          <p:sp>
            <p:nvSpPr>
              <p:cNvPr id="2238" name="object 98">
                <a:extLst>
                  <a:ext uri="{FF2B5EF4-FFF2-40B4-BE49-F238E27FC236}">
                    <a16:creationId xmlns:a16="http://schemas.microsoft.com/office/drawing/2014/main" id="{55039187-FE09-E48C-6623-87E3CE8EEEA7}"/>
                  </a:ext>
                </a:extLst>
              </p:cNvPr>
              <p:cNvSpPr/>
              <p:nvPr/>
            </p:nvSpPr>
            <p:spPr>
              <a:xfrm>
                <a:off x="9506733" y="2027197"/>
                <a:ext cx="239705" cy="213620"/>
              </a:xfrm>
              <a:custGeom>
                <a:avLst/>
                <a:gdLst/>
                <a:ahLst/>
                <a:cxnLst/>
                <a:rect l="l" t="t" r="r" b="b"/>
                <a:pathLst>
                  <a:path w="239705" h="213620">
                    <a:moveTo>
                      <a:pt x="26073" y="213620"/>
                    </a:moveTo>
                    <a:lnTo>
                      <a:pt x="38700" y="213468"/>
                    </a:lnTo>
                    <a:lnTo>
                      <a:pt x="51220" y="211631"/>
                    </a:lnTo>
                    <a:lnTo>
                      <a:pt x="63446" y="208106"/>
                    </a:lnTo>
                    <a:lnTo>
                      <a:pt x="75197" y="202893"/>
                    </a:lnTo>
                    <a:lnTo>
                      <a:pt x="86287" y="195992"/>
                    </a:lnTo>
                    <a:lnTo>
                      <a:pt x="96532" y="187400"/>
                    </a:lnTo>
                    <a:lnTo>
                      <a:pt x="160324" y="123653"/>
                    </a:lnTo>
                    <a:lnTo>
                      <a:pt x="230543" y="53447"/>
                    </a:lnTo>
                    <a:lnTo>
                      <a:pt x="237435" y="43040"/>
                    </a:lnTo>
                    <a:lnTo>
                      <a:pt x="239705" y="31204"/>
                    </a:lnTo>
                    <a:lnTo>
                      <a:pt x="237354" y="19379"/>
                    </a:lnTo>
                    <a:lnTo>
                      <a:pt x="230543" y="9162"/>
                    </a:lnTo>
                    <a:lnTo>
                      <a:pt x="220134" y="2270"/>
                    </a:lnTo>
                    <a:lnTo>
                      <a:pt x="208295" y="0"/>
                    </a:lnTo>
                    <a:lnTo>
                      <a:pt x="196469" y="2351"/>
                    </a:lnTo>
                    <a:lnTo>
                      <a:pt x="186258" y="9162"/>
                    </a:lnTo>
                    <a:lnTo>
                      <a:pt x="116052" y="79381"/>
                    </a:lnTo>
                    <a:lnTo>
                      <a:pt x="53428" y="142004"/>
                    </a:lnTo>
                    <a:lnTo>
                      <a:pt x="9182" y="186251"/>
                    </a:lnTo>
                    <a:lnTo>
                      <a:pt x="3060" y="192373"/>
                    </a:lnTo>
                    <a:lnTo>
                      <a:pt x="0" y="200412"/>
                    </a:lnTo>
                    <a:lnTo>
                      <a:pt x="25" y="208438"/>
                    </a:lnTo>
                    <a:lnTo>
                      <a:pt x="12332" y="211843"/>
                    </a:lnTo>
                    <a:lnTo>
                      <a:pt x="24918" y="213548"/>
                    </a:lnTo>
                    <a:lnTo>
                      <a:pt x="26073" y="213620"/>
                    </a:lnTo>
                    <a:close/>
                  </a:path>
                </a:pathLst>
              </a:custGeom>
              <a:solidFill>
                <a:srgbClr val="34426E"/>
              </a:solidFill>
            </p:spPr>
            <p:txBody>
              <a:bodyPr wrap="square" lIns="0" tIns="0" rIns="0" bIns="0" rtlCol="0">
                <a:noAutofit/>
              </a:bodyPr>
              <a:lstStyle/>
              <a:p>
                <a:endParaRPr/>
              </a:p>
            </p:txBody>
          </p:sp>
          <p:sp>
            <p:nvSpPr>
              <p:cNvPr id="2239" name="object 99">
                <a:extLst>
                  <a:ext uri="{FF2B5EF4-FFF2-40B4-BE49-F238E27FC236}">
                    <a16:creationId xmlns:a16="http://schemas.microsoft.com/office/drawing/2014/main" id="{86F75071-976A-7E34-7833-D0AB9D54F947}"/>
                  </a:ext>
                </a:extLst>
              </p:cNvPr>
              <p:cNvSpPr/>
              <p:nvPr/>
            </p:nvSpPr>
            <p:spPr>
              <a:xfrm>
                <a:off x="9399840" y="1894379"/>
                <a:ext cx="213769" cy="239690"/>
              </a:xfrm>
              <a:custGeom>
                <a:avLst/>
                <a:gdLst/>
                <a:ahLst/>
                <a:cxnLst/>
                <a:rect l="l" t="t" r="r" b="b"/>
                <a:pathLst>
                  <a:path w="213769" h="239690">
                    <a:moveTo>
                      <a:pt x="5333" y="239677"/>
                    </a:moveTo>
                    <a:lnTo>
                      <a:pt x="13360" y="239690"/>
                    </a:lnTo>
                    <a:lnTo>
                      <a:pt x="21411" y="236654"/>
                    </a:lnTo>
                    <a:lnTo>
                      <a:pt x="27533" y="230507"/>
                    </a:lnTo>
                    <a:lnTo>
                      <a:pt x="71056" y="186997"/>
                    </a:lnTo>
                    <a:lnTo>
                      <a:pt x="72491" y="185549"/>
                    </a:lnTo>
                    <a:lnTo>
                      <a:pt x="134403" y="123650"/>
                    </a:lnTo>
                    <a:lnTo>
                      <a:pt x="204596" y="53444"/>
                    </a:lnTo>
                    <a:lnTo>
                      <a:pt x="211495" y="43036"/>
                    </a:lnTo>
                    <a:lnTo>
                      <a:pt x="213769" y="31199"/>
                    </a:lnTo>
                    <a:lnTo>
                      <a:pt x="211415" y="19376"/>
                    </a:lnTo>
                    <a:lnTo>
                      <a:pt x="204596" y="9172"/>
                    </a:lnTo>
                    <a:lnTo>
                      <a:pt x="194193" y="2272"/>
                    </a:lnTo>
                    <a:lnTo>
                      <a:pt x="182357" y="0"/>
                    </a:lnTo>
                    <a:lnTo>
                      <a:pt x="170533" y="2356"/>
                    </a:lnTo>
                    <a:lnTo>
                      <a:pt x="160337" y="9172"/>
                    </a:lnTo>
                    <a:lnTo>
                      <a:pt x="27495" y="142001"/>
                    </a:lnTo>
                    <a:lnTo>
                      <a:pt x="18946" y="151808"/>
                    </a:lnTo>
                    <a:lnTo>
                      <a:pt x="11983" y="162432"/>
                    </a:lnTo>
                    <a:lnTo>
                      <a:pt x="6607" y="173707"/>
                    </a:lnTo>
                    <a:lnTo>
                      <a:pt x="2818" y="185465"/>
                    </a:lnTo>
                    <a:lnTo>
                      <a:pt x="615" y="197539"/>
                    </a:lnTo>
                    <a:lnTo>
                      <a:pt x="0" y="209762"/>
                    </a:lnTo>
                    <a:lnTo>
                      <a:pt x="971" y="221967"/>
                    </a:lnTo>
                    <a:lnTo>
                      <a:pt x="3529" y="233987"/>
                    </a:lnTo>
                    <a:lnTo>
                      <a:pt x="5333" y="239677"/>
                    </a:lnTo>
                    <a:close/>
                  </a:path>
                </a:pathLst>
              </a:custGeom>
              <a:solidFill>
                <a:srgbClr val="34426E"/>
              </a:solidFill>
            </p:spPr>
            <p:txBody>
              <a:bodyPr wrap="square" lIns="0" tIns="0" rIns="0" bIns="0" rtlCol="0">
                <a:noAutofit/>
              </a:bodyPr>
              <a:lstStyle/>
              <a:p>
                <a:endParaRPr/>
              </a:p>
            </p:txBody>
          </p:sp>
          <p:sp>
            <p:nvSpPr>
              <p:cNvPr id="2240" name="object 100">
                <a:extLst>
                  <a:ext uri="{FF2B5EF4-FFF2-40B4-BE49-F238E27FC236}">
                    <a16:creationId xmlns:a16="http://schemas.microsoft.com/office/drawing/2014/main" id="{D6C4D40F-13DD-5CA2-9EEF-384BA6051728}"/>
                  </a:ext>
                </a:extLst>
              </p:cNvPr>
              <p:cNvSpPr/>
              <p:nvPr/>
            </p:nvSpPr>
            <p:spPr>
              <a:xfrm>
                <a:off x="9440363" y="2093606"/>
                <a:ext cx="106860" cy="106857"/>
              </a:xfrm>
              <a:custGeom>
                <a:avLst/>
                <a:gdLst/>
                <a:ahLst/>
                <a:cxnLst/>
                <a:rect l="l" t="t" r="r" b="b"/>
                <a:pathLst>
                  <a:path w="106860" h="106857">
                    <a:moveTo>
                      <a:pt x="9167" y="53423"/>
                    </a:moveTo>
                    <a:lnTo>
                      <a:pt x="2272" y="63823"/>
                    </a:lnTo>
                    <a:lnTo>
                      <a:pt x="0" y="75654"/>
                    </a:lnTo>
                    <a:lnTo>
                      <a:pt x="2353" y="87475"/>
                    </a:lnTo>
                    <a:lnTo>
                      <a:pt x="9167" y="97683"/>
                    </a:lnTo>
                    <a:lnTo>
                      <a:pt x="19572" y="104584"/>
                    </a:lnTo>
                    <a:lnTo>
                      <a:pt x="31410" y="106857"/>
                    </a:lnTo>
                    <a:lnTo>
                      <a:pt x="43234" y="104503"/>
                    </a:lnTo>
                    <a:lnTo>
                      <a:pt x="53427" y="97696"/>
                    </a:lnTo>
                    <a:lnTo>
                      <a:pt x="97673" y="53449"/>
                    </a:lnTo>
                    <a:lnTo>
                      <a:pt x="104593" y="43018"/>
                    </a:lnTo>
                    <a:lnTo>
                      <a:pt x="106860" y="31182"/>
                    </a:lnTo>
                    <a:lnTo>
                      <a:pt x="104498" y="19360"/>
                    </a:lnTo>
                    <a:lnTo>
                      <a:pt x="97686" y="9177"/>
                    </a:lnTo>
                    <a:lnTo>
                      <a:pt x="87281" y="2273"/>
                    </a:lnTo>
                    <a:lnTo>
                      <a:pt x="75447" y="0"/>
                    </a:lnTo>
                    <a:lnTo>
                      <a:pt x="63627" y="2352"/>
                    </a:lnTo>
                    <a:lnTo>
                      <a:pt x="53414" y="9177"/>
                    </a:lnTo>
                    <a:lnTo>
                      <a:pt x="9167" y="53423"/>
                    </a:lnTo>
                    <a:close/>
                  </a:path>
                </a:pathLst>
              </a:custGeom>
              <a:solidFill>
                <a:srgbClr val="ECB133"/>
              </a:solidFill>
            </p:spPr>
            <p:txBody>
              <a:bodyPr wrap="square" lIns="0" tIns="0" rIns="0" bIns="0" rtlCol="0">
                <a:noAutofit/>
              </a:bodyPr>
              <a:lstStyle/>
              <a:p>
                <a:endParaRPr/>
              </a:p>
            </p:txBody>
          </p:sp>
          <p:sp>
            <p:nvSpPr>
              <p:cNvPr id="2241" name="object 101">
                <a:extLst>
                  <a:ext uri="{FF2B5EF4-FFF2-40B4-BE49-F238E27FC236}">
                    <a16:creationId xmlns:a16="http://schemas.microsoft.com/office/drawing/2014/main" id="{8017091F-5731-D6D4-ADA8-4F9A33D82931}"/>
                  </a:ext>
                </a:extLst>
              </p:cNvPr>
              <p:cNvSpPr/>
              <p:nvPr/>
            </p:nvSpPr>
            <p:spPr>
              <a:xfrm>
                <a:off x="9401709" y="1718715"/>
                <a:ext cx="213779" cy="239696"/>
              </a:xfrm>
              <a:custGeom>
                <a:avLst/>
                <a:gdLst/>
                <a:ahLst/>
                <a:cxnLst/>
                <a:rect l="l" t="t" r="r" b="b"/>
                <a:pathLst>
                  <a:path w="213779" h="239696">
                    <a:moveTo>
                      <a:pt x="5331" y="12"/>
                    </a:moveTo>
                    <a:lnTo>
                      <a:pt x="3523" y="5719"/>
                    </a:lnTo>
                    <a:lnTo>
                      <a:pt x="967" y="17740"/>
                    </a:lnTo>
                    <a:lnTo>
                      <a:pt x="0" y="29947"/>
                    </a:lnTo>
                    <a:lnTo>
                      <a:pt x="619" y="42170"/>
                    </a:lnTo>
                    <a:lnTo>
                      <a:pt x="2824" y="54243"/>
                    </a:lnTo>
                    <a:lnTo>
                      <a:pt x="6616" y="66000"/>
                    </a:lnTo>
                    <a:lnTo>
                      <a:pt x="11994" y="77273"/>
                    </a:lnTo>
                    <a:lnTo>
                      <a:pt x="18957" y="87896"/>
                    </a:lnTo>
                    <a:lnTo>
                      <a:pt x="27505" y="97701"/>
                    </a:lnTo>
                    <a:lnTo>
                      <a:pt x="160321" y="230517"/>
                    </a:lnTo>
                    <a:lnTo>
                      <a:pt x="170547" y="237347"/>
                    </a:lnTo>
                    <a:lnTo>
                      <a:pt x="182372" y="239696"/>
                    </a:lnTo>
                    <a:lnTo>
                      <a:pt x="194207" y="237422"/>
                    </a:lnTo>
                    <a:lnTo>
                      <a:pt x="204606" y="230530"/>
                    </a:lnTo>
                    <a:lnTo>
                      <a:pt x="211429" y="220312"/>
                    </a:lnTo>
                    <a:lnTo>
                      <a:pt x="213779" y="208491"/>
                    </a:lnTo>
                    <a:lnTo>
                      <a:pt x="211505" y="196656"/>
                    </a:lnTo>
                    <a:lnTo>
                      <a:pt x="204606" y="186245"/>
                    </a:lnTo>
                    <a:lnTo>
                      <a:pt x="134401" y="116039"/>
                    </a:lnTo>
                    <a:lnTo>
                      <a:pt x="72501" y="54140"/>
                    </a:lnTo>
                    <a:lnTo>
                      <a:pt x="71053" y="52692"/>
                    </a:lnTo>
                    <a:lnTo>
                      <a:pt x="27543" y="9194"/>
                    </a:lnTo>
                    <a:lnTo>
                      <a:pt x="21409" y="3047"/>
                    </a:lnTo>
                    <a:lnTo>
                      <a:pt x="13357" y="0"/>
                    </a:lnTo>
                    <a:lnTo>
                      <a:pt x="5331" y="12"/>
                    </a:lnTo>
                    <a:close/>
                  </a:path>
                </a:pathLst>
              </a:custGeom>
              <a:solidFill>
                <a:srgbClr val="34426E"/>
              </a:solidFill>
            </p:spPr>
            <p:txBody>
              <a:bodyPr wrap="square" lIns="0" tIns="0" rIns="0" bIns="0" rtlCol="0">
                <a:noAutofit/>
              </a:bodyPr>
              <a:lstStyle/>
              <a:p>
                <a:endParaRPr/>
              </a:p>
            </p:txBody>
          </p:sp>
          <p:sp>
            <p:nvSpPr>
              <p:cNvPr id="2242" name="object 102">
                <a:extLst>
                  <a:ext uri="{FF2B5EF4-FFF2-40B4-BE49-F238E27FC236}">
                    <a16:creationId xmlns:a16="http://schemas.microsoft.com/office/drawing/2014/main" id="{CE79443A-CBD7-9077-D7CA-783AC0B65251}"/>
                  </a:ext>
                </a:extLst>
              </p:cNvPr>
              <p:cNvSpPr/>
              <p:nvPr/>
            </p:nvSpPr>
            <p:spPr>
              <a:xfrm>
                <a:off x="9442233" y="1652333"/>
                <a:ext cx="106870" cy="106846"/>
              </a:xfrm>
              <a:custGeom>
                <a:avLst/>
                <a:gdLst/>
                <a:ahLst/>
                <a:cxnLst/>
                <a:rect l="l" t="t" r="r" b="b"/>
                <a:pathLst>
                  <a:path w="106870" h="106846">
                    <a:moveTo>
                      <a:pt x="9177" y="53446"/>
                    </a:moveTo>
                    <a:lnTo>
                      <a:pt x="53411" y="97680"/>
                    </a:lnTo>
                    <a:lnTo>
                      <a:pt x="63634" y="104493"/>
                    </a:lnTo>
                    <a:lnTo>
                      <a:pt x="75457" y="106846"/>
                    </a:lnTo>
                    <a:lnTo>
                      <a:pt x="87291" y="104576"/>
                    </a:lnTo>
                    <a:lnTo>
                      <a:pt x="97696" y="97680"/>
                    </a:lnTo>
                    <a:lnTo>
                      <a:pt x="104510" y="87487"/>
                    </a:lnTo>
                    <a:lnTo>
                      <a:pt x="106870" y="75663"/>
                    </a:lnTo>
                    <a:lnTo>
                      <a:pt x="104602" y="63825"/>
                    </a:lnTo>
                    <a:lnTo>
                      <a:pt x="97708" y="53420"/>
                    </a:lnTo>
                    <a:lnTo>
                      <a:pt x="53449" y="9173"/>
                    </a:lnTo>
                    <a:lnTo>
                      <a:pt x="43244" y="2354"/>
                    </a:lnTo>
                    <a:lnTo>
                      <a:pt x="31419" y="0"/>
                    </a:lnTo>
                    <a:lnTo>
                      <a:pt x="19581" y="2272"/>
                    </a:lnTo>
                    <a:lnTo>
                      <a:pt x="9177" y="9173"/>
                    </a:lnTo>
                    <a:lnTo>
                      <a:pt x="2349" y="19392"/>
                    </a:lnTo>
                    <a:lnTo>
                      <a:pt x="0" y="31211"/>
                    </a:lnTo>
                    <a:lnTo>
                      <a:pt x="2277" y="43042"/>
                    </a:lnTo>
                    <a:lnTo>
                      <a:pt x="9177" y="53446"/>
                    </a:lnTo>
                    <a:close/>
                  </a:path>
                </a:pathLst>
              </a:custGeom>
              <a:solidFill>
                <a:srgbClr val="ECB133"/>
              </a:solidFill>
            </p:spPr>
            <p:txBody>
              <a:bodyPr wrap="square" lIns="0" tIns="0" rIns="0" bIns="0" rtlCol="0">
                <a:noAutofit/>
              </a:bodyPr>
              <a:lstStyle/>
              <a:p>
                <a:endParaRPr/>
              </a:p>
            </p:txBody>
          </p:sp>
          <p:sp>
            <p:nvSpPr>
              <p:cNvPr id="2243" name="object 103">
                <a:extLst>
                  <a:ext uri="{FF2B5EF4-FFF2-40B4-BE49-F238E27FC236}">
                    <a16:creationId xmlns:a16="http://schemas.microsoft.com/office/drawing/2014/main" id="{C070011C-56DC-02A4-12A0-8A0AC54E60E0}"/>
                  </a:ext>
                </a:extLst>
              </p:cNvPr>
              <p:cNvSpPr/>
              <p:nvPr/>
            </p:nvSpPr>
            <p:spPr>
              <a:xfrm>
                <a:off x="9132741" y="1210018"/>
                <a:ext cx="213628" cy="239718"/>
              </a:xfrm>
              <a:custGeom>
                <a:avLst/>
                <a:gdLst/>
                <a:ahLst/>
                <a:cxnLst/>
                <a:rect l="l" t="t" r="r" b="b"/>
                <a:pathLst>
                  <a:path w="213628" h="239718">
                    <a:moveTo>
                      <a:pt x="213628" y="213632"/>
                    </a:moveTo>
                    <a:lnTo>
                      <a:pt x="213472" y="201005"/>
                    </a:lnTo>
                    <a:lnTo>
                      <a:pt x="211632" y="188486"/>
                    </a:lnTo>
                    <a:lnTo>
                      <a:pt x="208107" y="176261"/>
                    </a:lnTo>
                    <a:lnTo>
                      <a:pt x="202893" y="164511"/>
                    </a:lnTo>
                    <a:lnTo>
                      <a:pt x="195989" y="153420"/>
                    </a:lnTo>
                    <a:lnTo>
                      <a:pt x="187392" y="143170"/>
                    </a:lnTo>
                    <a:lnTo>
                      <a:pt x="123661" y="79381"/>
                    </a:lnTo>
                    <a:lnTo>
                      <a:pt x="53443" y="9162"/>
                    </a:lnTo>
                    <a:lnTo>
                      <a:pt x="43038" y="2268"/>
                    </a:lnTo>
                    <a:lnTo>
                      <a:pt x="31202" y="0"/>
                    </a:lnTo>
                    <a:lnTo>
                      <a:pt x="19377" y="2357"/>
                    </a:lnTo>
                    <a:lnTo>
                      <a:pt x="9183" y="9162"/>
                    </a:lnTo>
                    <a:lnTo>
                      <a:pt x="2278" y="19567"/>
                    </a:lnTo>
                    <a:lnTo>
                      <a:pt x="0" y="31401"/>
                    </a:lnTo>
                    <a:lnTo>
                      <a:pt x="2347" y="43224"/>
                    </a:lnTo>
                    <a:lnTo>
                      <a:pt x="9170" y="53447"/>
                    </a:lnTo>
                    <a:lnTo>
                      <a:pt x="79376" y="123653"/>
                    </a:lnTo>
                    <a:lnTo>
                      <a:pt x="142012" y="186277"/>
                    </a:lnTo>
                    <a:lnTo>
                      <a:pt x="186246" y="230523"/>
                    </a:lnTo>
                    <a:lnTo>
                      <a:pt x="192381" y="236645"/>
                    </a:lnTo>
                    <a:lnTo>
                      <a:pt x="200420" y="239718"/>
                    </a:lnTo>
                    <a:lnTo>
                      <a:pt x="208446" y="239680"/>
                    </a:lnTo>
                    <a:lnTo>
                      <a:pt x="211851" y="227373"/>
                    </a:lnTo>
                    <a:lnTo>
                      <a:pt x="213556" y="214787"/>
                    </a:lnTo>
                    <a:lnTo>
                      <a:pt x="213628" y="213632"/>
                    </a:lnTo>
                    <a:close/>
                  </a:path>
                </a:pathLst>
              </a:custGeom>
              <a:solidFill>
                <a:srgbClr val="34426E"/>
              </a:solidFill>
            </p:spPr>
            <p:txBody>
              <a:bodyPr wrap="square" lIns="0" tIns="0" rIns="0" bIns="0" rtlCol="0">
                <a:noAutofit/>
              </a:bodyPr>
              <a:lstStyle/>
              <a:p>
                <a:endParaRPr/>
              </a:p>
            </p:txBody>
          </p:sp>
          <p:sp>
            <p:nvSpPr>
              <p:cNvPr id="2244" name="object 104">
                <a:extLst>
                  <a:ext uri="{FF2B5EF4-FFF2-40B4-BE49-F238E27FC236}">
                    <a16:creationId xmlns:a16="http://schemas.microsoft.com/office/drawing/2014/main" id="{1CB59D37-65AD-A7DD-B859-5CD966B91F39}"/>
                  </a:ext>
                </a:extLst>
              </p:cNvPr>
              <p:cNvSpPr/>
              <p:nvPr/>
            </p:nvSpPr>
            <p:spPr>
              <a:xfrm>
                <a:off x="8999917" y="1342848"/>
                <a:ext cx="239710" cy="213781"/>
              </a:xfrm>
              <a:custGeom>
                <a:avLst/>
                <a:gdLst/>
                <a:ahLst/>
                <a:cxnLst/>
                <a:rect l="l" t="t" r="r" b="b"/>
                <a:pathLst>
                  <a:path w="239710" h="213781">
                    <a:moveTo>
                      <a:pt x="239685" y="208448"/>
                    </a:moveTo>
                    <a:lnTo>
                      <a:pt x="239710" y="200421"/>
                    </a:lnTo>
                    <a:lnTo>
                      <a:pt x="236662" y="192382"/>
                    </a:lnTo>
                    <a:lnTo>
                      <a:pt x="230515" y="186248"/>
                    </a:lnTo>
                    <a:lnTo>
                      <a:pt x="187005" y="142712"/>
                    </a:lnTo>
                    <a:lnTo>
                      <a:pt x="185557" y="141290"/>
                    </a:lnTo>
                    <a:lnTo>
                      <a:pt x="123658" y="79378"/>
                    </a:lnTo>
                    <a:lnTo>
                      <a:pt x="53439" y="9172"/>
                    </a:lnTo>
                    <a:lnTo>
                      <a:pt x="43038" y="2273"/>
                    </a:lnTo>
                    <a:lnTo>
                      <a:pt x="31203" y="0"/>
                    </a:lnTo>
                    <a:lnTo>
                      <a:pt x="19379" y="2353"/>
                    </a:lnTo>
                    <a:lnTo>
                      <a:pt x="9167" y="9172"/>
                    </a:lnTo>
                    <a:lnTo>
                      <a:pt x="2273" y="19573"/>
                    </a:lnTo>
                    <a:lnTo>
                      <a:pt x="0" y="31408"/>
                    </a:lnTo>
                    <a:lnTo>
                      <a:pt x="2350" y="43233"/>
                    </a:lnTo>
                    <a:lnTo>
                      <a:pt x="9167" y="53444"/>
                    </a:lnTo>
                    <a:lnTo>
                      <a:pt x="141996" y="186273"/>
                    </a:lnTo>
                    <a:lnTo>
                      <a:pt x="151805" y="194825"/>
                    </a:lnTo>
                    <a:lnTo>
                      <a:pt x="162431" y="201790"/>
                    </a:lnTo>
                    <a:lnTo>
                      <a:pt x="173706" y="207168"/>
                    </a:lnTo>
                    <a:lnTo>
                      <a:pt x="185463" y="210959"/>
                    </a:lnTo>
                    <a:lnTo>
                      <a:pt x="197536" y="213163"/>
                    </a:lnTo>
                    <a:lnTo>
                      <a:pt x="209758" y="213781"/>
                    </a:lnTo>
                    <a:lnTo>
                      <a:pt x="221962" y="212812"/>
                    </a:lnTo>
                    <a:lnTo>
                      <a:pt x="233981" y="210256"/>
                    </a:lnTo>
                    <a:lnTo>
                      <a:pt x="239685" y="208448"/>
                    </a:lnTo>
                    <a:close/>
                  </a:path>
                </a:pathLst>
              </a:custGeom>
              <a:solidFill>
                <a:srgbClr val="34426E"/>
              </a:solidFill>
            </p:spPr>
            <p:txBody>
              <a:bodyPr wrap="square" lIns="0" tIns="0" rIns="0" bIns="0" rtlCol="0">
                <a:noAutofit/>
              </a:bodyPr>
              <a:lstStyle/>
              <a:p>
                <a:endParaRPr/>
              </a:p>
            </p:txBody>
          </p:sp>
          <p:sp>
            <p:nvSpPr>
              <p:cNvPr id="2245" name="object 105">
                <a:extLst>
                  <a:ext uri="{FF2B5EF4-FFF2-40B4-BE49-F238E27FC236}">
                    <a16:creationId xmlns:a16="http://schemas.microsoft.com/office/drawing/2014/main" id="{43CB5E16-9CB6-B9DB-3931-884C02DE039F}"/>
                  </a:ext>
                </a:extLst>
              </p:cNvPr>
              <p:cNvSpPr/>
              <p:nvPr/>
            </p:nvSpPr>
            <p:spPr>
              <a:xfrm>
                <a:off x="9199148" y="1409231"/>
                <a:ext cx="106865" cy="106870"/>
              </a:xfrm>
              <a:custGeom>
                <a:avLst/>
                <a:gdLst/>
                <a:ahLst/>
                <a:cxnLst/>
                <a:rect l="l" t="t" r="r" b="b"/>
                <a:pathLst>
                  <a:path w="106865" h="106870">
                    <a:moveTo>
                      <a:pt x="53414" y="97702"/>
                    </a:moveTo>
                    <a:lnTo>
                      <a:pt x="63820" y="104596"/>
                    </a:lnTo>
                    <a:lnTo>
                      <a:pt x="75655" y="106870"/>
                    </a:lnTo>
                    <a:lnTo>
                      <a:pt x="87476" y="104519"/>
                    </a:lnTo>
                    <a:lnTo>
                      <a:pt x="97686" y="97702"/>
                    </a:lnTo>
                    <a:lnTo>
                      <a:pt x="104588" y="87296"/>
                    </a:lnTo>
                    <a:lnTo>
                      <a:pt x="106865" y="75465"/>
                    </a:lnTo>
                    <a:lnTo>
                      <a:pt x="104515" y="63647"/>
                    </a:lnTo>
                    <a:lnTo>
                      <a:pt x="97699" y="53443"/>
                    </a:lnTo>
                    <a:lnTo>
                      <a:pt x="53452" y="9183"/>
                    </a:lnTo>
                    <a:lnTo>
                      <a:pt x="43034" y="2272"/>
                    </a:lnTo>
                    <a:lnTo>
                      <a:pt x="31202" y="0"/>
                    </a:lnTo>
                    <a:lnTo>
                      <a:pt x="19381" y="2355"/>
                    </a:lnTo>
                    <a:lnTo>
                      <a:pt x="9167" y="9183"/>
                    </a:lnTo>
                    <a:lnTo>
                      <a:pt x="2270" y="19591"/>
                    </a:lnTo>
                    <a:lnTo>
                      <a:pt x="0" y="31428"/>
                    </a:lnTo>
                    <a:lnTo>
                      <a:pt x="2353" y="43251"/>
                    </a:lnTo>
                    <a:lnTo>
                      <a:pt x="9167" y="53455"/>
                    </a:lnTo>
                    <a:lnTo>
                      <a:pt x="53414" y="97702"/>
                    </a:lnTo>
                    <a:close/>
                  </a:path>
                </a:pathLst>
              </a:custGeom>
              <a:solidFill>
                <a:srgbClr val="ECB133"/>
              </a:solidFill>
            </p:spPr>
            <p:txBody>
              <a:bodyPr wrap="square" lIns="0" tIns="0" rIns="0" bIns="0" rtlCol="0">
                <a:noAutofit/>
              </a:bodyPr>
              <a:lstStyle/>
              <a:p>
                <a:endParaRPr/>
              </a:p>
            </p:txBody>
          </p:sp>
          <p:sp>
            <p:nvSpPr>
              <p:cNvPr id="2246" name="object 106">
                <a:extLst>
                  <a:ext uri="{FF2B5EF4-FFF2-40B4-BE49-F238E27FC236}">
                    <a16:creationId xmlns:a16="http://schemas.microsoft.com/office/drawing/2014/main" id="{8BF6FEDD-3B1F-91D7-3828-EE9F4976BC27}"/>
                  </a:ext>
                </a:extLst>
              </p:cNvPr>
              <p:cNvSpPr/>
              <p:nvPr/>
            </p:nvSpPr>
            <p:spPr>
              <a:xfrm>
                <a:off x="9342563" y="1552658"/>
                <a:ext cx="63121" cy="63121"/>
              </a:xfrm>
              <a:custGeom>
                <a:avLst/>
                <a:gdLst/>
                <a:ahLst/>
                <a:cxnLst/>
                <a:rect l="l" t="t" r="r" b="b"/>
                <a:pathLst>
                  <a:path w="63121" h="63121">
                    <a:moveTo>
                      <a:pt x="9243" y="9242"/>
                    </a:moveTo>
                    <a:lnTo>
                      <a:pt x="9098" y="9388"/>
                    </a:lnTo>
                    <a:lnTo>
                      <a:pt x="2254" y="19820"/>
                    </a:lnTo>
                    <a:lnTo>
                      <a:pt x="0" y="31657"/>
                    </a:lnTo>
                    <a:lnTo>
                      <a:pt x="2330" y="43484"/>
                    </a:lnTo>
                    <a:lnTo>
                      <a:pt x="9243" y="53882"/>
                    </a:lnTo>
                    <a:lnTo>
                      <a:pt x="19813" y="60863"/>
                    </a:lnTo>
                    <a:lnTo>
                      <a:pt x="31653" y="63121"/>
                    </a:lnTo>
                    <a:lnTo>
                      <a:pt x="43483" y="60795"/>
                    </a:lnTo>
                    <a:lnTo>
                      <a:pt x="53884" y="53882"/>
                    </a:lnTo>
                    <a:lnTo>
                      <a:pt x="54016" y="53749"/>
                    </a:lnTo>
                    <a:lnTo>
                      <a:pt x="60863" y="43318"/>
                    </a:lnTo>
                    <a:lnTo>
                      <a:pt x="63121" y="31481"/>
                    </a:lnTo>
                    <a:lnTo>
                      <a:pt x="60791" y="19655"/>
                    </a:lnTo>
                    <a:lnTo>
                      <a:pt x="53871" y="9255"/>
                    </a:lnTo>
                    <a:lnTo>
                      <a:pt x="53729" y="9113"/>
                    </a:lnTo>
                    <a:lnTo>
                      <a:pt x="43302" y="2263"/>
                    </a:lnTo>
                    <a:lnTo>
                      <a:pt x="31464" y="0"/>
                    </a:lnTo>
                    <a:lnTo>
                      <a:pt x="19637" y="2325"/>
                    </a:lnTo>
                    <a:lnTo>
                      <a:pt x="9243" y="9242"/>
                    </a:lnTo>
                    <a:close/>
                  </a:path>
                </a:pathLst>
              </a:custGeom>
              <a:solidFill>
                <a:srgbClr val="34426E"/>
              </a:solidFill>
            </p:spPr>
            <p:txBody>
              <a:bodyPr wrap="square" lIns="0" tIns="0" rIns="0" bIns="0" rtlCol="0">
                <a:noAutofit/>
              </a:bodyPr>
              <a:lstStyle/>
              <a:p>
                <a:endParaRPr/>
              </a:p>
            </p:txBody>
          </p:sp>
          <p:sp>
            <p:nvSpPr>
              <p:cNvPr id="2247" name="object 31">
                <a:extLst>
                  <a:ext uri="{FF2B5EF4-FFF2-40B4-BE49-F238E27FC236}">
                    <a16:creationId xmlns:a16="http://schemas.microsoft.com/office/drawing/2014/main" id="{519CFACC-6776-01DF-2E33-52DF44B6B6F9}"/>
                  </a:ext>
                </a:extLst>
              </p:cNvPr>
              <p:cNvSpPr/>
              <p:nvPr/>
            </p:nvSpPr>
            <p:spPr>
              <a:xfrm>
                <a:off x="9506746" y="2296330"/>
                <a:ext cx="239702" cy="213617"/>
              </a:xfrm>
              <a:custGeom>
                <a:avLst/>
                <a:gdLst/>
                <a:ahLst/>
                <a:cxnLst/>
                <a:rect l="l" t="t" r="r" b="b"/>
                <a:pathLst>
                  <a:path w="239702" h="213617">
                    <a:moveTo>
                      <a:pt x="26073" y="0"/>
                    </a:moveTo>
                    <a:lnTo>
                      <a:pt x="24909" y="69"/>
                    </a:lnTo>
                    <a:lnTo>
                      <a:pt x="12317" y="1764"/>
                    </a:lnTo>
                    <a:lnTo>
                      <a:pt x="12" y="5156"/>
                    </a:lnTo>
                    <a:lnTo>
                      <a:pt x="0" y="13195"/>
                    </a:lnTo>
                    <a:lnTo>
                      <a:pt x="3060" y="21234"/>
                    </a:lnTo>
                    <a:lnTo>
                      <a:pt x="9182" y="27355"/>
                    </a:lnTo>
                    <a:lnTo>
                      <a:pt x="53428" y="71615"/>
                    </a:lnTo>
                    <a:lnTo>
                      <a:pt x="116039" y="134213"/>
                    </a:lnTo>
                    <a:lnTo>
                      <a:pt x="186245" y="204444"/>
                    </a:lnTo>
                    <a:lnTo>
                      <a:pt x="196464" y="211266"/>
                    </a:lnTo>
                    <a:lnTo>
                      <a:pt x="208288" y="213617"/>
                    </a:lnTo>
                    <a:lnTo>
                      <a:pt x="220124" y="211342"/>
                    </a:lnTo>
                    <a:lnTo>
                      <a:pt x="230530" y="204444"/>
                    </a:lnTo>
                    <a:lnTo>
                      <a:pt x="237352" y="194225"/>
                    </a:lnTo>
                    <a:lnTo>
                      <a:pt x="239702" y="182401"/>
                    </a:lnTo>
                    <a:lnTo>
                      <a:pt x="237428" y="170565"/>
                    </a:lnTo>
                    <a:lnTo>
                      <a:pt x="230530" y="160159"/>
                    </a:lnTo>
                    <a:lnTo>
                      <a:pt x="160312" y="89941"/>
                    </a:lnTo>
                    <a:lnTo>
                      <a:pt x="97701" y="27330"/>
                    </a:lnTo>
                    <a:lnTo>
                      <a:pt x="86282" y="17612"/>
                    </a:lnTo>
                    <a:lnTo>
                      <a:pt x="75191" y="10712"/>
                    </a:lnTo>
                    <a:lnTo>
                      <a:pt x="63439" y="5501"/>
                    </a:lnTo>
                    <a:lnTo>
                      <a:pt x="51213" y="1979"/>
                    </a:lnTo>
                    <a:lnTo>
                      <a:pt x="38695" y="146"/>
                    </a:lnTo>
                    <a:lnTo>
                      <a:pt x="26073" y="0"/>
                    </a:lnTo>
                    <a:close/>
                  </a:path>
                </a:pathLst>
              </a:custGeom>
              <a:solidFill>
                <a:srgbClr val="34426E"/>
              </a:solidFill>
            </p:spPr>
            <p:txBody>
              <a:bodyPr wrap="square" lIns="0" tIns="0" rIns="0" bIns="0" rtlCol="0">
                <a:noAutofit/>
              </a:bodyPr>
              <a:lstStyle/>
              <a:p>
                <a:endParaRPr/>
              </a:p>
            </p:txBody>
          </p:sp>
          <p:sp>
            <p:nvSpPr>
              <p:cNvPr id="2248" name="object 32">
                <a:extLst>
                  <a:ext uri="{FF2B5EF4-FFF2-40B4-BE49-F238E27FC236}">
                    <a16:creationId xmlns:a16="http://schemas.microsoft.com/office/drawing/2014/main" id="{3EED3C72-EF11-C689-47BD-7FDAEC66A5E9}"/>
                  </a:ext>
                </a:extLst>
              </p:cNvPr>
              <p:cNvSpPr/>
              <p:nvPr/>
            </p:nvSpPr>
            <p:spPr>
              <a:xfrm>
                <a:off x="9399840" y="2403063"/>
                <a:ext cx="213773" cy="239702"/>
              </a:xfrm>
              <a:custGeom>
                <a:avLst/>
                <a:gdLst/>
                <a:ahLst/>
                <a:cxnLst/>
                <a:rect l="l" t="t" r="r" b="b"/>
                <a:pathLst>
                  <a:path w="213773" h="239702">
                    <a:moveTo>
                      <a:pt x="5333" y="25"/>
                    </a:moveTo>
                    <a:lnTo>
                      <a:pt x="3529" y="5712"/>
                    </a:lnTo>
                    <a:lnTo>
                      <a:pt x="971" y="17729"/>
                    </a:lnTo>
                    <a:lnTo>
                      <a:pt x="0" y="29932"/>
                    </a:lnTo>
                    <a:lnTo>
                      <a:pt x="615" y="42154"/>
                    </a:lnTo>
                    <a:lnTo>
                      <a:pt x="2818" y="54228"/>
                    </a:lnTo>
                    <a:lnTo>
                      <a:pt x="6607" y="65986"/>
                    </a:lnTo>
                    <a:lnTo>
                      <a:pt x="11983" y="77263"/>
                    </a:lnTo>
                    <a:lnTo>
                      <a:pt x="18946" y="87890"/>
                    </a:lnTo>
                    <a:lnTo>
                      <a:pt x="27495" y="97701"/>
                    </a:lnTo>
                    <a:lnTo>
                      <a:pt x="160324" y="230530"/>
                    </a:lnTo>
                    <a:lnTo>
                      <a:pt x="170535" y="237349"/>
                    </a:lnTo>
                    <a:lnTo>
                      <a:pt x="182360" y="239702"/>
                    </a:lnTo>
                    <a:lnTo>
                      <a:pt x="194195" y="237429"/>
                    </a:lnTo>
                    <a:lnTo>
                      <a:pt x="204596" y="230530"/>
                    </a:lnTo>
                    <a:lnTo>
                      <a:pt x="211420" y="220312"/>
                    </a:lnTo>
                    <a:lnTo>
                      <a:pt x="213773" y="208492"/>
                    </a:lnTo>
                    <a:lnTo>
                      <a:pt x="211500" y="196661"/>
                    </a:lnTo>
                    <a:lnTo>
                      <a:pt x="204596" y="186258"/>
                    </a:lnTo>
                    <a:lnTo>
                      <a:pt x="134391" y="116039"/>
                    </a:lnTo>
                    <a:lnTo>
                      <a:pt x="72491" y="54152"/>
                    </a:lnTo>
                    <a:lnTo>
                      <a:pt x="71056" y="52705"/>
                    </a:lnTo>
                    <a:lnTo>
                      <a:pt x="27533" y="9182"/>
                    </a:lnTo>
                    <a:lnTo>
                      <a:pt x="21411" y="3048"/>
                    </a:lnTo>
                    <a:lnTo>
                      <a:pt x="13360" y="0"/>
                    </a:lnTo>
                    <a:lnTo>
                      <a:pt x="5333" y="25"/>
                    </a:lnTo>
                    <a:close/>
                  </a:path>
                </a:pathLst>
              </a:custGeom>
              <a:solidFill>
                <a:srgbClr val="34426E"/>
              </a:solidFill>
            </p:spPr>
            <p:txBody>
              <a:bodyPr wrap="square" lIns="0" tIns="0" rIns="0" bIns="0" rtlCol="0">
                <a:noAutofit/>
              </a:bodyPr>
              <a:lstStyle/>
              <a:p>
                <a:endParaRPr/>
              </a:p>
            </p:txBody>
          </p:sp>
          <p:sp>
            <p:nvSpPr>
              <p:cNvPr id="2249" name="object 33">
                <a:extLst>
                  <a:ext uri="{FF2B5EF4-FFF2-40B4-BE49-F238E27FC236}">
                    <a16:creationId xmlns:a16="http://schemas.microsoft.com/office/drawing/2014/main" id="{8BA472E8-6BB6-B3B1-410B-7C70CD8DE267}"/>
                  </a:ext>
                </a:extLst>
              </p:cNvPr>
              <p:cNvSpPr/>
              <p:nvPr/>
            </p:nvSpPr>
            <p:spPr>
              <a:xfrm>
                <a:off x="9440368" y="2336683"/>
                <a:ext cx="106855" cy="106847"/>
              </a:xfrm>
              <a:custGeom>
                <a:avLst/>
                <a:gdLst/>
                <a:ahLst/>
                <a:cxnLst/>
                <a:rect l="l" t="t" r="r" b="b"/>
                <a:pathLst>
                  <a:path w="106855" h="106847">
                    <a:moveTo>
                      <a:pt x="9162" y="53433"/>
                    </a:moveTo>
                    <a:lnTo>
                      <a:pt x="53409" y="97680"/>
                    </a:lnTo>
                    <a:lnTo>
                      <a:pt x="63614" y="104494"/>
                    </a:lnTo>
                    <a:lnTo>
                      <a:pt x="75436" y="106847"/>
                    </a:lnTo>
                    <a:lnTo>
                      <a:pt x="87273" y="104577"/>
                    </a:lnTo>
                    <a:lnTo>
                      <a:pt x="97681" y="97680"/>
                    </a:lnTo>
                    <a:lnTo>
                      <a:pt x="104499" y="87476"/>
                    </a:lnTo>
                    <a:lnTo>
                      <a:pt x="106855" y="75656"/>
                    </a:lnTo>
                    <a:lnTo>
                      <a:pt x="104587" y="63821"/>
                    </a:lnTo>
                    <a:lnTo>
                      <a:pt x="97694" y="53408"/>
                    </a:lnTo>
                    <a:lnTo>
                      <a:pt x="53447" y="9174"/>
                    </a:lnTo>
                    <a:lnTo>
                      <a:pt x="43229" y="2351"/>
                    </a:lnTo>
                    <a:lnTo>
                      <a:pt x="31406" y="0"/>
                    </a:lnTo>
                    <a:lnTo>
                      <a:pt x="19570" y="2273"/>
                    </a:lnTo>
                    <a:lnTo>
                      <a:pt x="9162" y="9174"/>
                    </a:lnTo>
                    <a:lnTo>
                      <a:pt x="2357" y="19367"/>
                    </a:lnTo>
                    <a:lnTo>
                      <a:pt x="0" y="31192"/>
                    </a:lnTo>
                    <a:lnTo>
                      <a:pt x="2268" y="43029"/>
                    </a:lnTo>
                    <a:lnTo>
                      <a:pt x="9162" y="53433"/>
                    </a:lnTo>
                    <a:close/>
                  </a:path>
                </a:pathLst>
              </a:custGeom>
              <a:solidFill>
                <a:srgbClr val="ECB133"/>
              </a:solidFill>
            </p:spPr>
            <p:txBody>
              <a:bodyPr wrap="square" lIns="0" tIns="0" rIns="0" bIns="0" rtlCol="0">
                <a:noAutofit/>
              </a:bodyPr>
              <a:lstStyle/>
              <a:p>
                <a:endParaRPr/>
              </a:p>
            </p:txBody>
          </p:sp>
          <p:sp>
            <p:nvSpPr>
              <p:cNvPr id="2250" name="object 28">
                <a:extLst>
                  <a:ext uri="{FF2B5EF4-FFF2-40B4-BE49-F238E27FC236}">
                    <a16:creationId xmlns:a16="http://schemas.microsoft.com/office/drawing/2014/main" id="{EC061764-D86F-216E-508E-76A7137F696F}"/>
                  </a:ext>
                </a:extLst>
              </p:cNvPr>
              <p:cNvSpPr/>
              <p:nvPr/>
            </p:nvSpPr>
            <p:spPr>
              <a:xfrm>
                <a:off x="8442542" y="1206034"/>
                <a:ext cx="213604" cy="239696"/>
              </a:xfrm>
              <a:custGeom>
                <a:avLst/>
                <a:gdLst/>
                <a:ahLst/>
                <a:cxnLst/>
                <a:rect l="l" t="t" r="r" b="b"/>
                <a:pathLst>
                  <a:path w="213604" h="239696">
                    <a:moveTo>
                      <a:pt x="213604" y="213623"/>
                    </a:moveTo>
                    <a:lnTo>
                      <a:pt x="213458" y="201001"/>
                    </a:lnTo>
                    <a:lnTo>
                      <a:pt x="211624" y="188486"/>
                    </a:lnTo>
                    <a:lnTo>
                      <a:pt x="208102" y="176261"/>
                    </a:lnTo>
                    <a:lnTo>
                      <a:pt x="202891" y="164510"/>
                    </a:lnTo>
                    <a:lnTo>
                      <a:pt x="195991" y="153418"/>
                    </a:lnTo>
                    <a:lnTo>
                      <a:pt x="187400" y="143168"/>
                    </a:lnTo>
                    <a:lnTo>
                      <a:pt x="123650" y="79384"/>
                    </a:lnTo>
                    <a:lnTo>
                      <a:pt x="53444" y="9166"/>
                    </a:lnTo>
                    <a:lnTo>
                      <a:pt x="43044" y="2269"/>
                    </a:lnTo>
                    <a:lnTo>
                      <a:pt x="31211" y="0"/>
                    </a:lnTo>
                    <a:lnTo>
                      <a:pt x="19388" y="2355"/>
                    </a:lnTo>
                    <a:lnTo>
                      <a:pt x="9172" y="9178"/>
                    </a:lnTo>
                    <a:lnTo>
                      <a:pt x="2273" y="19579"/>
                    </a:lnTo>
                    <a:lnTo>
                      <a:pt x="0" y="31414"/>
                    </a:lnTo>
                    <a:lnTo>
                      <a:pt x="2353" y="43239"/>
                    </a:lnTo>
                    <a:lnTo>
                      <a:pt x="9172" y="53450"/>
                    </a:lnTo>
                    <a:lnTo>
                      <a:pt x="79378" y="123656"/>
                    </a:lnTo>
                    <a:lnTo>
                      <a:pt x="141989" y="186267"/>
                    </a:lnTo>
                    <a:lnTo>
                      <a:pt x="186248" y="230527"/>
                    </a:lnTo>
                    <a:lnTo>
                      <a:pt x="192369" y="236635"/>
                    </a:lnTo>
                    <a:lnTo>
                      <a:pt x="200396" y="239696"/>
                    </a:lnTo>
                    <a:lnTo>
                      <a:pt x="208435" y="239683"/>
                    </a:lnTo>
                    <a:lnTo>
                      <a:pt x="211842" y="227380"/>
                    </a:lnTo>
                    <a:lnTo>
                      <a:pt x="213535" y="214788"/>
                    </a:lnTo>
                    <a:lnTo>
                      <a:pt x="213604" y="213623"/>
                    </a:lnTo>
                    <a:close/>
                  </a:path>
                </a:pathLst>
              </a:custGeom>
              <a:solidFill>
                <a:srgbClr val="34426E"/>
              </a:solidFill>
            </p:spPr>
            <p:txBody>
              <a:bodyPr wrap="square" lIns="0" tIns="0" rIns="0" bIns="0" rtlCol="0">
                <a:noAutofit/>
              </a:bodyPr>
              <a:lstStyle/>
              <a:p>
                <a:endParaRPr/>
              </a:p>
            </p:txBody>
          </p:sp>
          <p:sp>
            <p:nvSpPr>
              <p:cNvPr id="2251" name="object 29">
                <a:extLst>
                  <a:ext uri="{FF2B5EF4-FFF2-40B4-BE49-F238E27FC236}">
                    <a16:creationId xmlns:a16="http://schemas.microsoft.com/office/drawing/2014/main" id="{FB962CC4-833A-8C65-BF71-BD32C7661940}"/>
                  </a:ext>
                </a:extLst>
              </p:cNvPr>
              <p:cNvSpPr/>
              <p:nvPr/>
            </p:nvSpPr>
            <p:spPr>
              <a:xfrm>
                <a:off x="8309722" y="1338872"/>
                <a:ext cx="239691" cy="213768"/>
              </a:xfrm>
              <a:custGeom>
                <a:avLst/>
                <a:gdLst/>
                <a:ahLst/>
                <a:cxnLst/>
                <a:rect l="l" t="t" r="r" b="b"/>
                <a:pathLst>
                  <a:path w="239691" h="213768">
                    <a:moveTo>
                      <a:pt x="239679" y="208443"/>
                    </a:moveTo>
                    <a:lnTo>
                      <a:pt x="239691" y="200404"/>
                    </a:lnTo>
                    <a:lnTo>
                      <a:pt x="236643" y="192352"/>
                    </a:lnTo>
                    <a:lnTo>
                      <a:pt x="230522" y="186243"/>
                    </a:lnTo>
                    <a:lnTo>
                      <a:pt x="186986" y="142695"/>
                    </a:lnTo>
                    <a:lnTo>
                      <a:pt x="185551" y="141260"/>
                    </a:lnTo>
                    <a:lnTo>
                      <a:pt x="123651" y="79373"/>
                    </a:lnTo>
                    <a:lnTo>
                      <a:pt x="53433" y="9167"/>
                    </a:lnTo>
                    <a:lnTo>
                      <a:pt x="43030" y="2269"/>
                    </a:lnTo>
                    <a:lnTo>
                      <a:pt x="31193" y="0"/>
                    </a:lnTo>
                    <a:lnTo>
                      <a:pt x="19370" y="2356"/>
                    </a:lnTo>
                    <a:lnTo>
                      <a:pt x="9174" y="9167"/>
                    </a:lnTo>
                    <a:lnTo>
                      <a:pt x="2273" y="19570"/>
                    </a:lnTo>
                    <a:lnTo>
                      <a:pt x="0" y="31406"/>
                    </a:lnTo>
                    <a:lnTo>
                      <a:pt x="2351" y="43232"/>
                    </a:lnTo>
                    <a:lnTo>
                      <a:pt x="9161" y="53439"/>
                    </a:lnTo>
                    <a:lnTo>
                      <a:pt x="141990" y="186269"/>
                    </a:lnTo>
                    <a:lnTo>
                      <a:pt x="151800" y="194817"/>
                    </a:lnTo>
                    <a:lnTo>
                      <a:pt x="162427" y="201779"/>
                    </a:lnTo>
                    <a:lnTo>
                      <a:pt x="173703" y="207156"/>
                    </a:lnTo>
                    <a:lnTo>
                      <a:pt x="185462" y="210946"/>
                    </a:lnTo>
                    <a:lnTo>
                      <a:pt x="197536" y="213150"/>
                    </a:lnTo>
                    <a:lnTo>
                      <a:pt x="209759" y="213768"/>
                    </a:lnTo>
                    <a:lnTo>
                      <a:pt x="221964" y="212800"/>
                    </a:lnTo>
                    <a:lnTo>
                      <a:pt x="233984" y="210246"/>
                    </a:lnTo>
                    <a:lnTo>
                      <a:pt x="239679" y="208443"/>
                    </a:lnTo>
                    <a:close/>
                  </a:path>
                </a:pathLst>
              </a:custGeom>
              <a:solidFill>
                <a:srgbClr val="34426E"/>
              </a:solidFill>
            </p:spPr>
            <p:txBody>
              <a:bodyPr wrap="square" lIns="0" tIns="0" rIns="0" bIns="0" rtlCol="0">
                <a:noAutofit/>
              </a:bodyPr>
              <a:lstStyle/>
              <a:p>
                <a:endParaRPr/>
              </a:p>
            </p:txBody>
          </p:sp>
          <p:sp>
            <p:nvSpPr>
              <p:cNvPr id="2252" name="object 30">
                <a:extLst>
                  <a:ext uri="{FF2B5EF4-FFF2-40B4-BE49-F238E27FC236}">
                    <a16:creationId xmlns:a16="http://schemas.microsoft.com/office/drawing/2014/main" id="{EE89124C-2643-2F54-F40C-3DE72CF22587}"/>
                  </a:ext>
                </a:extLst>
              </p:cNvPr>
              <p:cNvSpPr/>
              <p:nvPr/>
            </p:nvSpPr>
            <p:spPr>
              <a:xfrm>
                <a:off x="8508936" y="1405251"/>
                <a:ext cx="106870" cy="106867"/>
              </a:xfrm>
              <a:custGeom>
                <a:avLst/>
                <a:gdLst/>
                <a:ahLst/>
                <a:cxnLst/>
                <a:rect l="l" t="t" r="r" b="b"/>
                <a:pathLst>
                  <a:path w="106870" h="106867">
                    <a:moveTo>
                      <a:pt x="53412" y="97688"/>
                    </a:moveTo>
                    <a:lnTo>
                      <a:pt x="63817" y="104587"/>
                    </a:lnTo>
                    <a:lnTo>
                      <a:pt x="75651" y="106867"/>
                    </a:lnTo>
                    <a:lnTo>
                      <a:pt x="87474" y="104522"/>
                    </a:lnTo>
                    <a:lnTo>
                      <a:pt x="97697" y="97700"/>
                    </a:lnTo>
                    <a:lnTo>
                      <a:pt x="104597" y="87294"/>
                    </a:lnTo>
                    <a:lnTo>
                      <a:pt x="106870" y="75460"/>
                    </a:lnTo>
                    <a:lnTo>
                      <a:pt x="104516" y="63638"/>
                    </a:lnTo>
                    <a:lnTo>
                      <a:pt x="97697" y="53428"/>
                    </a:lnTo>
                    <a:lnTo>
                      <a:pt x="53463" y="9181"/>
                    </a:lnTo>
                    <a:lnTo>
                      <a:pt x="43035" y="2269"/>
                    </a:lnTo>
                    <a:lnTo>
                      <a:pt x="31199" y="0"/>
                    </a:lnTo>
                    <a:lnTo>
                      <a:pt x="19373" y="2353"/>
                    </a:lnTo>
                    <a:lnTo>
                      <a:pt x="9166" y="9169"/>
                    </a:lnTo>
                    <a:lnTo>
                      <a:pt x="2270" y="19573"/>
                    </a:lnTo>
                    <a:lnTo>
                      <a:pt x="0" y="31408"/>
                    </a:lnTo>
                    <a:lnTo>
                      <a:pt x="2352" y="43230"/>
                    </a:lnTo>
                    <a:lnTo>
                      <a:pt x="9178" y="53454"/>
                    </a:lnTo>
                    <a:lnTo>
                      <a:pt x="53412" y="97688"/>
                    </a:lnTo>
                    <a:close/>
                  </a:path>
                </a:pathLst>
              </a:custGeom>
              <a:solidFill>
                <a:srgbClr val="ECB133"/>
              </a:solidFill>
            </p:spPr>
            <p:txBody>
              <a:bodyPr wrap="square" lIns="0" tIns="0" rIns="0" bIns="0" rtlCol="0">
                <a:noAutofit/>
              </a:bodyPr>
              <a:lstStyle/>
              <a:p>
                <a:endParaRPr/>
              </a:p>
            </p:txBody>
          </p:sp>
        </p:grpSp>
        <p:grpSp>
          <p:nvGrpSpPr>
            <p:cNvPr id="368" name="Group 367">
              <a:extLst>
                <a:ext uri="{FF2B5EF4-FFF2-40B4-BE49-F238E27FC236}">
                  <a16:creationId xmlns:a16="http://schemas.microsoft.com/office/drawing/2014/main" id="{CE676392-97EA-E221-7E05-425F4CEC1C8B}"/>
                </a:ext>
              </a:extLst>
            </p:cNvPr>
            <p:cNvGrpSpPr/>
            <p:nvPr/>
          </p:nvGrpSpPr>
          <p:grpSpPr>
            <a:xfrm>
              <a:off x="11438610" y="5037053"/>
              <a:ext cx="732760" cy="732652"/>
              <a:chOff x="8309715" y="1206034"/>
              <a:chExt cx="1438606" cy="1438393"/>
            </a:xfrm>
          </p:grpSpPr>
          <p:sp>
            <p:nvSpPr>
              <p:cNvPr id="369" name="object 61">
                <a:extLst>
                  <a:ext uri="{FF2B5EF4-FFF2-40B4-BE49-F238E27FC236}">
                    <a16:creationId xmlns:a16="http://schemas.microsoft.com/office/drawing/2014/main" id="{2525E74F-83A8-3FCA-0730-F23B28776319}"/>
                  </a:ext>
                </a:extLst>
              </p:cNvPr>
              <p:cNvSpPr/>
              <p:nvPr/>
            </p:nvSpPr>
            <p:spPr>
              <a:xfrm>
                <a:off x="9130872" y="2403060"/>
                <a:ext cx="213604" cy="239704"/>
              </a:xfrm>
              <a:custGeom>
                <a:avLst/>
                <a:gdLst/>
                <a:ahLst/>
                <a:cxnLst/>
                <a:rect l="l" t="t" r="r" b="b"/>
                <a:pathLst>
                  <a:path w="213604" h="239704">
                    <a:moveTo>
                      <a:pt x="213604" y="26073"/>
                    </a:moveTo>
                    <a:lnTo>
                      <a:pt x="213535" y="24921"/>
                    </a:lnTo>
                    <a:lnTo>
                      <a:pt x="211843" y="12333"/>
                    </a:lnTo>
                    <a:lnTo>
                      <a:pt x="208435" y="25"/>
                    </a:lnTo>
                    <a:lnTo>
                      <a:pt x="200409" y="0"/>
                    </a:lnTo>
                    <a:lnTo>
                      <a:pt x="192369" y="3060"/>
                    </a:lnTo>
                    <a:lnTo>
                      <a:pt x="186248" y="9182"/>
                    </a:lnTo>
                    <a:lnTo>
                      <a:pt x="141989" y="53428"/>
                    </a:lnTo>
                    <a:lnTo>
                      <a:pt x="79378" y="116052"/>
                    </a:lnTo>
                    <a:lnTo>
                      <a:pt x="9172" y="186258"/>
                    </a:lnTo>
                    <a:lnTo>
                      <a:pt x="2350" y="196477"/>
                    </a:lnTo>
                    <a:lnTo>
                      <a:pt x="0" y="208301"/>
                    </a:lnTo>
                    <a:lnTo>
                      <a:pt x="2274" y="220137"/>
                    </a:lnTo>
                    <a:lnTo>
                      <a:pt x="9172" y="230543"/>
                    </a:lnTo>
                    <a:lnTo>
                      <a:pt x="19378" y="237353"/>
                    </a:lnTo>
                    <a:lnTo>
                      <a:pt x="31201" y="239704"/>
                    </a:lnTo>
                    <a:lnTo>
                      <a:pt x="43036" y="237430"/>
                    </a:lnTo>
                    <a:lnTo>
                      <a:pt x="53444" y="230530"/>
                    </a:lnTo>
                    <a:lnTo>
                      <a:pt x="123650" y="160312"/>
                    </a:lnTo>
                    <a:lnTo>
                      <a:pt x="186273" y="97713"/>
                    </a:lnTo>
                    <a:lnTo>
                      <a:pt x="195986" y="86275"/>
                    </a:lnTo>
                    <a:lnTo>
                      <a:pt x="202889" y="75185"/>
                    </a:lnTo>
                    <a:lnTo>
                      <a:pt x="208101" y="63437"/>
                    </a:lnTo>
                    <a:lnTo>
                      <a:pt x="211624" y="51214"/>
                    </a:lnTo>
                    <a:lnTo>
                      <a:pt x="213458" y="38698"/>
                    </a:lnTo>
                    <a:lnTo>
                      <a:pt x="213604" y="26073"/>
                    </a:lnTo>
                    <a:close/>
                  </a:path>
                </a:pathLst>
              </a:custGeom>
              <a:solidFill>
                <a:srgbClr val="34426E"/>
              </a:solidFill>
            </p:spPr>
            <p:txBody>
              <a:bodyPr wrap="square" lIns="0" tIns="0" rIns="0" bIns="0" rtlCol="0">
                <a:noAutofit/>
              </a:bodyPr>
              <a:lstStyle/>
              <a:p>
                <a:endParaRPr/>
              </a:p>
            </p:txBody>
          </p:sp>
          <p:sp>
            <p:nvSpPr>
              <p:cNvPr id="370" name="object 62">
                <a:extLst>
                  <a:ext uri="{FF2B5EF4-FFF2-40B4-BE49-F238E27FC236}">
                    <a16:creationId xmlns:a16="http://schemas.microsoft.com/office/drawing/2014/main" id="{8A8D4EA5-367B-0C28-4686-24923EFC09A8}"/>
                  </a:ext>
                </a:extLst>
              </p:cNvPr>
              <p:cNvSpPr/>
              <p:nvPr/>
            </p:nvSpPr>
            <p:spPr>
              <a:xfrm>
                <a:off x="8998047" y="2296167"/>
                <a:ext cx="239690" cy="213769"/>
              </a:xfrm>
              <a:custGeom>
                <a:avLst/>
                <a:gdLst/>
                <a:ahLst/>
                <a:cxnLst/>
                <a:rect l="l" t="t" r="r" b="b"/>
                <a:pathLst>
                  <a:path w="239690" h="213769">
                    <a:moveTo>
                      <a:pt x="239690" y="5333"/>
                    </a:moveTo>
                    <a:lnTo>
                      <a:pt x="233990" y="3526"/>
                    </a:lnTo>
                    <a:lnTo>
                      <a:pt x="221970" y="970"/>
                    </a:lnTo>
                    <a:lnTo>
                      <a:pt x="209764" y="0"/>
                    </a:lnTo>
                    <a:lnTo>
                      <a:pt x="197540" y="616"/>
                    </a:lnTo>
                    <a:lnTo>
                      <a:pt x="185465" y="2819"/>
                    </a:lnTo>
                    <a:lnTo>
                      <a:pt x="173707" y="6609"/>
                    </a:lnTo>
                    <a:lnTo>
                      <a:pt x="162431" y="11985"/>
                    </a:lnTo>
                    <a:lnTo>
                      <a:pt x="151807" y="18947"/>
                    </a:lnTo>
                    <a:lnTo>
                      <a:pt x="142001" y="27495"/>
                    </a:lnTo>
                    <a:lnTo>
                      <a:pt x="9172" y="160324"/>
                    </a:lnTo>
                    <a:lnTo>
                      <a:pt x="2353" y="170536"/>
                    </a:lnTo>
                    <a:lnTo>
                      <a:pt x="0" y="182360"/>
                    </a:lnTo>
                    <a:lnTo>
                      <a:pt x="2273" y="194195"/>
                    </a:lnTo>
                    <a:lnTo>
                      <a:pt x="9172" y="204596"/>
                    </a:lnTo>
                    <a:lnTo>
                      <a:pt x="19378" y="211415"/>
                    </a:lnTo>
                    <a:lnTo>
                      <a:pt x="31203" y="213769"/>
                    </a:lnTo>
                    <a:lnTo>
                      <a:pt x="43041" y="211496"/>
                    </a:lnTo>
                    <a:lnTo>
                      <a:pt x="53444" y="204596"/>
                    </a:lnTo>
                    <a:lnTo>
                      <a:pt x="123662" y="134403"/>
                    </a:lnTo>
                    <a:lnTo>
                      <a:pt x="185562" y="72491"/>
                    </a:lnTo>
                    <a:lnTo>
                      <a:pt x="186997" y="71056"/>
                    </a:lnTo>
                    <a:lnTo>
                      <a:pt x="230520" y="27533"/>
                    </a:lnTo>
                    <a:lnTo>
                      <a:pt x="236654" y="21411"/>
                    </a:lnTo>
                    <a:lnTo>
                      <a:pt x="239690" y="13360"/>
                    </a:lnTo>
                    <a:lnTo>
                      <a:pt x="239690" y="5333"/>
                    </a:lnTo>
                    <a:close/>
                  </a:path>
                </a:pathLst>
              </a:custGeom>
              <a:solidFill>
                <a:srgbClr val="34426E"/>
              </a:solidFill>
            </p:spPr>
            <p:txBody>
              <a:bodyPr wrap="square" lIns="0" tIns="0" rIns="0" bIns="0" rtlCol="0">
                <a:noAutofit/>
              </a:bodyPr>
              <a:lstStyle/>
              <a:p>
                <a:endParaRPr/>
              </a:p>
            </p:txBody>
          </p:sp>
          <p:sp>
            <p:nvSpPr>
              <p:cNvPr id="371" name="object 63">
                <a:extLst>
                  <a:ext uri="{FF2B5EF4-FFF2-40B4-BE49-F238E27FC236}">
                    <a16:creationId xmlns:a16="http://schemas.microsoft.com/office/drawing/2014/main" id="{BBA67D8D-950A-17F8-2CBB-A30678FB753F}"/>
                  </a:ext>
                </a:extLst>
              </p:cNvPr>
              <p:cNvSpPr/>
              <p:nvPr/>
            </p:nvSpPr>
            <p:spPr>
              <a:xfrm>
                <a:off x="9197278" y="2336688"/>
                <a:ext cx="106859" cy="106865"/>
              </a:xfrm>
              <a:custGeom>
                <a:avLst/>
                <a:gdLst/>
                <a:ahLst/>
                <a:cxnLst/>
                <a:rect l="l" t="t" r="r" b="b"/>
                <a:pathLst>
                  <a:path w="106859" h="106865">
                    <a:moveTo>
                      <a:pt x="53412" y="9177"/>
                    </a:moveTo>
                    <a:lnTo>
                      <a:pt x="9178" y="53411"/>
                    </a:lnTo>
                    <a:lnTo>
                      <a:pt x="2349" y="63642"/>
                    </a:lnTo>
                    <a:lnTo>
                      <a:pt x="0" y="75464"/>
                    </a:lnTo>
                    <a:lnTo>
                      <a:pt x="2271" y="87299"/>
                    </a:lnTo>
                    <a:lnTo>
                      <a:pt x="9166" y="97708"/>
                    </a:lnTo>
                    <a:lnTo>
                      <a:pt x="19373" y="104517"/>
                    </a:lnTo>
                    <a:lnTo>
                      <a:pt x="31199" y="106865"/>
                    </a:lnTo>
                    <a:lnTo>
                      <a:pt x="43035" y="104590"/>
                    </a:lnTo>
                    <a:lnTo>
                      <a:pt x="53438" y="97696"/>
                    </a:lnTo>
                    <a:lnTo>
                      <a:pt x="97672" y="53449"/>
                    </a:lnTo>
                    <a:lnTo>
                      <a:pt x="104501" y="43240"/>
                    </a:lnTo>
                    <a:lnTo>
                      <a:pt x="106859" y="31418"/>
                    </a:lnTo>
                    <a:lnTo>
                      <a:pt x="104587" y="19582"/>
                    </a:lnTo>
                    <a:lnTo>
                      <a:pt x="97685" y="9177"/>
                    </a:lnTo>
                    <a:lnTo>
                      <a:pt x="87466" y="2349"/>
                    </a:lnTo>
                    <a:lnTo>
                      <a:pt x="75647" y="0"/>
                    </a:lnTo>
                    <a:lnTo>
                      <a:pt x="63816" y="2277"/>
                    </a:lnTo>
                    <a:lnTo>
                      <a:pt x="53412" y="9177"/>
                    </a:lnTo>
                    <a:close/>
                  </a:path>
                </a:pathLst>
              </a:custGeom>
              <a:solidFill>
                <a:srgbClr val="ECB133"/>
              </a:solidFill>
            </p:spPr>
            <p:txBody>
              <a:bodyPr wrap="square" lIns="0" tIns="0" rIns="0" bIns="0" rtlCol="0">
                <a:noAutofit/>
              </a:bodyPr>
              <a:lstStyle/>
              <a:p>
                <a:endParaRPr/>
              </a:p>
            </p:txBody>
          </p:sp>
          <p:sp>
            <p:nvSpPr>
              <p:cNvPr id="372" name="object 64">
                <a:extLst>
                  <a:ext uri="{FF2B5EF4-FFF2-40B4-BE49-F238E27FC236}">
                    <a16:creationId xmlns:a16="http://schemas.microsoft.com/office/drawing/2014/main" id="{F5DD23C0-2158-9325-A1DA-BDBB3474C5A8}"/>
                  </a:ext>
                </a:extLst>
              </p:cNvPr>
              <p:cNvSpPr/>
              <p:nvPr/>
            </p:nvSpPr>
            <p:spPr>
              <a:xfrm>
                <a:off x="9130872" y="1894369"/>
                <a:ext cx="213617" cy="239717"/>
              </a:xfrm>
              <a:custGeom>
                <a:avLst/>
                <a:gdLst/>
                <a:ahLst/>
                <a:cxnLst/>
                <a:rect l="l" t="t" r="r" b="b"/>
                <a:pathLst>
                  <a:path w="213617" h="239717">
                    <a:moveTo>
                      <a:pt x="213617" y="213618"/>
                    </a:moveTo>
                    <a:lnTo>
                      <a:pt x="213466" y="200994"/>
                    </a:lnTo>
                    <a:lnTo>
                      <a:pt x="211629" y="188476"/>
                    </a:lnTo>
                    <a:lnTo>
                      <a:pt x="208105" y="176250"/>
                    </a:lnTo>
                    <a:lnTo>
                      <a:pt x="202892" y="164499"/>
                    </a:lnTo>
                    <a:lnTo>
                      <a:pt x="195987" y="153409"/>
                    </a:lnTo>
                    <a:lnTo>
                      <a:pt x="187389" y="143162"/>
                    </a:lnTo>
                    <a:lnTo>
                      <a:pt x="123662" y="79392"/>
                    </a:lnTo>
                    <a:lnTo>
                      <a:pt x="53444" y="9161"/>
                    </a:lnTo>
                    <a:lnTo>
                      <a:pt x="43042" y="2268"/>
                    </a:lnTo>
                    <a:lnTo>
                      <a:pt x="31205" y="0"/>
                    </a:lnTo>
                    <a:lnTo>
                      <a:pt x="19379" y="2356"/>
                    </a:lnTo>
                    <a:lnTo>
                      <a:pt x="9172" y="9173"/>
                    </a:lnTo>
                    <a:lnTo>
                      <a:pt x="2273" y="19575"/>
                    </a:lnTo>
                    <a:lnTo>
                      <a:pt x="0" y="31409"/>
                    </a:lnTo>
                    <a:lnTo>
                      <a:pt x="2353" y="43234"/>
                    </a:lnTo>
                    <a:lnTo>
                      <a:pt x="9172" y="53446"/>
                    </a:lnTo>
                    <a:lnTo>
                      <a:pt x="79390" y="123664"/>
                    </a:lnTo>
                    <a:lnTo>
                      <a:pt x="142001" y="186288"/>
                    </a:lnTo>
                    <a:lnTo>
                      <a:pt x="186248" y="230522"/>
                    </a:lnTo>
                    <a:lnTo>
                      <a:pt x="192369" y="236630"/>
                    </a:lnTo>
                    <a:lnTo>
                      <a:pt x="200409" y="239717"/>
                    </a:lnTo>
                    <a:lnTo>
                      <a:pt x="208448" y="239691"/>
                    </a:lnTo>
                    <a:lnTo>
                      <a:pt x="211844" y="227388"/>
                    </a:lnTo>
                    <a:lnTo>
                      <a:pt x="213545" y="214796"/>
                    </a:lnTo>
                    <a:lnTo>
                      <a:pt x="213617" y="213618"/>
                    </a:lnTo>
                    <a:close/>
                  </a:path>
                </a:pathLst>
              </a:custGeom>
              <a:solidFill>
                <a:srgbClr val="34426E"/>
              </a:solidFill>
            </p:spPr>
            <p:txBody>
              <a:bodyPr wrap="square" lIns="0" tIns="0" rIns="0" bIns="0" rtlCol="0">
                <a:noAutofit/>
              </a:bodyPr>
              <a:lstStyle/>
              <a:p>
                <a:endParaRPr/>
              </a:p>
            </p:txBody>
          </p:sp>
          <p:sp>
            <p:nvSpPr>
              <p:cNvPr id="373" name="object 65">
                <a:extLst>
                  <a:ext uri="{FF2B5EF4-FFF2-40B4-BE49-F238E27FC236}">
                    <a16:creationId xmlns:a16="http://schemas.microsoft.com/office/drawing/2014/main" id="{8796CCA0-605F-7FAC-1E3E-84753C4294A6}"/>
                  </a:ext>
                </a:extLst>
              </p:cNvPr>
              <p:cNvSpPr/>
              <p:nvPr/>
            </p:nvSpPr>
            <p:spPr>
              <a:xfrm>
                <a:off x="8998052" y="2027202"/>
                <a:ext cx="239691" cy="213776"/>
              </a:xfrm>
              <a:custGeom>
                <a:avLst/>
                <a:gdLst/>
                <a:ahLst/>
                <a:cxnLst/>
                <a:rect l="l" t="t" r="r" b="b"/>
                <a:pathLst>
                  <a:path w="239691" h="213776">
                    <a:moveTo>
                      <a:pt x="239679" y="208443"/>
                    </a:moveTo>
                    <a:lnTo>
                      <a:pt x="239691" y="200404"/>
                    </a:lnTo>
                    <a:lnTo>
                      <a:pt x="236656" y="192365"/>
                    </a:lnTo>
                    <a:lnTo>
                      <a:pt x="230522" y="186243"/>
                    </a:lnTo>
                    <a:lnTo>
                      <a:pt x="186999" y="142720"/>
                    </a:lnTo>
                    <a:lnTo>
                      <a:pt x="185551" y="141285"/>
                    </a:lnTo>
                    <a:lnTo>
                      <a:pt x="123664" y="79385"/>
                    </a:lnTo>
                    <a:lnTo>
                      <a:pt x="53433" y="9167"/>
                    </a:lnTo>
                    <a:lnTo>
                      <a:pt x="43030" y="2269"/>
                    </a:lnTo>
                    <a:lnTo>
                      <a:pt x="31193" y="0"/>
                    </a:lnTo>
                    <a:lnTo>
                      <a:pt x="19370" y="2356"/>
                    </a:lnTo>
                    <a:lnTo>
                      <a:pt x="9174" y="9167"/>
                    </a:lnTo>
                    <a:lnTo>
                      <a:pt x="2273" y="19571"/>
                    </a:lnTo>
                    <a:lnTo>
                      <a:pt x="0" y="31411"/>
                    </a:lnTo>
                    <a:lnTo>
                      <a:pt x="2351" y="43237"/>
                    </a:lnTo>
                    <a:lnTo>
                      <a:pt x="9161" y="53439"/>
                    </a:lnTo>
                    <a:lnTo>
                      <a:pt x="142003" y="186281"/>
                    </a:lnTo>
                    <a:lnTo>
                      <a:pt x="151809" y="194830"/>
                    </a:lnTo>
                    <a:lnTo>
                      <a:pt x="162434" y="201793"/>
                    </a:lnTo>
                    <a:lnTo>
                      <a:pt x="173708" y="207169"/>
                    </a:lnTo>
                    <a:lnTo>
                      <a:pt x="185466" y="210958"/>
                    </a:lnTo>
                    <a:lnTo>
                      <a:pt x="197541" y="213161"/>
                    </a:lnTo>
                    <a:lnTo>
                      <a:pt x="209764" y="213776"/>
                    </a:lnTo>
                    <a:lnTo>
                      <a:pt x="221969" y="212805"/>
                    </a:lnTo>
                    <a:lnTo>
                      <a:pt x="233989" y="210247"/>
                    </a:lnTo>
                    <a:lnTo>
                      <a:pt x="239679" y="208443"/>
                    </a:lnTo>
                    <a:close/>
                  </a:path>
                </a:pathLst>
              </a:custGeom>
              <a:solidFill>
                <a:srgbClr val="34426E"/>
              </a:solidFill>
            </p:spPr>
            <p:txBody>
              <a:bodyPr wrap="square" lIns="0" tIns="0" rIns="0" bIns="0" rtlCol="0">
                <a:noAutofit/>
              </a:bodyPr>
              <a:lstStyle/>
              <a:p>
                <a:endParaRPr/>
              </a:p>
            </p:txBody>
          </p:sp>
          <p:sp>
            <p:nvSpPr>
              <p:cNvPr id="374" name="object 66">
                <a:extLst>
                  <a:ext uri="{FF2B5EF4-FFF2-40B4-BE49-F238E27FC236}">
                    <a16:creationId xmlns:a16="http://schemas.microsoft.com/office/drawing/2014/main" id="{4384F9F9-204D-7710-5599-9AD07FE9D5A2}"/>
                  </a:ext>
                </a:extLst>
              </p:cNvPr>
              <p:cNvSpPr/>
              <p:nvPr/>
            </p:nvSpPr>
            <p:spPr>
              <a:xfrm>
                <a:off x="9197276" y="2093587"/>
                <a:ext cx="106855" cy="106860"/>
              </a:xfrm>
              <a:custGeom>
                <a:avLst/>
                <a:gdLst/>
                <a:ahLst/>
                <a:cxnLst/>
                <a:rect l="l" t="t" r="r" b="b"/>
                <a:pathLst>
                  <a:path w="106855" h="106860">
                    <a:moveTo>
                      <a:pt x="53408" y="97694"/>
                    </a:moveTo>
                    <a:lnTo>
                      <a:pt x="63813" y="104591"/>
                    </a:lnTo>
                    <a:lnTo>
                      <a:pt x="75645" y="106860"/>
                    </a:lnTo>
                    <a:lnTo>
                      <a:pt x="87466" y="104504"/>
                    </a:lnTo>
                    <a:lnTo>
                      <a:pt x="97680" y="97681"/>
                    </a:lnTo>
                    <a:lnTo>
                      <a:pt x="104583" y="87275"/>
                    </a:lnTo>
                    <a:lnTo>
                      <a:pt x="106855" y="75437"/>
                    </a:lnTo>
                    <a:lnTo>
                      <a:pt x="104500" y="63614"/>
                    </a:lnTo>
                    <a:lnTo>
                      <a:pt x="97705" y="53435"/>
                    </a:lnTo>
                    <a:lnTo>
                      <a:pt x="53458" y="9188"/>
                    </a:lnTo>
                    <a:lnTo>
                      <a:pt x="43029" y="2269"/>
                    </a:lnTo>
                    <a:lnTo>
                      <a:pt x="31191" y="0"/>
                    </a:lnTo>
                    <a:lnTo>
                      <a:pt x="19364" y="2354"/>
                    </a:lnTo>
                    <a:lnTo>
                      <a:pt x="9161" y="9162"/>
                    </a:lnTo>
                    <a:lnTo>
                      <a:pt x="2270" y="19569"/>
                    </a:lnTo>
                    <a:lnTo>
                      <a:pt x="0" y="31408"/>
                    </a:lnTo>
                    <a:lnTo>
                      <a:pt x="2350" y="43235"/>
                    </a:lnTo>
                    <a:lnTo>
                      <a:pt x="9173" y="53460"/>
                    </a:lnTo>
                    <a:lnTo>
                      <a:pt x="53408" y="97694"/>
                    </a:lnTo>
                    <a:close/>
                  </a:path>
                </a:pathLst>
              </a:custGeom>
              <a:solidFill>
                <a:srgbClr val="ECB133"/>
              </a:solidFill>
            </p:spPr>
            <p:txBody>
              <a:bodyPr wrap="square" lIns="0" tIns="0" rIns="0" bIns="0" rtlCol="0">
                <a:noAutofit/>
              </a:bodyPr>
              <a:lstStyle/>
              <a:p>
                <a:endParaRPr/>
              </a:p>
            </p:txBody>
          </p:sp>
          <p:sp>
            <p:nvSpPr>
              <p:cNvPr id="375" name="object 67">
                <a:extLst>
                  <a:ext uri="{FF2B5EF4-FFF2-40B4-BE49-F238E27FC236}">
                    <a16:creationId xmlns:a16="http://schemas.microsoft.com/office/drawing/2014/main" id="{DAF001D5-628B-6D3C-5951-42218CDDD082}"/>
                  </a:ext>
                </a:extLst>
              </p:cNvPr>
              <p:cNvSpPr/>
              <p:nvPr/>
            </p:nvSpPr>
            <p:spPr>
              <a:xfrm>
                <a:off x="9340695" y="2237000"/>
                <a:ext cx="63112" cy="63121"/>
              </a:xfrm>
              <a:custGeom>
                <a:avLst/>
                <a:gdLst/>
                <a:ahLst/>
                <a:cxnLst/>
                <a:rect l="l" t="t" r="r" b="b"/>
                <a:pathLst>
                  <a:path w="63112" h="63121">
                    <a:moveTo>
                      <a:pt x="9239" y="9248"/>
                    </a:moveTo>
                    <a:lnTo>
                      <a:pt x="9103" y="9385"/>
                    </a:lnTo>
                    <a:lnTo>
                      <a:pt x="2258" y="19816"/>
                    </a:lnTo>
                    <a:lnTo>
                      <a:pt x="0" y="31653"/>
                    </a:lnTo>
                    <a:lnTo>
                      <a:pt x="2326" y="43482"/>
                    </a:lnTo>
                    <a:lnTo>
                      <a:pt x="9239" y="53889"/>
                    </a:lnTo>
                    <a:lnTo>
                      <a:pt x="19810" y="60866"/>
                    </a:lnTo>
                    <a:lnTo>
                      <a:pt x="31649" y="63121"/>
                    </a:lnTo>
                    <a:lnTo>
                      <a:pt x="43473" y="60791"/>
                    </a:lnTo>
                    <a:lnTo>
                      <a:pt x="53866" y="53876"/>
                    </a:lnTo>
                    <a:lnTo>
                      <a:pt x="53999" y="53743"/>
                    </a:lnTo>
                    <a:lnTo>
                      <a:pt x="60847" y="43319"/>
                    </a:lnTo>
                    <a:lnTo>
                      <a:pt x="63112" y="31484"/>
                    </a:lnTo>
                    <a:lnTo>
                      <a:pt x="60790" y="19656"/>
                    </a:lnTo>
                    <a:lnTo>
                      <a:pt x="53879" y="9248"/>
                    </a:lnTo>
                    <a:lnTo>
                      <a:pt x="53733" y="9103"/>
                    </a:lnTo>
                    <a:lnTo>
                      <a:pt x="43301" y="2257"/>
                    </a:lnTo>
                    <a:lnTo>
                      <a:pt x="31464" y="0"/>
                    </a:lnTo>
                    <a:lnTo>
                      <a:pt x="19637" y="2330"/>
                    </a:lnTo>
                    <a:lnTo>
                      <a:pt x="9239" y="9248"/>
                    </a:lnTo>
                    <a:close/>
                  </a:path>
                </a:pathLst>
              </a:custGeom>
              <a:solidFill>
                <a:srgbClr val="34426E"/>
              </a:solidFill>
            </p:spPr>
            <p:txBody>
              <a:bodyPr wrap="square" lIns="0" tIns="0" rIns="0" bIns="0" rtlCol="0">
                <a:noAutofit/>
              </a:bodyPr>
              <a:lstStyle/>
              <a:p>
                <a:endParaRPr/>
              </a:p>
            </p:txBody>
          </p:sp>
          <p:sp>
            <p:nvSpPr>
              <p:cNvPr id="376" name="object 68">
                <a:extLst>
                  <a:ext uri="{FF2B5EF4-FFF2-40B4-BE49-F238E27FC236}">
                    <a16:creationId xmlns:a16="http://schemas.microsoft.com/office/drawing/2014/main" id="{F91D5B09-9F19-5C81-2CB0-370543BDFE14}"/>
                  </a:ext>
                </a:extLst>
              </p:cNvPr>
              <p:cNvSpPr/>
              <p:nvPr/>
            </p:nvSpPr>
            <p:spPr>
              <a:xfrm>
                <a:off x="8818403" y="1338860"/>
                <a:ext cx="239702" cy="213613"/>
              </a:xfrm>
              <a:custGeom>
                <a:avLst/>
                <a:gdLst/>
                <a:ahLst/>
                <a:cxnLst/>
                <a:rect l="l" t="t" r="r" b="b"/>
                <a:pathLst>
                  <a:path w="239702" h="213613">
                    <a:moveTo>
                      <a:pt x="26073" y="213613"/>
                    </a:moveTo>
                    <a:lnTo>
                      <a:pt x="38700" y="213463"/>
                    </a:lnTo>
                    <a:lnTo>
                      <a:pt x="51219" y="211627"/>
                    </a:lnTo>
                    <a:lnTo>
                      <a:pt x="63444" y="208105"/>
                    </a:lnTo>
                    <a:lnTo>
                      <a:pt x="75194" y="202895"/>
                    </a:lnTo>
                    <a:lnTo>
                      <a:pt x="86285" y="195995"/>
                    </a:lnTo>
                    <a:lnTo>
                      <a:pt x="96535" y="187403"/>
                    </a:lnTo>
                    <a:lnTo>
                      <a:pt x="160324" y="123659"/>
                    </a:lnTo>
                    <a:lnTo>
                      <a:pt x="230530" y="53441"/>
                    </a:lnTo>
                    <a:lnTo>
                      <a:pt x="237429" y="43040"/>
                    </a:lnTo>
                    <a:lnTo>
                      <a:pt x="239702" y="31205"/>
                    </a:lnTo>
                    <a:lnTo>
                      <a:pt x="237349" y="19380"/>
                    </a:lnTo>
                    <a:lnTo>
                      <a:pt x="230530" y="9169"/>
                    </a:lnTo>
                    <a:lnTo>
                      <a:pt x="220126" y="2274"/>
                    </a:lnTo>
                    <a:lnTo>
                      <a:pt x="208286" y="0"/>
                    </a:lnTo>
                    <a:lnTo>
                      <a:pt x="196460" y="2348"/>
                    </a:lnTo>
                    <a:lnTo>
                      <a:pt x="186258" y="9156"/>
                    </a:lnTo>
                    <a:lnTo>
                      <a:pt x="116039" y="79387"/>
                    </a:lnTo>
                    <a:lnTo>
                      <a:pt x="53416" y="141985"/>
                    </a:lnTo>
                    <a:lnTo>
                      <a:pt x="9182" y="186245"/>
                    </a:lnTo>
                    <a:lnTo>
                      <a:pt x="3060" y="192366"/>
                    </a:lnTo>
                    <a:lnTo>
                      <a:pt x="0" y="200405"/>
                    </a:lnTo>
                    <a:lnTo>
                      <a:pt x="12" y="208444"/>
                    </a:lnTo>
                    <a:lnTo>
                      <a:pt x="12321" y="211847"/>
                    </a:lnTo>
                    <a:lnTo>
                      <a:pt x="24907" y="213543"/>
                    </a:lnTo>
                    <a:lnTo>
                      <a:pt x="26073" y="213613"/>
                    </a:lnTo>
                    <a:close/>
                  </a:path>
                </a:pathLst>
              </a:custGeom>
              <a:solidFill>
                <a:srgbClr val="34426E"/>
              </a:solidFill>
            </p:spPr>
            <p:txBody>
              <a:bodyPr wrap="square" lIns="0" tIns="0" rIns="0" bIns="0" rtlCol="0">
                <a:noAutofit/>
              </a:bodyPr>
              <a:lstStyle/>
              <a:p>
                <a:endParaRPr/>
              </a:p>
            </p:txBody>
          </p:sp>
          <p:sp>
            <p:nvSpPr>
              <p:cNvPr id="377" name="object 69">
                <a:extLst>
                  <a:ext uri="{FF2B5EF4-FFF2-40B4-BE49-F238E27FC236}">
                    <a16:creationId xmlns:a16="http://schemas.microsoft.com/office/drawing/2014/main" id="{E32C7C76-6FAD-867D-887A-211E7A07E0ED}"/>
                  </a:ext>
                </a:extLst>
              </p:cNvPr>
              <p:cNvSpPr/>
              <p:nvPr/>
            </p:nvSpPr>
            <p:spPr>
              <a:xfrm>
                <a:off x="8711498" y="1206040"/>
                <a:ext cx="213781" cy="239699"/>
              </a:xfrm>
              <a:custGeom>
                <a:avLst/>
                <a:gdLst/>
                <a:ahLst/>
                <a:cxnLst/>
                <a:rect l="l" t="t" r="r" b="b"/>
                <a:pathLst>
                  <a:path w="213781" h="239699">
                    <a:moveTo>
                      <a:pt x="5333" y="239686"/>
                    </a:moveTo>
                    <a:lnTo>
                      <a:pt x="13372" y="239699"/>
                    </a:lnTo>
                    <a:lnTo>
                      <a:pt x="21411" y="236638"/>
                    </a:lnTo>
                    <a:lnTo>
                      <a:pt x="27533" y="230504"/>
                    </a:lnTo>
                    <a:lnTo>
                      <a:pt x="71055" y="186994"/>
                    </a:lnTo>
                    <a:lnTo>
                      <a:pt x="72491" y="185559"/>
                    </a:lnTo>
                    <a:lnTo>
                      <a:pt x="134403" y="123647"/>
                    </a:lnTo>
                    <a:lnTo>
                      <a:pt x="204609" y="53441"/>
                    </a:lnTo>
                    <a:lnTo>
                      <a:pt x="211508" y="43035"/>
                    </a:lnTo>
                    <a:lnTo>
                      <a:pt x="213781" y="31200"/>
                    </a:lnTo>
                    <a:lnTo>
                      <a:pt x="211428" y="19379"/>
                    </a:lnTo>
                    <a:lnTo>
                      <a:pt x="204609" y="9169"/>
                    </a:lnTo>
                    <a:lnTo>
                      <a:pt x="194204" y="2274"/>
                    </a:lnTo>
                    <a:lnTo>
                      <a:pt x="182365" y="0"/>
                    </a:lnTo>
                    <a:lnTo>
                      <a:pt x="170539" y="2348"/>
                    </a:lnTo>
                    <a:lnTo>
                      <a:pt x="160336" y="9156"/>
                    </a:lnTo>
                    <a:lnTo>
                      <a:pt x="27507" y="141998"/>
                    </a:lnTo>
                    <a:lnTo>
                      <a:pt x="18956" y="151803"/>
                    </a:lnTo>
                    <a:lnTo>
                      <a:pt x="11991" y="162426"/>
                    </a:lnTo>
                    <a:lnTo>
                      <a:pt x="6613" y="173699"/>
                    </a:lnTo>
                    <a:lnTo>
                      <a:pt x="2821" y="185455"/>
                    </a:lnTo>
                    <a:lnTo>
                      <a:pt x="617" y="197529"/>
                    </a:lnTo>
                    <a:lnTo>
                      <a:pt x="0" y="209752"/>
                    </a:lnTo>
                    <a:lnTo>
                      <a:pt x="969" y="221958"/>
                    </a:lnTo>
                    <a:lnTo>
                      <a:pt x="3525" y="233980"/>
                    </a:lnTo>
                    <a:lnTo>
                      <a:pt x="5333" y="239686"/>
                    </a:lnTo>
                    <a:close/>
                  </a:path>
                </a:pathLst>
              </a:custGeom>
              <a:solidFill>
                <a:srgbClr val="34426E"/>
              </a:solidFill>
            </p:spPr>
            <p:txBody>
              <a:bodyPr wrap="square" lIns="0" tIns="0" rIns="0" bIns="0" rtlCol="0">
                <a:noAutofit/>
              </a:bodyPr>
              <a:lstStyle/>
              <a:p>
                <a:endParaRPr/>
              </a:p>
            </p:txBody>
          </p:sp>
          <p:sp>
            <p:nvSpPr>
              <p:cNvPr id="378" name="object 70">
                <a:extLst>
                  <a:ext uri="{FF2B5EF4-FFF2-40B4-BE49-F238E27FC236}">
                    <a16:creationId xmlns:a16="http://schemas.microsoft.com/office/drawing/2014/main" id="{5F29FD9E-B6F4-071D-FEE4-2B561CE5BF39}"/>
                  </a:ext>
                </a:extLst>
              </p:cNvPr>
              <p:cNvSpPr/>
              <p:nvPr/>
            </p:nvSpPr>
            <p:spPr>
              <a:xfrm>
                <a:off x="8752027" y="1405273"/>
                <a:ext cx="106860" cy="106847"/>
              </a:xfrm>
              <a:custGeom>
                <a:avLst/>
                <a:gdLst/>
                <a:ahLst/>
                <a:cxnLst/>
                <a:rect l="l" t="t" r="r" b="b"/>
                <a:pathLst>
                  <a:path w="106860" h="106847">
                    <a:moveTo>
                      <a:pt x="9167" y="53414"/>
                    </a:moveTo>
                    <a:lnTo>
                      <a:pt x="2272" y="63816"/>
                    </a:lnTo>
                    <a:lnTo>
                      <a:pt x="0" y="75649"/>
                    </a:lnTo>
                    <a:lnTo>
                      <a:pt x="2353" y="87471"/>
                    </a:lnTo>
                    <a:lnTo>
                      <a:pt x="9167" y="97673"/>
                    </a:lnTo>
                    <a:lnTo>
                      <a:pt x="19570" y="104574"/>
                    </a:lnTo>
                    <a:lnTo>
                      <a:pt x="31406" y="106847"/>
                    </a:lnTo>
                    <a:lnTo>
                      <a:pt x="43232" y="104496"/>
                    </a:lnTo>
                    <a:lnTo>
                      <a:pt x="53439" y="97686"/>
                    </a:lnTo>
                    <a:lnTo>
                      <a:pt x="97673" y="53452"/>
                    </a:lnTo>
                    <a:lnTo>
                      <a:pt x="104592" y="43017"/>
                    </a:lnTo>
                    <a:lnTo>
                      <a:pt x="106860" y="31179"/>
                    </a:lnTo>
                    <a:lnTo>
                      <a:pt x="104501" y="19358"/>
                    </a:lnTo>
                    <a:lnTo>
                      <a:pt x="97686" y="9167"/>
                    </a:lnTo>
                    <a:lnTo>
                      <a:pt x="87280" y="2271"/>
                    </a:lnTo>
                    <a:lnTo>
                      <a:pt x="75444" y="0"/>
                    </a:lnTo>
                    <a:lnTo>
                      <a:pt x="63620" y="2350"/>
                    </a:lnTo>
                    <a:lnTo>
                      <a:pt x="53401" y="9167"/>
                    </a:lnTo>
                    <a:lnTo>
                      <a:pt x="9167" y="53414"/>
                    </a:lnTo>
                    <a:close/>
                  </a:path>
                </a:pathLst>
              </a:custGeom>
              <a:solidFill>
                <a:srgbClr val="ECB133"/>
              </a:solidFill>
            </p:spPr>
            <p:txBody>
              <a:bodyPr wrap="square" lIns="0" tIns="0" rIns="0" bIns="0" rtlCol="0">
                <a:noAutofit/>
              </a:bodyPr>
              <a:lstStyle/>
              <a:p>
                <a:endParaRPr/>
              </a:p>
            </p:txBody>
          </p:sp>
          <p:sp>
            <p:nvSpPr>
              <p:cNvPr id="379" name="object 71">
                <a:extLst>
                  <a:ext uri="{FF2B5EF4-FFF2-40B4-BE49-F238E27FC236}">
                    <a16:creationId xmlns:a16="http://schemas.microsoft.com/office/drawing/2014/main" id="{D9B6357A-6777-43F6-22D7-7D6ED8C2CAD1}"/>
                  </a:ext>
                </a:extLst>
              </p:cNvPr>
              <p:cNvSpPr/>
              <p:nvPr/>
            </p:nvSpPr>
            <p:spPr>
              <a:xfrm>
                <a:off x="8818403" y="1608000"/>
                <a:ext cx="239704" cy="213605"/>
              </a:xfrm>
              <a:custGeom>
                <a:avLst/>
                <a:gdLst/>
                <a:ahLst/>
                <a:cxnLst/>
                <a:rect l="l" t="t" r="r" b="b"/>
                <a:pathLst>
                  <a:path w="239704" h="213605">
                    <a:moveTo>
                      <a:pt x="26085" y="0"/>
                    </a:moveTo>
                    <a:lnTo>
                      <a:pt x="24922" y="69"/>
                    </a:lnTo>
                    <a:lnTo>
                      <a:pt x="12330" y="1759"/>
                    </a:lnTo>
                    <a:lnTo>
                      <a:pt x="25" y="5156"/>
                    </a:lnTo>
                    <a:lnTo>
                      <a:pt x="0" y="13195"/>
                    </a:lnTo>
                    <a:lnTo>
                      <a:pt x="3060" y="21234"/>
                    </a:lnTo>
                    <a:lnTo>
                      <a:pt x="9182" y="27355"/>
                    </a:lnTo>
                    <a:lnTo>
                      <a:pt x="53428" y="71615"/>
                    </a:lnTo>
                    <a:lnTo>
                      <a:pt x="116039" y="134213"/>
                    </a:lnTo>
                    <a:lnTo>
                      <a:pt x="186258" y="204444"/>
                    </a:lnTo>
                    <a:lnTo>
                      <a:pt x="196465" y="211254"/>
                    </a:lnTo>
                    <a:lnTo>
                      <a:pt x="208291" y="213605"/>
                    </a:lnTo>
                    <a:lnTo>
                      <a:pt x="220127" y="211332"/>
                    </a:lnTo>
                    <a:lnTo>
                      <a:pt x="230530" y="204431"/>
                    </a:lnTo>
                    <a:lnTo>
                      <a:pt x="237348" y="194224"/>
                    </a:lnTo>
                    <a:lnTo>
                      <a:pt x="239704" y="182398"/>
                    </a:lnTo>
                    <a:lnTo>
                      <a:pt x="237435" y="170562"/>
                    </a:lnTo>
                    <a:lnTo>
                      <a:pt x="230543" y="160159"/>
                    </a:lnTo>
                    <a:lnTo>
                      <a:pt x="160312" y="89941"/>
                    </a:lnTo>
                    <a:lnTo>
                      <a:pt x="97713" y="27330"/>
                    </a:lnTo>
                    <a:lnTo>
                      <a:pt x="86291" y="17618"/>
                    </a:lnTo>
                    <a:lnTo>
                      <a:pt x="75201" y="10716"/>
                    </a:lnTo>
                    <a:lnTo>
                      <a:pt x="63451" y="5503"/>
                    </a:lnTo>
                    <a:lnTo>
                      <a:pt x="51226" y="1980"/>
                    </a:lnTo>
                    <a:lnTo>
                      <a:pt x="38709" y="146"/>
                    </a:lnTo>
                    <a:lnTo>
                      <a:pt x="26085" y="0"/>
                    </a:lnTo>
                    <a:close/>
                  </a:path>
                </a:pathLst>
              </a:custGeom>
              <a:solidFill>
                <a:srgbClr val="34426E"/>
              </a:solidFill>
            </p:spPr>
            <p:txBody>
              <a:bodyPr wrap="square" lIns="0" tIns="0" rIns="0" bIns="0" rtlCol="0">
                <a:noAutofit/>
              </a:bodyPr>
              <a:lstStyle/>
              <a:p>
                <a:endParaRPr/>
              </a:p>
            </p:txBody>
          </p:sp>
          <p:sp>
            <p:nvSpPr>
              <p:cNvPr id="383" name="object 72">
                <a:extLst>
                  <a:ext uri="{FF2B5EF4-FFF2-40B4-BE49-F238E27FC236}">
                    <a16:creationId xmlns:a16="http://schemas.microsoft.com/office/drawing/2014/main" id="{BB97FC2C-8C4D-BDF0-B041-C7FF69532D07}"/>
                  </a:ext>
                </a:extLst>
              </p:cNvPr>
              <p:cNvSpPr/>
              <p:nvPr/>
            </p:nvSpPr>
            <p:spPr>
              <a:xfrm>
                <a:off x="8711500" y="1714708"/>
                <a:ext cx="213779" cy="239717"/>
              </a:xfrm>
              <a:custGeom>
                <a:avLst/>
                <a:gdLst/>
                <a:ahLst/>
                <a:cxnLst/>
                <a:rect l="l" t="t" r="r" b="b"/>
                <a:pathLst>
                  <a:path w="213779" h="239717">
                    <a:moveTo>
                      <a:pt x="5331" y="38"/>
                    </a:moveTo>
                    <a:lnTo>
                      <a:pt x="3523" y="5742"/>
                    </a:lnTo>
                    <a:lnTo>
                      <a:pt x="967" y="17760"/>
                    </a:lnTo>
                    <a:lnTo>
                      <a:pt x="0" y="29964"/>
                    </a:lnTo>
                    <a:lnTo>
                      <a:pt x="619" y="42186"/>
                    </a:lnTo>
                    <a:lnTo>
                      <a:pt x="2824" y="54259"/>
                    </a:lnTo>
                    <a:lnTo>
                      <a:pt x="6616" y="66017"/>
                    </a:lnTo>
                    <a:lnTo>
                      <a:pt x="11994" y="77292"/>
                    </a:lnTo>
                    <a:lnTo>
                      <a:pt x="18957" y="87917"/>
                    </a:lnTo>
                    <a:lnTo>
                      <a:pt x="27505" y="97726"/>
                    </a:lnTo>
                    <a:lnTo>
                      <a:pt x="160334" y="230555"/>
                    </a:lnTo>
                    <a:lnTo>
                      <a:pt x="170534" y="237366"/>
                    </a:lnTo>
                    <a:lnTo>
                      <a:pt x="182358" y="239717"/>
                    </a:lnTo>
                    <a:lnTo>
                      <a:pt x="194197" y="237443"/>
                    </a:lnTo>
                    <a:lnTo>
                      <a:pt x="204606" y="230543"/>
                    </a:lnTo>
                    <a:lnTo>
                      <a:pt x="211422" y="220346"/>
                    </a:lnTo>
                    <a:lnTo>
                      <a:pt x="213779" y="208523"/>
                    </a:lnTo>
                    <a:lnTo>
                      <a:pt x="211507" y="196686"/>
                    </a:lnTo>
                    <a:lnTo>
                      <a:pt x="204606" y="186283"/>
                    </a:lnTo>
                    <a:lnTo>
                      <a:pt x="134388" y="116065"/>
                    </a:lnTo>
                    <a:lnTo>
                      <a:pt x="72501" y="54165"/>
                    </a:lnTo>
                    <a:lnTo>
                      <a:pt x="71053" y="52717"/>
                    </a:lnTo>
                    <a:lnTo>
                      <a:pt x="27530" y="9207"/>
                    </a:lnTo>
                    <a:lnTo>
                      <a:pt x="21409" y="3060"/>
                    </a:lnTo>
                    <a:lnTo>
                      <a:pt x="13357" y="0"/>
                    </a:lnTo>
                    <a:lnTo>
                      <a:pt x="5331" y="38"/>
                    </a:lnTo>
                    <a:close/>
                  </a:path>
                </a:pathLst>
              </a:custGeom>
              <a:solidFill>
                <a:srgbClr val="34426E"/>
              </a:solidFill>
            </p:spPr>
            <p:txBody>
              <a:bodyPr wrap="square" lIns="0" tIns="0" rIns="0" bIns="0" rtlCol="0">
                <a:noAutofit/>
              </a:bodyPr>
              <a:lstStyle/>
              <a:p>
                <a:endParaRPr/>
              </a:p>
            </p:txBody>
          </p:sp>
          <p:sp>
            <p:nvSpPr>
              <p:cNvPr id="384" name="object 73">
                <a:extLst>
                  <a:ext uri="{FF2B5EF4-FFF2-40B4-BE49-F238E27FC236}">
                    <a16:creationId xmlns:a16="http://schemas.microsoft.com/office/drawing/2014/main" id="{95434059-4CF0-F76D-7FB2-472FB2DA3A7E}"/>
                  </a:ext>
                </a:extLst>
              </p:cNvPr>
              <p:cNvSpPr/>
              <p:nvPr/>
            </p:nvSpPr>
            <p:spPr>
              <a:xfrm>
                <a:off x="8752022" y="1648341"/>
                <a:ext cx="106865" cy="106857"/>
              </a:xfrm>
              <a:custGeom>
                <a:avLst/>
                <a:gdLst/>
                <a:ahLst/>
                <a:cxnLst/>
                <a:rect l="l" t="t" r="r" b="b"/>
                <a:pathLst>
                  <a:path w="106865" h="106857">
                    <a:moveTo>
                      <a:pt x="9172" y="53444"/>
                    </a:moveTo>
                    <a:lnTo>
                      <a:pt x="53406" y="97678"/>
                    </a:lnTo>
                    <a:lnTo>
                      <a:pt x="63629" y="104504"/>
                    </a:lnTo>
                    <a:lnTo>
                      <a:pt x="75452" y="106857"/>
                    </a:lnTo>
                    <a:lnTo>
                      <a:pt x="87286" y="104587"/>
                    </a:lnTo>
                    <a:lnTo>
                      <a:pt x="97691" y="97691"/>
                    </a:lnTo>
                    <a:lnTo>
                      <a:pt x="104509" y="87485"/>
                    </a:lnTo>
                    <a:lnTo>
                      <a:pt x="106865" y="75662"/>
                    </a:lnTo>
                    <a:lnTo>
                      <a:pt x="104596" y="63827"/>
                    </a:lnTo>
                    <a:lnTo>
                      <a:pt x="97704" y="53419"/>
                    </a:lnTo>
                    <a:lnTo>
                      <a:pt x="53457" y="9172"/>
                    </a:lnTo>
                    <a:lnTo>
                      <a:pt x="43234" y="2353"/>
                    </a:lnTo>
                    <a:lnTo>
                      <a:pt x="31413" y="0"/>
                    </a:lnTo>
                    <a:lnTo>
                      <a:pt x="19578" y="2273"/>
                    </a:lnTo>
                    <a:lnTo>
                      <a:pt x="9172" y="9172"/>
                    </a:lnTo>
                    <a:lnTo>
                      <a:pt x="2353" y="19382"/>
                    </a:lnTo>
                    <a:lnTo>
                      <a:pt x="0" y="31203"/>
                    </a:lnTo>
                    <a:lnTo>
                      <a:pt x="2273" y="43038"/>
                    </a:lnTo>
                    <a:lnTo>
                      <a:pt x="9172" y="53444"/>
                    </a:lnTo>
                    <a:close/>
                  </a:path>
                </a:pathLst>
              </a:custGeom>
              <a:solidFill>
                <a:srgbClr val="ECB133"/>
              </a:solidFill>
            </p:spPr>
            <p:txBody>
              <a:bodyPr wrap="square" lIns="0" tIns="0" rIns="0" bIns="0" rtlCol="0">
                <a:noAutofit/>
              </a:bodyPr>
              <a:lstStyle/>
              <a:p>
                <a:endParaRPr/>
              </a:p>
            </p:txBody>
          </p:sp>
          <p:sp>
            <p:nvSpPr>
              <p:cNvPr id="385" name="object 74">
                <a:extLst>
                  <a:ext uri="{FF2B5EF4-FFF2-40B4-BE49-F238E27FC236}">
                    <a16:creationId xmlns:a16="http://schemas.microsoft.com/office/drawing/2014/main" id="{544619C5-5C29-1FA6-3097-B4746F3040F6}"/>
                  </a:ext>
                </a:extLst>
              </p:cNvPr>
              <p:cNvSpPr/>
              <p:nvPr/>
            </p:nvSpPr>
            <p:spPr>
              <a:xfrm>
                <a:off x="8652360" y="1548670"/>
                <a:ext cx="63120" cy="63115"/>
              </a:xfrm>
              <a:custGeom>
                <a:avLst/>
                <a:gdLst/>
                <a:ahLst/>
                <a:cxnLst/>
                <a:rect l="l" t="t" r="r" b="b"/>
                <a:pathLst>
                  <a:path w="63120" h="63115">
                    <a:moveTo>
                      <a:pt x="9243" y="9248"/>
                    </a:moveTo>
                    <a:lnTo>
                      <a:pt x="9106" y="9386"/>
                    </a:lnTo>
                    <a:lnTo>
                      <a:pt x="2257" y="19817"/>
                    </a:lnTo>
                    <a:lnTo>
                      <a:pt x="0" y="31652"/>
                    </a:lnTo>
                    <a:lnTo>
                      <a:pt x="2329" y="43477"/>
                    </a:lnTo>
                    <a:lnTo>
                      <a:pt x="9243" y="53876"/>
                    </a:lnTo>
                    <a:lnTo>
                      <a:pt x="19805" y="60853"/>
                    </a:lnTo>
                    <a:lnTo>
                      <a:pt x="31646" y="63115"/>
                    </a:lnTo>
                    <a:lnTo>
                      <a:pt x="43475" y="60789"/>
                    </a:lnTo>
                    <a:lnTo>
                      <a:pt x="53871" y="53876"/>
                    </a:lnTo>
                    <a:lnTo>
                      <a:pt x="54008" y="53738"/>
                    </a:lnTo>
                    <a:lnTo>
                      <a:pt x="60859" y="43307"/>
                    </a:lnTo>
                    <a:lnTo>
                      <a:pt x="63120" y="31472"/>
                    </a:lnTo>
                    <a:lnTo>
                      <a:pt x="60791" y="19647"/>
                    </a:lnTo>
                    <a:lnTo>
                      <a:pt x="53871" y="9248"/>
                    </a:lnTo>
                    <a:lnTo>
                      <a:pt x="53734" y="9111"/>
                    </a:lnTo>
                    <a:lnTo>
                      <a:pt x="43308" y="2260"/>
                    </a:lnTo>
                    <a:lnTo>
                      <a:pt x="31472" y="0"/>
                    </a:lnTo>
                    <a:lnTo>
                      <a:pt x="19644" y="2329"/>
                    </a:lnTo>
                    <a:lnTo>
                      <a:pt x="9243" y="9248"/>
                    </a:lnTo>
                    <a:close/>
                  </a:path>
                </a:pathLst>
              </a:custGeom>
              <a:solidFill>
                <a:srgbClr val="34426E"/>
              </a:solidFill>
            </p:spPr>
            <p:txBody>
              <a:bodyPr wrap="square" lIns="0" tIns="0" rIns="0" bIns="0" rtlCol="0">
                <a:noAutofit/>
              </a:bodyPr>
              <a:lstStyle/>
              <a:p>
                <a:endParaRPr/>
              </a:p>
            </p:txBody>
          </p:sp>
          <p:sp>
            <p:nvSpPr>
              <p:cNvPr id="439" name="object 75">
                <a:extLst>
                  <a:ext uri="{FF2B5EF4-FFF2-40B4-BE49-F238E27FC236}">
                    <a16:creationId xmlns:a16="http://schemas.microsoft.com/office/drawing/2014/main" id="{E581E797-2CA2-3A83-E112-A47A827A65CE}"/>
                  </a:ext>
                </a:extLst>
              </p:cNvPr>
              <p:cNvSpPr/>
              <p:nvPr/>
            </p:nvSpPr>
            <p:spPr>
              <a:xfrm>
                <a:off x="8822620" y="2028849"/>
                <a:ext cx="239713" cy="213617"/>
              </a:xfrm>
              <a:custGeom>
                <a:avLst/>
                <a:gdLst/>
                <a:ahLst/>
                <a:cxnLst/>
                <a:rect l="l" t="t" r="r" b="b"/>
                <a:pathLst>
                  <a:path w="239713" h="213617">
                    <a:moveTo>
                      <a:pt x="26085" y="213617"/>
                    </a:moveTo>
                    <a:lnTo>
                      <a:pt x="38711" y="213466"/>
                    </a:lnTo>
                    <a:lnTo>
                      <a:pt x="51229" y="211629"/>
                    </a:lnTo>
                    <a:lnTo>
                      <a:pt x="63456" y="208106"/>
                    </a:lnTo>
                    <a:lnTo>
                      <a:pt x="75207" y="202894"/>
                    </a:lnTo>
                    <a:lnTo>
                      <a:pt x="86298" y="195992"/>
                    </a:lnTo>
                    <a:lnTo>
                      <a:pt x="96545" y="187397"/>
                    </a:lnTo>
                    <a:lnTo>
                      <a:pt x="160324" y="123662"/>
                    </a:lnTo>
                    <a:lnTo>
                      <a:pt x="230530" y="53457"/>
                    </a:lnTo>
                    <a:lnTo>
                      <a:pt x="237435" y="43052"/>
                    </a:lnTo>
                    <a:lnTo>
                      <a:pt x="239713" y="31218"/>
                    </a:lnTo>
                    <a:lnTo>
                      <a:pt x="237366" y="19395"/>
                    </a:lnTo>
                    <a:lnTo>
                      <a:pt x="230543" y="9172"/>
                    </a:lnTo>
                    <a:lnTo>
                      <a:pt x="220131" y="2274"/>
                    </a:lnTo>
                    <a:lnTo>
                      <a:pt x="208296" y="0"/>
                    </a:lnTo>
                    <a:lnTo>
                      <a:pt x="196475" y="2350"/>
                    </a:lnTo>
                    <a:lnTo>
                      <a:pt x="186258" y="9172"/>
                    </a:lnTo>
                    <a:lnTo>
                      <a:pt x="116052" y="79390"/>
                    </a:lnTo>
                    <a:lnTo>
                      <a:pt x="53428" y="142001"/>
                    </a:lnTo>
                    <a:lnTo>
                      <a:pt x="9182" y="186248"/>
                    </a:lnTo>
                    <a:lnTo>
                      <a:pt x="3060" y="192369"/>
                    </a:lnTo>
                    <a:lnTo>
                      <a:pt x="0" y="200409"/>
                    </a:lnTo>
                    <a:lnTo>
                      <a:pt x="25" y="208448"/>
                    </a:lnTo>
                    <a:lnTo>
                      <a:pt x="12324" y="211850"/>
                    </a:lnTo>
                    <a:lnTo>
                      <a:pt x="24918" y="213546"/>
                    </a:lnTo>
                    <a:lnTo>
                      <a:pt x="26085" y="213617"/>
                    </a:lnTo>
                    <a:close/>
                  </a:path>
                </a:pathLst>
              </a:custGeom>
              <a:solidFill>
                <a:srgbClr val="34426E"/>
              </a:solidFill>
            </p:spPr>
            <p:txBody>
              <a:bodyPr wrap="square" lIns="0" tIns="0" rIns="0" bIns="0" rtlCol="0">
                <a:noAutofit/>
              </a:bodyPr>
              <a:lstStyle/>
              <a:p>
                <a:endParaRPr/>
              </a:p>
            </p:txBody>
          </p:sp>
          <p:sp>
            <p:nvSpPr>
              <p:cNvPr id="440" name="object 76">
                <a:extLst>
                  <a:ext uri="{FF2B5EF4-FFF2-40B4-BE49-F238E27FC236}">
                    <a16:creationId xmlns:a16="http://schemas.microsoft.com/office/drawing/2014/main" id="{8CF2B1E8-F881-25CA-7337-F94F05CAE134}"/>
                  </a:ext>
                </a:extLst>
              </p:cNvPr>
              <p:cNvSpPr/>
              <p:nvPr/>
            </p:nvSpPr>
            <p:spPr>
              <a:xfrm>
                <a:off x="8715721" y="1896029"/>
                <a:ext cx="213769" cy="239715"/>
              </a:xfrm>
              <a:custGeom>
                <a:avLst/>
                <a:gdLst/>
                <a:ahLst/>
                <a:cxnLst/>
                <a:rect l="l" t="t" r="r" b="b"/>
                <a:pathLst>
                  <a:path w="213769" h="239715">
                    <a:moveTo>
                      <a:pt x="5327" y="239690"/>
                    </a:moveTo>
                    <a:lnTo>
                      <a:pt x="13366" y="239715"/>
                    </a:lnTo>
                    <a:lnTo>
                      <a:pt x="21405" y="236642"/>
                    </a:lnTo>
                    <a:lnTo>
                      <a:pt x="27527" y="230508"/>
                    </a:lnTo>
                    <a:lnTo>
                      <a:pt x="71050" y="186985"/>
                    </a:lnTo>
                    <a:lnTo>
                      <a:pt x="72485" y="185537"/>
                    </a:lnTo>
                    <a:lnTo>
                      <a:pt x="134397" y="123650"/>
                    </a:lnTo>
                    <a:lnTo>
                      <a:pt x="204590" y="53431"/>
                    </a:lnTo>
                    <a:lnTo>
                      <a:pt x="211492" y="43026"/>
                    </a:lnTo>
                    <a:lnTo>
                      <a:pt x="213769" y="31195"/>
                    </a:lnTo>
                    <a:lnTo>
                      <a:pt x="211419" y="19376"/>
                    </a:lnTo>
                    <a:lnTo>
                      <a:pt x="204603" y="9172"/>
                    </a:lnTo>
                    <a:lnTo>
                      <a:pt x="194202" y="2273"/>
                    </a:lnTo>
                    <a:lnTo>
                      <a:pt x="182367" y="0"/>
                    </a:lnTo>
                    <a:lnTo>
                      <a:pt x="170542" y="2353"/>
                    </a:lnTo>
                    <a:lnTo>
                      <a:pt x="160331" y="9172"/>
                    </a:lnTo>
                    <a:lnTo>
                      <a:pt x="27501" y="142001"/>
                    </a:lnTo>
                    <a:lnTo>
                      <a:pt x="18950" y="151811"/>
                    </a:lnTo>
                    <a:lnTo>
                      <a:pt x="11985" y="162436"/>
                    </a:lnTo>
                    <a:lnTo>
                      <a:pt x="6609" y="173711"/>
                    </a:lnTo>
                    <a:lnTo>
                      <a:pt x="2819" y="185468"/>
                    </a:lnTo>
                    <a:lnTo>
                      <a:pt x="616" y="197542"/>
                    </a:lnTo>
                    <a:lnTo>
                      <a:pt x="0" y="209765"/>
                    </a:lnTo>
                    <a:lnTo>
                      <a:pt x="969" y="221971"/>
                    </a:lnTo>
                    <a:lnTo>
                      <a:pt x="3524" y="233993"/>
                    </a:lnTo>
                    <a:lnTo>
                      <a:pt x="5327" y="239690"/>
                    </a:lnTo>
                    <a:close/>
                  </a:path>
                </a:pathLst>
              </a:custGeom>
              <a:solidFill>
                <a:srgbClr val="34426E"/>
              </a:solidFill>
            </p:spPr>
            <p:txBody>
              <a:bodyPr wrap="square" lIns="0" tIns="0" rIns="0" bIns="0" rtlCol="0">
                <a:noAutofit/>
              </a:bodyPr>
              <a:lstStyle/>
              <a:p>
                <a:endParaRPr/>
              </a:p>
            </p:txBody>
          </p:sp>
          <p:sp>
            <p:nvSpPr>
              <p:cNvPr id="441" name="object 77">
                <a:extLst>
                  <a:ext uri="{FF2B5EF4-FFF2-40B4-BE49-F238E27FC236}">
                    <a16:creationId xmlns:a16="http://schemas.microsoft.com/office/drawing/2014/main" id="{B9333EBD-8164-2A57-B92F-2F37F5569E96}"/>
                  </a:ext>
                </a:extLst>
              </p:cNvPr>
              <p:cNvSpPr/>
              <p:nvPr/>
            </p:nvSpPr>
            <p:spPr>
              <a:xfrm>
                <a:off x="8756250" y="2095264"/>
                <a:ext cx="106851" cy="106851"/>
              </a:xfrm>
              <a:custGeom>
                <a:avLst/>
                <a:gdLst/>
                <a:ahLst/>
                <a:cxnLst/>
                <a:rect l="l" t="t" r="r" b="b"/>
                <a:pathLst>
                  <a:path w="106851" h="106851">
                    <a:moveTo>
                      <a:pt x="9167" y="53403"/>
                    </a:moveTo>
                    <a:lnTo>
                      <a:pt x="2273" y="63809"/>
                    </a:lnTo>
                    <a:lnTo>
                      <a:pt x="0" y="75643"/>
                    </a:lnTo>
                    <a:lnTo>
                      <a:pt x="2350" y="87465"/>
                    </a:lnTo>
                    <a:lnTo>
                      <a:pt x="9167" y="97675"/>
                    </a:lnTo>
                    <a:lnTo>
                      <a:pt x="19571" y="104576"/>
                    </a:lnTo>
                    <a:lnTo>
                      <a:pt x="31409" y="106851"/>
                    </a:lnTo>
                    <a:lnTo>
                      <a:pt x="43236" y="104502"/>
                    </a:lnTo>
                    <a:lnTo>
                      <a:pt x="53439" y="97700"/>
                    </a:lnTo>
                    <a:lnTo>
                      <a:pt x="97673" y="53454"/>
                    </a:lnTo>
                    <a:lnTo>
                      <a:pt x="104585" y="43018"/>
                    </a:lnTo>
                    <a:lnTo>
                      <a:pt x="106851" y="31179"/>
                    </a:lnTo>
                    <a:lnTo>
                      <a:pt x="104493" y="19353"/>
                    </a:lnTo>
                    <a:lnTo>
                      <a:pt x="97686" y="9156"/>
                    </a:lnTo>
                    <a:lnTo>
                      <a:pt x="87277" y="2265"/>
                    </a:lnTo>
                    <a:lnTo>
                      <a:pt x="75438" y="0"/>
                    </a:lnTo>
                    <a:lnTo>
                      <a:pt x="63614" y="2356"/>
                    </a:lnTo>
                    <a:lnTo>
                      <a:pt x="53414" y="9169"/>
                    </a:lnTo>
                    <a:lnTo>
                      <a:pt x="9167" y="53403"/>
                    </a:lnTo>
                    <a:close/>
                  </a:path>
                </a:pathLst>
              </a:custGeom>
              <a:solidFill>
                <a:srgbClr val="ECB133"/>
              </a:solidFill>
            </p:spPr>
            <p:txBody>
              <a:bodyPr wrap="square" lIns="0" tIns="0" rIns="0" bIns="0" rtlCol="0">
                <a:noAutofit/>
              </a:bodyPr>
              <a:lstStyle/>
              <a:p>
                <a:endParaRPr/>
              </a:p>
            </p:txBody>
          </p:sp>
          <p:sp>
            <p:nvSpPr>
              <p:cNvPr id="442" name="object 78">
                <a:extLst>
                  <a:ext uri="{FF2B5EF4-FFF2-40B4-BE49-F238E27FC236}">
                    <a16:creationId xmlns:a16="http://schemas.microsoft.com/office/drawing/2014/main" id="{9DEF6BCF-7952-0115-4487-B35C43DB28AF}"/>
                  </a:ext>
                </a:extLst>
              </p:cNvPr>
              <p:cNvSpPr/>
              <p:nvPr/>
            </p:nvSpPr>
            <p:spPr>
              <a:xfrm>
                <a:off x="8446754" y="2404723"/>
                <a:ext cx="213621" cy="239704"/>
              </a:xfrm>
              <a:custGeom>
                <a:avLst/>
                <a:gdLst/>
                <a:ahLst/>
                <a:cxnLst/>
                <a:rect l="l" t="t" r="r" b="b"/>
                <a:pathLst>
                  <a:path w="213621" h="239704">
                    <a:moveTo>
                      <a:pt x="213621" y="26073"/>
                    </a:moveTo>
                    <a:lnTo>
                      <a:pt x="213550" y="24921"/>
                    </a:lnTo>
                    <a:lnTo>
                      <a:pt x="211847" y="12333"/>
                    </a:lnTo>
                    <a:lnTo>
                      <a:pt x="208452" y="25"/>
                    </a:lnTo>
                    <a:lnTo>
                      <a:pt x="200401" y="0"/>
                    </a:lnTo>
                    <a:lnTo>
                      <a:pt x="192374" y="3060"/>
                    </a:lnTo>
                    <a:lnTo>
                      <a:pt x="186240" y="9182"/>
                    </a:lnTo>
                    <a:lnTo>
                      <a:pt x="141993" y="53416"/>
                    </a:lnTo>
                    <a:lnTo>
                      <a:pt x="79382" y="116039"/>
                    </a:lnTo>
                    <a:lnTo>
                      <a:pt x="9177" y="186245"/>
                    </a:lnTo>
                    <a:lnTo>
                      <a:pt x="2346" y="196480"/>
                    </a:lnTo>
                    <a:lnTo>
                      <a:pt x="0" y="208301"/>
                    </a:lnTo>
                    <a:lnTo>
                      <a:pt x="2275" y="220135"/>
                    </a:lnTo>
                    <a:lnTo>
                      <a:pt x="9177" y="230543"/>
                    </a:lnTo>
                    <a:lnTo>
                      <a:pt x="19382" y="237353"/>
                    </a:lnTo>
                    <a:lnTo>
                      <a:pt x="31205" y="239704"/>
                    </a:lnTo>
                    <a:lnTo>
                      <a:pt x="43041" y="237430"/>
                    </a:lnTo>
                    <a:lnTo>
                      <a:pt x="53449" y="230530"/>
                    </a:lnTo>
                    <a:lnTo>
                      <a:pt x="123654" y="160312"/>
                    </a:lnTo>
                    <a:lnTo>
                      <a:pt x="186278" y="97713"/>
                    </a:lnTo>
                    <a:lnTo>
                      <a:pt x="195993" y="86287"/>
                    </a:lnTo>
                    <a:lnTo>
                      <a:pt x="202895" y="75197"/>
                    </a:lnTo>
                    <a:lnTo>
                      <a:pt x="208108" y="63446"/>
                    </a:lnTo>
                    <a:lnTo>
                      <a:pt x="211632" y="51220"/>
                    </a:lnTo>
                    <a:lnTo>
                      <a:pt x="213470" y="38700"/>
                    </a:lnTo>
                    <a:lnTo>
                      <a:pt x="213621" y="26073"/>
                    </a:lnTo>
                    <a:close/>
                  </a:path>
                </a:pathLst>
              </a:custGeom>
              <a:solidFill>
                <a:srgbClr val="34426E"/>
              </a:solidFill>
            </p:spPr>
            <p:txBody>
              <a:bodyPr wrap="square" lIns="0" tIns="0" rIns="0" bIns="0" rtlCol="0">
                <a:noAutofit/>
              </a:bodyPr>
              <a:lstStyle/>
              <a:p>
                <a:endParaRPr/>
              </a:p>
            </p:txBody>
          </p:sp>
          <p:sp>
            <p:nvSpPr>
              <p:cNvPr id="443" name="object 79">
                <a:extLst>
                  <a:ext uri="{FF2B5EF4-FFF2-40B4-BE49-F238E27FC236}">
                    <a16:creationId xmlns:a16="http://schemas.microsoft.com/office/drawing/2014/main" id="{C0193E34-F368-1CF1-3AE0-F406C2E6ED86}"/>
                  </a:ext>
                </a:extLst>
              </p:cNvPr>
              <p:cNvSpPr/>
              <p:nvPr/>
            </p:nvSpPr>
            <p:spPr>
              <a:xfrm>
                <a:off x="8313927" y="2297823"/>
                <a:ext cx="239702" cy="213767"/>
              </a:xfrm>
              <a:custGeom>
                <a:avLst/>
                <a:gdLst/>
                <a:ahLst/>
                <a:cxnLst/>
                <a:rect l="l" t="t" r="r" b="b"/>
                <a:pathLst>
                  <a:path w="239702" h="213767">
                    <a:moveTo>
                      <a:pt x="239690" y="5327"/>
                    </a:moveTo>
                    <a:lnTo>
                      <a:pt x="233995" y="3524"/>
                    </a:lnTo>
                    <a:lnTo>
                      <a:pt x="221975" y="969"/>
                    </a:lnTo>
                    <a:lnTo>
                      <a:pt x="209770" y="0"/>
                    </a:lnTo>
                    <a:lnTo>
                      <a:pt x="197547" y="616"/>
                    </a:lnTo>
                    <a:lnTo>
                      <a:pt x="185473" y="2819"/>
                    </a:lnTo>
                    <a:lnTo>
                      <a:pt x="173714" y="6609"/>
                    </a:lnTo>
                    <a:lnTo>
                      <a:pt x="162438" y="11985"/>
                    </a:lnTo>
                    <a:lnTo>
                      <a:pt x="151811" y="18950"/>
                    </a:lnTo>
                    <a:lnTo>
                      <a:pt x="142001" y="27501"/>
                    </a:lnTo>
                    <a:lnTo>
                      <a:pt x="9172" y="160318"/>
                    </a:lnTo>
                    <a:lnTo>
                      <a:pt x="2353" y="170531"/>
                    </a:lnTo>
                    <a:lnTo>
                      <a:pt x="0" y="182359"/>
                    </a:lnTo>
                    <a:lnTo>
                      <a:pt x="2273" y="194195"/>
                    </a:lnTo>
                    <a:lnTo>
                      <a:pt x="9172" y="204590"/>
                    </a:lnTo>
                    <a:lnTo>
                      <a:pt x="19390" y="211418"/>
                    </a:lnTo>
                    <a:lnTo>
                      <a:pt x="31209" y="213767"/>
                    </a:lnTo>
                    <a:lnTo>
                      <a:pt x="43040" y="211490"/>
                    </a:lnTo>
                    <a:lnTo>
                      <a:pt x="53444" y="204590"/>
                    </a:lnTo>
                    <a:lnTo>
                      <a:pt x="123650" y="134385"/>
                    </a:lnTo>
                    <a:lnTo>
                      <a:pt x="185550" y="72472"/>
                    </a:lnTo>
                    <a:lnTo>
                      <a:pt x="186997" y="71037"/>
                    </a:lnTo>
                    <a:lnTo>
                      <a:pt x="230508" y="27527"/>
                    </a:lnTo>
                    <a:lnTo>
                      <a:pt x="236642" y="21393"/>
                    </a:lnTo>
                    <a:lnTo>
                      <a:pt x="239702" y="13366"/>
                    </a:lnTo>
                    <a:lnTo>
                      <a:pt x="239690" y="5327"/>
                    </a:lnTo>
                    <a:close/>
                  </a:path>
                </a:pathLst>
              </a:custGeom>
              <a:solidFill>
                <a:srgbClr val="34426E"/>
              </a:solidFill>
            </p:spPr>
            <p:txBody>
              <a:bodyPr wrap="square" lIns="0" tIns="0" rIns="0" bIns="0" rtlCol="0">
                <a:noAutofit/>
              </a:bodyPr>
              <a:lstStyle/>
              <a:p>
                <a:endParaRPr/>
              </a:p>
            </p:txBody>
          </p:sp>
          <p:sp>
            <p:nvSpPr>
              <p:cNvPr id="444" name="object 80">
                <a:extLst>
                  <a:ext uri="{FF2B5EF4-FFF2-40B4-BE49-F238E27FC236}">
                    <a16:creationId xmlns:a16="http://schemas.microsoft.com/office/drawing/2014/main" id="{74EE9477-FB04-8FA4-F77E-CBB36DF41327}"/>
                  </a:ext>
                </a:extLst>
              </p:cNvPr>
              <p:cNvSpPr/>
              <p:nvPr/>
            </p:nvSpPr>
            <p:spPr>
              <a:xfrm>
                <a:off x="8513161" y="2338342"/>
                <a:ext cx="106858" cy="106863"/>
              </a:xfrm>
              <a:custGeom>
                <a:avLst/>
                <a:gdLst/>
                <a:ahLst/>
                <a:cxnLst/>
                <a:rect l="l" t="t" r="r" b="b"/>
                <a:pathLst>
                  <a:path w="106858" h="106863">
                    <a:moveTo>
                      <a:pt x="53409" y="9183"/>
                    </a:moveTo>
                    <a:lnTo>
                      <a:pt x="9162" y="53417"/>
                    </a:lnTo>
                    <a:lnTo>
                      <a:pt x="2354" y="63613"/>
                    </a:lnTo>
                    <a:lnTo>
                      <a:pt x="0" y="75438"/>
                    </a:lnTo>
                    <a:lnTo>
                      <a:pt x="2269" y="87278"/>
                    </a:lnTo>
                    <a:lnTo>
                      <a:pt x="9162" y="97689"/>
                    </a:lnTo>
                    <a:lnTo>
                      <a:pt x="19377" y="104510"/>
                    </a:lnTo>
                    <a:lnTo>
                      <a:pt x="31203" y="106863"/>
                    </a:lnTo>
                    <a:lnTo>
                      <a:pt x="43040" y="104594"/>
                    </a:lnTo>
                    <a:lnTo>
                      <a:pt x="53447" y="97702"/>
                    </a:lnTo>
                    <a:lnTo>
                      <a:pt x="97681" y="53455"/>
                    </a:lnTo>
                    <a:lnTo>
                      <a:pt x="104503" y="43240"/>
                    </a:lnTo>
                    <a:lnTo>
                      <a:pt x="106858" y="31414"/>
                    </a:lnTo>
                    <a:lnTo>
                      <a:pt x="104589" y="19576"/>
                    </a:lnTo>
                    <a:lnTo>
                      <a:pt x="97694" y="9170"/>
                    </a:lnTo>
                    <a:lnTo>
                      <a:pt x="87471" y="2347"/>
                    </a:lnTo>
                    <a:lnTo>
                      <a:pt x="75648" y="0"/>
                    </a:lnTo>
                    <a:lnTo>
                      <a:pt x="63814" y="2278"/>
                    </a:lnTo>
                    <a:lnTo>
                      <a:pt x="53409" y="9183"/>
                    </a:lnTo>
                    <a:close/>
                  </a:path>
                </a:pathLst>
              </a:custGeom>
              <a:solidFill>
                <a:srgbClr val="ECB133"/>
              </a:solidFill>
            </p:spPr>
            <p:txBody>
              <a:bodyPr wrap="square" lIns="0" tIns="0" rIns="0" bIns="0" rtlCol="0">
                <a:noAutofit/>
              </a:bodyPr>
              <a:lstStyle/>
              <a:p>
                <a:endParaRPr/>
              </a:p>
            </p:txBody>
          </p:sp>
          <p:sp>
            <p:nvSpPr>
              <p:cNvPr id="445" name="object 81">
                <a:extLst>
                  <a:ext uri="{FF2B5EF4-FFF2-40B4-BE49-F238E27FC236}">
                    <a16:creationId xmlns:a16="http://schemas.microsoft.com/office/drawing/2014/main" id="{3E546749-0D26-8DD6-CC9E-BD7311D7CFF8}"/>
                  </a:ext>
                </a:extLst>
              </p:cNvPr>
              <p:cNvSpPr/>
              <p:nvPr/>
            </p:nvSpPr>
            <p:spPr>
              <a:xfrm>
                <a:off x="8822621" y="2297967"/>
                <a:ext cx="239704" cy="213628"/>
              </a:xfrm>
              <a:custGeom>
                <a:avLst/>
                <a:gdLst/>
                <a:ahLst/>
                <a:cxnLst/>
                <a:rect l="l" t="t" r="r" b="b"/>
                <a:pathLst>
                  <a:path w="239704" h="213628">
                    <a:moveTo>
                      <a:pt x="26073" y="0"/>
                    </a:moveTo>
                    <a:lnTo>
                      <a:pt x="24917" y="71"/>
                    </a:lnTo>
                    <a:lnTo>
                      <a:pt x="12327" y="1781"/>
                    </a:lnTo>
                    <a:lnTo>
                      <a:pt x="25" y="5181"/>
                    </a:lnTo>
                    <a:lnTo>
                      <a:pt x="0" y="13220"/>
                    </a:lnTo>
                    <a:lnTo>
                      <a:pt x="3060" y="21247"/>
                    </a:lnTo>
                    <a:lnTo>
                      <a:pt x="9194" y="27381"/>
                    </a:lnTo>
                    <a:lnTo>
                      <a:pt x="53428" y="71628"/>
                    </a:lnTo>
                    <a:lnTo>
                      <a:pt x="116052" y="134239"/>
                    </a:lnTo>
                    <a:lnTo>
                      <a:pt x="186258" y="204444"/>
                    </a:lnTo>
                    <a:lnTo>
                      <a:pt x="196481" y="211275"/>
                    </a:lnTo>
                    <a:lnTo>
                      <a:pt x="208304" y="213628"/>
                    </a:lnTo>
                    <a:lnTo>
                      <a:pt x="220138" y="211354"/>
                    </a:lnTo>
                    <a:lnTo>
                      <a:pt x="230543" y="204457"/>
                    </a:lnTo>
                    <a:lnTo>
                      <a:pt x="237356" y="194247"/>
                    </a:lnTo>
                    <a:lnTo>
                      <a:pt x="239704" y="182421"/>
                    </a:lnTo>
                    <a:lnTo>
                      <a:pt x="237429" y="170581"/>
                    </a:lnTo>
                    <a:lnTo>
                      <a:pt x="230530" y="160172"/>
                    </a:lnTo>
                    <a:lnTo>
                      <a:pt x="160324" y="89966"/>
                    </a:lnTo>
                    <a:lnTo>
                      <a:pt x="97713" y="27343"/>
                    </a:lnTo>
                    <a:lnTo>
                      <a:pt x="86293" y="17633"/>
                    </a:lnTo>
                    <a:lnTo>
                      <a:pt x="75203" y="10732"/>
                    </a:lnTo>
                    <a:lnTo>
                      <a:pt x="63451" y="5520"/>
                    </a:lnTo>
                    <a:lnTo>
                      <a:pt x="51223" y="1995"/>
                    </a:lnTo>
                    <a:lnTo>
                      <a:pt x="38702" y="156"/>
                    </a:lnTo>
                    <a:lnTo>
                      <a:pt x="26073" y="0"/>
                    </a:lnTo>
                    <a:close/>
                  </a:path>
                </a:pathLst>
              </a:custGeom>
              <a:solidFill>
                <a:srgbClr val="34426E"/>
              </a:solidFill>
            </p:spPr>
            <p:txBody>
              <a:bodyPr wrap="square" lIns="0" tIns="0" rIns="0" bIns="0" rtlCol="0">
                <a:noAutofit/>
              </a:bodyPr>
              <a:lstStyle/>
              <a:p>
                <a:endParaRPr/>
              </a:p>
            </p:txBody>
          </p:sp>
          <p:sp>
            <p:nvSpPr>
              <p:cNvPr id="446" name="object 82">
                <a:extLst>
                  <a:ext uri="{FF2B5EF4-FFF2-40B4-BE49-F238E27FC236}">
                    <a16:creationId xmlns:a16="http://schemas.microsoft.com/office/drawing/2014/main" id="{3A19BBBF-2979-91BB-456D-02434E238B7A}"/>
                  </a:ext>
                </a:extLst>
              </p:cNvPr>
              <p:cNvSpPr/>
              <p:nvPr/>
            </p:nvSpPr>
            <p:spPr>
              <a:xfrm>
                <a:off x="8715721" y="2404725"/>
                <a:ext cx="213775" cy="239701"/>
              </a:xfrm>
              <a:custGeom>
                <a:avLst/>
                <a:gdLst/>
                <a:ahLst/>
                <a:cxnLst/>
                <a:rect l="l" t="t" r="r" b="b"/>
                <a:pathLst>
                  <a:path w="213775" h="239701">
                    <a:moveTo>
                      <a:pt x="5327" y="12"/>
                    </a:moveTo>
                    <a:lnTo>
                      <a:pt x="3524" y="5707"/>
                    </a:lnTo>
                    <a:lnTo>
                      <a:pt x="969" y="17727"/>
                    </a:lnTo>
                    <a:lnTo>
                      <a:pt x="0" y="29931"/>
                    </a:lnTo>
                    <a:lnTo>
                      <a:pt x="616" y="42155"/>
                    </a:lnTo>
                    <a:lnTo>
                      <a:pt x="2819" y="54229"/>
                    </a:lnTo>
                    <a:lnTo>
                      <a:pt x="6609" y="65988"/>
                    </a:lnTo>
                    <a:lnTo>
                      <a:pt x="11985" y="77264"/>
                    </a:lnTo>
                    <a:lnTo>
                      <a:pt x="18950" y="87891"/>
                    </a:lnTo>
                    <a:lnTo>
                      <a:pt x="27501" y="97701"/>
                    </a:lnTo>
                    <a:lnTo>
                      <a:pt x="160318" y="230517"/>
                    </a:lnTo>
                    <a:lnTo>
                      <a:pt x="170543" y="237348"/>
                    </a:lnTo>
                    <a:lnTo>
                      <a:pt x="182369" y="239701"/>
                    </a:lnTo>
                    <a:lnTo>
                      <a:pt x="194204" y="237427"/>
                    </a:lnTo>
                    <a:lnTo>
                      <a:pt x="204603" y="230530"/>
                    </a:lnTo>
                    <a:lnTo>
                      <a:pt x="211425" y="220311"/>
                    </a:lnTo>
                    <a:lnTo>
                      <a:pt x="213775" y="208487"/>
                    </a:lnTo>
                    <a:lnTo>
                      <a:pt x="211501" y="196651"/>
                    </a:lnTo>
                    <a:lnTo>
                      <a:pt x="204603" y="186245"/>
                    </a:lnTo>
                    <a:lnTo>
                      <a:pt x="134410" y="116039"/>
                    </a:lnTo>
                    <a:lnTo>
                      <a:pt x="72498" y="54140"/>
                    </a:lnTo>
                    <a:lnTo>
                      <a:pt x="71062" y="52692"/>
                    </a:lnTo>
                    <a:lnTo>
                      <a:pt x="27540" y="9182"/>
                    </a:lnTo>
                    <a:lnTo>
                      <a:pt x="21393" y="3022"/>
                    </a:lnTo>
                    <a:lnTo>
                      <a:pt x="13366" y="0"/>
                    </a:lnTo>
                    <a:lnTo>
                      <a:pt x="5327" y="12"/>
                    </a:lnTo>
                    <a:close/>
                  </a:path>
                </a:pathLst>
              </a:custGeom>
              <a:solidFill>
                <a:srgbClr val="34426E"/>
              </a:solidFill>
            </p:spPr>
            <p:txBody>
              <a:bodyPr wrap="square" lIns="0" tIns="0" rIns="0" bIns="0" rtlCol="0">
                <a:noAutofit/>
              </a:bodyPr>
              <a:lstStyle/>
              <a:p>
                <a:endParaRPr/>
              </a:p>
            </p:txBody>
          </p:sp>
          <p:sp>
            <p:nvSpPr>
              <p:cNvPr id="447" name="object 83">
                <a:extLst>
                  <a:ext uri="{FF2B5EF4-FFF2-40B4-BE49-F238E27FC236}">
                    <a16:creationId xmlns:a16="http://schemas.microsoft.com/office/drawing/2014/main" id="{762441F7-CE37-0BF8-788B-1DF2100D541E}"/>
                  </a:ext>
                </a:extLst>
              </p:cNvPr>
              <p:cNvSpPr/>
              <p:nvPr/>
            </p:nvSpPr>
            <p:spPr>
              <a:xfrm>
                <a:off x="8756250" y="2338332"/>
                <a:ext cx="106860" cy="106855"/>
              </a:xfrm>
              <a:custGeom>
                <a:avLst/>
                <a:gdLst/>
                <a:ahLst/>
                <a:cxnLst/>
                <a:rect l="l" t="t" r="r" b="b"/>
                <a:pathLst>
                  <a:path w="106860" h="106855">
                    <a:moveTo>
                      <a:pt x="9167" y="53446"/>
                    </a:moveTo>
                    <a:lnTo>
                      <a:pt x="53414" y="97692"/>
                    </a:lnTo>
                    <a:lnTo>
                      <a:pt x="63618" y="104501"/>
                    </a:lnTo>
                    <a:lnTo>
                      <a:pt x="75441" y="106855"/>
                    </a:lnTo>
                    <a:lnTo>
                      <a:pt x="87278" y="104588"/>
                    </a:lnTo>
                    <a:lnTo>
                      <a:pt x="97686" y="97692"/>
                    </a:lnTo>
                    <a:lnTo>
                      <a:pt x="104504" y="87487"/>
                    </a:lnTo>
                    <a:lnTo>
                      <a:pt x="106860" y="75664"/>
                    </a:lnTo>
                    <a:lnTo>
                      <a:pt x="104591" y="63828"/>
                    </a:lnTo>
                    <a:lnTo>
                      <a:pt x="97699" y="53420"/>
                    </a:lnTo>
                    <a:lnTo>
                      <a:pt x="53465" y="9186"/>
                    </a:lnTo>
                    <a:lnTo>
                      <a:pt x="43234" y="2354"/>
                    </a:lnTo>
                    <a:lnTo>
                      <a:pt x="31410" y="0"/>
                    </a:lnTo>
                    <a:lnTo>
                      <a:pt x="19572" y="2272"/>
                    </a:lnTo>
                    <a:lnTo>
                      <a:pt x="9167" y="9173"/>
                    </a:lnTo>
                    <a:lnTo>
                      <a:pt x="2350" y="19383"/>
                    </a:lnTo>
                    <a:lnTo>
                      <a:pt x="0" y="31205"/>
                    </a:lnTo>
                    <a:lnTo>
                      <a:pt x="2273" y="43039"/>
                    </a:lnTo>
                    <a:lnTo>
                      <a:pt x="9167" y="53446"/>
                    </a:lnTo>
                    <a:close/>
                  </a:path>
                </a:pathLst>
              </a:custGeom>
              <a:solidFill>
                <a:srgbClr val="ECB133"/>
              </a:solidFill>
            </p:spPr>
            <p:txBody>
              <a:bodyPr wrap="square" lIns="0" tIns="0" rIns="0" bIns="0" rtlCol="0">
                <a:noAutofit/>
              </a:bodyPr>
              <a:lstStyle/>
              <a:p>
                <a:endParaRPr/>
              </a:p>
            </p:txBody>
          </p:sp>
          <p:sp>
            <p:nvSpPr>
              <p:cNvPr id="2016" name="object 84">
                <a:extLst>
                  <a:ext uri="{FF2B5EF4-FFF2-40B4-BE49-F238E27FC236}">
                    <a16:creationId xmlns:a16="http://schemas.microsoft.com/office/drawing/2014/main" id="{7A7504F2-9217-40DB-3469-5E8548B2DDC5}"/>
                  </a:ext>
                </a:extLst>
              </p:cNvPr>
              <p:cNvSpPr/>
              <p:nvPr/>
            </p:nvSpPr>
            <p:spPr>
              <a:xfrm>
                <a:off x="8442534" y="1714731"/>
                <a:ext cx="213612" cy="239704"/>
              </a:xfrm>
              <a:custGeom>
                <a:avLst/>
                <a:gdLst/>
                <a:ahLst/>
                <a:cxnLst/>
                <a:rect l="l" t="t" r="r" b="b"/>
                <a:pathLst>
                  <a:path w="213612" h="239704">
                    <a:moveTo>
                      <a:pt x="213612" y="26073"/>
                    </a:moveTo>
                    <a:lnTo>
                      <a:pt x="213541" y="24907"/>
                    </a:lnTo>
                    <a:lnTo>
                      <a:pt x="211846" y="12321"/>
                    </a:lnTo>
                    <a:lnTo>
                      <a:pt x="208443" y="12"/>
                    </a:lnTo>
                    <a:lnTo>
                      <a:pt x="200404" y="0"/>
                    </a:lnTo>
                    <a:lnTo>
                      <a:pt x="192365" y="3060"/>
                    </a:lnTo>
                    <a:lnTo>
                      <a:pt x="186243" y="9182"/>
                    </a:lnTo>
                    <a:lnTo>
                      <a:pt x="141996" y="53416"/>
                    </a:lnTo>
                    <a:lnTo>
                      <a:pt x="79373" y="116039"/>
                    </a:lnTo>
                    <a:lnTo>
                      <a:pt x="9167" y="186245"/>
                    </a:lnTo>
                    <a:lnTo>
                      <a:pt x="2344" y="196474"/>
                    </a:lnTo>
                    <a:lnTo>
                      <a:pt x="0" y="208300"/>
                    </a:lnTo>
                    <a:lnTo>
                      <a:pt x="2275" y="220137"/>
                    </a:lnTo>
                    <a:lnTo>
                      <a:pt x="9167" y="230543"/>
                    </a:lnTo>
                    <a:lnTo>
                      <a:pt x="19382" y="237356"/>
                    </a:lnTo>
                    <a:lnTo>
                      <a:pt x="31207" y="239704"/>
                    </a:lnTo>
                    <a:lnTo>
                      <a:pt x="43045" y="237429"/>
                    </a:lnTo>
                    <a:lnTo>
                      <a:pt x="53452" y="230530"/>
                    </a:lnTo>
                    <a:lnTo>
                      <a:pt x="123658" y="160312"/>
                    </a:lnTo>
                    <a:lnTo>
                      <a:pt x="186281" y="97713"/>
                    </a:lnTo>
                    <a:lnTo>
                      <a:pt x="195988" y="86282"/>
                    </a:lnTo>
                    <a:lnTo>
                      <a:pt x="202891" y="75191"/>
                    </a:lnTo>
                    <a:lnTo>
                      <a:pt x="208103" y="63442"/>
                    </a:lnTo>
                    <a:lnTo>
                      <a:pt x="211625" y="51217"/>
                    </a:lnTo>
                    <a:lnTo>
                      <a:pt x="213461" y="38700"/>
                    </a:lnTo>
                    <a:lnTo>
                      <a:pt x="213612" y="26073"/>
                    </a:lnTo>
                    <a:close/>
                  </a:path>
                </a:pathLst>
              </a:custGeom>
              <a:solidFill>
                <a:srgbClr val="34426E"/>
              </a:solidFill>
            </p:spPr>
            <p:txBody>
              <a:bodyPr wrap="square" lIns="0" tIns="0" rIns="0" bIns="0" rtlCol="0">
                <a:noAutofit/>
              </a:bodyPr>
              <a:lstStyle/>
              <a:p>
                <a:endParaRPr/>
              </a:p>
            </p:txBody>
          </p:sp>
          <p:sp>
            <p:nvSpPr>
              <p:cNvPr id="2017" name="object 85">
                <a:extLst>
                  <a:ext uri="{FF2B5EF4-FFF2-40B4-BE49-F238E27FC236}">
                    <a16:creationId xmlns:a16="http://schemas.microsoft.com/office/drawing/2014/main" id="{F616A179-6095-8212-15D6-80219AEF2CEC}"/>
                  </a:ext>
                </a:extLst>
              </p:cNvPr>
              <p:cNvSpPr/>
              <p:nvPr/>
            </p:nvSpPr>
            <p:spPr>
              <a:xfrm>
                <a:off x="8309715" y="1607831"/>
                <a:ext cx="239698" cy="213774"/>
              </a:xfrm>
              <a:custGeom>
                <a:avLst/>
                <a:gdLst/>
                <a:ahLst/>
                <a:cxnLst/>
                <a:rect l="l" t="t" r="r" b="b"/>
                <a:pathLst>
                  <a:path w="239698" h="213774">
                    <a:moveTo>
                      <a:pt x="239672" y="5327"/>
                    </a:moveTo>
                    <a:lnTo>
                      <a:pt x="233989" y="3526"/>
                    </a:lnTo>
                    <a:lnTo>
                      <a:pt x="221972" y="970"/>
                    </a:lnTo>
                    <a:lnTo>
                      <a:pt x="209767" y="0"/>
                    </a:lnTo>
                    <a:lnTo>
                      <a:pt x="197543" y="615"/>
                    </a:lnTo>
                    <a:lnTo>
                      <a:pt x="185467" y="2818"/>
                    </a:lnTo>
                    <a:lnTo>
                      <a:pt x="173707" y="6607"/>
                    </a:lnTo>
                    <a:lnTo>
                      <a:pt x="162430" y="11984"/>
                    </a:lnTo>
                    <a:lnTo>
                      <a:pt x="151804" y="18949"/>
                    </a:lnTo>
                    <a:lnTo>
                      <a:pt x="141996" y="27501"/>
                    </a:lnTo>
                    <a:lnTo>
                      <a:pt x="9167" y="160318"/>
                    </a:lnTo>
                    <a:lnTo>
                      <a:pt x="2347" y="170539"/>
                    </a:lnTo>
                    <a:lnTo>
                      <a:pt x="0" y="182366"/>
                    </a:lnTo>
                    <a:lnTo>
                      <a:pt x="2274" y="194202"/>
                    </a:lnTo>
                    <a:lnTo>
                      <a:pt x="9167" y="204603"/>
                    </a:lnTo>
                    <a:lnTo>
                      <a:pt x="19381" y="211424"/>
                    </a:lnTo>
                    <a:lnTo>
                      <a:pt x="31202" y="213774"/>
                    </a:lnTo>
                    <a:lnTo>
                      <a:pt x="43034" y="211496"/>
                    </a:lnTo>
                    <a:lnTo>
                      <a:pt x="53439" y="204590"/>
                    </a:lnTo>
                    <a:lnTo>
                      <a:pt x="123645" y="134385"/>
                    </a:lnTo>
                    <a:lnTo>
                      <a:pt x="185545" y="72497"/>
                    </a:lnTo>
                    <a:lnTo>
                      <a:pt x="186993" y="71050"/>
                    </a:lnTo>
                    <a:lnTo>
                      <a:pt x="230503" y="27527"/>
                    </a:lnTo>
                    <a:lnTo>
                      <a:pt x="236637" y="21405"/>
                    </a:lnTo>
                    <a:lnTo>
                      <a:pt x="239698" y="13366"/>
                    </a:lnTo>
                    <a:lnTo>
                      <a:pt x="239672" y="5327"/>
                    </a:lnTo>
                    <a:close/>
                  </a:path>
                </a:pathLst>
              </a:custGeom>
              <a:solidFill>
                <a:srgbClr val="34426E"/>
              </a:solidFill>
            </p:spPr>
            <p:txBody>
              <a:bodyPr wrap="square" lIns="0" tIns="0" rIns="0" bIns="0" rtlCol="0">
                <a:noAutofit/>
              </a:bodyPr>
              <a:lstStyle/>
              <a:p>
                <a:endParaRPr/>
              </a:p>
            </p:txBody>
          </p:sp>
          <p:sp>
            <p:nvSpPr>
              <p:cNvPr id="2018" name="object 86">
                <a:extLst>
                  <a:ext uri="{FF2B5EF4-FFF2-40B4-BE49-F238E27FC236}">
                    <a16:creationId xmlns:a16="http://schemas.microsoft.com/office/drawing/2014/main" id="{308E9616-8CB0-F922-A5C7-DD248369BAA3}"/>
                  </a:ext>
                </a:extLst>
              </p:cNvPr>
              <p:cNvSpPr/>
              <p:nvPr/>
            </p:nvSpPr>
            <p:spPr>
              <a:xfrm>
                <a:off x="8508940" y="1648348"/>
                <a:ext cx="106860" cy="106866"/>
              </a:xfrm>
              <a:custGeom>
                <a:avLst/>
                <a:gdLst/>
                <a:ahLst/>
                <a:cxnLst/>
                <a:rect l="l" t="t" r="r" b="b"/>
                <a:pathLst>
                  <a:path w="106860" h="106866">
                    <a:moveTo>
                      <a:pt x="53414" y="9174"/>
                    </a:moveTo>
                    <a:lnTo>
                      <a:pt x="9167" y="53408"/>
                    </a:lnTo>
                    <a:lnTo>
                      <a:pt x="2350" y="63629"/>
                    </a:lnTo>
                    <a:lnTo>
                      <a:pt x="0" y="75455"/>
                    </a:lnTo>
                    <a:lnTo>
                      <a:pt x="2271" y="87292"/>
                    </a:lnTo>
                    <a:lnTo>
                      <a:pt x="9167" y="97693"/>
                    </a:lnTo>
                    <a:lnTo>
                      <a:pt x="19367" y="104510"/>
                    </a:lnTo>
                    <a:lnTo>
                      <a:pt x="31191" y="106866"/>
                    </a:lnTo>
                    <a:lnTo>
                      <a:pt x="43030" y="104598"/>
                    </a:lnTo>
                    <a:lnTo>
                      <a:pt x="53439" y="97705"/>
                    </a:lnTo>
                    <a:lnTo>
                      <a:pt x="97686" y="53458"/>
                    </a:lnTo>
                    <a:lnTo>
                      <a:pt x="104509" y="43227"/>
                    </a:lnTo>
                    <a:lnTo>
                      <a:pt x="106860" y="31404"/>
                    </a:lnTo>
                    <a:lnTo>
                      <a:pt x="104586" y="19569"/>
                    </a:lnTo>
                    <a:lnTo>
                      <a:pt x="97686" y="9161"/>
                    </a:lnTo>
                    <a:lnTo>
                      <a:pt x="87479" y="2351"/>
                    </a:lnTo>
                    <a:lnTo>
                      <a:pt x="75653" y="0"/>
                    </a:lnTo>
                    <a:lnTo>
                      <a:pt x="63816" y="2273"/>
                    </a:lnTo>
                    <a:lnTo>
                      <a:pt x="53414" y="9174"/>
                    </a:lnTo>
                    <a:close/>
                  </a:path>
                </a:pathLst>
              </a:custGeom>
              <a:solidFill>
                <a:srgbClr val="ECB133"/>
              </a:solidFill>
            </p:spPr>
            <p:txBody>
              <a:bodyPr wrap="square" lIns="0" tIns="0" rIns="0" bIns="0" rtlCol="0">
                <a:noAutofit/>
              </a:bodyPr>
              <a:lstStyle/>
              <a:p>
                <a:endParaRPr/>
              </a:p>
            </p:txBody>
          </p:sp>
          <p:sp>
            <p:nvSpPr>
              <p:cNvPr id="2019" name="object 87">
                <a:extLst>
                  <a:ext uri="{FF2B5EF4-FFF2-40B4-BE49-F238E27FC236}">
                    <a16:creationId xmlns:a16="http://schemas.microsoft.com/office/drawing/2014/main" id="{FA409221-763F-DC66-9E6C-2927346470BB}"/>
                  </a:ext>
                </a:extLst>
              </p:cNvPr>
              <p:cNvSpPr/>
              <p:nvPr/>
            </p:nvSpPr>
            <p:spPr>
              <a:xfrm>
                <a:off x="8446759" y="1896025"/>
                <a:ext cx="213617" cy="239710"/>
              </a:xfrm>
              <a:custGeom>
                <a:avLst/>
                <a:gdLst/>
                <a:ahLst/>
                <a:cxnLst/>
                <a:rect l="l" t="t" r="r" b="b"/>
                <a:pathLst>
                  <a:path w="213617" h="239710">
                    <a:moveTo>
                      <a:pt x="213617" y="213624"/>
                    </a:moveTo>
                    <a:lnTo>
                      <a:pt x="213465" y="200997"/>
                    </a:lnTo>
                    <a:lnTo>
                      <a:pt x="211627" y="188480"/>
                    </a:lnTo>
                    <a:lnTo>
                      <a:pt x="208103" y="176255"/>
                    </a:lnTo>
                    <a:lnTo>
                      <a:pt x="202890" y="164506"/>
                    </a:lnTo>
                    <a:lnTo>
                      <a:pt x="195989" y="153415"/>
                    </a:lnTo>
                    <a:lnTo>
                      <a:pt x="187397" y="143165"/>
                    </a:lnTo>
                    <a:lnTo>
                      <a:pt x="123650" y="79385"/>
                    </a:lnTo>
                    <a:lnTo>
                      <a:pt x="53457" y="9167"/>
                    </a:lnTo>
                    <a:lnTo>
                      <a:pt x="43046" y="2271"/>
                    </a:lnTo>
                    <a:lnTo>
                      <a:pt x="31210" y="0"/>
                    </a:lnTo>
                    <a:lnTo>
                      <a:pt x="19389" y="2350"/>
                    </a:lnTo>
                    <a:lnTo>
                      <a:pt x="9172" y="9167"/>
                    </a:lnTo>
                    <a:lnTo>
                      <a:pt x="2274" y="19577"/>
                    </a:lnTo>
                    <a:lnTo>
                      <a:pt x="0" y="31409"/>
                    </a:lnTo>
                    <a:lnTo>
                      <a:pt x="2350" y="43229"/>
                    </a:lnTo>
                    <a:lnTo>
                      <a:pt x="9172" y="53452"/>
                    </a:lnTo>
                    <a:lnTo>
                      <a:pt x="79378" y="123645"/>
                    </a:lnTo>
                    <a:lnTo>
                      <a:pt x="142001" y="186281"/>
                    </a:lnTo>
                    <a:lnTo>
                      <a:pt x="186248" y="230515"/>
                    </a:lnTo>
                    <a:lnTo>
                      <a:pt x="192369" y="236637"/>
                    </a:lnTo>
                    <a:lnTo>
                      <a:pt x="200409" y="239710"/>
                    </a:lnTo>
                    <a:lnTo>
                      <a:pt x="208435" y="239672"/>
                    </a:lnTo>
                    <a:lnTo>
                      <a:pt x="211835" y="227365"/>
                    </a:lnTo>
                    <a:lnTo>
                      <a:pt x="213545" y="214779"/>
                    </a:lnTo>
                    <a:lnTo>
                      <a:pt x="213617" y="213624"/>
                    </a:lnTo>
                    <a:close/>
                  </a:path>
                </a:pathLst>
              </a:custGeom>
              <a:solidFill>
                <a:srgbClr val="34426E"/>
              </a:solidFill>
            </p:spPr>
            <p:txBody>
              <a:bodyPr wrap="square" lIns="0" tIns="0" rIns="0" bIns="0" rtlCol="0">
                <a:noAutofit/>
              </a:bodyPr>
              <a:lstStyle/>
              <a:p>
                <a:endParaRPr/>
              </a:p>
            </p:txBody>
          </p:sp>
          <p:sp>
            <p:nvSpPr>
              <p:cNvPr id="2020" name="object 88">
                <a:extLst>
                  <a:ext uri="{FF2B5EF4-FFF2-40B4-BE49-F238E27FC236}">
                    <a16:creationId xmlns:a16="http://schemas.microsoft.com/office/drawing/2014/main" id="{C41B8748-5E58-3648-03A3-79D632E7BECE}"/>
                  </a:ext>
                </a:extLst>
              </p:cNvPr>
              <p:cNvSpPr/>
              <p:nvPr/>
            </p:nvSpPr>
            <p:spPr>
              <a:xfrm>
                <a:off x="8313929" y="2028861"/>
                <a:ext cx="239694" cy="213767"/>
              </a:xfrm>
              <a:custGeom>
                <a:avLst/>
                <a:gdLst/>
                <a:ahLst/>
                <a:cxnLst/>
                <a:rect l="l" t="t" r="r" b="b"/>
                <a:pathLst>
                  <a:path w="239694" h="213767">
                    <a:moveTo>
                      <a:pt x="239682" y="208433"/>
                    </a:moveTo>
                    <a:lnTo>
                      <a:pt x="239694" y="200394"/>
                    </a:lnTo>
                    <a:lnTo>
                      <a:pt x="236659" y="192355"/>
                    </a:lnTo>
                    <a:lnTo>
                      <a:pt x="230525" y="186234"/>
                    </a:lnTo>
                    <a:lnTo>
                      <a:pt x="187002" y="142711"/>
                    </a:lnTo>
                    <a:lnTo>
                      <a:pt x="185567" y="141276"/>
                    </a:lnTo>
                    <a:lnTo>
                      <a:pt x="123655" y="79376"/>
                    </a:lnTo>
                    <a:lnTo>
                      <a:pt x="53449" y="9170"/>
                    </a:lnTo>
                    <a:lnTo>
                      <a:pt x="43047" y="2269"/>
                    </a:lnTo>
                    <a:lnTo>
                      <a:pt x="31217" y="0"/>
                    </a:lnTo>
                    <a:lnTo>
                      <a:pt x="19399" y="2355"/>
                    </a:lnTo>
                    <a:lnTo>
                      <a:pt x="9177" y="9183"/>
                    </a:lnTo>
                    <a:lnTo>
                      <a:pt x="2277" y="19580"/>
                    </a:lnTo>
                    <a:lnTo>
                      <a:pt x="0" y="31408"/>
                    </a:lnTo>
                    <a:lnTo>
                      <a:pt x="2349" y="43230"/>
                    </a:lnTo>
                    <a:lnTo>
                      <a:pt x="9177" y="53455"/>
                    </a:lnTo>
                    <a:lnTo>
                      <a:pt x="142006" y="186284"/>
                    </a:lnTo>
                    <a:lnTo>
                      <a:pt x="151810" y="194830"/>
                    </a:lnTo>
                    <a:lnTo>
                      <a:pt x="162434" y="201789"/>
                    </a:lnTo>
                    <a:lnTo>
                      <a:pt x="173711" y="207163"/>
                    </a:lnTo>
                    <a:lnTo>
                      <a:pt x="185471" y="210951"/>
                    </a:lnTo>
                    <a:lnTo>
                      <a:pt x="197548" y="213152"/>
                    </a:lnTo>
                    <a:lnTo>
                      <a:pt x="209774" y="213767"/>
                    </a:lnTo>
                    <a:lnTo>
                      <a:pt x="221980" y="212795"/>
                    </a:lnTo>
                    <a:lnTo>
                      <a:pt x="233999" y="210236"/>
                    </a:lnTo>
                    <a:lnTo>
                      <a:pt x="239682" y="208433"/>
                    </a:lnTo>
                    <a:close/>
                  </a:path>
                </a:pathLst>
              </a:custGeom>
              <a:solidFill>
                <a:srgbClr val="34426E"/>
              </a:solidFill>
            </p:spPr>
            <p:txBody>
              <a:bodyPr wrap="square" lIns="0" tIns="0" rIns="0" bIns="0" rtlCol="0">
                <a:noAutofit/>
              </a:bodyPr>
              <a:lstStyle/>
              <a:p>
                <a:endParaRPr/>
              </a:p>
            </p:txBody>
          </p:sp>
          <p:sp>
            <p:nvSpPr>
              <p:cNvPr id="2021" name="object 89">
                <a:extLst>
                  <a:ext uri="{FF2B5EF4-FFF2-40B4-BE49-F238E27FC236}">
                    <a16:creationId xmlns:a16="http://schemas.microsoft.com/office/drawing/2014/main" id="{6EC89552-0498-76CD-9EFF-DF994F4C059D}"/>
                  </a:ext>
                </a:extLst>
              </p:cNvPr>
              <p:cNvSpPr/>
              <p:nvPr/>
            </p:nvSpPr>
            <p:spPr>
              <a:xfrm>
                <a:off x="8513165" y="2095237"/>
                <a:ext cx="106859" cy="106871"/>
              </a:xfrm>
              <a:custGeom>
                <a:avLst/>
                <a:gdLst/>
                <a:ahLst/>
                <a:cxnLst/>
                <a:rect l="l" t="t" r="r" b="b"/>
                <a:pathLst>
                  <a:path w="106859" h="106871">
                    <a:moveTo>
                      <a:pt x="53412" y="97694"/>
                    </a:moveTo>
                    <a:lnTo>
                      <a:pt x="63814" y="104594"/>
                    </a:lnTo>
                    <a:lnTo>
                      <a:pt x="75642" y="106871"/>
                    </a:lnTo>
                    <a:lnTo>
                      <a:pt x="87461" y="104522"/>
                    </a:lnTo>
                    <a:lnTo>
                      <a:pt x="97685" y="97694"/>
                    </a:lnTo>
                    <a:lnTo>
                      <a:pt x="104586" y="87291"/>
                    </a:lnTo>
                    <a:lnTo>
                      <a:pt x="106859" y="75456"/>
                    </a:lnTo>
                    <a:lnTo>
                      <a:pt x="104504" y="63633"/>
                    </a:lnTo>
                    <a:lnTo>
                      <a:pt x="97697" y="53434"/>
                    </a:lnTo>
                    <a:lnTo>
                      <a:pt x="53463" y="9188"/>
                    </a:lnTo>
                    <a:lnTo>
                      <a:pt x="43021" y="2263"/>
                    </a:lnTo>
                    <a:lnTo>
                      <a:pt x="31184" y="0"/>
                    </a:lnTo>
                    <a:lnTo>
                      <a:pt x="19359" y="2362"/>
                    </a:lnTo>
                    <a:lnTo>
                      <a:pt x="9166" y="9175"/>
                    </a:lnTo>
                    <a:lnTo>
                      <a:pt x="2270" y="19580"/>
                    </a:lnTo>
                    <a:lnTo>
                      <a:pt x="0" y="31414"/>
                    </a:lnTo>
                    <a:lnTo>
                      <a:pt x="2352" y="43237"/>
                    </a:lnTo>
                    <a:lnTo>
                      <a:pt x="9178" y="53460"/>
                    </a:lnTo>
                    <a:lnTo>
                      <a:pt x="53412" y="97707"/>
                    </a:lnTo>
                    <a:close/>
                  </a:path>
                </a:pathLst>
              </a:custGeom>
              <a:solidFill>
                <a:srgbClr val="ECB133"/>
              </a:solidFill>
            </p:spPr>
            <p:txBody>
              <a:bodyPr wrap="square" lIns="0" tIns="0" rIns="0" bIns="0" rtlCol="0">
                <a:noAutofit/>
              </a:bodyPr>
              <a:lstStyle/>
              <a:p>
                <a:endParaRPr/>
              </a:p>
            </p:txBody>
          </p:sp>
          <p:sp>
            <p:nvSpPr>
              <p:cNvPr id="2022" name="object 90">
                <a:extLst>
                  <a:ext uri="{FF2B5EF4-FFF2-40B4-BE49-F238E27FC236}">
                    <a16:creationId xmlns:a16="http://schemas.microsoft.com/office/drawing/2014/main" id="{28D7FE8C-9AAD-BD1B-C84E-6E7A2AF98194}"/>
                  </a:ext>
                </a:extLst>
              </p:cNvPr>
              <p:cNvSpPr/>
              <p:nvPr/>
            </p:nvSpPr>
            <p:spPr>
              <a:xfrm>
                <a:off x="8656572" y="2238662"/>
                <a:ext cx="63123" cy="63120"/>
              </a:xfrm>
              <a:custGeom>
                <a:avLst/>
                <a:gdLst/>
                <a:ahLst/>
                <a:cxnLst/>
                <a:rect l="l" t="t" r="r" b="b"/>
                <a:pathLst>
                  <a:path w="63123" h="63120">
                    <a:moveTo>
                      <a:pt x="9248" y="9248"/>
                    </a:moveTo>
                    <a:lnTo>
                      <a:pt x="9111" y="9386"/>
                    </a:lnTo>
                    <a:lnTo>
                      <a:pt x="2260" y="19817"/>
                    </a:lnTo>
                    <a:lnTo>
                      <a:pt x="0" y="31652"/>
                    </a:lnTo>
                    <a:lnTo>
                      <a:pt x="2329" y="43477"/>
                    </a:lnTo>
                    <a:lnTo>
                      <a:pt x="9248" y="53876"/>
                    </a:lnTo>
                    <a:lnTo>
                      <a:pt x="19821" y="60861"/>
                    </a:lnTo>
                    <a:lnTo>
                      <a:pt x="31659" y="63120"/>
                    </a:lnTo>
                    <a:lnTo>
                      <a:pt x="43488" y="60793"/>
                    </a:lnTo>
                    <a:lnTo>
                      <a:pt x="53889" y="53876"/>
                    </a:lnTo>
                    <a:lnTo>
                      <a:pt x="54017" y="53747"/>
                    </a:lnTo>
                    <a:lnTo>
                      <a:pt x="60864" y="43319"/>
                    </a:lnTo>
                    <a:lnTo>
                      <a:pt x="63123" y="31478"/>
                    </a:lnTo>
                    <a:lnTo>
                      <a:pt x="60797" y="19646"/>
                    </a:lnTo>
                    <a:lnTo>
                      <a:pt x="53889" y="9248"/>
                    </a:lnTo>
                    <a:lnTo>
                      <a:pt x="53743" y="9103"/>
                    </a:lnTo>
                    <a:lnTo>
                      <a:pt x="43305" y="2257"/>
                    </a:lnTo>
                    <a:lnTo>
                      <a:pt x="31468" y="0"/>
                    </a:lnTo>
                    <a:lnTo>
                      <a:pt x="19645" y="2330"/>
                    </a:lnTo>
                    <a:lnTo>
                      <a:pt x="9248" y="9248"/>
                    </a:lnTo>
                    <a:close/>
                  </a:path>
                </a:pathLst>
              </a:custGeom>
              <a:solidFill>
                <a:srgbClr val="34426E"/>
              </a:solidFill>
            </p:spPr>
            <p:txBody>
              <a:bodyPr wrap="square" lIns="0" tIns="0" rIns="0" bIns="0" rtlCol="0">
                <a:noAutofit/>
              </a:bodyPr>
              <a:lstStyle/>
              <a:p>
                <a:endParaRPr/>
              </a:p>
            </p:txBody>
          </p:sp>
          <p:sp>
            <p:nvSpPr>
              <p:cNvPr id="2023" name="object 91">
                <a:extLst>
                  <a:ext uri="{FF2B5EF4-FFF2-40B4-BE49-F238E27FC236}">
                    <a16:creationId xmlns:a16="http://schemas.microsoft.com/office/drawing/2014/main" id="{F6E3BEF0-566F-A27C-17A1-765657AD367A}"/>
                  </a:ext>
                </a:extLst>
              </p:cNvPr>
              <p:cNvSpPr/>
              <p:nvPr/>
            </p:nvSpPr>
            <p:spPr>
              <a:xfrm>
                <a:off x="9508625" y="1342851"/>
                <a:ext cx="239680" cy="213617"/>
              </a:xfrm>
              <a:custGeom>
                <a:avLst/>
                <a:gdLst/>
                <a:ahLst/>
                <a:cxnLst/>
                <a:rect l="l" t="t" r="r" b="b"/>
                <a:pathLst>
                  <a:path w="239680" h="213617">
                    <a:moveTo>
                      <a:pt x="26060" y="213617"/>
                    </a:moveTo>
                    <a:lnTo>
                      <a:pt x="38687" y="213465"/>
                    </a:lnTo>
                    <a:lnTo>
                      <a:pt x="51204" y="211627"/>
                    </a:lnTo>
                    <a:lnTo>
                      <a:pt x="63429" y="208103"/>
                    </a:lnTo>
                    <a:lnTo>
                      <a:pt x="75178" y="202890"/>
                    </a:lnTo>
                    <a:lnTo>
                      <a:pt x="86269" y="195989"/>
                    </a:lnTo>
                    <a:lnTo>
                      <a:pt x="96519" y="187397"/>
                    </a:lnTo>
                    <a:lnTo>
                      <a:pt x="160312" y="123662"/>
                    </a:lnTo>
                    <a:lnTo>
                      <a:pt x="230517" y="53444"/>
                    </a:lnTo>
                    <a:lnTo>
                      <a:pt x="237410" y="43033"/>
                    </a:lnTo>
                    <a:lnTo>
                      <a:pt x="239680" y="31193"/>
                    </a:lnTo>
                    <a:lnTo>
                      <a:pt x="237326" y="19368"/>
                    </a:lnTo>
                    <a:lnTo>
                      <a:pt x="230517" y="9172"/>
                    </a:lnTo>
                    <a:lnTo>
                      <a:pt x="220111" y="2273"/>
                    </a:lnTo>
                    <a:lnTo>
                      <a:pt x="208277" y="0"/>
                    </a:lnTo>
                    <a:lnTo>
                      <a:pt x="196455" y="2353"/>
                    </a:lnTo>
                    <a:lnTo>
                      <a:pt x="186245" y="9172"/>
                    </a:lnTo>
                    <a:lnTo>
                      <a:pt x="116039" y="79390"/>
                    </a:lnTo>
                    <a:lnTo>
                      <a:pt x="53416" y="142001"/>
                    </a:lnTo>
                    <a:lnTo>
                      <a:pt x="9169" y="186248"/>
                    </a:lnTo>
                    <a:lnTo>
                      <a:pt x="3048" y="192369"/>
                    </a:lnTo>
                    <a:lnTo>
                      <a:pt x="0" y="200409"/>
                    </a:lnTo>
                    <a:lnTo>
                      <a:pt x="0" y="208435"/>
                    </a:lnTo>
                    <a:lnTo>
                      <a:pt x="12307" y="211843"/>
                    </a:lnTo>
                    <a:lnTo>
                      <a:pt x="24892" y="213545"/>
                    </a:lnTo>
                    <a:lnTo>
                      <a:pt x="26060" y="213617"/>
                    </a:lnTo>
                    <a:close/>
                  </a:path>
                </a:pathLst>
              </a:custGeom>
              <a:solidFill>
                <a:srgbClr val="34426E"/>
              </a:solidFill>
            </p:spPr>
            <p:txBody>
              <a:bodyPr wrap="square" lIns="0" tIns="0" rIns="0" bIns="0" rtlCol="0">
                <a:noAutofit/>
              </a:bodyPr>
              <a:lstStyle/>
              <a:p>
                <a:endParaRPr/>
              </a:p>
            </p:txBody>
          </p:sp>
          <p:sp>
            <p:nvSpPr>
              <p:cNvPr id="2024" name="object 92">
                <a:extLst>
                  <a:ext uri="{FF2B5EF4-FFF2-40B4-BE49-F238E27FC236}">
                    <a16:creationId xmlns:a16="http://schemas.microsoft.com/office/drawing/2014/main" id="{BA951A92-15C7-5F38-3068-01F6D3357EB7}"/>
                  </a:ext>
                </a:extLst>
              </p:cNvPr>
              <p:cNvSpPr/>
              <p:nvPr/>
            </p:nvSpPr>
            <p:spPr>
              <a:xfrm>
                <a:off x="9401707" y="1210029"/>
                <a:ext cx="213781" cy="239704"/>
              </a:xfrm>
              <a:custGeom>
                <a:avLst/>
                <a:gdLst/>
                <a:ahLst/>
                <a:cxnLst/>
                <a:rect l="l" t="t" r="r" b="b"/>
                <a:pathLst>
                  <a:path w="213781" h="239704">
                    <a:moveTo>
                      <a:pt x="5333" y="239691"/>
                    </a:moveTo>
                    <a:lnTo>
                      <a:pt x="13359" y="239704"/>
                    </a:lnTo>
                    <a:lnTo>
                      <a:pt x="21411" y="236643"/>
                    </a:lnTo>
                    <a:lnTo>
                      <a:pt x="27533" y="230509"/>
                    </a:lnTo>
                    <a:lnTo>
                      <a:pt x="71056" y="186999"/>
                    </a:lnTo>
                    <a:lnTo>
                      <a:pt x="134403" y="123651"/>
                    </a:lnTo>
                    <a:lnTo>
                      <a:pt x="204609" y="53433"/>
                    </a:lnTo>
                    <a:lnTo>
                      <a:pt x="211509" y="43031"/>
                    </a:lnTo>
                    <a:lnTo>
                      <a:pt x="213781" y="31198"/>
                    </a:lnTo>
                    <a:lnTo>
                      <a:pt x="211425" y="19376"/>
                    </a:lnTo>
                    <a:lnTo>
                      <a:pt x="204609" y="9174"/>
                    </a:lnTo>
                    <a:lnTo>
                      <a:pt x="194207" y="2278"/>
                    </a:lnTo>
                    <a:lnTo>
                      <a:pt x="182371" y="0"/>
                    </a:lnTo>
                    <a:lnTo>
                      <a:pt x="170547" y="2344"/>
                    </a:lnTo>
                    <a:lnTo>
                      <a:pt x="160337" y="9161"/>
                    </a:lnTo>
                    <a:lnTo>
                      <a:pt x="27507" y="141990"/>
                    </a:lnTo>
                    <a:lnTo>
                      <a:pt x="18956" y="151795"/>
                    </a:lnTo>
                    <a:lnTo>
                      <a:pt x="11992" y="162417"/>
                    </a:lnTo>
                    <a:lnTo>
                      <a:pt x="6614" y="173691"/>
                    </a:lnTo>
                    <a:lnTo>
                      <a:pt x="2823" y="185448"/>
                    </a:lnTo>
                    <a:lnTo>
                      <a:pt x="618" y="197522"/>
                    </a:lnTo>
                    <a:lnTo>
                      <a:pt x="0" y="209746"/>
                    </a:lnTo>
                    <a:lnTo>
                      <a:pt x="968" y="221953"/>
                    </a:lnTo>
                    <a:lnTo>
                      <a:pt x="3522" y="233975"/>
                    </a:lnTo>
                    <a:lnTo>
                      <a:pt x="5333" y="239691"/>
                    </a:lnTo>
                    <a:close/>
                  </a:path>
                </a:pathLst>
              </a:custGeom>
              <a:solidFill>
                <a:srgbClr val="34426E"/>
              </a:solidFill>
            </p:spPr>
            <p:txBody>
              <a:bodyPr wrap="square" lIns="0" tIns="0" rIns="0" bIns="0" rtlCol="0">
                <a:noAutofit/>
              </a:bodyPr>
              <a:lstStyle/>
              <a:p>
                <a:endParaRPr/>
              </a:p>
            </p:txBody>
          </p:sp>
          <p:sp>
            <p:nvSpPr>
              <p:cNvPr id="2029" name="object 93">
                <a:extLst>
                  <a:ext uri="{FF2B5EF4-FFF2-40B4-BE49-F238E27FC236}">
                    <a16:creationId xmlns:a16="http://schemas.microsoft.com/office/drawing/2014/main" id="{0F0C47CB-7290-718B-E1E8-8257468420A6}"/>
                  </a:ext>
                </a:extLst>
              </p:cNvPr>
              <p:cNvSpPr/>
              <p:nvPr/>
            </p:nvSpPr>
            <p:spPr>
              <a:xfrm>
                <a:off x="9442232" y="1409254"/>
                <a:ext cx="106867" cy="106860"/>
              </a:xfrm>
              <a:custGeom>
                <a:avLst/>
                <a:gdLst/>
                <a:ahLst/>
                <a:cxnLst/>
                <a:rect l="l" t="t" r="r" b="b"/>
                <a:pathLst>
                  <a:path w="106867" h="106860">
                    <a:moveTo>
                      <a:pt x="9178" y="53414"/>
                    </a:moveTo>
                    <a:lnTo>
                      <a:pt x="2278" y="63819"/>
                    </a:lnTo>
                    <a:lnTo>
                      <a:pt x="0" y="75652"/>
                    </a:lnTo>
                    <a:lnTo>
                      <a:pt x="2347" y="87472"/>
                    </a:lnTo>
                    <a:lnTo>
                      <a:pt x="9166" y="97686"/>
                    </a:lnTo>
                    <a:lnTo>
                      <a:pt x="19573" y="104586"/>
                    </a:lnTo>
                    <a:lnTo>
                      <a:pt x="31409" y="106860"/>
                    </a:lnTo>
                    <a:lnTo>
                      <a:pt x="43232" y="104509"/>
                    </a:lnTo>
                    <a:lnTo>
                      <a:pt x="53438" y="97699"/>
                    </a:lnTo>
                    <a:lnTo>
                      <a:pt x="97685" y="53465"/>
                    </a:lnTo>
                    <a:lnTo>
                      <a:pt x="104597" y="43032"/>
                    </a:lnTo>
                    <a:lnTo>
                      <a:pt x="106867" y="31196"/>
                    </a:lnTo>
                    <a:lnTo>
                      <a:pt x="104513" y="19373"/>
                    </a:lnTo>
                    <a:lnTo>
                      <a:pt x="97697" y="9167"/>
                    </a:lnTo>
                    <a:lnTo>
                      <a:pt x="87286" y="2271"/>
                    </a:lnTo>
                    <a:lnTo>
                      <a:pt x="75451" y="0"/>
                    </a:lnTo>
                    <a:lnTo>
                      <a:pt x="63630" y="2350"/>
                    </a:lnTo>
                    <a:lnTo>
                      <a:pt x="53412" y="9167"/>
                    </a:lnTo>
                    <a:lnTo>
                      <a:pt x="9178" y="53414"/>
                    </a:lnTo>
                    <a:close/>
                  </a:path>
                </a:pathLst>
              </a:custGeom>
              <a:solidFill>
                <a:srgbClr val="ECB133"/>
              </a:solidFill>
            </p:spPr>
            <p:txBody>
              <a:bodyPr wrap="square" lIns="0" tIns="0" rIns="0" bIns="0" rtlCol="0">
                <a:noAutofit/>
              </a:bodyPr>
              <a:lstStyle/>
              <a:p>
                <a:endParaRPr/>
              </a:p>
            </p:txBody>
          </p:sp>
          <p:sp>
            <p:nvSpPr>
              <p:cNvPr id="2030" name="object 94">
                <a:extLst>
                  <a:ext uri="{FF2B5EF4-FFF2-40B4-BE49-F238E27FC236}">
                    <a16:creationId xmlns:a16="http://schemas.microsoft.com/office/drawing/2014/main" id="{63260381-7264-87B2-052F-ACBCF2E389D5}"/>
                  </a:ext>
                </a:extLst>
              </p:cNvPr>
              <p:cNvSpPr/>
              <p:nvPr/>
            </p:nvSpPr>
            <p:spPr>
              <a:xfrm>
                <a:off x="9132746" y="1718725"/>
                <a:ext cx="213617" cy="239698"/>
              </a:xfrm>
              <a:custGeom>
                <a:avLst/>
                <a:gdLst/>
                <a:ahLst/>
                <a:cxnLst/>
                <a:rect l="l" t="t" r="r" b="b"/>
                <a:pathLst>
                  <a:path w="213617" h="239698">
                    <a:moveTo>
                      <a:pt x="213617" y="26073"/>
                    </a:moveTo>
                    <a:lnTo>
                      <a:pt x="213545" y="24894"/>
                    </a:lnTo>
                    <a:lnTo>
                      <a:pt x="211842" y="12316"/>
                    </a:lnTo>
                    <a:lnTo>
                      <a:pt x="208435" y="0"/>
                    </a:lnTo>
                    <a:lnTo>
                      <a:pt x="200409" y="0"/>
                    </a:lnTo>
                    <a:lnTo>
                      <a:pt x="192382" y="3060"/>
                    </a:lnTo>
                    <a:lnTo>
                      <a:pt x="186248" y="9182"/>
                    </a:lnTo>
                    <a:lnTo>
                      <a:pt x="142001" y="53428"/>
                    </a:lnTo>
                    <a:lnTo>
                      <a:pt x="79390" y="116039"/>
                    </a:lnTo>
                    <a:lnTo>
                      <a:pt x="9172" y="186258"/>
                    </a:lnTo>
                    <a:lnTo>
                      <a:pt x="2346" y="196476"/>
                    </a:lnTo>
                    <a:lnTo>
                      <a:pt x="0" y="208295"/>
                    </a:lnTo>
                    <a:lnTo>
                      <a:pt x="2277" y="220126"/>
                    </a:lnTo>
                    <a:lnTo>
                      <a:pt x="9172" y="230530"/>
                    </a:lnTo>
                    <a:lnTo>
                      <a:pt x="19382" y="237344"/>
                    </a:lnTo>
                    <a:lnTo>
                      <a:pt x="31203" y="239698"/>
                    </a:lnTo>
                    <a:lnTo>
                      <a:pt x="43038" y="237427"/>
                    </a:lnTo>
                    <a:lnTo>
                      <a:pt x="53444" y="230530"/>
                    </a:lnTo>
                    <a:lnTo>
                      <a:pt x="123650" y="160312"/>
                    </a:lnTo>
                    <a:lnTo>
                      <a:pt x="186273" y="97701"/>
                    </a:lnTo>
                    <a:lnTo>
                      <a:pt x="195989" y="86281"/>
                    </a:lnTo>
                    <a:lnTo>
                      <a:pt x="202890" y="75188"/>
                    </a:lnTo>
                    <a:lnTo>
                      <a:pt x="208103" y="63437"/>
                    </a:lnTo>
                    <a:lnTo>
                      <a:pt x="211627" y="51211"/>
                    </a:lnTo>
                    <a:lnTo>
                      <a:pt x="213465" y="38695"/>
                    </a:lnTo>
                    <a:lnTo>
                      <a:pt x="213617" y="26073"/>
                    </a:lnTo>
                    <a:close/>
                  </a:path>
                </a:pathLst>
              </a:custGeom>
              <a:solidFill>
                <a:srgbClr val="34426E"/>
              </a:solidFill>
            </p:spPr>
            <p:txBody>
              <a:bodyPr wrap="square" lIns="0" tIns="0" rIns="0" bIns="0" rtlCol="0">
                <a:noAutofit/>
              </a:bodyPr>
              <a:lstStyle/>
              <a:p>
                <a:endParaRPr/>
              </a:p>
            </p:txBody>
          </p:sp>
          <p:sp>
            <p:nvSpPr>
              <p:cNvPr id="2031" name="object 95">
                <a:extLst>
                  <a:ext uri="{FF2B5EF4-FFF2-40B4-BE49-F238E27FC236}">
                    <a16:creationId xmlns:a16="http://schemas.microsoft.com/office/drawing/2014/main" id="{8AD817A0-A145-907B-1051-D5C223833C40}"/>
                  </a:ext>
                </a:extLst>
              </p:cNvPr>
              <p:cNvSpPr/>
              <p:nvPr/>
            </p:nvSpPr>
            <p:spPr>
              <a:xfrm>
                <a:off x="8999914" y="1611817"/>
                <a:ext cx="239707" cy="213771"/>
              </a:xfrm>
              <a:custGeom>
                <a:avLst/>
                <a:gdLst/>
                <a:ahLst/>
                <a:cxnLst/>
                <a:rect l="l" t="t" r="r" b="b"/>
                <a:pathLst>
                  <a:path w="239707" h="213771">
                    <a:moveTo>
                      <a:pt x="239694" y="5336"/>
                    </a:moveTo>
                    <a:lnTo>
                      <a:pt x="233985" y="3526"/>
                    </a:lnTo>
                    <a:lnTo>
                      <a:pt x="221966" y="970"/>
                    </a:lnTo>
                    <a:lnTo>
                      <a:pt x="209761" y="0"/>
                    </a:lnTo>
                    <a:lnTo>
                      <a:pt x="197538" y="616"/>
                    </a:lnTo>
                    <a:lnTo>
                      <a:pt x="185463" y="2818"/>
                    </a:lnTo>
                    <a:lnTo>
                      <a:pt x="173704" y="6607"/>
                    </a:lnTo>
                    <a:lnTo>
                      <a:pt x="162428" y="11983"/>
                    </a:lnTo>
                    <a:lnTo>
                      <a:pt x="151802" y="18946"/>
                    </a:lnTo>
                    <a:lnTo>
                      <a:pt x="141993" y="27497"/>
                    </a:lnTo>
                    <a:lnTo>
                      <a:pt x="9177" y="160326"/>
                    </a:lnTo>
                    <a:lnTo>
                      <a:pt x="2349" y="170546"/>
                    </a:lnTo>
                    <a:lnTo>
                      <a:pt x="0" y="182369"/>
                    </a:lnTo>
                    <a:lnTo>
                      <a:pt x="2277" y="194200"/>
                    </a:lnTo>
                    <a:lnTo>
                      <a:pt x="9177" y="204599"/>
                    </a:lnTo>
                    <a:lnTo>
                      <a:pt x="19395" y="211418"/>
                    </a:lnTo>
                    <a:lnTo>
                      <a:pt x="31214" y="213771"/>
                    </a:lnTo>
                    <a:lnTo>
                      <a:pt x="43045" y="211500"/>
                    </a:lnTo>
                    <a:lnTo>
                      <a:pt x="53449" y="204599"/>
                    </a:lnTo>
                    <a:lnTo>
                      <a:pt x="123667" y="134393"/>
                    </a:lnTo>
                    <a:lnTo>
                      <a:pt x="185567" y="72493"/>
                    </a:lnTo>
                    <a:lnTo>
                      <a:pt x="187002" y="71058"/>
                    </a:lnTo>
                    <a:lnTo>
                      <a:pt x="230525" y="27535"/>
                    </a:lnTo>
                    <a:lnTo>
                      <a:pt x="236646" y="21414"/>
                    </a:lnTo>
                    <a:lnTo>
                      <a:pt x="239707" y="13362"/>
                    </a:lnTo>
                    <a:lnTo>
                      <a:pt x="239694" y="5336"/>
                    </a:lnTo>
                    <a:close/>
                  </a:path>
                </a:pathLst>
              </a:custGeom>
              <a:solidFill>
                <a:srgbClr val="34426E"/>
              </a:solidFill>
            </p:spPr>
            <p:txBody>
              <a:bodyPr wrap="square" lIns="0" tIns="0" rIns="0" bIns="0" rtlCol="0">
                <a:noAutofit/>
              </a:bodyPr>
              <a:lstStyle/>
              <a:p>
                <a:endParaRPr/>
              </a:p>
            </p:txBody>
          </p:sp>
          <p:sp>
            <p:nvSpPr>
              <p:cNvPr id="2032" name="object 96">
                <a:extLst>
                  <a:ext uri="{FF2B5EF4-FFF2-40B4-BE49-F238E27FC236}">
                    <a16:creationId xmlns:a16="http://schemas.microsoft.com/office/drawing/2014/main" id="{B99BB2B8-676C-67D4-6603-9A576C63D5BD}"/>
                  </a:ext>
                </a:extLst>
              </p:cNvPr>
              <p:cNvSpPr/>
              <p:nvPr/>
            </p:nvSpPr>
            <p:spPr>
              <a:xfrm>
                <a:off x="9199148" y="1652331"/>
                <a:ext cx="106865" cy="106871"/>
              </a:xfrm>
              <a:custGeom>
                <a:avLst/>
                <a:gdLst/>
                <a:ahLst/>
                <a:cxnLst/>
                <a:rect l="l" t="t" r="r" b="b"/>
                <a:pathLst>
                  <a:path w="106865" h="106871">
                    <a:moveTo>
                      <a:pt x="53414" y="9172"/>
                    </a:moveTo>
                    <a:lnTo>
                      <a:pt x="9167" y="53419"/>
                    </a:lnTo>
                    <a:lnTo>
                      <a:pt x="2350" y="63638"/>
                    </a:lnTo>
                    <a:lnTo>
                      <a:pt x="0" y="75462"/>
                    </a:lnTo>
                    <a:lnTo>
                      <a:pt x="2271" y="87298"/>
                    </a:lnTo>
                    <a:lnTo>
                      <a:pt x="9167" y="97704"/>
                    </a:lnTo>
                    <a:lnTo>
                      <a:pt x="19377" y="104521"/>
                    </a:lnTo>
                    <a:lnTo>
                      <a:pt x="31199" y="106871"/>
                    </a:lnTo>
                    <a:lnTo>
                      <a:pt x="43033" y="104598"/>
                    </a:lnTo>
                    <a:lnTo>
                      <a:pt x="53439" y="97704"/>
                    </a:lnTo>
                    <a:lnTo>
                      <a:pt x="97686" y="53470"/>
                    </a:lnTo>
                    <a:lnTo>
                      <a:pt x="104514" y="43230"/>
                    </a:lnTo>
                    <a:lnTo>
                      <a:pt x="106865" y="31410"/>
                    </a:lnTo>
                    <a:lnTo>
                      <a:pt x="104590" y="19577"/>
                    </a:lnTo>
                    <a:lnTo>
                      <a:pt x="97686" y="9172"/>
                    </a:lnTo>
                    <a:lnTo>
                      <a:pt x="87476" y="2353"/>
                    </a:lnTo>
                    <a:lnTo>
                      <a:pt x="75655" y="0"/>
                    </a:lnTo>
                    <a:lnTo>
                      <a:pt x="63820" y="2273"/>
                    </a:lnTo>
                    <a:lnTo>
                      <a:pt x="53414" y="9172"/>
                    </a:lnTo>
                    <a:close/>
                  </a:path>
                </a:pathLst>
              </a:custGeom>
              <a:solidFill>
                <a:srgbClr val="ECB133"/>
              </a:solidFill>
            </p:spPr>
            <p:txBody>
              <a:bodyPr wrap="square" lIns="0" tIns="0" rIns="0" bIns="0" rtlCol="0">
                <a:noAutofit/>
              </a:bodyPr>
              <a:lstStyle/>
              <a:p>
                <a:endParaRPr/>
              </a:p>
            </p:txBody>
          </p:sp>
          <p:sp>
            <p:nvSpPr>
              <p:cNvPr id="2033" name="object 97">
                <a:extLst>
                  <a:ext uri="{FF2B5EF4-FFF2-40B4-BE49-F238E27FC236}">
                    <a16:creationId xmlns:a16="http://schemas.microsoft.com/office/drawing/2014/main" id="{217D676A-7BB4-73C2-9840-A655A890E0E1}"/>
                  </a:ext>
                </a:extLst>
              </p:cNvPr>
              <p:cNvSpPr/>
              <p:nvPr/>
            </p:nvSpPr>
            <p:spPr>
              <a:xfrm>
                <a:off x="9508619" y="1611969"/>
                <a:ext cx="239702" cy="213626"/>
              </a:xfrm>
              <a:custGeom>
                <a:avLst/>
                <a:gdLst/>
                <a:ahLst/>
                <a:cxnLst/>
                <a:rect l="l" t="t" r="r" b="b"/>
                <a:pathLst>
                  <a:path w="239702" h="213626">
                    <a:moveTo>
                      <a:pt x="26073" y="0"/>
                    </a:moveTo>
                    <a:lnTo>
                      <a:pt x="24917" y="71"/>
                    </a:lnTo>
                    <a:lnTo>
                      <a:pt x="12327" y="1781"/>
                    </a:lnTo>
                    <a:lnTo>
                      <a:pt x="25" y="5181"/>
                    </a:lnTo>
                    <a:lnTo>
                      <a:pt x="0" y="13220"/>
                    </a:lnTo>
                    <a:lnTo>
                      <a:pt x="3047" y="21247"/>
                    </a:lnTo>
                    <a:lnTo>
                      <a:pt x="9182" y="27381"/>
                    </a:lnTo>
                    <a:lnTo>
                      <a:pt x="53416" y="71615"/>
                    </a:lnTo>
                    <a:lnTo>
                      <a:pt x="116039" y="134226"/>
                    </a:lnTo>
                    <a:lnTo>
                      <a:pt x="186245" y="204444"/>
                    </a:lnTo>
                    <a:lnTo>
                      <a:pt x="196472" y="211277"/>
                    </a:lnTo>
                    <a:lnTo>
                      <a:pt x="208294" y="213626"/>
                    </a:lnTo>
                    <a:lnTo>
                      <a:pt x="220127" y="211348"/>
                    </a:lnTo>
                    <a:lnTo>
                      <a:pt x="230530" y="204444"/>
                    </a:lnTo>
                    <a:lnTo>
                      <a:pt x="237352" y="194225"/>
                    </a:lnTo>
                    <a:lnTo>
                      <a:pt x="239702" y="182401"/>
                    </a:lnTo>
                    <a:lnTo>
                      <a:pt x="237428" y="170565"/>
                    </a:lnTo>
                    <a:lnTo>
                      <a:pt x="230530" y="160159"/>
                    </a:lnTo>
                    <a:lnTo>
                      <a:pt x="160312" y="89954"/>
                    </a:lnTo>
                    <a:lnTo>
                      <a:pt x="97701" y="27330"/>
                    </a:lnTo>
                    <a:lnTo>
                      <a:pt x="86289" y="17639"/>
                    </a:lnTo>
                    <a:lnTo>
                      <a:pt x="75197" y="10736"/>
                    </a:lnTo>
                    <a:lnTo>
                      <a:pt x="63445" y="5522"/>
                    </a:lnTo>
                    <a:lnTo>
                      <a:pt x="51218" y="1996"/>
                    </a:lnTo>
                    <a:lnTo>
                      <a:pt x="38699" y="156"/>
                    </a:lnTo>
                    <a:lnTo>
                      <a:pt x="26073" y="0"/>
                    </a:lnTo>
                    <a:close/>
                  </a:path>
                </a:pathLst>
              </a:custGeom>
              <a:solidFill>
                <a:srgbClr val="34426E"/>
              </a:solidFill>
            </p:spPr>
            <p:txBody>
              <a:bodyPr wrap="square" lIns="0" tIns="0" rIns="0" bIns="0" rtlCol="0">
                <a:noAutofit/>
              </a:bodyPr>
              <a:lstStyle/>
              <a:p>
                <a:endParaRPr/>
              </a:p>
            </p:txBody>
          </p:sp>
          <p:sp>
            <p:nvSpPr>
              <p:cNvPr id="2034" name="object 98">
                <a:extLst>
                  <a:ext uri="{FF2B5EF4-FFF2-40B4-BE49-F238E27FC236}">
                    <a16:creationId xmlns:a16="http://schemas.microsoft.com/office/drawing/2014/main" id="{302FBD27-4734-001D-E319-3805ACEA59AF}"/>
                  </a:ext>
                </a:extLst>
              </p:cNvPr>
              <p:cNvSpPr/>
              <p:nvPr/>
            </p:nvSpPr>
            <p:spPr>
              <a:xfrm>
                <a:off x="9506733" y="2027197"/>
                <a:ext cx="239705" cy="213620"/>
              </a:xfrm>
              <a:custGeom>
                <a:avLst/>
                <a:gdLst/>
                <a:ahLst/>
                <a:cxnLst/>
                <a:rect l="l" t="t" r="r" b="b"/>
                <a:pathLst>
                  <a:path w="239705" h="213620">
                    <a:moveTo>
                      <a:pt x="26073" y="213620"/>
                    </a:moveTo>
                    <a:lnTo>
                      <a:pt x="38700" y="213468"/>
                    </a:lnTo>
                    <a:lnTo>
                      <a:pt x="51220" y="211631"/>
                    </a:lnTo>
                    <a:lnTo>
                      <a:pt x="63446" y="208106"/>
                    </a:lnTo>
                    <a:lnTo>
                      <a:pt x="75197" y="202893"/>
                    </a:lnTo>
                    <a:lnTo>
                      <a:pt x="86287" y="195992"/>
                    </a:lnTo>
                    <a:lnTo>
                      <a:pt x="96532" y="187400"/>
                    </a:lnTo>
                    <a:lnTo>
                      <a:pt x="160324" y="123653"/>
                    </a:lnTo>
                    <a:lnTo>
                      <a:pt x="230543" y="53447"/>
                    </a:lnTo>
                    <a:lnTo>
                      <a:pt x="237435" y="43040"/>
                    </a:lnTo>
                    <a:lnTo>
                      <a:pt x="239705" y="31204"/>
                    </a:lnTo>
                    <a:lnTo>
                      <a:pt x="237354" y="19379"/>
                    </a:lnTo>
                    <a:lnTo>
                      <a:pt x="230543" y="9162"/>
                    </a:lnTo>
                    <a:lnTo>
                      <a:pt x="220134" y="2270"/>
                    </a:lnTo>
                    <a:lnTo>
                      <a:pt x="208295" y="0"/>
                    </a:lnTo>
                    <a:lnTo>
                      <a:pt x="196469" y="2351"/>
                    </a:lnTo>
                    <a:lnTo>
                      <a:pt x="186258" y="9162"/>
                    </a:lnTo>
                    <a:lnTo>
                      <a:pt x="116052" y="79381"/>
                    </a:lnTo>
                    <a:lnTo>
                      <a:pt x="53428" y="142004"/>
                    </a:lnTo>
                    <a:lnTo>
                      <a:pt x="9182" y="186251"/>
                    </a:lnTo>
                    <a:lnTo>
                      <a:pt x="3060" y="192373"/>
                    </a:lnTo>
                    <a:lnTo>
                      <a:pt x="0" y="200412"/>
                    </a:lnTo>
                    <a:lnTo>
                      <a:pt x="25" y="208438"/>
                    </a:lnTo>
                    <a:lnTo>
                      <a:pt x="12332" y="211843"/>
                    </a:lnTo>
                    <a:lnTo>
                      <a:pt x="24918" y="213548"/>
                    </a:lnTo>
                    <a:lnTo>
                      <a:pt x="26073" y="213620"/>
                    </a:lnTo>
                    <a:close/>
                  </a:path>
                </a:pathLst>
              </a:custGeom>
              <a:solidFill>
                <a:srgbClr val="34426E"/>
              </a:solidFill>
            </p:spPr>
            <p:txBody>
              <a:bodyPr wrap="square" lIns="0" tIns="0" rIns="0" bIns="0" rtlCol="0">
                <a:noAutofit/>
              </a:bodyPr>
              <a:lstStyle/>
              <a:p>
                <a:endParaRPr/>
              </a:p>
            </p:txBody>
          </p:sp>
          <p:sp>
            <p:nvSpPr>
              <p:cNvPr id="2035" name="object 99">
                <a:extLst>
                  <a:ext uri="{FF2B5EF4-FFF2-40B4-BE49-F238E27FC236}">
                    <a16:creationId xmlns:a16="http://schemas.microsoft.com/office/drawing/2014/main" id="{C77C5B22-B23B-4866-90B7-EAF1F0BD59C5}"/>
                  </a:ext>
                </a:extLst>
              </p:cNvPr>
              <p:cNvSpPr/>
              <p:nvPr/>
            </p:nvSpPr>
            <p:spPr>
              <a:xfrm>
                <a:off x="9399840" y="1894379"/>
                <a:ext cx="213769" cy="239690"/>
              </a:xfrm>
              <a:custGeom>
                <a:avLst/>
                <a:gdLst/>
                <a:ahLst/>
                <a:cxnLst/>
                <a:rect l="l" t="t" r="r" b="b"/>
                <a:pathLst>
                  <a:path w="213769" h="239690">
                    <a:moveTo>
                      <a:pt x="5333" y="239677"/>
                    </a:moveTo>
                    <a:lnTo>
                      <a:pt x="13360" y="239690"/>
                    </a:lnTo>
                    <a:lnTo>
                      <a:pt x="21411" y="236654"/>
                    </a:lnTo>
                    <a:lnTo>
                      <a:pt x="27533" y="230507"/>
                    </a:lnTo>
                    <a:lnTo>
                      <a:pt x="71056" y="186997"/>
                    </a:lnTo>
                    <a:lnTo>
                      <a:pt x="72491" y="185549"/>
                    </a:lnTo>
                    <a:lnTo>
                      <a:pt x="134403" y="123650"/>
                    </a:lnTo>
                    <a:lnTo>
                      <a:pt x="204596" y="53444"/>
                    </a:lnTo>
                    <a:lnTo>
                      <a:pt x="211495" y="43036"/>
                    </a:lnTo>
                    <a:lnTo>
                      <a:pt x="213769" y="31199"/>
                    </a:lnTo>
                    <a:lnTo>
                      <a:pt x="211415" y="19376"/>
                    </a:lnTo>
                    <a:lnTo>
                      <a:pt x="204596" y="9172"/>
                    </a:lnTo>
                    <a:lnTo>
                      <a:pt x="194193" y="2272"/>
                    </a:lnTo>
                    <a:lnTo>
                      <a:pt x="182357" y="0"/>
                    </a:lnTo>
                    <a:lnTo>
                      <a:pt x="170533" y="2356"/>
                    </a:lnTo>
                    <a:lnTo>
                      <a:pt x="160337" y="9172"/>
                    </a:lnTo>
                    <a:lnTo>
                      <a:pt x="27495" y="142001"/>
                    </a:lnTo>
                    <a:lnTo>
                      <a:pt x="18946" y="151808"/>
                    </a:lnTo>
                    <a:lnTo>
                      <a:pt x="11983" y="162432"/>
                    </a:lnTo>
                    <a:lnTo>
                      <a:pt x="6607" y="173707"/>
                    </a:lnTo>
                    <a:lnTo>
                      <a:pt x="2818" y="185465"/>
                    </a:lnTo>
                    <a:lnTo>
                      <a:pt x="615" y="197539"/>
                    </a:lnTo>
                    <a:lnTo>
                      <a:pt x="0" y="209762"/>
                    </a:lnTo>
                    <a:lnTo>
                      <a:pt x="971" y="221967"/>
                    </a:lnTo>
                    <a:lnTo>
                      <a:pt x="3529" y="233987"/>
                    </a:lnTo>
                    <a:lnTo>
                      <a:pt x="5333" y="239677"/>
                    </a:lnTo>
                    <a:close/>
                  </a:path>
                </a:pathLst>
              </a:custGeom>
              <a:solidFill>
                <a:srgbClr val="34426E"/>
              </a:solidFill>
            </p:spPr>
            <p:txBody>
              <a:bodyPr wrap="square" lIns="0" tIns="0" rIns="0" bIns="0" rtlCol="0">
                <a:noAutofit/>
              </a:bodyPr>
              <a:lstStyle/>
              <a:p>
                <a:endParaRPr/>
              </a:p>
            </p:txBody>
          </p:sp>
          <p:sp>
            <p:nvSpPr>
              <p:cNvPr id="2036" name="object 100">
                <a:extLst>
                  <a:ext uri="{FF2B5EF4-FFF2-40B4-BE49-F238E27FC236}">
                    <a16:creationId xmlns:a16="http://schemas.microsoft.com/office/drawing/2014/main" id="{3A48A1D9-4FE4-29F3-7B5F-64CDA019BB4C}"/>
                  </a:ext>
                </a:extLst>
              </p:cNvPr>
              <p:cNvSpPr/>
              <p:nvPr/>
            </p:nvSpPr>
            <p:spPr>
              <a:xfrm>
                <a:off x="9440363" y="2093606"/>
                <a:ext cx="106860" cy="106857"/>
              </a:xfrm>
              <a:custGeom>
                <a:avLst/>
                <a:gdLst/>
                <a:ahLst/>
                <a:cxnLst/>
                <a:rect l="l" t="t" r="r" b="b"/>
                <a:pathLst>
                  <a:path w="106860" h="106857">
                    <a:moveTo>
                      <a:pt x="9167" y="53423"/>
                    </a:moveTo>
                    <a:lnTo>
                      <a:pt x="2272" y="63823"/>
                    </a:lnTo>
                    <a:lnTo>
                      <a:pt x="0" y="75654"/>
                    </a:lnTo>
                    <a:lnTo>
                      <a:pt x="2353" y="87475"/>
                    </a:lnTo>
                    <a:lnTo>
                      <a:pt x="9167" y="97683"/>
                    </a:lnTo>
                    <a:lnTo>
                      <a:pt x="19572" y="104584"/>
                    </a:lnTo>
                    <a:lnTo>
                      <a:pt x="31410" y="106857"/>
                    </a:lnTo>
                    <a:lnTo>
                      <a:pt x="43234" y="104503"/>
                    </a:lnTo>
                    <a:lnTo>
                      <a:pt x="53427" y="97696"/>
                    </a:lnTo>
                    <a:lnTo>
                      <a:pt x="97673" y="53449"/>
                    </a:lnTo>
                    <a:lnTo>
                      <a:pt x="104593" y="43018"/>
                    </a:lnTo>
                    <a:lnTo>
                      <a:pt x="106860" y="31182"/>
                    </a:lnTo>
                    <a:lnTo>
                      <a:pt x="104498" y="19360"/>
                    </a:lnTo>
                    <a:lnTo>
                      <a:pt x="97686" y="9177"/>
                    </a:lnTo>
                    <a:lnTo>
                      <a:pt x="87281" y="2273"/>
                    </a:lnTo>
                    <a:lnTo>
                      <a:pt x="75447" y="0"/>
                    </a:lnTo>
                    <a:lnTo>
                      <a:pt x="63627" y="2352"/>
                    </a:lnTo>
                    <a:lnTo>
                      <a:pt x="53414" y="9177"/>
                    </a:lnTo>
                    <a:lnTo>
                      <a:pt x="9167" y="53423"/>
                    </a:lnTo>
                    <a:close/>
                  </a:path>
                </a:pathLst>
              </a:custGeom>
              <a:solidFill>
                <a:srgbClr val="ECB133"/>
              </a:solidFill>
            </p:spPr>
            <p:txBody>
              <a:bodyPr wrap="square" lIns="0" tIns="0" rIns="0" bIns="0" rtlCol="0">
                <a:noAutofit/>
              </a:bodyPr>
              <a:lstStyle/>
              <a:p>
                <a:endParaRPr/>
              </a:p>
            </p:txBody>
          </p:sp>
          <p:sp>
            <p:nvSpPr>
              <p:cNvPr id="2037" name="object 101">
                <a:extLst>
                  <a:ext uri="{FF2B5EF4-FFF2-40B4-BE49-F238E27FC236}">
                    <a16:creationId xmlns:a16="http://schemas.microsoft.com/office/drawing/2014/main" id="{20258501-C016-39C3-AD11-CBC434668A88}"/>
                  </a:ext>
                </a:extLst>
              </p:cNvPr>
              <p:cNvSpPr/>
              <p:nvPr/>
            </p:nvSpPr>
            <p:spPr>
              <a:xfrm>
                <a:off x="9401709" y="1718715"/>
                <a:ext cx="213779" cy="239696"/>
              </a:xfrm>
              <a:custGeom>
                <a:avLst/>
                <a:gdLst/>
                <a:ahLst/>
                <a:cxnLst/>
                <a:rect l="l" t="t" r="r" b="b"/>
                <a:pathLst>
                  <a:path w="213779" h="239696">
                    <a:moveTo>
                      <a:pt x="5331" y="12"/>
                    </a:moveTo>
                    <a:lnTo>
                      <a:pt x="3523" y="5719"/>
                    </a:lnTo>
                    <a:lnTo>
                      <a:pt x="967" y="17740"/>
                    </a:lnTo>
                    <a:lnTo>
                      <a:pt x="0" y="29947"/>
                    </a:lnTo>
                    <a:lnTo>
                      <a:pt x="619" y="42170"/>
                    </a:lnTo>
                    <a:lnTo>
                      <a:pt x="2824" y="54243"/>
                    </a:lnTo>
                    <a:lnTo>
                      <a:pt x="6616" y="66000"/>
                    </a:lnTo>
                    <a:lnTo>
                      <a:pt x="11994" y="77273"/>
                    </a:lnTo>
                    <a:lnTo>
                      <a:pt x="18957" y="87896"/>
                    </a:lnTo>
                    <a:lnTo>
                      <a:pt x="27505" y="97701"/>
                    </a:lnTo>
                    <a:lnTo>
                      <a:pt x="160321" y="230517"/>
                    </a:lnTo>
                    <a:lnTo>
                      <a:pt x="170547" y="237347"/>
                    </a:lnTo>
                    <a:lnTo>
                      <a:pt x="182372" y="239696"/>
                    </a:lnTo>
                    <a:lnTo>
                      <a:pt x="194207" y="237422"/>
                    </a:lnTo>
                    <a:lnTo>
                      <a:pt x="204606" y="230530"/>
                    </a:lnTo>
                    <a:lnTo>
                      <a:pt x="211429" y="220312"/>
                    </a:lnTo>
                    <a:lnTo>
                      <a:pt x="213779" y="208491"/>
                    </a:lnTo>
                    <a:lnTo>
                      <a:pt x="211505" y="196656"/>
                    </a:lnTo>
                    <a:lnTo>
                      <a:pt x="204606" y="186245"/>
                    </a:lnTo>
                    <a:lnTo>
                      <a:pt x="134401" y="116039"/>
                    </a:lnTo>
                    <a:lnTo>
                      <a:pt x="72501" y="54140"/>
                    </a:lnTo>
                    <a:lnTo>
                      <a:pt x="71053" y="52692"/>
                    </a:lnTo>
                    <a:lnTo>
                      <a:pt x="27543" y="9194"/>
                    </a:lnTo>
                    <a:lnTo>
                      <a:pt x="21409" y="3047"/>
                    </a:lnTo>
                    <a:lnTo>
                      <a:pt x="13357" y="0"/>
                    </a:lnTo>
                    <a:lnTo>
                      <a:pt x="5331" y="12"/>
                    </a:lnTo>
                    <a:close/>
                  </a:path>
                </a:pathLst>
              </a:custGeom>
              <a:solidFill>
                <a:srgbClr val="34426E"/>
              </a:solidFill>
            </p:spPr>
            <p:txBody>
              <a:bodyPr wrap="square" lIns="0" tIns="0" rIns="0" bIns="0" rtlCol="0">
                <a:noAutofit/>
              </a:bodyPr>
              <a:lstStyle/>
              <a:p>
                <a:endParaRPr/>
              </a:p>
            </p:txBody>
          </p:sp>
          <p:sp>
            <p:nvSpPr>
              <p:cNvPr id="2038" name="object 102">
                <a:extLst>
                  <a:ext uri="{FF2B5EF4-FFF2-40B4-BE49-F238E27FC236}">
                    <a16:creationId xmlns:a16="http://schemas.microsoft.com/office/drawing/2014/main" id="{F11075DA-1788-1839-2DD5-32B0799DBEAF}"/>
                  </a:ext>
                </a:extLst>
              </p:cNvPr>
              <p:cNvSpPr/>
              <p:nvPr/>
            </p:nvSpPr>
            <p:spPr>
              <a:xfrm>
                <a:off x="9442233" y="1652333"/>
                <a:ext cx="106870" cy="106846"/>
              </a:xfrm>
              <a:custGeom>
                <a:avLst/>
                <a:gdLst/>
                <a:ahLst/>
                <a:cxnLst/>
                <a:rect l="l" t="t" r="r" b="b"/>
                <a:pathLst>
                  <a:path w="106870" h="106846">
                    <a:moveTo>
                      <a:pt x="9177" y="53446"/>
                    </a:moveTo>
                    <a:lnTo>
                      <a:pt x="53411" y="97680"/>
                    </a:lnTo>
                    <a:lnTo>
                      <a:pt x="63634" y="104493"/>
                    </a:lnTo>
                    <a:lnTo>
                      <a:pt x="75457" y="106846"/>
                    </a:lnTo>
                    <a:lnTo>
                      <a:pt x="87291" y="104576"/>
                    </a:lnTo>
                    <a:lnTo>
                      <a:pt x="97696" y="97680"/>
                    </a:lnTo>
                    <a:lnTo>
                      <a:pt x="104510" y="87487"/>
                    </a:lnTo>
                    <a:lnTo>
                      <a:pt x="106870" y="75663"/>
                    </a:lnTo>
                    <a:lnTo>
                      <a:pt x="104602" y="63825"/>
                    </a:lnTo>
                    <a:lnTo>
                      <a:pt x="97708" y="53420"/>
                    </a:lnTo>
                    <a:lnTo>
                      <a:pt x="53449" y="9173"/>
                    </a:lnTo>
                    <a:lnTo>
                      <a:pt x="43244" y="2354"/>
                    </a:lnTo>
                    <a:lnTo>
                      <a:pt x="31419" y="0"/>
                    </a:lnTo>
                    <a:lnTo>
                      <a:pt x="19581" y="2272"/>
                    </a:lnTo>
                    <a:lnTo>
                      <a:pt x="9177" y="9173"/>
                    </a:lnTo>
                    <a:lnTo>
                      <a:pt x="2349" y="19392"/>
                    </a:lnTo>
                    <a:lnTo>
                      <a:pt x="0" y="31211"/>
                    </a:lnTo>
                    <a:lnTo>
                      <a:pt x="2277" y="43042"/>
                    </a:lnTo>
                    <a:lnTo>
                      <a:pt x="9177" y="53446"/>
                    </a:lnTo>
                    <a:close/>
                  </a:path>
                </a:pathLst>
              </a:custGeom>
              <a:solidFill>
                <a:srgbClr val="ECB133"/>
              </a:solidFill>
            </p:spPr>
            <p:txBody>
              <a:bodyPr wrap="square" lIns="0" tIns="0" rIns="0" bIns="0" rtlCol="0">
                <a:noAutofit/>
              </a:bodyPr>
              <a:lstStyle/>
              <a:p>
                <a:endParaRPr/>
              </a:p>
            </p:txBody>
          </p:sp>
          <p:sp>
            <p:nvSpPr>
              <p:cNvPr id="2039" name="object 103">
                <a:extLst>
                  <a:ext uri="{FF2B5EF4-FFF2-40B4-BE49-F238E27FC236}">
                    <a16:creationId xmlns:a16="http://schemas.microsoft.com/office/drawing/2014/main" id="{5E98CD79-DC8C-8C5A-3A4B-F3D999C45936}"/>
                  </a:ext>
                </a:extLst>
              </p:cNvPr>
              <p:cNvSpPr/>
              <p:nvPr/>
            </p:nvSpPr>
            <p:spPr>
              <a:xfrm>
                <a:off x="9132741" y="1210018"/>
                <a:ext cx="213628" cy="239718"/>
              </a:xfrm>
              <a:custGeom>
                <a:avLst/>
                <a:gdLst/>
                <a:ahLst/>
                <a:cxnLst/>
                <a:rect l="l" t="t" r="r" b="b"/>
                <a:pathLst>
                  <a:path w="213628" h="239718">
                    <a:moveTo>
                      <a:pt x="213628" y="213632"/>
                    </a:moveTo>
                    <a:lnTo>
                      <a:pt x="213472" y="201005"/>
                    </a:lnTo>
                    <a:lnTo>
                      <a:pt x="211632" y="188486"/>
                    </a:lnTo>
                    <a:lnTo>
                      <a:pt x="208107" y="176261"/>
                    </a:lnTo>
                    <a:lnTo>
                      <a:pt x="202893" y="164511"/>
                    </a:lnTo>
                    <a:lnTo>
                      <a:pt x="195989" y="153420"/>
                    </a:lnTo>
                    <a:lnTo>
                      <a:pt x="187392" y="143170"/>
                    </a:lnTo>
                    <a:lnTo>
                      <a:pt x="123661" y="79381"/>
                    </a:lnTo>
                    <a:lnTo>
                      <a:pt x="53443" y="9162"/>
                    </a:lnTo>
                    <a:lnTo>
                      <a:pt x="43038" y="2268"/>
                    </a:lnTo>
                    <a:lnTo>
                      <a:pt x="31202" y="0"/>
                    </a:lnTo>
                    <a:lnTo>
                      <a:pt x="19377" y="2357"/>
                    </a:lnTo>
                    <a:lnTo>
                      <a:pt x="9183" y="9162"/>
                    </a:lnTo>
                    <a:lnTo>
                      <a:pt x="2278" y="19567"/>
                    </a:lnTo>
                    <a:lnTo>
                      <a:pt x="0" y="31401"/>
                    </a:lnTo>
                    <a:lnTo>
                      <a:pt x="2347" y="43224"/>
                    </a:lnTo>
                    <a:lnTo>
                      <a:pt x="9170" y="53447"/>
                    </a:lnTo>
                    <a:lnTo>
                      <a:pt x="79376" y="123653"/>
                    </a:lnTo>
                    <a:lnTo>
                      <a:pt x="142012" y="186277"/>
                    </a:lnTo>
                    <a:lnTo>
                      <a:pt x="186246" y="230523"/>
                    </a:lnTo>
                    <a:lnTo>
                      <a:pt x="192381" y="236645"/>
                    </a:lnTo>
                    <a:lnTo>
                      <a:pt x="200420" y="239718"/>
                    </a:lnTo>
                    <a:lnTo>
                      <a:pt x="208446" y="239680"/>
                    </a:lnTo>
                    <a:lnTo>
                      <a:pt x="211851" y="227373"/>
                    </a:lnTo>
                    <a:lnTo>
                      <a:pt x="213556" y="214787"/>
                    </a:lnTo>
                    <a:lnTo>
                      <a:pt x="213628" y="213632"/>
                    </a:lnTo>
                    <a:close/>
                  </a:path>
                </a:pathLst>
              </a:custGeom>
              <a:solidFill>
                <a:srgbClr val="34426E"/>
              </a:solidFill>
            </p:spPr>
            <p:txBody>
              <a:bodyPr wrap="square" lIns="0" tIns="0" rIns="0" bIns="0" rtlCol="0">
                <a:noAutofit/>
              </a:bodyPr>
              <a:lstStyle/>
              <a:p>
                <a:endParaRPr/>
              </a:p>
            </p:txBody>
          </p:sp>
          <p:sp>
            <p:nvSpPr>
              <p:cNvPr id="2040" name="object 104">
                <a:extLst>
                  <a:ext uri="{FF2B5EF4-FFF2-40B4-BE49-F238E27FC236}">
                    <a16:creationId xmlns:a16="http://schemas.microsoft.com/office/drawing/2014/main" id="{7195E4C5-D2EE-1AB5-4407-A17349427EE6}"/>
                  </a:ext>
                </a:extLst>
              </p:cNvPr>
              <p:cNvSpPr/>
              <p:nvPr/>
            </p:nvSpPr>
            <p:spPr>
              <a:xfrm>
                <a:off x="8999917" y="1342848"/>
                <a:ext cx="239710" cy="213781"/>
              </a:xfrm>
              <a:custGeom>
                <a:avLst/>
                <a:gdLst/>
                <a:ahLst/>
                <a:cxnLst/>
                <a:rect l="l" t="t" r="r" b="b"/>
                <a:pathLst>
                  <a:path w="239710" h="213781">
                    <a:moveTo>
                      <a:pt x="239685" y="208448"/>
                    </a:moveTo>
                    <a:lnTo>
                      <a:pt x="239710" y="200421"/>
                    </a:lnTo>
                    <a:lnTo>
                      <a:pt x="236662" y="192382"/>
                    </a:lnTo>
                    <a:lnTo>
                      <a:pt x="230515" y="186248"/>
                    </a:lnTo>
                    <a:lnTo>
                      <a:pt x="187005" y="142712"/>
                    </a:lnTo>
                    <a:lnTo>
                      <a:pt x="185557" y="141290"/>
                    </a:lnTo>
                    <a:lnTo>
                      <a:pt x="123658" y="79378"/>
                    </a:lnTo>
                    <a:lnTo>
                      <a:pt x="53439" y="9172"/>
                    </a:lnTo>
                    <a:lnTo>
                      <a:pt x="43038" y="2273"/>
                    </a:lnTo>
                    <a:lnTo>
                      <a:pt x="31203" y="0"/>
                    </a:lnTo>
                    <a:lnTo>
                      <a:pt x="19379" y="2353"/>
                    </a:lnTo>
                    <a:lnTo>
                      <a:pt x="9167" y="9172"/>
                    </a:lnTo>
                    <a:lnTo>
                      <a:pt x="2273" y="19573"/>
                    </a:lnTo>
                    <a:lnTo>
                      <a:pt x="0" y="31408"/>
                    </a:lnTo>
                    <a:lnTo>
                      <a:pt x="2350" y="43233"/>
                    </a:lnTo>
                    <a:lnTo>
                      <a:pt x="9167" y="53444"/>
                    </a:lnTo>
                    <a:lnTo>
                      <a:pt x="141996" y="186273"/>
                    </a:lnTo>
                    <a:lnTo>
                      <a:pt x="151805" y="194825"/>
                    </a:lnTo>
                    <a:lnTo>
                      <a:pt x="162431" y="201790"/>
                    </a:lnTo>
                    <a:lnTo>
                      <a:pt x="173706" y="207168"/>
                    </a:lnTo>
                    <a:lnTo>
                      <a:pt x="185463" y="210959"/>
                    </a:lnTo>
                    <a:lnTo>
                      <a:pt x="197536" y="213163"/>
                    </a:lnTo>
                    <a:lnTo>
                      <a:pt x="209758" y="213781"/>
                    </a:lnTo>
                    <a:lnTo>
                      <a:pt x="221962" y="212812"/>
                    </a:lnTo>
                    <a:lnTo>
                      <a:pt x="233981" y="210256"/>
                    </a:lnTo>
                    <a:lnTo>
                      <a:pt x="239685" y="208448"/>
                    </a:lnTo>
                    <a:close/>
                  </a:path>
                </a:pathLst>
              </a:custGeom>
              <a:solidFill>
                <a:srgbClr val="34426E"/>
              </a:solidFill>
            </p:spPr>
            <p:txBody>
              <a:bodyPr wrap="square" lIns="0" tIns="0" rIns="0" bIns="0" rtlCol="0">
                <a:noAutofit/>
              </a:bodyPr>
              <a:lstStyle/>
              <a:p>
                <a:endParaRPr/>
              </a:p>
            </p:txBody>
          </p:sp>
          <p:sp>
            <p:nvSpPr>
              <p:cNvPr id="2041" name="object 105">
                <a:extLst>
                  <a:ext uri="{FF2B5EF4-FFF2-40B4-BE49-F238E27FC236}">
                    <a16:creationId xmlns:a16="http://schemas.microsoft.com/office/drawing/2014/main" id="{462D552E-DB8B-B7E1-C5A6-06A458098FF0}"/>
                  </a:ext>
                </a:extLst>
              </p:cNvPr>
              <p:cNvSpPr/>
              <p:nvPr/>
            </p:nvSpPr>
            <p:spPr>
              <a:xfrm>
                <a:off x="9199148" y="1409231"/>
                <a:ext cx="106865" cy="106870"/>
              </a:xfrm>
              <a:custGeom>
                <a:avLst/>
                <a:gdLst/>
                <a:ahLst/>
                <a:cxnLst/>
                <a:rect l="l" t="t" r="r" b="b"/>
                <a:pathLst>
                  <a:path w="106865" h="106870">
                    <a:moveTo>
                      <a:pt x="53414" y="97702"/>
                    </a:moveTo>
                    <a:lnTo>
                      <a:pt x="63820" y="104596"/>
                    </a:lnTo>
                    <a:lnTo>
                      <a:pt x="75655" y="106870"/>
                    </a:lnTo>
                    <a:lnTo>
                      <a:pt x="87476" y="104519"/>
                    </a:lnTo>
                    <a:lnTo>
                      <a:pt x="97686" y="97702"/>
                    </a:lnTo>
                    <a:lnTo>
                      <a:pt x="104588" y="87296"/>
                    </a:lnTo>
                    <a:lnTo>
                      <a:pt x="106865" y="75465"/>
                    </a:lnTo>
                    <a:lnTo>
                      <a:pt x="104515" y="63647"/>
                    </a:lnTo>
                    <a:lnTo>
                      <a:pt x="97699" y="53443"/>
                    </a:lnTo>
                    <a:lnTo>
                      <a:pt x="53452" y="9183"/>
                    </a:lnTo>
                    <a:lnTo>
                      <a:pt x="43034" y="2272"/>
                    </a:lnTo>
                    <a:lnTo>
                      <a:pt x="31202" y="0"/>
                    </a:lnTo>
                    <a:lnTo>
                      <a:pt x="19381" y="2355"/>
                    </a:lnTo>
                    <a:lnTo>
                      <a:pt x="9167" y="9183"/>
                    </a:lnTo>
                    <a:lnTo>
                      <a:pt x="2270" y="19591"/>
                    </a:lnTo>
                    <a:lnTo>
                      <a:pt x="0" y="31428"/>
                    </a:lnTo>
                    <a:lnTo>
                      <a:pt x="2353" y="43251"/>
                    </a:lnTo>
                    <a:lnTo>
                      <a:pt x="9167" y="53455"/>
                    </a:lnTo>
                    <a:lnTo>
                      <a:pt x="53414" y="97702"/>
                    </a:lnTo>
                    <a:close/>
                  </a:path>
                </a:pathLst>
              </a:custGeom>
              <a:solidFill>
                <a:srgbClr val="ECB133"/>
              </a:solidFill>
            </p:spPr>
            <p:txBody>
              <a:bodyPr wrap="square" lIns="0" tIns="0" rIns="0" bIns="0" rtlCol="0">
                <a:noAutofit/>
              </a:bodyPr>
              <a:lstStyle/>
              <a:p>
                <a:endParaRPr/>
              </a:p>
            </p:txBody>
          </p:sp>
          <p:sp>
            <p:nvSpPr>
              <p:cNvPr id="2042" name="object 106">
                <a:extLst>
                  <a:ext uri="{FF2B5EF4-FFF2-40B4-BE49-F238E27FC236}">
                    <a16:creationId xmlns:a16="http://schemas.microsoft.com/office/drawing/2014/main" id="{A6C261A1-03CD-C7AF-4C0B-3E55F2532B98}"/>
                  </a:ext>
                </a:extLst>
              </p:cNvPr>
              <p:cNvSpPr/>
              <p:nvPr/>
            </p:nvSpPr>
            <p:spPr>
              <a:xfrm>
                <a:off x="9342563" y="1552658"/>
                <a:ext cx="63121" cy="63121"/>
              </a:xfrm>
              <a:custGeom>
                <a:avLst/>
                <a:gdLst/>
                <a:ahLst/>
                <a:cxnLst/>
                <a:rect l="l" t="t" r="r" b="b"/>
                <a:pathLst>
                  <a:path w="63121" h="63121">
                    <a:moveTo>
                      <a:pt x="9243" y="9242"/>
                    </a:moveTo>
                    <a:lnTo>
                      <a:pt x="9098" y="9388"/>
                    </a:lnTo>
                    <a:lnTo>
                      <a:pt x="2254" y="19820"/>
                    </a:lnTo>
                    <a:lnTo>
                      <a:pt x="0" y="31657"/>
                    </a:lnTo>
                    <a:lnTo>
                      <a:pt x="2330" y="43484"/>
                    </a:lnTo>
                    <a:lnTo>
                      <a:pt x="9243" y="53882"/>
                    </a:lnTo>
                    <a:lnTo>
                      <a:pt x="19813" y="60863"/>
                    </a:lnTo>
                    <a:lnTo>
                      <a:pt x="31653" y="63121"/>
                    </a:lnTo>
                    <a:lnTo>
                      <a:pt x="43483" y="60795"/>
                    </a:lnTo>
                    <a:lnTo>
                      <a:pt x="53884" y="53882"/>
                    </a:lnTo>
                    <a:lnTo>
                      <a:pt x="54016" y="53749"/>
                    </a:lnTo>
                    <a:lnTo>
                      <a:pt x="60863" y="43318"/>
                    </a:lnTo>
                    <a:lnTo>
                      <a:pt x="63121" y="31481"/>
                    </a:lnTo>
                    <a:lnTo>
                      <a:pt x="60791" y="19655"/>
                    </a:lnTo>
                    <a:lnTo>
                      <a:pt x="53871" y="9255"/>
                    </a:lnTo>
                    <a:lnTo>
                      <a:pt x="53729" y="9113"/>
                    </a:lnTo>
                    <a:lnTo>
                      <a:pt x="43302" y="2263"/>
                    </a:lnTo>
                    <a:lnTo>
                      <a:pt x="31464" y="0"/>
                    </a:lnTo>
                    <a:lnTo>
                      <a:pt x="19637" y="2325"/>
                    </a:lnTo>
                    <a:lnTo>
                      <a:pt x="9243" y="9242"/>
                    </a:lnTo>
                    <a:close/>
                  </a:path>
                </a:pathLst>
              </a:custGeom>
              <a:solidFill>
                <a:srgbClr val="34426E"/>
              </a:solidFill>
            </p:spPr>
            <p:txBody>
              <a:bodyPr wrap="square" lIns="0" tIns="0" rIns="0" bIns="0" rtlCol="0">
                <a:noAutofit/>
              </a:bodyPr>
              <a:lstStyle/>
              <a:p>
                <a:endParaRPr/>
              </a:p>
            </p:txBody>
          </p:sp>
          <p:sp>
            <p:nvSpPr>
              <p:cNvPr id="2043" name="object 31">
                <a:extLst>
                  <a:ext uri="{FF2B5EF4-FFF2-40B4-BE49-F238E27FC236}">
                    <a16:creationId xmlns:a16="http://schemas.microsoft.com/office/drawing/2014/main" id="{737BBA9A-E026-9B6B-0963-268C9182FAB3}"/>
                  </a:ext>
                </a:extLst>
              </p:cNvPr>
              <p:cNvSpPr/>
              <p:nvPr/>
            </p:nvSpPr>
            <p:spPr>
              <a:xfrm>
                <a:off x="9506746" y="2296330"/>
                <a:ext cx="239702" cy="213617"/>
              </a:xfrm>
              <a:custGeom>
                <a:avLst/>
                <a:gdLst/>
                <a:ahLst/>
                <a:cxnLst/>
                <a:rect l="l" t="t" r="r" b="b"/>
                <a:pathLst>
                  <a:path w="239702" h="213617">
                    <a:moveTo>
                      <a:pt x="26073" y="0"/>
                    </a:moveTo>
                    <a:lnTo>
                      <a:pt x="24909" y="69"/>
                    </a:lnTo>
                    <a:lnTo>
                      <a:pt x="12317" y="1764"/>
                    </a:lnTo>
                    <a:lnTo>
                      <a:pt x="12" y="5156"/>
                    </a:lnTo>
                    <a:lnTo>
                      <a:pt x="0" y="13195"/>
                    </a:lnTo>
                    <a:lnTo>
                      <a:pt x="3060" y="21234"/>
                    </a:lnTo>
                    <a:lnTo>
                      <a:pt x="9182" y="27355"/>
                    </a:lnTo>
                    <a:lnTo>
                      <a:pt x="53428" y="71615"/>
                    </a:lnTo>
                    <a:lnTo>
                      <a:pt x="116039" y="134213"/>
                    </a:lnTo>
                    <a:lnTo>
                      <a:pt x="186245" y="204444"/>
                    </a:lnTo>
                    <a:lnTo>
                      <a:pt x="196464" y="211266"/>
                    </a:lnTo>
                    <a:lnTo>
                      <a:pt x="208288" y="213617"/>
                    </a:lnTo>
                    <a:lnTo>
                      <a:pt x="220124" y="211342"/>
                    </a:lnTo>
                    <a:lnTo>
                      <a:pt x="230530" y="204444"/>
                    </a:lnTo>
                    <a:lnTo>
                      <a:pt x="237352" y="194225"/>
                    </a:lnTo>
                    <a:lnTo>
                      <a:pt x="239702" y="182401"/>
                    </a:lnTo>
                    <a:lnTo>
                      <a:pt x="237428" y="170565"/>
                    </a:lnTo>
                    <a:lnTo>
                      <a:pt x="230530" y="160159"/>
                    </a:lnTo>
                    <a:lnTo>
                      <a:pt x="160312" y="89941"/>
                    </a:lnTo>
                    <a:lnTo>
                      <a:pt x="97701" y="27330"/>
                    </a:lnTo>
                    <a:lnTo>
                      <a:pt x="86282" y="17612"/>
                    </a:lnTo>
                    <a:lnTo>
                      <a:pt x="75191" y="10712"/>
                    </a:lnTo>
                    <a:lnTo>
                      <a:pt x="63439" y="5501"/>
                    </a:lnTo>
                    <a:lnTo>
                      <a:pt x="51213" y="1979"/>
                    </a:lnTo>
                    <a:lnTo>
                      <a:pt x="38695" y="146"/>
                    </a:lnTo>
                    <a:lnTo>
                      <a:pt x="26073" y="0"/>
                    </a:lnTo>
                    <a:close/>
                  </a:path>
                </a:pathLst>
              </a:custGeom>
              <a:solidFill>
                <a:srgbClr val="34426E"/>
              </a:solidFill>
            </p:spPr>
            <p:txBody>
              <a:bodyPr wrap="square" lIns="0" tIns="0" rIns="0" bIns="0" rtlCol="0">
                <a:noAutofit/>
              </a:bodyPr>
              <a:lstStyle/>
              <a:p>
                <a:endParaRPr/>
              </a:p>
            </p:txBody>
          </p:sp>
          <p:sp>
            <p:nvSpPr>
              <p:cNvPr id="2044" name="object 32">
                <a:extLst>
                  <a:ext uri="{FF2B5EF4-FFF2-40B4-BE49-F238E27FC236}">
                    <a16:creationId xmlns:a16="http://schemas.microsoft.com/office/drawing/2014/main" id="{922F009B-C891-7AF4-105F-145D3E660DE7}"/>
                  </a:ext>
                </a:extLst>
              </p:cNvPr>
              <p:cNvSpPr/>
              <p:nvPr/>
            </p:nvSpPr>
            <p:spPr>
              <a:xfrm>
                <a:off x="9399840" y="2403063"/>
                <a:ext cx="213773" cy="239702"/>
              </a:xfrm>
              <a:custGeom>
                <a:avLst/>
                <a:gdLst/>
                <a:ahLst/>
                <a:cxnLst/>
                <a:rect l="l" t="t" r="r" b="b"/>
                <a:pathLst>
                  <a:path w="213773" h="239702">
                    <a:moveTo>
                      <a:pt x="5333" y="25"/>
                    </a:moveTo>
                    <a:lnTo>
                      <a:pt x="3529" y="5712"/>
                    </a:lnTo>
                    <a:lnTo>
                      <a:pt x="971" y="17729"/>
                    </a:lnTo>
                    <a:lnTo>
                      <a:pt x="0" y="29932"/>
                    </a:lnTo>
                    <a:lnTo>
                      <a:pt x="615" y="42154"/>
                    </a:lnTo>
                    <a:lnTo>
                      <a:pt x="2818" y="54228"/>
                    </a:lnTo>
                    <a:lnTo>
                      <a:pt x="6607" y="65986"/>
                    </a:lnTo>
                    <a:lnTo>
                      <a:pt x="11983" y="77263"/>
                    </a:lnTo>
                    <a:lnTo>
                      <a:pt x="18946" y="87890"/>
                    </a:lnTo>
                    <a:lnTo>
                      <a:pt x="27495" y="97701"/>
                    </a:lnTo>
                    <a:lnTo>
                      <a:pt x="160324" y="230530"/>
                    </a:lnTo>
                    <a:lnTo>
                      <a:pt x="170535" y="237349"/>
                    </a:lnTo>
                    <a:lnTo>
                      <a:pt x="182360" y="239702"/>
                    </a:lnTo>
                    <a:lnTo>
                      <a:pt x="194195" y="237429"/>
                    </a:lnTo>
                    <a:lnTo>
                      <a:pt x="204596" y="230530"/>
                    </a:lnTo>
                    <a:lnTo>
                      <a:pt x="211420" y="220312"/>
                    </a:lnTo>
                    <a:lnTo>
                      <a:pt x="213773" y="208492"/>
                    </a:lnTo>
                    <a:lnTo>
                      <a:pt x="211500" y="196661"/>
                    </a:lnTo>
                    <a:lnTo>
                      <a:pt x="204596" y="186258"/>
                    </a:lnTo>
                    <a:lnTo>
                      <a:pt x="134391" y="116039"/>
                    </a:lnTo>
                    <a:lnTo>
                      <a:pt x="72491" y="54152"/>
                    </a:lnTo>
                    <a:lnTo>
                      <a:pt x="71056" y="52705"/>
                    </a:lnTo>
                    <a:lnTo>
                      <a:pt x="27533" y="9182"/>
                    </a:lnTo>
                    <a:lnTo>
                      <a:pt x="21411" y="3048"/>
                    </a:lnTo>
                    <a:lnTo>
                      <a:pt x="13360" y="0"/>
                    </a:lnTo>
                    <a:lnTo>
                      <a:pt x="5333" y="25"/>
                    </a:lnTo>
                    <a:close/>
                  </a:path>
                </a:pathLst>
              </a:custGeom>
              <a:solidFill>
                <a:srgbClr val="34426E"/>
              </a:solidFill>
            </p:spPr>
            <p:txBody>
              <a:bodyPr wrap="square" lIns="0" tIns="0" rIns="0" bIns="0" rtlCol="0">
                <a:noAutofit/>
              </a:bodyPr>
              <a:lstStyle/>
              <a:p>
                <a:endParaRPr/>
              </a:p>
            </p:txBody>
          </p:sp>
          <p:sp>
            <p:nvSpPr>
              <p:cNvPr id="2045" name="object 33">
                <a:extLst>
                  <a:ext uri="{FF2B5EF4-FFF2-40B4-BE49-F238E27FC236}">
                    <a16:creationId xmlns:a16="http://schemas.microsoft.com/office/drawing/2014/main" id="{8B82D2D7-AB2E-393B-F2A6-BB1A00BA9C83}"/>
                  </a:ext>
                </a:extLst>
              </p:cNvPr>
              <p:cNvSpPr/>
              <p:nvPr/>
            </p:nvSpPr>
            <p:spPr>
              <a:xfrm>
                <a:off x="9440368" y="2336683"/>
                <a:ext cx="106855" cy="106847"/>
              </a:xfrm>
              <a:custGeom>
                <a:avLst/>
                <a:gdLst/>
                <a:ahLst/>
                <a:cxnLst/>
                <a:rect l="l" t="t" r="r" b="b"/>
                <a:pathLst>
                  <a:path w="106855" h="106847">
                    <a:moveTo>
                      <a:pt x="9162" y="53433"/>
                    </a:moveTo>
                    <a:lnTo>
                      <a:pt x="53409" y="97680"/>
                    </a:lnTo>
                    <a:lnTo>
                      <a:pt x="63614" y="104494"/>
                    </a:lnTo>
                    <a:lnTo>
                      <a:pt x="75436" y="106847"/>
                    </a:lnTo>
                    <a:lnTo>
                      <a:pt x="87273" y="104577"/>
                    </a:lnTo>
                    <a:lnTo>
                      <a:pt x="97681" y="97680"/>
                    </a:lnTo>
                    <a:lnTo>
                      <a:pt x="104499" y="87476"/>
                    </a:lnTo>
                    <a:lnTo>
                      <a:pt x="106855" y="75656"/>
                    </a:lnTo>
                    <a:lnTo>
                      <a:pt x="104587" y="63821"/>
                    </a:lnTo>
                    <a:lnTo>
                      <a:pt x="97694" y="53408"/>
                    </a:lnTo>
                    <a:lnTo>
                      <a:pt x="53447" y="9174"/>
                    </a:lnTo>
                    <a:lnTo>
                      <a:pt x="43229" y="2351"/>
                    </a:lnTo>
                    <a:lnTo>
                      <a:pt x="31406" y="0"/>
                    </a:lnTo>
                    <a:lnTo>
                      <a:pt x="19570" y="2273"/>
                    </a:lnTo>
                    <a:lnTo>
                      <a:pt x="9162" y="9174"/>
                    </a:lnTo>
                    <a:lnTo>
                      <a:pt x="2357" y="19367"/>
                    </a:lnTo>
                    <a:lnTo>
                      <a:pt x="0" y="31192"/>
                    </a:lnTo>
                    <a:lnTo>
                      <a:pt x="2268" y="43029"/>
                    </a:lnTo>
                    <a:lnTo>
                      <a:pt x="9162" y="53433"/>
                    </a:lnTo>
                    <a:close/>
                  </a:path>
                </a:pathLst>
              </a:custGeom>
              <a:solidFill>
                <a:srgbClr val="ECB133"/>
              </a:solidFill>
            </p:spPr>
            <p:txBody>
              <a:bodyPr wrap="square" lIns="0" tIns="0" rIns="0" bIns="0" rtlCol="0">
                <a:noAutofit/>
              </a:bodyPr>
              <a:lstStyle/>
              <a:p>
                <a:endParaRPr/>
              </a:p>
            </p:txBody>
          </p:sp>
          <p:sp>
            <p:nvSpPr>
              <p:cNvPr id="2046" name="object 28">
                <a:extLst>
                  <a:ext uri="{FF2B5EF4-FFF2-40B4-BE49-F238E27FC236}">
                    <a16:creationId xmlns:a16="http://schemas.microsoft.com/office/drawing/2014/main" id="{BF05297E-A7EC-B8C3-81D2-E21278EDA039}"/>
                  </a:ext>
                </a:extLst>
              </p:cNvPr>
              <p:cNvSpPr/>
              <p:nvPr/>
            </p:nvSpPr>
            <p:spPr>
              <a:xfrm>
                <a:off x="8442542" y="1206034"/>
                <a:ext cx="213604" cy="239696"/>
              </a:xfrm>
              <a:custGeom>
                <a:avLst/>
                <a:gdLst/>
                <a:ahLst/>
                <a:cxnLst/>
                <a:rect l="l" t="t" r="r" b="b"/>
                <a:pathLst>
                  <a:path w="213604" h="239696">
                    <a:moveTo>
                      <a:pt x="213604" y="213623"/>
                    </a:moveTo>
                    <a:lnTo>
                      <a:pt x="213458" y="201001"/>
                    </a:lnTo>
                    <a:lnTo>
                      <a:pt x="211624" y="188486"/>
                    </a:lnTo>
                    <a:lnTo>
                      <a:pt x="208102" y="176261"/>
                    </a:lnTo>
                    <a:lnTo>
                      <a:pt x="202891" y="164510"/>
                    </a:lnTo>
                    <a:lnTo>
                      <a:pt x="195991" y="153418"/>
                    </a:lnTo>
                    <a:lnTo>
                      <a:pt x="187400" y="143168"/>
                    </a:lnTo>
                    <a:lnTo>
                      <a:pt x="123650" y="79384"/>
                    </a:lnTo>
                    <a:lnTo>
                      <a:pt x="53444" y="9166"/>
                    </a:lnTo>
                    <a:lnTo>
                      <a:pt x="43044" y="2269"/>
                    </a:lnTo>
                    <a:lnTo>
                      <a:pt x="31211" y="0"/>
                    </a:lnTo>
                    <a:lnTo>
                      <a:pt x="19388" y="2355"/>
                    </a:lnTo>
                    <a:lnTo>
                      <a:pt x="9172" y="9178"/>
                    </a:lnTo>
                    <a:lnTo>
                      <a:pt x="2273" y="19579"/>
                    </a:lnTo>
                    <a:lnTo>
                      <a:pt x="0" y="31414"/>
                    </a:lnTo>
                    <a:lnTo>
                      <a:pt x="2353" y="43239"/>
                    </a:lnTo>
                    <a:lnTo>
                      <a:pt x="9172" y="53450"/>
                    </a:lnTo>
                    <a:lnTo>
                      <a:pt x="79378" y="123656"/>
                    </a:lnTo>
                    <a:lnTo>
                      <a:pt x="141989" y="186267"/>
                    </a:lnTo>
                    <a:lnTo>
                      <a:pt x="186248" y="230527"/>
                    </a:lnTo>
                    <a:lnTo>
                      <a:pt x="192369" y="236635"/>
                    </a:lnTo>
                    <a:lnTo>
                      <a:pt x="200396" y="239696"/>
                    </a:lnTo>
                    <a:lnTo>
                      <a:pt x="208435" y="239683"/>
                    </a:lnTo>
                    <a:lnTo>
                      <a:pt x="211842" y="227380"/>
                    </a:lnTo>
                    <a:lnTo>
                      <a:pt x="213535" y="214788"/>
                    </a:lnTo>
                    <a:lnTo>
                      <a:pt x="213604" y="213623"/>
                    </a:lnTo>
                    <a:close/>
                  </a:path>
                </a:pathLst>
              </a:custGeom>
              <a:solidFill>
                <a:srgbClr val="34426E"/>
              </a:solidFill>
            </p:spPr>
            <p:txBody>
              <a:bodyPr wrap="square" lIns="0" tIns="0" rIns="0" bIns="0" rtlCol="0">
                <a:noAutofit/>
              </a:bodyPr>
              <a:lstStyle/>
              <a:p>
                <a:endParaRPr/>
              </a:p>
            </p:txBody>
          </p:sp>
          <p:sp>
            <p:nvSpPr>
              <p:cNvPr id="2047" name="object 29">
                <a:extLst>
                  <a:ext uri="{FF2B5EF4-FFF2-40B4-BE49-F238E27FC236}">
                    <a16:creationId xmlns:a16="http://schemas.microsoft.com/office/drawing/2014/main" id="{DD163162-811E-EE20-66CD-9CF7252C5B39}"/>
                  </a:ext>
                </a:extLst>
              </p:cNvPr>
              <p:cNvSpPr/>
              <p:nvPr/>
            </p:nvSpPr>
            <p:spPr>
              <a:xfrm>
                <a:off x="8309722" y="1338872"/>
                <a:ext cx="239691" cy="213768"/>
              </a:xfrm>
              <a:custGeom>
                <a:avLst/>
                <a:gdLst/>
                <a:ahLst/>
                <a:cxnLst/>
                <a:rect l="l" t="t" r="r" b="b"/>
                <a:pathLst>
                  <a:path w="239691" h="213768">
                    <a:moveTo>
                      <a:pt x="239679" y="208443"/>
                    </a:moveTo>
                    <a:lnTo>
                      <a:pt x="239691" y="200404"/>
                    </a:lnTo>
                    <a:lnTo>
                      <a:pt x="236643" y="192352"/>
                    </a:lnTo>
                    <a:lnTo>
                      <a:pt x="230522" y="186243"/>
                    </a:lnTo>
                    <a:lnTo>
                      <a:pt x="186986" y="142695"/>
                    </a:lnTo>
                    <a:lnTo>
                      <a:pt x="185551" y="141260"/>
                    </a:lnTo>
                    <a:lnTo>
                      <a:pt x="123651" y="79373"/>
                    </a:lnTo>
                    <a:lnTo>
                      <a:pt x="53433" y="9167"/>
                    </a:lnTo>
                    <a:lnTo>
                      <a:pt x="43030" y="2269"/>
                    </a:lnTo>
                    <a:lnTo>
                      <a:pt x="31193" y="0"/>
                    </a:lnTo>
                    <a:lnTo>
                      <a:pt x="19370" y="2356"/>
                    </a:lnTo>
                    <a:lnTo>
                      <a:pt x="9174" y="9167"/>
                    </a:lnTo>
                    <a:lnTo>
                      <a:pt x="2273" y="19570"/>
                    </a:lnTo>
                    <a:lnTo>
                      <a:pt x="0" y="31406"/>
                    </a:lnTo>
                    <a:lnTo>
                      <a:pt x="2351" y="43232"/>
                    </a:lnTo>
                    <a:lnTo>
                      <a:pt x="9161" y="53439"/>
                    </a:lnTo>
                    <a:lnTo>
                      <a:pt x="141990" y="186269"/>
                    </a:lnTo>
                    <a:lnTo>
                      <a:pt x="151800" y="194817"/>
                    </a:lnTo>
                    <a:lnTo>
                      <a:pt x="162427" y="201779"/>
                    </a:lnTo>
                    <a:lnTo>
                      <a:pt x="173703" y="207156"/>
                    </a:lnTo>
                    <a:lnTo>
                      <a:pt x="185462" y="210946"/>
                    </a:lnTo>
                    <a:lnTo>
                      <a:pt x="197536" y="213150"/>
                    </a:lnTo>
                    <a:lnTo>
                      <a:pt x="209759" y="213768"/>
                    </a:lnTo>
                    <a:lnTo>
                      <a:pt x="221964" y="212800"/>
                    </a:lnTo>
                    <a:lnTo>
                      <a:pt x="233984" y="210246"/>
                    </a:lnTo>
                    <a:lnTo>
                      <a:pt x="239679" y="208443"/>
                    </a:lnTo>
                    <a:close/>
                  </a:path>
                </a:pathLst>
              </a:custGeom>
              <a:solidFill>
                <a:srgbClr val="34426E"/>
              </a:solidFill>
            </p:spPr>
            <p:txBody>
              <a:bodyPr wrap="square" lIns="0" tIns="0" rIns="0" bIns="0" rtlCol="0">
                <a:noAutofit/>
              </a:bodyPr>
              <a:lstStyle/>
              <a:p>
                <a:endParaRPr/>
              </a:p>
            </p:txBody>
          </p:sp>
          <p:sp>
            <p:nvSpPr>
              <p:cNvPr id="2176" name="object 30">
                <a:extLst>
                  <a:ext uri="{FF2B5EF4-FFF2-40B4-BE49-F238E27FC236}">
                    <a16:creationId xmlns:a16="http://schemas.microsoft.com/office/drawing/2014/main" id="{79106C57-4A21-8B8F-86DE-191FB600F37B}"/>
                  </a:ext>
                </a:extLst>
              </p:cNvPr>
              <p:cNvSpPr/>
              <p:nvPr/>
            </p:nvSpPr>
            <p:spPr>
              <a:xfrm>
                <a:off x="8508936" y="1405251"/>
                <a:ext cx="106870" cy="106867"/>
              </a:xfrm>
              <a:custGeom>
                <a:avLst/>
                <a:gdLst/>
                <a:ahLst/>
                <a:cxnLst/>
                <a:rect l="l" t="t" r="r" b="b"/>
                <a:pathLst>
                  <a:path w="106870" h="106867">
                    <a:moveTo>
                      <a:pt x="53412" y="97688"/>
                    </a:moveTo>
                    <a:lnTo>
                      <a:pt x="63817" y="104587"/>
                    </a:lnTo>
                    <a:lnTo>
                      <a:pt x="75651" y="106867"/>
                    </a:lnTo>
                    <a:lnTo>
                      <a:pt x="87474" y="104522"/>
                    </a:lnTo>
                    <a:lnTo>
                      <a:pt x="97697" y="97700"/>
                    </a:lnTo>
                    <a:lnTo>
                      <a:pt x="104597" y="87294"/>
                    </a:lnTo>
                    <a:lnTo>
                      <a:pt x="106870" y="75460"/>
                    </a:lnTo>
                    <a:lnTo>
                      <a:pt x="104516" y="63638"/>
                    </a:lnTo>
                    <a:lnTo>
                      <a:pt x="97697" y="53428"/>
                    </a:lnTo>
                    <a:lnTo>
                      <a:pt x="53463" y="9181"/>
                    </a:lnTo>
                    <a:lnTo>
                      <a:pt x="43035" y="2269"/>
                    </a:lnTo>
                    <a:lnTo>
                      <a:pt x="31199" y="0"/>
                    </a:lnTo>
                    <a:lnTo>
                      <a:pt x="19373" y="2353"/>
                    </a:lnTo>
                    <a:lnTo>
                      <a:pt x="9166" y="9169"/>
                    </a:lnTo>
                    <a:lnTo>
                      <a:pt x="2270" y="19573"/>
                    </a:lnTo>
                    <a:lnTo>
                      <a:pt x="0" y="31408"/>
                    </a:lnTo>
                    <a:lnTo>
                      <a:pt x="2352" y="43230"/>
                    </a:lnTo>
                    <a:lnTo>
                      <a:pt x="9178" y="53454"/>
                    </a:lnTo>
                    <a:lnTo>
                      <a:pt x="53412" y="97688"/>
                    </a:lnTo>
                    <a:close/>
                  </a:path>
                </a:pathLst>
              </a:custGeom>
              <a:solidFill>
                <a:srgbClr val="ECB133"/>
              </a:solidFill>
            </p:spPr>
            <p:txBody>
              <a:bodyPr wrap="square" lIns="0" tIns="0" rIns="0" bIns="0" rtlCol="0">
                <a:noAutofit/>
              </a:bodyPr>
              <a:lstStyle/>
              <a:p>
                <a:endParaRPr/>
              </a:p>
            </p:txBody>
          </p:sp>
        </p:grpSp>
        <p:grpSp>
          <p:nvGrpSpPr>
            <p:cNvPr id="2177" name="Group 2176">
              <a:extLst>
                <a:ext uri="{FF2B5EF4-FFF2-40B4-BE49-F238E27FC236}">
                  <a16:creationId xmlns:a16="http://schemas.microsoft.com/office/drawing/2014/main" id="{C4DC60DF-F232-266D-8FCA-538950D3886E}"/>
                </a:ext>
              </a:extLst>
            </p:cNvPr>
            <p:cNvGrpSpPr/>
            <p:nvPr/>
          </p:nvGrpSpPr>
          <p:grpSpPr>
            <a:xfrm>
              <a:off x="11436449" y="4316495"/>
              <a:ext cx="732760" cy="732652"/>
              <a:chOff x="8309715" y="1206034"/>
              <a:chExt cx="1438606" cy="1438393"/>
            </a:xfrm>
          </p:grpSpPr>
          <p:sp>
            <p:nvSpPr>
              <p:cNvPr id="2178" name="object 61">
                <a:extLst>
                  <a:ext uri="{FF2B5EF4-FFF2-40B4-BE49-F238E27FC236}">
                    <a16:creationId xmlns:a16="http://schemas.microsoft.com/office/drawing/2014/main" id="{3825E702-36D1-4F14-9EC7-89E0462EDE54}"/>
                  </a:ext>
                </a:extLst>
              </p:cNvPr>
              <p:cNvSpPr/>
              <p:nvPr/>
            </p:nvSpPr>
            <p:spPr>
              <a:xfrm>
                <a:off x="9130872" y="2403060"/>
                <a:ext cx="213604" cy="239704"/>
              </a:xfrm>
              <a:custGeom>
                <a:avLst/>
                <a:gdLst/>
                <a:ahLst/>
                <a:cxnLst/>
                <a:rect l="l" t="t" r="r" b="b"/>
                <a:pathLst>
                  <a:path w="213604" h="239704">
                    <a:moveTo>
                      <a:pt x="213604" y="26073"/>
                    </a:moveTo>
                    <a:lnTo>
                      <a:pt x="213535" y="24921"/>
                    </a:lnTo>
                    <a:lnTo>
                      <a:pt x="211843" y="12333"/>
                    </a:lnTo>
                    <a:lnTo>
                      <a:pt x="208435" y="25"/>
                    </a:lnTo>
                    <a:lnTo>
                      <a:pt x="200409" y="0"/>
                    </a:lnTo>
                    <a:lnTo>
                      <a:pt x="192369" y="3060"/>
                    </a:lnTo>
                    <a:lnTo>
                      <a:pt x="186248" y="9182"/>
                    </a:lnTo>
                    <a:lnTo>
                      <a:pt x="141989" y="53428"/>
                    </a:lnTo>
                    <a:lnTo>
                      <a:pt x="79378" y="116052"/>
                    </a:lnTo>
                    <a:lnTo>
                      <a:pt x="9172" y="186258"/>
                    </a:lnTo>
                    <a:lnTo>
                      <a:pt x="2350" y="196477"/>
                    </a:lnTo>
                    <a:lnTo>
                      <a:pt x="0" y="208301"/>
                    </a:lnTo>
                    <a:lnTo>
                      <a:pt x="2274" y="220137"/>
                    </a:lnTo>
                    <a:lnTo>
                      <a:pt x="9172" y="230543"/>
                    </a:lnTo>
                    <a:lnTo>
                      <a:pt x="19378" y="237353"/>
                    </a:lnTo>
                    <a:lnTo>
                      <a:pt x="31201" y="239704"/>
                    </a:lnTo>
                    <a:lnTo>
                      <a:pt x="43036" y="237430"/>
                    </a:lnTo>
                    <a:lnTo>
                      <a:pt x="53444" y="230530"/>
                    </a:lnTo>
                    <a:lnTo>
                      <a:pt x="123650" y="160312"/>
                    </a:lnTo>
                    <a:lnTo>
                      <a:pt x="186273" y="97713"/>
                    </a:lnTo>
                    <a:lnTo>
                      <a:pt x="195986" y="86275"/>
                    </a:lnTo>
                    <a:lnTo>
                      <a:pt x="202889" y="75185"/>
                    </a:lnTo>
                    <a:lnTo>
                      <a:pt x="208101" y="63437"/>
                    </a:lnTo>
                    <a:lnTo>
                      <a:pt x="211624" y="51214"/>
                    </a:lnTo>
                    <a:lnTo>
                      <a:pt x="213458" y="38698"/>
                    </a:lnTo>
                    <a:lnTo>
                      <a:pt x="213604" y="26073"/>
                    </a:lnTo>
                    <a:close/>
                  </a:path>
                </a:pathLst>
              </a:custGeom>
              <a:solidFill>
                <a:srgbClr val="34426E"/>
              </a:solidFill>
            </p:spPr>
            <p:txBody>
              <a:bodyPr wrap="square" lIns="0" tIns="0" rIns="0" bIns="0" rtlCol="0">
                <a:noAutofit/>
              </a:bodyPr>
              <a:lstStyle/>
              <a:p>
                <a:endParaRPr/>
              </a:p>
            </p:txBody>
          </p:sp>
          <p:sp>
            <p:nvSpPr>
              <p:cNvPr id="2179" name="object 62">
                <a:extLst>
                  <a:ext uri="{FF2B5EF4-FFF2-40B4-BE49-F238E27FC236}">
                    <a16:creationId xmlns:a16="http://schemas.microsoft.com/office/drawing/2014/main" id="{9FEBC955-2902-C836-6082-44956A54E77C}"/>
                  </a:ext>
                </a:extLst>
              </p:cNvPr>
              <p:cNvSpPr/>
              <p:nvPr/>
            </p:nvSpPr>
            <p:spPr>
              <a:xfrm>
                <a:off x="8998047" y="2296167"/>
                <a:ext cx="239690" cy="213769"/>
              </a:xfrm>
              <a:custGeom>
                <a:avLst/>
                <a:gdLst/>
                <a:ahLst/>
                <a:cxnLst/>
                <a:rect l="l" t="t" r="r" b="b"/>
                <a:pathLst>
                  <a:path w="239690" h="213769">
                    <a:moveTo>
                      <a:pt x="239690" y="5333"/>
                    </a:moveTo>
                    <a:lnTo>
                      <a:pt x="233990" y="3526"/>
                    </a:lnTo>
                    <a:lnTo>
                      <a:pt x="221970" y="970"/>
                    </a:lnTo>
                    <a:lnTo>
                      <a:pt x="209764" y="0"/>
                    </a:lnTo>
                    <a:lnTo>
                      <a:pt x="197540" y="616"/>
                    </a:lnTo>
                    <a:lnTo>
                      <a:pt x="185465" y="2819"/>
                    </a:lnTo>
                    <a:lnTo>
                      <a:pt x="173707" y="6609"/>
                    </a:lnTo>
                    <a:lnTo>
                      <a:pt x="162431" y="11985"/>
                    </a:lnTo>
                    <a:lnTo>
                      <a:pt x="151807" y="18947"/>
                    </a:lnTo>
                    <a:lnTo>
                      <a:pt x="142001" y="27495"/>
                    </a:lnTo>
                    <a:lnTo>
                      <a:pt x="9172" y="160324"/>
                    </a:lnTo>
                    <a:lnTo>
                      <a:pt x="2353" y="170536"/>
                    </a:lnTo>
                    <a:lnTo>
                      <a:pt x="0" y="182360"/>
                    </a:lnTo>
                    <a:lnTo>
                      <a:pt x="2273" y="194195"/>
                    </a:lnTo>
                    <a:lnTo>
                      <a:pt x="9172" y="204596"/>
                    </a:lnTo>
                    <a:lnTo>
                      <a:pt x="19378" y="211415"/>
                    </a:lnTo>
                    <a:lnTo>
                      <a:pt x="31203" y="213769"/>
                    </a:lnTo>
                    <a:lnTo>
                      <a:pt x="43041" y="211496"/>
                    </a:lnTo>
                    <a:lnTo>
                      <a:pt x="53444" y="204596"/>
                    </a:lnTo>
                    <a:lnTo>
                      <a:pt x="123662" y="134403"/>
                    </a:lnTo>
                    <a:lnTo>
                      <a:pt x="185562" y="72491"/>
                    </a:lnTo>
                    <a:lnTo>
                      <a:pt x="186997" y="71056"/>
                    </a:lnTo>
                    <a:lnTo>
                      <a:pt x="230520" y="27533"/>
                    </a:lnTo>
                    <a:lnTo>
                      <a:pt x="236654" y="21411"/>
                    </a:lnTo>
                    <a:lnTo>
                      <a:pt x="239690" y="13360"/>
                    </a:lnTo>
                    <a:lnTo>
                      <a:pt x="239690" y="5333"/>
                    </a:lnTo>
                    <a:close/>
                  </a:path>
                </a:pathLst>
              </a:custGeom>
              <a:solidFill>
                <a:srgbClr val="34426E"/>
              </a:solidFill>
            </p:spPr>
            <p:txBody>
              <a:bodyPr wrap="square" lIns="0" tIns="0" rIns="0" bIns="0" rtlCol="0">
                <a:noAutofit/>
              </a:bodyPr>
              <a:lstStyle/>
              <a:p>
                <a:endParaRPr/>
              </a:p>
            </p:txBody>
          </p:sp>
          <p:sp>
            <p:nvSpPr>
              <p:cNvPr id="2180" name="object 63">
                <a:extLst>
                  <a:ext uri="{FF2B5EF4-FFF2-40B4-BE49-F238E27FC236}">
                    <a16:creationId xmlns:a16="http://schemas.microsoft.com/office/drawing/2014/main" id="{9B1E7E9A-0F3F-9367-F746-48A35C9B30E6}"/>
                  </a:ext>
                </a:extLst>
              </p:cNvPr>
              <p:cNvSpPr/>
              <p:nvPr/>
            </p:nvSpPr>
            <p:spPr>
              <a:xfrm>
                <a:off x="9197278" y="2336688"/>
                <a:ext cx="106859" cy="106865"/>
              </a:xfrm>
              <a:custGeom>
                <a:avLst/>
                <a:gdLst/>
                <a:ahLst/>
                <a:cxnLst/>
                <a:rect l="l" t="t" r="r" b="b"/>
                <a:pathLst>
                  <a:path w="106859" h="106865">
                    <a:moveTo>
                      <a:pt x="53412" y="9177"/>
                    </a:moveTo>
                    <a:lnTo>
                      <a:pt x="9178" y="53411"/>
                    </a:lnTo>
                    <a:lnTo>
                      <a:pt x="2349" y="63642"/>
                    </a:lnTo>
                    <a:lnTo>
                      <a:pt x="0" y="75464"/>
                    </a:lnTo>
                    <a:lnTo>
                      <a:pt x="2271" y="87299"/>
                    </a:lnTo>
                    <a:lnTo>
                      <a:pt x="9166" y="97708"/>
                    </a:lnTo>
                    <a:lnTo>
                      <a:pt x="19373" y="104517"/>
                    </a:lnTo>
                    <a:lnTo>
                      <a:pt x="31199" y="106865"/>
                    </a:lnTo>
                    <a:lnTo>
                      <a:pt x="43035" y="104590"/>
                    </a:lnTo>
                    <a:lnTo>
                      <a:pt x="53438" y="97696"/>
                    </a:lnTo>
                    <a:lnTo>
                      <a:pt x="97672" y="53449"/>
                    </a:lnTo>
                    <a:lnTo>
                      <a:pt x="104501" y="43240"/>
                    </a:lnTo>
                    <a:lnTo>
                      <a:pt x="106859" y="31418"/>
                    </a:lnTo>
                    <a:lnTo>
                      <a:pt x="104587" y="19582"/>
                    </a:lnTo>
                    <a:lnTo>
                      <a:pt x="97685" y="9177"/>
                    </a:lnTo>
                    <a:lnTo>
                      <a:pt x="87466" y="2349"/>
                    </a:lnTo>
                    <a:lnTo>
                      <a:pt x="75647" y="0"/>
                    </a:lnTo>
                    <a:lnTo>
                      <a:pt x="63816" y="2277"/>
                    </a:lnTo>
                    <a:lnTo>
                      <a:pt x="53412" y="9177"/>
                    </a:lnTo>
                    <a:close/>
                  </a:path>
                </a:pathLst>
              </a:custGeom>
              <a:solidFill>
                <a:srgbClr val="ECB133"/>
              </a:solidFill>
            </p:spPr>
            <p:txBody>
              <a:bodyPr wrap="square" lIns="0" tIns="0" rIns="0" bIns="0" rtlCol="0">
                <a:noAutofit/>
              </a:bodyPr>
              <a:lstStyle/>
              <a:p>
                <a:endParaRPr/>
              </a:p>
            </p:txBody>
          </p:sp>
          <p:sp>
            <p:nvSpPr>
              <p:cNvPr id="2181" name="object 64">
                <a:extLst>
                  <a:ext uri="{FF2B5EF4-FFF2-40B4-BE49-F238E27FC236}">
                    <a16:creationId xmlns:a16="http://schemas.microsoft.com/office/drawing/2014/main" id="{96D39013-1A65-7FDE-9EFB-E1E4537D9D6D}"/>
                  </a:ext>
                </a:extLst>
              </p:cNvPr>
              <p:cNvSpPr/>
              <p:nvPr/>
            </p:nvSpPr>
            <p:spPr>
              <a:xfrm>
                <a:off x="9130872" y="1894369"/>
                <a:ext cx="213617" cy="239717"/>
              </a:xfrm>
              <a:custGeom>
                <a:avLst/>
                <a:gdLst/>
                <a:ahLst/>
                <a:cxnLst/>
                <a:rect l="l" t="t" r="r" b="b"/>
                <a:pathLst>
                  <a:path w="213617" h="239717">
                    <a:moveTo>
                      <a:pt x="213617" y="213618"/>
                    </a:moveTo>
                    <a:lnTo>
                      <a:pt x="213466" y="200994"/>
                    </a:lnTo>
                    <a:lnTo>
                      <a:pt x="211629" y="188476"/>
                    </a:lnTo>
                    <a:lnTo>
                      <a:pt x="208105" y="176250"/>
                    </a:lnTo>
                    <a:lnTo>
                      <a:pt x="202892" y="164499"/>
                    </a:lnTo>
                    <a:lnTo>
                      <a:pt x="195987" y="153409"/>
                    </a:lnTo>
                    <a:lnTo>
                      <a:pt x="187389" y="143162"/>
                    </a:lnTo>
                    <a:lnTo>
                      <a:pt x="123662" y="79392"/>
                    </a:lnTo>
                    <a:lnTo>
                      <a:pt x="53444" y="9161"/>
                    </a:lnTo>
                    <a:lnTo>
                      <a:pt x="43042" y="2268"/>
                    </a:lnTo>
                    <a:lnTo>
                      <a:pt x="31205" y="0"/>
                    </a:lnTo>
                    <a:lnTo>
                      <a:pt x="19379" y="2356"/>
                    </a:lnTo>
                    <a:lnTo>
                      <a:pt x="9172" y="9173"/>
                    </a:lnTo>
                    <a:lnTo>
                      <a:pt x="2273" y="19575"/>
                    </a:lnTo>
                    <a:lnTo>
                      <a:pt x="0" y="31409"/>
                    </a:lnTo>
                    <a:lnTo>
                      <a:pt x="2353" y="43234"/>
                    </a:lnTo>
                    <a:lnTo>
                      <a:pt x="9172" y="53446"/>
                    </a:lnTo>
                    <a:lnTo>
                      <a:pt x="79390" y="123664"/>
                    </a:lnTo>
                    <a:lnTo>
                      <a:pt x="142001" y="186288"/>
                    </a:lnTo>
                    <a:lnTo>
                      <a:pt x="186248" y="230522"/>
                    </a:lnTo>
                    <a:lnTo>
                      <a:pt x="192369" y="236630"/>
                    </a:lnTo>
                    <a:lnTo>
                      <a:pt x="200409" y="239717"/>
                    </a:lnTo>
                    <a:lnTo>
                      <a:pt x="208448" y="239691"/>
                    </a:lnTo>
                    <a:lnTo>
                      <a:pt x="211844" y="227388"/>
                    </a:lnTo>
                    <a:lnTo>
                      <a:pt x="213545" y="214796"/>
                    </a:lnTo>
                    <a:lnTo>
                      <a:pt x="213617" y="213618"/>
                    </a:lnTo>
                    <a:close/>
                  </a:path>
                </a:pathLst>
              </a:custGeom>
              <a:solidFill>
                <a:srgbClr val="34426E"/>
              </a:solidFill>
            </p:spPr>
            <p:txBody>
              <a:bodyPr wrap="square" lIns="0" tIns="0" rIns="0" bIns="0" rtlCol="0">
                <a:noAutofit/>
              </a:bodyPr>
              <a:lstStyle/>
              <a:p>
                <a:endParaRPr/>
              </a:p>
            </p:txBody>
          </p:sp>
          <p:sp>
            <p:nvSpPr>
              <p:cNvPr id="2182" name="object 65">
                <a:extLst>
                  <a:ext uri="{FF2B5EF4-FFF2-40B4-BE49-F238E27FC236}">
                    <a16:creationId xmlns:a16="http://schemas.microsoft.com/office/drawing/2014/main" id="{BD5E1130-7708-2203-6423-2A6E0C7B7D4D}"/>
                  </a:ext>
                </a:extLst>
              </p:cNvPr>
              <p:cNvSpPr/>
              <p:nvPr/>
            </p:nvSpPr>
            <p:spPr>
              <a:xfrm>
                <a:off x="8998052" y="2027202"/>
                <a:ext cx="239691" cy="213776"/>
              </a:xfrm>
              <a:custGeom>
                <a:avLst/>
                <a:gdLst/>
                <a:ahLst/>
                <a:cxnLst/>
                <a:rect l="l" t="t" r="r" b="b"/>
                <a:pathLst>
                  <a:path w="239691" h="213776">
                    <a:moveTo>
                      <a:pt x="239679" y="208443"/>
                    </a:moveTo>
                    <a:lnTo>
                      <a:pt x="239691" y="200404"/>
                    </a:lnTo>
                    <a:lnTo>
                      <a:pt x="236656" y="192365"/>
                    </a:lnTo>
                    <a:lnTo>
                      <a:pt x="230522" y="186243"/>
                    </a:lnTo>
                    <a:lnTo>
                      <a:pt x="186999" y="142720"/>
                    </a:lnTo>
                    <a:lnTo>
                      <a:pt x="185551" y="141285"/>
                    </a:lnTo>
                    <a:lnTo>
                      <a:pt x="123664" y="79385"/>
                    </a:lnTo>
                    <a:lnTo>
                      <a:pt x="53433" y="9167"/>
                    </a:lnTo>
                    <a:lnTo>
                      <a:pt x="43030" y="2269"/>
                    </a:lnTo>
                    <a:lnTo>
                      <a:pt x="31193" y="0"/>
                    </a:lnTo>
                    <a:lnTo>
                      <a:pt x="19370" y="2356"/>
                    </a:lnTo>
                    <a:lnTo>
                      <a:pt x="9174" y="9167"/>
                    </a:lnTo>
                    <a:lnTo>
                      <a:pt x="2273" y="19571"/>
                    </a:lnTo>
                    <a:lnTo>
                      <a:pt x="0" y="31411"/>
                    </a:lnTo>
                    <a:lnTo>
                      <a:pt x="2351" y="43237"/>
                    </a:lnTo>
                    <a:lnTo>
                      <a:pt x="9161" y="53439"/>
                    </a:lnTo>
                    <a:lnTo>
                      <a:pt x="142003" y="186281"/>
                    </a:lnTo>
                    <a:lnTo>
                      <a:pt x="151809" y="194830"/>
                    </a:lnTo>
                    <a:lnTo>
                      <a:pt x="162434" y="201793"/>
                    </a:lnTo>
                    <a:lnTo>
                      <a:pt x="173708" y="207169"/>
                    </a:lnTo>
                    <a:lnTo>
                      <a:pt x="185466" y="210958"/>
                    </a:lnTo>
                    <a:lnTo>
                      <a:pt x="197541" y="213161"/>
                    </a:lnTo>
                    <a:lnTo>
                      <a:pt x="209764" y="213776"/>
                    </a:lnTo>
                    <a:lnTo>
                      <a:pt x="221969" y="212805"/>
                    </a:lnTo>
                    <a:lnTo>
                      <a:pt x="233989" y="210247"/>
                    </a:lnTo>
                    <a:lnTo>
                      <a:pt x="239679" y="208443"/>
                    </a:lnTo>
                    <a:close/>
                  </a:path>
                </a:pathLst>
              </a:custGeom>
              <a:solidFill>
                <a:srgbClr val="34426E"/>
              </a:solidFill>
            </p:spPr>
            <p:txBody>
              <a:bodyPr wrap="square" lIns="0" tIns="0" rIns="0" bIns="0" rtlCol="0">
                <a:noAutofit/>
              </a:bodyPr>
              <a:lstStyle/>
              <a:p>
                <a:endParaRPr/>
              </a:p>
            </p:txBody>
          </p:sp>
          <p:sp>
            <p:nvSpPr>
              <p:cNvPr id="2183" name="object 66">
                <a:extLst>
                  <a:ext uri="{FF2B5EF4-FFF2-40B4-BE49-F238E27FC236}">
                    <a16:creationId xmlns:a16="http://schemas.microsoft.com/office/drawing/2014/main" id="{B5F48779-7B6D-A95D-D0CF-B72954FBF77B}"/>
                  </a:ext>
                </a:extLst>
              </p:cNvPr>
              <p:cNvSpPr/>
              <p:nvPr/>
            </p:nvSpPr>
            <p:spPr>
              <a:xfrm>
                <a:off x="9197276" y="2093587"/>
                <a:ext cx="106855" cy="106860"/>
              </a:xfrm>
              <a:custGeom>
                <a:avLst/>
                <a:gdLst/>
                <a:ahLst/>
                <a:cxnLst/>
                <a:rect l="l" t="t" r="r" b="b"/>
                <a:pathLst>
                  <a:path w="106855" h="106860">
                    <a:moveTo>
                      <a:pt x="53408" y="97694"/>
                    </a:moveTo>
                    <a:lnTo>
                      <a:pt x="63813" y="104591"/>
                    </a:lnTo>
                    <a:lnTo>
                      <a:pt x="75645" y="106860"/>
                    </a:lnTo>
                    <a:lnTo>
                      <a:pt x="87466" y="104504"/>
                    </a:lnTo>
                    <a:lnTo>
                      <a:pt x="97680" y="97681"/>
                    </a:lnTo>
                    <a:lnTo>
                      <a:pt x="104583" y="87275"/>
                    </a:lnTo>
                    <a:lnTo>
                      <a:pt x="106855" y="75437"/>
                    </a:lnTo>
                    <a:lnTo>
                      <a:pt x="104500" y="63614"/>
                    </a:lnTo>
                    <a:lnTo>
                      <a:pt x="97705" y="53435"/>
                    </a:lnTo>
                    <a:lnTo>
                      <a:pt x="53458" y="9188"/>
                    </a:lnTo>
                    <a:lnTo>
                      <a:pt x="43029" y="2269"/>
                    </a:lnTo>
                    <a:lnTo>
                      <a:pt x="31191" y="0"/>
                    </a:lnTo>
                    <a:lnTo>
                      <a:pt x="19364" y="2354"/>
                    </a:lnTo>
                    <a:lnTo>
                      <a:pt x="9161" y="9162"/>
                    </a:lnTo>
                    <a:lnTo>
                      <a:pt x="2270" y="19569"/>
                    </a:lnTo>
                    <a:lnTo>
                      <a:pt x="0" y="31408"/>
                    </a:lnTo>
                    <a:lnTo>
                      <a:pt x="2350" y="43235"/>
                    </a:lnTo>
                    <a:lnTo>
                      <a:pt x="9173" y="53460"/>
                    </a:lnTo>
                    <a:lnTo>
                      <a:pt x="53408" y="97694"/>
                    </a:lnTo>
                    <a:close/>
                  </a:path>
                </a:pathLst>
              </a:custGeom>
              <a:solidFill>
                <a:srgbClr val="ECB133"/>
              </a:solidFill>
            </p:spPr>
            <p:txBody>
              <a:bodyPr wrap="square" lIns="0" tIns="0" rIns="0" bIns="0" rtlCol="0">
                <a:noAutofit/>
              </a:bodyPr>
              <a:lstStyle/>
              <a:p>
                <a:endParaRPr/>
              </a:p>
            </p:txBody>
          </p:sp>
          <p:sp>
            <p:nvSpPr>
              <p:cNvPr id="2184" name="object 67">
                <a:extLst>
                  <a:ext uri="{FF2B5EF4-FFF2-40B4-BE49-F238E27FC236}">
                    <a16:creationId xmlns:a16="http://schemas.microsoft.com/office/drawing/2014/main" id="{B19E735A-6F45-99E2-E3E6-0BDC5079BEAD}"/>
                  </a:ext>
                </a:extLst>
              </p:cNvPr>
              <p:cNvSpPr/>
              <p:nvPr/>
            </p:nvSpPr>
            <p:spPr>
              <a:xfrm>
                <a:off x="9340695" y="2237000"/>
                <a:ext cx="63112" cy="63121"/>
              </a:xfrm>
              <a:custGeom>
                <a:avLst/>
                <a:gdLst/>
                <a:ahLst/>
                <a:cxnLst/>
                <a:rect l="l" t="t" r="r" b="b"/>
                <a:pathLst>
                  <a:path w="63112" h="63121">
                    <a:moveTo>
                      <a:pt x="9239" y="9248"/>
                    </a:moveTo>
                    <a:lnTo>
                      <a:pt x="9103" y="9385"/>
                    </a:lnTo>
                    <a:lnTo>
                      <a:pt x="2258" y="19816"/>
                    </a:lnTo>
                    <a:lnTo>
                      <a:pt x="0" y="31653"/>
                    </a:lnTo>
                    <a:lnTo>
                      <a:pt x="2326" y="43482"/>
                    </a:lnTo>
                    <a:lnTo>
                      <a:pt x="9239" y="53889"/>
                    </a:lnTo>
                    <a:lnTo>
                      <a:pt x="19810" y="60866"/>
                    </a:lnTo>
                    <a:lnTo>
                      <a:pt x="31649" y="63121"/>
                    </a:lnTo>
                    <a:lnTo>
                      <a:pt x="43473" y="60791"/>
                    </a:lnTo>
                    <a:lnTo>
                      <a:pt x="53866" y="53876"/>
                    </a:lnTo>
                    <a:lnTo>
                      <a:pt x="53999" y="53743"/>
                    </a:lnTo>
                    <a:lnTo>
                      <a:pt x="60847" y="43319"/>
                    </a:lnTo>
                    <a:lnTo>
                      <a:pt x="63112" y="31484"/>
                    </a:lnTo>
                    <a:lnTo>
                      <a:pt x="60790" y="19656"/>
                    </a:lnTo>
                    <a:lnTo>
                      <a:pt x="53879" y="9248"/>
                    </a:lnTo>
                    <a:lnTo>
                      <a:pt x="53733" y="9103"/>
                    </a:lnTo>
                    <a:lnTo>
                      <a:pt x="43301" y="2257"/>
                    </a:lnTo>
                    <a:lnTo>
                      <a:pt x="31464" y="0"/>
                    </a:lnTo>
                    <a:lnTo>
                      <a:pt x="19637" y="2330"/>
                    </a:lnTo>
                    <a:lnTo>
                      <a:pt x="9239" y="9248"/>
                    </a:lnTo>
                    <a:close/>
                  </a:path>
                </a:pathLst>
              </a:custGeom>
              <a:solidFill>
                <a:srgbClr val="34426E"/>
              </a:solidFill>
            </p:spPr>
            <p:txBody>
              <a:bodyPr wrap="square" lIns="0" tIns="0" rIns="0" bIns="0" rtlCol="0">
                <a:noAutofit/>
              </a:bodyPr>
              <a:lstStyle/>
              <a:p>
                <a:endParaRPr/>
              </a:p>
            </p:txBody>
          </p:sp>
          <p:sp>
            <p:nvSpPr>
              <p:cNvPr id="2185" name="object 68">
                <a:extLst>
                  <a:ext uri="{FF2B5EF4-FFF2-40B4-BE49-F238E27FC236}">
                    <a16:creationId xmlns:a16="http://schemas.microsoft.com/office/drawing/2014/main" id="{72FA9B7F-80C3-17E3-C6B5-8D5657707F6D}"/>
                  </a:ext>
                </a:extLst>
              </p:cNvPr>
              <p:cNvSpPr/>
              <p:nvPr/>
            </p:nvSpPr>
            <p:spPr>
              <a:xfrm>
                <a:off x="8818403" y="1338860"/>
                <a:ext cx="239702" cy="213613"/>
              </a:xfrm>
              <a:custGeom>
                <a:avLst/>
                <a:gdLst/>
                <a:ahLst/>
                <a:cxnLst/>
                <a:rect l="l" t="t" r="r" b="b"/>
                <a:pathLst>
                  <a:path w="239702" h="213613">
                    <a:moveTo>
                      <a:pt x="26073" y="213613"/>
                    </a:moveTo>
                    <a:lnTo>
                      <a:pt x="38700" y="213463"/>
                    </a:lnTo>
                    <a:lnTo>
                      <a:pt x="51219" y="211627"/>
                    </a:lnTo>
                    <a:lnTo>
                      <a:pt x="63444" y="208105"/>
                    </a:lnTo>
                    <a:lnTo>
                      <a:pt x="75194" y="202895"/>
                    </a:lnTo>
                    <a:lnTo>
                      <a:pt x="86285" y="195995"/>
                    </a:lnTo>
                    <a:lnTo>
                      <a:pt x="96535" y="187403"/>
                    </a:lnTo>
                    <a:lnTo>
                      <a:pt x="160324" y="123659"/>
                    </a:lnTo>
                    <a:lnTo>
                      <a:pt x="230530" y="53441"/>
                    </a:lnTo>
                    <a:lnTo>
                      <a:pt x="237429" y="43040"/>
                    </a:lnTo>
                    <a:lnTo>
                      <a:pt x="239702" y="31205"/>
                    </a:lnTo>
                    <a:lnTo>
                      <a:pt x="237349" y="19380"/>
                    </a:lnTo>
                    <a:lnTo>
                      <a:pt x="230530" y="9169"/>
                    </a:lnTo>
                    <a:lnTo>
                      <a:pt x="220126" y="2274"/>
                    </a:lnTo>
                    <a:lnTo>
                      <a:pt x="208286" y="0"/>
                    </a:lnTo>
                    <a:lnTo>
                      <a:pt x="196460" y="2348"/>
                    </a:lnTo>
                    <a:lnTo>
                      <a:pt x="186258" y="9156"/>
                    </a:lnTo>
                    <a:lnTo>
                      <a:pt x="116039" y="79387"/>
                    </a:lnTo>
                    <a:lnTo>
                      <a:pt x="53416" y="141985"/>
                    </a:lnTo>
                    <a:lnTo>
                      <a:pt x="9182" y="186245"/>
                    </a:lnTo>
                    <a:lnTo>
                      <a:pt x="3060" y="192366"/>
                    </a:lnTo>
                    <a:lnTo>
                      <a:pt x="0" y="200405"/>
                    </a:lnTo>
                    <a:lnTo>
                      <a:pt x="12" y="208444"/>
                    </a:lnTo>
                    <a:lnTo>
                      <a:pt x="12321" y="211847"/>
                    </a:lnTo>
                    <a:lnTo>
                      <a:pt x="24907" y="213543"/>
                    </a:lnTo>
                    <a:lnTo>
                      <a:pt x="26073" y="213613"/>
                    </a:lnTo>
                    <a:close/>
                  </a:path>
                </a:pathLst>
              </a:custGeom>
              <a:solidFill>
                <a:srgbClr val="34426E"/>
              </a:solidFill>
            </p:spPr>
            <p:txBody>
              <a:bodyPr wrap="square" lIns="0" tIns="0" rIns="0" bIns="0" rtlCol="0">
                <a:noAutofit/>
              </a:bodyPr>
              <a:lstStyle/>
              <a:p>
                <a:endParaRPr/>
              </a:p>
            </p:txBody>
          </p:sp>
          <p:sp>
            <p:nvSpPr>
              <p:cNvPr id="2186" name="object 69">
                <a:extLst>
                  <a:ext uri="{FF2B5EF4-FFF2-40B4-BE49-F238E27FC236}">
                    <a16:creationId xmlns:a16="http://schemas.microsoft.com/office/drawing/2014/main" id="{21970E04-1F06-C858-C0A0-54A5842647F9}"/>
                  </a:ext>
                </a:extLst>
              </p:cNvPr>
              <p:cNvSpPr/>
              <p:nvPr/>
            </p:nvSpPr>
            <p:spPr>
              <a:xfrm>
                <a:off x="8711498" y="1206040"/>
                <a:ext cx="213781" cy="239699"/>
              </a:xfrm>
              <a:custGeom>
                <a:avLst/>
                <a:gdLst/>
                <a:ahLst/>
                <a:cxnLst/>
                <a:rect l="l" t="t" r="r" b="b"/>
                <a:pathLst>
                  <a:path w="213781" h="239699">
                    <a:moveTo>
                      <a:pt x="5333" y="239686"/>
                    </a:moveTo>
                    <a:lnTo>
                      <a:pt x="13372" y="239699"/>
                    </a:lnTo>
                    <a:lnTo>
                      <a:pt x="21411" y="236638"/>
                    </a:lnTo>
                    <a:lnTo>
                      <a:pt x="27533" y="230504"/>
                    </a:lnTo>
                    <a:lnTo>
                      <a:pt x="71055" y="186994"/>
                    </a:lnTo>
                    <a:lnTo>
                      <a:pt x="72491" y="185559"/>
                    </a:lnTo>
                    <a:lnTo>
                      <a:pt x="134403" y="123647"/>
                    </a:lnTo>
                    <a:lnTo>
                      <a:pt x="204609" y="53441"/>
                    </a:lnTo>
                    <a:lnTo>
                      <a:pt x="211508" y="43035"/>
                    </a:lnTo>
                    <a:lnTo>
                      <a:pt x="213781" y="31200"/>
                    </a:lnTo>
                    <a:lnTo>
                      <a:pt x="211428" y="19379"/>
                    </a:lnTo>
                    <a:lnTo>
                      <a:pt x="204609" y="9169"/>
                    </a:lnTo>
                    <a:lnTo>
                      <a:pt x="194204" y="2274"/>
                    </a:lnTo>
                    <a:lnTo>
                      <a:pt x="182365" y="0"/>
                    </a:lnTo>
                    <a:lnTo>
                      <a:pt x="170539" y="2348"/>
                    </a:lnTo>
                    <a:lnTo>
                      <a:pt x="160336" y="9156"/>
                    </a:lnTo>
                    <a:lnTo>
                      <a:pt x="27507" y="141998"/>
                    </a:lnTo>
                    <a:lnTo>
                      <a:pt x="18956" y="151803"/>
                    </a:lnTo>
                    <a:lnTo>
                      <a:pt x="11991" y="162426"/>
                    </a:lnTo>
                    <a:lnTo>
                      <a:pt x="6613" y="173699"/>
                    </a:lnTo>
                    <a:lnTo>
                      <a:pt x="2821" y="185455"/>
                    </a:lnTo>
                    <a:lnTo>
                      <a:pt x="617" y="197529"/>
                    </a:lnTo>
                    <a:lnTo>
                      <a:pt x="0" y="209752"/>
                    </a:lnTo>
                    <a:lnTo>
                      <a:pt x="969" y="221958"/>
                    </a:lnTo>
                    <a:lnTo>
                      <a:pt x="3525" y="233980"/>
                    </a:lnTo>
                    <a:lnTo>
                      <a:pt x="5333" y="239686"/>
                    </a:lnTo>
                    <a:close/>
                  </a:path>
                </a:pathLst>
              </a:custGeom>
              <a:solidFill>
                <a:srgbClr val="34426E"/>
              </a:solidFill>
            </p:spPr>
            <p:txBody>
              <a:bodyPr wrap="square" lIns="0" tIns="0" rIns="0" bIns="0" rtlCol="0">
                <a:noAutofit/>
              </a:bodyPr>
              <a:lstStyle/>
              <a:p>
                <a:endParaRPr/>
              </a:p>
            </p:txBody>
          </p:sp>
          <p:sp>
            <p:nvSpPr>
              <p:cNvPr id="2187" name="object 70">
                <a:extLst>
                  <a:ext uri="{FF2B5EF4-FFF2-40B4-BE49-F238E27FC236}">
                    <a16:creationId xmlns:a16="http://schemas.microsoft.com/office/drawing/2014/main" id="{7A46B303-32CC-4DA0-1A5C-065FF1F2D49F}"/>
                  </a:ext>
                </a:extLst>
              </p:cNvPr>
              <p:cNvSpPr/>
              <p:nvPr/>
            </p:nvSpPr>
            <p:spPr>
              <a:xfrm>
                <a:off x="8752027" y="1405273"/>
                <a:ext cx="106860" cy="106847"/>
              </a:xfrm>
              <a:custGeom>
                <a:avLst/>
                <a:gdLst/>
                <a:ahLst/>
                <a:cxnLst/>
                <a:rect l="l" t="t" r="r" b="b"/>
                <a:pathLst>
                  <a:path w="106860" h="106847">
                    <a:moveTo>
                      <a:pt x="9167" y="53414"/>
                    </a:moveTo>
                    <a:lnTo>
                      <a:pt x="2272" y="63816"/>
                    </a:lnTo>
                    <a:lnTo>
                      <a:pt x="0" y="75649"/>
                    </a:lnTo>
                    <a:lnTo>
                      <a:pt x="2353" y="87471"/>
                    </a:lnTo>
                    <a:lnTo>
                      <a:pt x="9167" y="97673"/>
                    </a:lnTo>
                    <a:lnTo>
                      <a:pt x="19570" y="104574"/>
                    </a:lnTo>
                    <a:lnTo>
                      <a:pt x="31406" y="106847"/>
                    </a:lnTo>
                    <a:lnTo>
                      <a:pt x="43232" y="104496"/>
                    </a:lnTo>
                    <a:lnTo>
                      <a:pt x="53439" y="97686"/>
                    </a:lnTo>
                    <a:lnTo>
                      <a:pt x="97673" y="53452"/>
                    </a:lnTo>
                    <a:lnTo>
                      <a:pt x="104592" y="43017"/>
                    </a:lnTo>
                    <a:lnTo>
                      <a:pt x="106860" y="31179"/>
                    </a:lnTo>
                    <a:lnTo>
                      <a:pt x="104501" y="19358"/>
                    </a:lnTo>
                    <a:lnTo>
                      <a:pt x="97686" y="9167"/>
                    </a:lnTo>
                    <a:lnTo>
                      <a:pt x="87280" y="2271"/>
                    </a:lnTo>
                    <a:lnTo>
                      <a:pt x="75444" y="0"/>
                    </a:lnTo>
                    <a:lnTo>
                      <a:pt x="63620" y="2350"/>
                    </a:lnTo>
                    <a:lnTo>
                      <a:pt x="53401" y="9167"/>
                    </a:lnTo>
                    <a:lnTo>
                      <a:pt x="9167" y="53414"/>
                    </a:lnTo>
                    <a:close/>
                  </a:path>
                </a:pathLst>
              </a:custGeom>
              <a:solidFill>
                <a:srgbClr val="ECB133"/>
              </a:solidFill>
            </p:spPr>
            <p:txBody>
              <a:bodyPr wrap="square" lIns="0" tIns="0" rIns="0" bIns="0" rtlCol="0">
                <a:noAutofit/>
              </a:bodyPr>
              <a:lstStyle/>
              <a:p>
                <a:endParaRPr/>
              </a:p>
            </p:txBody>
          </p:sp>
          <p:sp>
            <p:nvSpPr>
              <p:cNvPr id="2188" name="object 71">
                <a:extLst>
                  <a:ext uri="{FF2B5EF4-FFF2-40B4-BE49-F238E27FC236}">
                    <a16:creationId xmlns:a16="http://schemas.microsoft.com/office/drawing/2014/main" id="{3961DE14-E63A-8CA0-CE58-B15B66E0C9D7}"/>
                  </a:ext>
                </a:extLst>
              </p:cNvPr>
              <p:cNvSpPr/>
              <p:nvPr/>
            </p:nvSpPr>
            <p:spPr>
              <a:xfrm>
                <a:off x="8818403" y="1608000"/>
                <a:ext cx="239704" cy="213605"/>
              </a:xfrm>
              <a:custGeom>
                <a:avLst/>
                <a:gdLst/>
                <a:ahLst/>
                <a:cxnLst/>
                <a:rect l="l" t="t" r="r" b="b"/>
                <a:pathLst>
                  <a:path w="239704" h="213605">
                    <a:moveTo>
                      <a:pt x="26085" y="0"/>
                    </a:moveTo>
                    <a:lnTo>
                      <a:pt x="24922" y="69"/>
                    </a:lnTo>
                    <a:lnTo>
                      <a:pt x="12330" y="1759"/>
                    </a:lnTo>
                    <a:lnTo>
                      <a:pt x="25" y="5156"/>
                    </a:lnTo>
                    <a:lnTo>
                      <a:pt x="0" y="13195"/>
                    </a:lnTo>
                    <a:lnTo>
                      <a:pt x="3060" y="21234"/>
                    </a:lnTo>
                    <a:lnTo>
                      <a:pt x="9182" y="27355"/>
                    </a:lnTo>
                    <a:lnTo>
                      <a:pt x="53428" y="71615"/>
                    </a:lnTo>
                    <a:lnTo>
                      <a:pt x="116039" y="134213"/>
                    </a:lnTo>
                    <a:lnTo>
                      <a:pt x="186258" y="204444"/>
                    </a:lnTo>
                    <a:lnTo>
                      <a:pt x="196465" y="211254"/>
                    </a:lnTo>
                    <a:lnTo>
                      <a:pt x="208291" y="213605"/>
                    </a:lnTo>
                    <a:lnTo>
                      <a:pt x="220127" y="211332"/>
                    </a:lnTo>
                    <a:lnTo>
                      <a:pt x="230530" y="204431"/>
                    </a:lnTo>
                    <a:lnTo>
                      <a:pt x="237348" y="194224"/>
                    </a:lnTo>
                    <a:lnTo>
                      <a:pt x="239704" y="182398"/>
                    </a:lnTo>
                    <a:lnTo>
                      <a:pt x="237435" y="170562"/>
                    </a:lnTo>
                    <a:lnTo>
                      <a:pt x="230543" y="160159"/>
                    </a:lnTo>
                    <a:lnTo>
                      <a:pt x="160312" y="89941"/>
                    </a:lnTo>
                    <a:lnTo>
                      <a:pt x="97713" y="27330"/>
                    </a:lnTo>
                    <a:lnTo>
                      <a:pt x="86291" y="17618"/>
                    </a:lnTo>
                    <a:lnTo>
                      <a:pt x="75201" y="10716"/>
                    </a:lnTo>
                    <a:lnTo>
                      <a:pt x="63451" y="5503"/>
                    </a:lnTo>
                    <a:lnTo>
                      <a:pt x="51226" y="1980"/>
                    </a:lnTo>
                    <a:lnTo>
                      <a:pt x="38709" y="146"/>
                    </a:lnTo>
                    <a:lnTo>
                      <a:pt x="26085" y="0"/>
                    </a:lnTo>
                    <a:close/>
                  </a:path>
                </a:pathLst>
              </a:custGeom>
              <a:solidFill>
                <a:srgbClr val="34426E"/>
              </a:solidFill>
            </p:spPr>
            <p:txBody>
              <a:bodyPr wrap="square" lIns="0" tIns="0" rIns="0" bIns="0" rtlCol="0">
                <a:noAutofit/>
              </a:bodyPr>
              <a:lstStyle/>
              <a:p>
                <a:endParaRPr/>
              </a:p>
            </p:txBody>
          </p:sp>
          <p:sp>
            <p:nvSpPr>
              <p:cNvPr id="2189" name="object 72">
                <a:extLst>
                  <a:ext uri="{FF2B5EF4-FFF2-40B4-BE49-F238E27FC236}">
                    <a16:creationId xmlns:a16="http://schemas.microsoft.com/office/drawing/2014/main" id="{4DB7BA32-BB76-F717-1272-D5C5693FBCA1}"/>
                  </a:ext>
                </a:extLst>
              </p:cNvPr>
              <p:cNvSpPr/>
              <p:nvPr/>
            </p:nvSpPr>
            <p:spPr>
              <a:xfrm>
                <a:off x="8711500" y="1714708"/>
                <a:ext cx="213779" cy="239717"/>
              </a:xfrm>
              <a:custGeom>
                <a:avLst/>
                <a:gdLst/>
                <a:ahLst/>
                <a:cxnLst/>
                <a:rect l="l" t="t" r="r" b="b"/>
                <a:pathLst>
                  <a:path w="213779" h="239717">
                    <a:moveTo>
                      <a:pt x="5331" y="38"/>
                    </a:moveTo>
                    <a:lnTo>
                      <a:pt x="3523" y="5742"/>
                    </a:lnTo>
                    <a:lnTo>
                      <a:pt x="967" y="17760"/>
                    </a:lnTo>
                    <a:lnTo>
                      <a:pt x="0" y="29964"/>
                    </a:lnTo>
                    <a:lnTo>
                      <a:pt x="619" y="42186"/>
                    </a:lnTo>
                    <a:lnTo>
                      <a:pt x="2824" y="54259"/>
                    </a:lnTo>
                    <a:lnTo>
                      <a:pt x="6616" y="66017"/>
                    </a:lnTo>
                    <a:lnTo>
                      <a:pt x="11994" y="77292"/>
                    </a:lnTo>
                    <a:lnTo>
                      <a:pt x="18957" y="87917"/>
                    </a:lnTo>
                    <a:lnTo>
                      <a:pt x="27505" y="97726"/>
                    </a:lnTo>
                    <a:lnTo>
                      <a:pt x="160334" y="230555"/>
                    </a:lnTo>
                    <a:lnTo>
                      <a:pt x="170534" y="237366"/>
                    </a:lnTo>
                    <a:lnTo>
                      <a:pt x="182358" y="239717"/>
                    </a:lnTo>
                    <a:lnTo>
                      <a:pt x="194197" y="237443"/>
                    </a:lnTo>
                    <a:lnTo>
                      <a:pt x="204606" y="230543"/>
                    </a:lnTo>
                    <a:lnTo>
                      <a:pt x="211422" y="220346"/>
                    </a:lnTo>
                    <a:lnTo>
                      <a:pt x="213779" y="208523"/>
                    </a:lnTo>
                    <a:lnTo>
                      <a:pt x="211507" y="196686"/>
                    </a:lnTo>
                    <a:lnTo>
                      <a:pt x="204606" y="186283"/>
                    </a:lnTo>
                    <a:lnTo>
                      <a:pt x="134388" y="116065"/>
                    </a:lnTo>
                    <a:lnTo>
                      <a:pt x="72501" y="54165"/>
                    </a:lnTo>
                    <a:lnTo>
                      <a:pt x="71053" y="52717"/>
                    </a:lnTo>
                    <a:lnTo>
                      <a:pt x="27530" y="9207"/>
                    </a:lnTo>
                    <a:lnTo>
                      <a:pt x="21409" y="3060"/>
                    </a:lnTo>
                    <a:lnTo>
                      <a:pt x="13357" y="0"/>
                    </a:lnTo>
                    <a:lnTo>
                      <a:pt x="5331" y="38"/>
                    </a:lnTo>
                    <a:close/>
                  </a:path>
                </a:pathLst>
              </a:custGeom>
              <a:solidFill>
                <a:srgbClr val="34426E"/>
              </a:solidFill>
            </p:spPr>
            <p:txBody>
              <a:bodyPr wrap="square" lIns="0" tIns="0" rIns="0" bIns="0" rtlCol="0">
                <a:noAutofit/>
              </a:bodyPr>
              <a:lstStyle/>
              <a:p>
                <a:endParaRPr/>
              </a:p>
            </p:txBody>
          </p:sp>
          <p:sp>
            <p:nvSpPr>
              <p:cNvPr id="2190" name="object 73">
                <a:extLst>
                  <a:ext uri="{FF2B5EF4-FFF2-40B4-BE49-F238E27FC236}">
                    <a16:creationId xmlns:a16="http://schemas.microsoft.com/office/drawing/2014/main" id="{29F6D167-CA73-B89E-62E3-8FBF0DF76C83}"/>
                  </a:ext>
                </a:extLst>
              </p:cNvPr>
              <p:cNvSpPr/>
              <p:nvPr/>
            </p:nvSpPr>
            <p:spPr>
              <a:xfrm>
                <a:off x="8752022" y="1648341"/>
                <a:ext cx="106865" cy="106857"/>
              </a:xfrm>
              <a:custGeom>
                <a:avLst/>
                <a:gdLst/>
                <a:ahLst/>
                <a:cxnLst/>
                <a:rect l="l" t="t" r="r" b="b"/>
                <a:pathLst>
                  <a:path w="106865" h="106857">
                    <a:moveTo>
                      <a:pt x="9172" y="53444"/>
                    </a:moveTo>
                    <a:lnTo>
                      <a:pt x="53406" y="97678"/>
                    </a:lnTo>
                    <a:lnTo>
                      <a:pt x="63629" y="104504"/>
                    </a:lnTo>
                    <a:lnTo>
                      <a:pt x="75452" y="106857"/>
                    </a:lnTo>
                    <a:lnTo>
                      <a:pt x="87286" y="104587"/>
                    </a:lnTo>
                    <a:lnTo>
                      <a:pt x="97691" y="97691"/>
                    </a:lnTo>
                    <a:lnTo>
                      <a:pt x="104509" y="87485"/>
                    </a:lnTo>
                    <a:lnTo>
                      <a:pt x="106865" y="75662"/>
                    </a:lnTo>
                    <a:lnTo>
                      <a:pt x="104596" y="63827"/>
                    </a:lnTo>
                    <a:lnTo>
                      <a:pt x="97704" y="53419"/>
                    </a:lnTo>
                    <a:lnTo>
                      <a:pt x="53457" y="9172"/>
                    </a:lnTo>
                    <a:lnTo>
                      <a:pt x="43234" y="2353"/>
                    </a:lnTo>
                    <a:lnTo>
                      <a:pt x="31413" y="0"/>
                    </a:lnTo>
                    <a:lnTo>
                      <a:pt x="19578" y="2273"/>
                    </a:lnTo>
                    <a:lnTo>
                      <a:pt x="9172" y="9172"/>
                    </a:lnTo>
                    <a:lnTo>
                      <a:pt x="2353" y="19382"/>
                    </a:lnTo>
                    <a:lnTo>
                      <a:pt x="0" y="31203"/>
                    </a:lnTo>
                    <a:lnTo>
                      <a:pt x="2273" y="43038"/>
                    </a:lnTo>
                    <a:lnTo>
                      <a:pt x="9172" y="53444"/>
                    </a:lnTo>
                    <a:close/>
                  </a:path>
                </a:pathLst>
              </a:custGeom>
              <a:solidFill>
                <a:srgbClr val="ECB133"/>
              </a:solidFill>
            </p:spPr>
            <p:txBody>
              <a:bodyPr wrap="square" lIns="0" tIns="0" rIns="0" bIns="0" rtlCol="0">
                <a:noAutofit/>
              </a:bodyPr>
              <a:lstStyle/>
              <a:p>
                <a:endParaRPr/>
              </a:p>
            </p:txBody>
          </p:sp>
          <p:sp>
            <p:nvSpPr>
              <p:cNvPr id="2191" name="object 74">
                <a:extLst>
                  <a:ext uri="{FF2B5EF4-FFF2-40B4-BE49-F238E27FC236}">
                    <a16:creationId xmlns:a16="http://schemas.microsoft.com/office/drawing/2014/main" id="{14D34664-FE09-0133-2C8B-D4C2D1442FCE}"/>
                  </a:ext>
                </a:extLst>
              </p:cNvPr>
              <p:cNvSpPr/>
              <p:nvPr/>
            </p:nvSpPr>
            <p:spPr>
              <a:xfrm>
                <a:off x="8652360" y="1548670"/>
                <a:ext cx="63120" cy="63115"/>
              </a:xfrm>
              <a:custGeom>
                <a:avLst/>
                <a:gdLst/>
                <a:ahLst/>
                <a:cxnLst/>
                <a:rect l="l" t="t" r="r" b="b"/>
                <a:pathLst>
                  <a:path w="63120" h="63115">
                    <a:moveTo>
                      <a:pt x="9243" y="9248"/>
                    </a:moveTo>
                    <a:lnTo>
                      <a:pt x="9106" y="9386"/>
                    </a:lnTo>
                    <a:lnTo>
                      <a:pt x="2257" y="19817"/>
                    </a:lnTo>
                    <a:lnTo>
                      <a:pt x="0" y="31652"/>
                    </a:lnTo>
                    <a:lnTo>
                      <a:pt x="2329" y="43477"/>
                    </a:lnTo>
                    <a:lnTo>
                      <a:pt x="9243" y="53876"/>
                    </a:lnTo>
                    <a:lnTo>
                      <a:pt x="19805" y="60853"/>
                    </a:lnTo>
                    <a:lnTo>
                      <a:pt x="31646" y="63115"/>
                    </a:lnTo>
                    <a:lnTo>
                      <a:pt x="43475" y="60789"/>
                    </a:lnTo>
                    <a:lnTo>
                      <a:pt x="53871" y="53876"/>
                    </a:lnTo>
                    <a:lnTo>
                      <a:pt x="54008" y="53738"/>
                    </a:lnTo>
                    <a:lnTo>
                      <a:pt x="60859" y="43307"/>
                    </a:lnTo>
                    <a:lnTo>
                      <a:pt x="63120" y="31472"/>
                    </a:lnTo>
                    <a:lnTo>
                      <a:pt x="60791" y="19647"/>
                    </a:lnTo>
                    <a:lnTo>
                      <a:pt x="53871" y="9248"/>
                    </a:lnTo>
                    <a:lnTo>
                      <a:pt x="53734" y="9111"/>
                    </a:lnTo>
                    <a:lnTo>
                      <a:pt x="43308" y="2260"/>
                    </a:lnTo>
                    <a:lnTo>
                      <a:pt x="31472" y="0"/>
                    </a:lnTo>
                    <a:lnTo>
                      <a:pt x="19644" y="2329"/>
                    </a:lnTo>
                    <a:lnTo>
                      <a:pt x="9243" y="9248"/>
                    </a:lnTo>
                    <a:close/>
                  </a:path>
                </a:pathLst>
              </a:custGeom>
              <a:solidFill>
                <a:srgbClr val="34426E"/>
              </a:solidFill>
            </p:spPr>
            <p:txBody>
              <a:bodyPr wrap="square" lIns="0" tIns="0" rIns="0" bIns="0" rtlCol="0">
                <a:noAutofit/>
              </a:bodyPr>
              <a:lstStyle/>
              <a:p>
                <a:endParaRPr/>
              </a:p>
            </p:txBody>
          </p:sp>
          <p:sp>
            <p:nvSpPr>
              <p:cNvPr id="2192" name="object 75">
                <a:extLst>
                  <a:ext uri="{FF2B5EF4-FFF2-40B4-BE49-F238E27FC236}">
                    <a16:creationId xmlns:a16="http://schemas.microsoft.com/office/drawing/2014/main" id="{0074698F-C627-AAC3-EC3B-E65E0AF01555}"/>
                  </a:ext>
                </a:extLst>
              </p:cNvPr>
              <p:cNvSpPr/>
              <p:nvPr/>
            </p:nvSpPr>
            <p:spPr>
              <a:xfrm>
                <a:off x="8822620" y="2028849"/>
                <a:ext cx="239713" cy="213617"/>
              </a:xfrm>
              <a:custGeom>
                <a:avLst/>
                <a:gdLst/>
                <a:ahLst/>
                <a:cxnLst/>
                <a:rect l="l" t="t" r="r" b="b"/>
                <a:pathLst>
                  <a:path w="239713" h="213617">
                    <a:moveTo>
                      <a:pt x="26085" y="213617"/>
                    </a:moveTo>
                    <a:lnTo>
                      <a:pt x="38711" y="213466"/>
                    </a:lnTo>
                    <a:lnTo>
                      <a:pt x="51229" y="211629"/>
                    </a:lnTo>
                    <a:lnTo>
                      <a:pt x="63456" y="208106"/>
                    </a:lnTo>
                    <a:lnTo>
                      <a:pt x="75207" y="202894"/>
                    </a:lnTo>
                    <a:lnTo>
                      <a:pt x="86298" y="195992"/>
                    </a:lnTo>
                    <a:lnTo>
                      <a:pt x="96545" y="187397"/>
                    </a:lnTo>
                    <a:lnTo>
                      <a:pt x="160324" y="123662"/>
                    </a:lnTo>
                    <a:lnTo>
                      <a:pt x="230530" y="53457"/>
                    </a:lnTo>
                    <a:lnTo>
                      <a:pt x="237435" y="43052"/>
                    </a:lnTo>
                    <a:lnTo>
                      <a:pt x="239713" y="31218"/>
                    </a:lnTo>
                    <a:lnTo>
                      <a:pt x="237366" y="19395"/>
                    </a:lnTo>
                    <a:lnTo>
                      <a:pt x="230543" y="9172"/>
                    </a:lnTo>
                    <a:lnTo>
                      <a:pt x="220131" y="2274"/>
                    </a:lnTo>
                    <a:lnTo>
                      <a:pt x="208296" y="0"/>
                    </a:lnTo>
                    <a:lnTo>
                      <a:pt x="196475" y="2350"/>
                    </a:lnTo>
                    <a:lnTo>
                      <a:pt x="186258" y="9172"/>
                    </a:lnTo>
                    <a:lnTo>
                      <a:pt x="116052" y="79390"/>
                    </a:lnTo>
                    <a:lnTo>
                      <a:pt x="53428" y="142001"/>
                    </a:lnTo>
                    <a:lnTo>
                      <a:pt x="9182" y="186248"/>
                    </a:lnTo>
                    <a:lnTo>
                      <a:pt x="3060" y="192369"/>
                    </a:lnTo>
                    <a:lnTo>
                      <a:pt x="0" y="200409"/>
                    </a:lnTo>
                    <a:lnTo>
                      <a:pt x="25" y="208448"/>
                    </a:lnTo>
                    <a:lnTo>
                      <a:pt x="12324" y="211850"/>
                    </a:lnTo>
                    <a:lnTo>
                      <a:pt x="24918" y="213546"/>
                    </a:lnTo>
                    <a:lnTo>
                      <a:pt x="26085" y="213617"/>
                    </a:lnTo>
                    <a:close/>
                  </a:path>
                </a:pathLst>
              </a:custGeom>
              <a:solidFill>
                <a:srgbClr val="34426E"/>
              </a:solidFill>
            </p:spPr>
            <p:txBody>
              <a:bodyPr wrap="square" lIns="0" tIns="0" rIns="0" bIns="0" rtlCol="0">
                <a:noAutofit/>
              </a:bodyPr>
              <a:lstStyle/>
              <a:p>
                <a:endParaRPr/>
              </a:p>
            </p:txBody>
          </p:sp>
          <p:sp>
            <p:nvSpPr>
              <p:cNvPr id="2193" name="object 76">
                <a:extLst>
                  <a:ext uri="{FF2B5EF4-FFF2-40B4-BE49-F238E27FC236}">
                    <a16:creationId xmlns:a16="http://schemas.microsoft.com/office/drawing/2014/main" id="{53618208-36A3-5B74-B6C6-85CD4EA42720}"/>
                  </a:ext>
                </a:extLst>
              </p:cNvPr>
              <p:cNvSpPr/>
              <p:nvPr/>
            </p:nvSpPr>
            <p:spPr>
              <a:xfrm>
                <a:off x="8715721" y="1896029"/>
                <a:ext cx="213769" cy="239715"/>
              </a:xfrm>
              <a:custGeom>
                <a:avLst/>
                <a:gdLst/>
                <a:ahLst/>
                <a:cxnLst/>
                <a:rect l="l" t="t" r="r" b="b"/>
                <a:pathLst>
                  <a:path w="213769" h="239715">
                    <a:moveTo>
                      <a:pt x="5327" y="239690"/>
                    </a:moveTo>
                    <a:lnTo>
                      <a:pt x="13366" y="239715"/>
                    </a:lnTo>
                    <a:lnTo>
                      <a:pt x="21405" y="236642"/>
                    </a:lnTo>
                    <a:lnTo>
                      <a:pt x="27527" y="230508"/>
                    </a:lnTo>
                    <a:lnTo>
                      <a:pt x="71050" y="186985"/>
                    </a:lnTo>
                    <a:lnTo>
                      <a:pt x="72485" y="185537"/>
                    </a:lnTo>
                    <a:lnTo>
                      <a:pt x="134397" y="123650"/>
                    </a:lnTo>
                    <a:lnTo>
                      <a:pt x="204590" y="53431"/>
                    </a:lnTo>
                    <a:lnTo>
                      <a:pt x="211492" y="43026"/>
                    </a:lnTo>
                    <a:lnTo>
                      <a:pt x="213769" y="31195"/>
                    </a:lnTo>
                    <a:lnTo>
                      <a:pt x="211419" y="19376"/>
                    </a:lnTo>
                    <a:lnTo>
                      <a:pt x="204603" y="9172"/>
                    </a:lnTo>
                    <a:lnTo>
                      <a:pt x="194202" y="2273"/>
                    </a:lnTo>
                    <a:lnTo>
                      <a:pt x="182367" y="0"/>
                    </a:lnTo>
                    <a:lnTo>
                      <a:pt x="170542" y="2353"/>
                    </a:lnTo>
                    <a:lnTo>
                      <a:pt x="160331" y="9172"/>
                    </a:lnTo>
                    <a:lnTo>
                      <a:pt x="27501" y="142001"/>
                    </a:lnTo>
                    <a:lnTo>
                      <a:pt x="18950" y="151811"/>
                    </a:lnTo>
                    <a:lnTo>
                      <a:pt x="11985" y="162436"/>
                    </a:lnTo>
                    <a:lnTo>
                      <a:pt x="6609" y="173711"/>
                    </a:lnTo>
                    <a:lnTo>
                      <a:pt x="2819" y="185468"/>
                    </a:lnTo>
                    <a:lnTo>
                      <a:pt x="616" y="197542"/>
                    </a:lnTo>
                    <a:lnTo>
                      <a:pt x="0" y="209765"/>
                    </a:lnTo>
                    <a:lnTo>
                      <a:pt x="969" y="221971"/>
                    </a:lnTo>
                    <a:lnTo>
                      <a:pt x="3524" y="233993"/>
                    </a:lnTo>
                    <a:lnTo>
                      <a:pt x="5327" y="239690"/>
                    </a:lnTo>
                    <a:close/>
                  </a:path>
                </a:pathLst>
              </a:custGeom>
              <a:solidFill>
                <a:srgbClr val="34426E"/>
              </a:solidFill>
            </p:spPr>
            <p:txBody>
              <a:bodyPr wrap="square" lIns="0" tIns="0" rIns="0" bIns="0" rtlCol="0">
                <a:noAutofit/>
              </a:bodyPr>
              <a:lstStyle/>
              <a:p>
                <a:endParaRPr/>
              </a:p>
            </p:txBody>
          </p:sp>
          <p:sp>
            <p:nvSpPr>
              <p:cNvPr id="2194" name="object 77">
                <a:extLst>
                  <a:ext uri="{FF2B5EF4-FFF2-40B4-BE49-F238E27FC236}">
                    <a16:creationId xmlns:a16="http://schemas.microsoft.com/office/drawing/2014/main" id="{D4AADD7F-C956-7BFF-0B75-0D478A0C88C2}"/>
                  </a:ext>
                </a:extLst>
              </p:cNvPr>
              <p:cNvSpPr/>
              <p:nvPr/>
            </p:nvSpPr>
            <p:spPr>
              <a:xfrm>
                <a:off x="8756250" y="2095264"/>
                <a:ext cx="106851" cy="106851"/>
              </a:xfrm>
              <a:custGeom>
                <a:avLst/>
                <a:gdLst/>
                <a:ahLst/>
                <a:cxnLst/>
                <a:rect l="l" t="t" r="r" b="b"/>
                <a:pathLst>
                  <a:path w="106851" h="106851">
                    <a:moveTo>
                      <a:pt x="9167" y="53403"/>
                    </a:moveTo>
                    <a:lnTo>
                      <a:pt x="2273" y="63809"/>
                    </a:lnTo>
                    <a:lnTo>
                      <a:pt x="0" y="75643"/>
                    </a:lnTo>
                    <a:lnTo>
                      <a:pt x="2350" y="87465"/>
                    </a:lnTo>
                    <a:lnTo>
                      <a:pt x="9167" y="97675"/>
                    </a:lnTo>
                    <a:lnTo>
                      <a:pt x="19571" y="104576"/>
                    </a:lnTo>
                    <a:lnTo>
                      <a:pt x="31409" y="106851"/>
                    </a:lnTo>
                    <a:lnTo>
                      <a:pt x="43236" y="104502"/>
                    </a:lnTo>
                    <a:lnTo>
                      <a:pt x="53439" y="97700"/>
                    </a:lnTo>
                    <a:lnTo>
                      <a:pt x="97673" y="53454"/>
                    </a:lnTo>
                    <a:lnTo>
                      <a:pt x="104585" y="43018"/>
                    </a:lnTo>
                    <a:lnTo>
                      <a:pt x="106851" y="31179"/>
                    </a:lnTo>
                    <a:lnTo>
                      <a:pt x="104493" y="19353"/>
                    </a:lnTo>
                    <a:lnTo>
                      <a:pt x="97686" y="9156"/>
                    </a:lnTo>
                    <a:lnTo>
                      <a:pt x="87277" y="2265"/>
                    </a:lnTo>
                    <a:lnTo>
                      <a:pt x="75438" y="0"/>
                    </a:lnTo>
                    <a:lnTo>
                      <a:pt x="63614" y="2356"/>
                    </a:lnTo>
                    <a:lnTo>
                      <a:pt x="53414" y="9169"/>
                    </a:lnTo>
                    <a:lnTo>
                      <a:pt x="9167" y="53403"/>
                    </a:lnTo>
                    <a:close/>
                  </a:path>
                </a:pathLst>
              </a:custGeom>
              <a:solidFill>
                <a:srgbClr val="ECB133"/>
              </a:solidFill>
            </p:spPr>
            <p:txBody>
              <a:bodyPr wrap="square" lIns="0" tIns="0" rIns="0" bIns="0" rtlCol="0">
                <a:noAutofit/>
              </a:bodyPr>
              <a:lstStyle/>
              <a:p>
                <a:endParaRPr/>
              </a:p>
            </p:txBody>
          </p:sp>
          <p:sp>
            <p:nvSpPr>
              <p:cNvPr id="2195" name="object 78">
                <a:extLst>
                  <a:ext uri="{FF2B5EF4-FFF2-40B4-BE49-F238E27FC236}">
                    <a16:creationId xmlns:a16="http://schemas.microsoft.com/office/drawing/2014/main" id="{1EB3376D-95FE-D5E9-42A0-8596E68F080C}"/>
                  </a:ext>
                </a:extLst>
              </p:cNvPr>
              <p:cNvSpPr/>
              <p:nvPr/>
            </p:nvSpPr>
            <p:spPr>
              <a:xfrm>
                <a:off x="8446754" y="2404723"/>
                <a:ext cx="213621" cy="239704"/>
              </a:xfrm>
              <a:custGeom>
                <a:avLst/>
                <a:gdLst/>
                <a:ahLst/>
                <a:cxnLst/>
                <a:rect l="l" t="t" r="r" b="b"/>
                <a:pathLst>
                  <a:path w="213621" h="239704">
                    <a:moveTo>
                      <a:pt x="213621" y="26073"/>
                    </a:moveTo>
                    <a:lnTo>
                      <a:pt x="213550" y="24921"/>
                    </a:lnTo>
                    <a:lnTo>
                      <a:pt x="211847" y="12333"/>
                    </a:lnTo>
                    <a:lnTo>
                      <a:pt x="208452" y="25"/>
                    </a:lnTo>
                    <a:lnTo>
                      <a:pt x="200401" y="0"/>
                    </a:lnTo>
                    <a:lnTo>
                      <a:pt x="192374" y="3060"/>
                    </a:lnTo>
                    <a:lnTo>
                      <a:pt x="186240" y="9182"/>
                    </a:lnTo>
                    <a:lnTo>
                      <a:pt x="141993" y="53416"/>
                    </a:lnTo>
                    <a:lnTo>
                      <a:pt x="79382" y="116039"/>
                    </a:lnTo>
                    <a:lnTo>
                      <a:pt x="9177" y="186245"/>
                    </a:lnTo>
                    <a:lnTo>
                      <a:pt x="2346" y="196480"/>
                    </a:lnTo>
                    <a:lnTo>
                      <a:pt x="0" y="208301"/>
                    </a:lnTo>
                    <a:lnTo>
                      <a:pt x="2275" y="220135"/>
                    </a:lnTo>
                    <a:lnTo>
                      <a:pt x="9177" y="230543"/>
                    </a:lnTo>
                    <a:lnTo>
                      <a:pt x="19382" y="237353"/>
                    </a:lnTo>
                    <a:lnTo>
                      <a:pt x="31205" y="239704"/>
                    </a:lnTo>
                    <a:lnTo>
                      <a:pt x="43041" y="237430"/>
                    </a:lnTo>
                    <a:lnTo>
                      <a:pt x="53449" y="230530"/>
                    </a:lnTo>
                    <a:lnTo>
                      <a:pt x="123654" y="160312"/>
                    </a:lnTo>
                    <a:lnTo>
                      <a:pt x="186278" y="97713"/>
                    </a:lnTo>
                    <a:lnTo>
                      <a:pt x="195993" y="86287"/>
                    </a:lnTo>
                    <a:lnTo>
                      <a:pt x="202895" y="75197"/>
                    </a:lnTo>
                    <a:lnTo>
                      <a:pt x="208108" y="63446"/>
                    </a:lnTo>
                    <a:lnTo>
                      <a:pt x="211632" y="51220"/>
                    </a:lnTo>
                    <a:lnTo>
                      <a:pt x="213470" y="38700"/>
                    </a:lnTo>
                    <a:lnTo>
                      <a:pt x="213621" y="26073"/>
                    </a:lnTo>
                    <a:close/>
                  </a:path>
                </a:pathLst>
              </a:custGeom>
              <a:solidFill>
                <a:srgbClr val="34426E"/>
              </a:solidFill>
            </p:spPr>
            <p:txBody>
              <a:bodyPr wrap="square" lIns="0" tIns="0" rIns="0" bIns="0" rtlCol="0">
                <a:noAutofit/>
              </a:bodyPr>
              <a:lstStyle/>
              <a:p>
                <a:endParaRPr/>
              </a:p>
            </p:txBody>
          </p:sp>
          <p:sp>
            <p:nvSpPr>
              <p:cNvPr id="2196" name="object 79">
                <a:extLst>
                  <a:ext uri="{FF2B5EF4-FFF2-40B4-BE49-F238E27FC236}">
                    <a16:creationId xmlns:a16="http://schemas.microsoft.com/office/drawing/2014/main" id="{A1AB7312-E083-8BD9-5FDD-CC646385D23E}"/>
                  </a:ext>
                </a:extLst>
              </p:cNvPr>
              <p:cNvSpPr/>
              <p:nvPr/>
            </p:nvSpPr>
            <p:spPr>
              <a:xfrm>
                <a:off x="8313927" y="2297823"/>
                <a:ext cx="239702" cy="213767"/>
              </a:xfrm>
              <a:custGeom>
                <a:avLst/>
                <a:gdLst/>
                <a:ahLst/>
                <a:cxnLst/>
                <a:rect l="l" t="t" r="r" b="b"/>
                <a:pathLst>
                  <a:path w="239702" h="213767">
                    <a:moveTo>
                      <a:pt x="239690" y="5327"/>
                    </a:moveTo>
                    <a:lnTo>
                      <a:pt x="233995" y="3524"/>
                    </a:lnTo>
                    <a:lnTo>
                      <a:pt x="221975" y="969"/>
                    </a:lnTo>
                    <a:lnTo>
                      <a:pt x="209770" y="0"/>
                    </a:lnTo>
                    <a:lnTo>
                      <a:pt x="197547" y="616"/>
                    </a:lnTo>
                    <a:lnTo>
                      <a:pt x="185473" y="2819"/>
                    </a:lnTo>
                    <a:lnTo>
                      <a:pt x="173714" y="6609"/>
                    </a:lnTo>
                    <a:lnTo>
                      <a:pt x="162438" y="11985"/>
                    </a:lnTo>
                    <a:lnTo>
                      <a:pt x="151811" y="18950"/>
                    </a:lnTo>
                    <a:lnTo>
                      <a:pt x="142001" y="27501"/>
                    </a:lnTo>
                    <a:lnTo>
                      <a:pt x="9172" y="160318"/>
                    </a:lnTo>
                    <a:lnTo>
                      <a:pt x="2353" y="170531"/>
                    </a:lnTo>
                    <a:lnTo>
                      <a:pt x="0" y="182359"/>
                    </a:lnTo>
                    <a:lnTo>
                      <a:pt x="2273" y="194195"/>
                    </a:lnTo>
                    <a:lnTo>
                      <a:pt x="9172" y="204590"/>
                    </a:lnTo>
                    <a:lnTo>
                      <a:pt x="19390" y="211418"/>
                    </a:lnTo>
                    <a:lnTo>
                      <a:pt x="31209" y="213767"/>
                    </a:lnTo>
                    <a:lnTo>
                      <a:pt x="43040" y="211490"/>
                    </a:lnTo>
                    <a:lnTo>
                      <a:pt x="53444" y="204590"/>
                    </a:lnTo>
                    <a:lnTo>
                      <a:pt x="123650" y="134385"/>
                    </a:lnTo>
                    <a:lnTo>
                      <a:pt x="185550" y="72472"/>
                    </a:lnTo>
                    <a:lnTo>
                      <a:pt x="186997" y="71037"/>
                    </a:lnTo>
                    <a:lnTo>
                      <a:pt x="230508" y="27527"/>
                    </a:lnTo>
                    <a:lnTo>
                      <a:pt x="236642" y="21393"/>
                    </a:lnTo>
                    <a:lnTo>
                      <a:pt x="239702" y="13366"/>
                    </a:lnTo>
                    <a:lnTo>
                      <a:pt x="239690" y="5327"/>
                    </a:lnTo>
                    <a:close/>
                  </a:path>
                </a:pathLst>
              </a:custGeom>
              <a:solidFill>
                <a:srgbClr val="34426E"/>
              </a:solidFill>
            </p:spPr>
            <p:txBody>
              <a:bodyPr wrap="square" lIns="0" tIns="0" rIns="0" bIns="0" rtlCol="0">
                <a:noAutofit/>
              </a:bodyPr>
              <a:lstStyle/>
              <a:p>
                <a:endParaRPr/>
              </a:p>
            </p:txBody>
          </p:sp>
          <p:sp>
            <p:nvSpPr>
              <p:cNvPr id="2197" name="object 80">
                <a:extLst>
                  <a:ext uri="{FF2B5EF4-FFF2-40B4-BE49-F238E27FC236}">
                    <a16:creationId xmlns:a16="http://schemas.microsoft.com/office/drawing/2014/main" id="{4F4D8BF4-081D-F375-2EF5-4F9DCB5420AC}"/>
                  </a:ext>
                </a:extLst>
              </p:cNvPr>
              <p:cNvSpPr/>
              <p:nvPr/>
            </p:nvSpPr>
            <p:spPr>
              <a:xfrm>
                <a:off x="8513161" y="2338342"/>
                <a:ext cx="106858" cy="106863"/>
              </a:xfrm>
              <a:custGeom>
                <a:avLst/>
                <a:gdLst/>
                <a:ahLst/>
                <a:cxnLst/>
                <a:rect l="l" t="t" r="r" b="b"/>
                <a:pathLst>
                  <a:path w="106858" h="106863">
                    <a:moveTo>
                      <a:pt x="53409" y="9183"/>
                    </a:moveTo>
                    <a:lnTo>
                      <a:pt x="9162" y="53417"/>
                    </a:lnTo>
                    <a:lnTo>
                      <a:pt x="2354" y="63613"/>
                    </a:lnTo>
                    <a:lnTo>
                      <a:pt x="0" y="75438"/>
                    </a:lnTo>
                    <a:lnTo>
                      <a:pt x="2269" y="87278"/>
                    </a:lnTo>
                    <a:lnTo>
                      <a:pt x="9162" y="97689"/>
                    </a:lnTo>
                    <a:lnTo>
                      <a:pt x="19377" y="104510"/>
                    </a:lnTo>
                    <a:lnTo>
                      <a:pt x="31203" y="106863"/>
                    </a:lnTo>
                    <a:lnTo>
                      <a:pt x="43040" y="104594"/>
                    </a:lnTo>
                    <a:lnTo>
                      <a:pt x="53447" y="97702"/>
                    </a:lnTo>
                    <a:lnTo>
                      <a:pt x="97681" y="53455"/>
                    </a:lnTo>
                    <a:lnTo>
                      <a:pt x="104503" y="43240"/>
                    </a:lnTo>
                    <a:lnTo>
                      <a:pt x="106858" y="31414"/>
                    </a:lnTo>
                    <a:lnTo>
                      <a:pt x="104589" y="19576"/>
                    </a:lnTo>
                    <a:lnTo>
                      <a:pt x="97694" y="9170"/>
                    </a:lnTo>
                    <a:lnTo>
                      <a:pt x="87471" y="2347"/>
                    </a:lnTo>
                    <a:lnTo>
                      <a:pt x="75648" y="0"/>
                    </a:lnTo>
                    <a:lnTo>
                      <a:pt x="63814" y="2278"/>
                    </a:lnTo>
                    <a:lnTo>
                      <a:pt x="53409" y="9183"/>
                    </a:lnTo>
                    <a:close/>
                  </a:path>
                </a:pathLst>
              </a:custGeom>
              <a:solidFill>
                <a:srgbClr val="ECB133"/>
              </a:solidFill>
            </p:spPr>
            <p:txBody>
              <a:bodyPr wrap="square" lIns="0" tIns="0" rIns="0" bIns="0" rtlCol="0">
                <a:noAutofit/>
              </a:bodyPr>
              <a:lstStyle/>
              <a:p>
                <a:endParaRPr/>
              </a:p>
            </p:txBody>
          </p:sp>
          <p:sp>
            <p:nvSpPr>
              <p:cNvPr id="2198" name="object 81">
                <a:extLst>
                  <a:ext uri="{FF2B5EF4-FFF2-40B4-BE49-F238E27FC236}">
                    <a16:creationId xmlns:a16="http://schemas.microsoft.com/office/drawing/2014/main" id="{E3B94726-F458-073C-83EC-97AA74C62A56}"/>
                  </a:ext>
                </a:extLst>
              </p:cNvPr>
              <p:cNvSpPr/>
              <p:nvPr/>
            </p:nvSpPr>
            <p:spPr>
              <a:xfrm>
                <a:off x="8822621" y="2297967"/>
                <a:ext cx="239704" cy="213628"/>
              </a:xfrm>
              <a:custGeom>
                <a:avLst/>
                <a:gdLst/>
                <a:ahLst/>
                <a:cxnLst/>
                <a:rect l="l" t="t" r="r" b="b"/>
                <a:pathLst>
                  <a:path w="239704" h="213628">
                    <a:moveTo>
                      <a:pt x="26073" y="0"/>
                    </a:moveTo>
                    <a:lnTo>
                      <a:pt x="24917" y="71"/>
                    </a:lnTo>
                    <a:lnTo>
                      <a:pt x="12327" y="1781"/>
                    </a:lnTo>
                    <a:lnTo>
                      <a:pt x="25" y="5181"/>
                    </a:lnTo>
                    <a:lnTo>
                      <a:pt x="0" y="13220"/>
                    </a:lnTo>
                    <a:lnTo>
                      <a:pt x="3060" y="21247"/>
                    </a:lnTo>
                    <a:lnTo>
                      <a:pt x="9194" y="27381"/>
                    </a:lnTo>
                    <a:lnTo>
                      <a:pt x="53428" y="71628"/>
                    </a:lnTo>
                    <a:lnTo>
                      <a:pt x="116052" y="134239"/>
                    </a:lnTo>
                    <a:lnTo>
                      <a:pt x="186258" y="204444"/>
                    </a:lnTo>
                    <a:lnTo>
                      <a:pt x="196481" y="211275"/>
                    </a:lnTo>
                    <a:lnTo>
                      <a:pt x="208304" y="213628"/>
                    </a:lnTo>
                    <a:lnTo>
                      <a:pt x="220138" y="211354"/>
                    </a:lnTo>
                    <a:lnTo>
                      <a:pt x="230543" y="204457"/>
                    </a:lnTo>
                    <a:lnTo>
                      <a:pt x="237356" y="194247"/>
                    </a:lnTo>
                    <a:lnTo>
                      <a:pt x="239704" y="182421"/>
                    </a:lnTo>
                    <a:lnTo>
                      <a:pt x="237429" y="170581"/>
                    </a:lnTo>
                    <a:lnTo>
                      <a:pt x="230530" y="160172"/>
                    </a:lnTo>
                    <a:lnTo>
                      <a:pt x="160324" y="89966"/>
                    </a:lnTo>
                    <a:lnTo>
                      <a:pt x="97713" y="27343"/>
                    </a:lnTo>
                    <a:lnTo>
                      <a:pt x="86293" y="17633"/>
                    </a:lnTo>
                    <a:lnTo>
                      <a:pt x="75203" y="10732"/>
                    </a:lnTo>
                    <a:lnTo>
                      <a:pt x="63451" y="5520"/>
                    </a:lnTo>
                    <a:lnTo>
                      <a:pt x="51223" y="1995"/>
                    </a:lnTo>
                    <a:lnTo>
                      <a:pt x="38702" y="156"/>
                    </a:lnTo>
                    <a:lnTo>
                      <a:pt x="26073" y="0"/>
                    </a:lnTo>
                    <a:close/>
                  </a:path>
                </a:pathLst>
              </a:custGeom>
              <a:solidFill>
                <a:srgbClr val="34426E"/>
              </a:solidFill>
            </p:spPr>
            <p:txBody>
              <a:bodyPr wrap="square" lIns="0" tIns="0" rIns="0" bIns="0" rtlCol="0">
                <a:noAutofit/>
              </a:bodyPr>
              <a:lstStyle/>
              <a:p>
                <a:endParaRPr/>
              </a:p>
            </p:txBody>
          </p:sp>
          <p:sp>
            <p:nvSpPr>
              <p:cNvPr id="2199" name="object 82">
                <a:extLst>
                  <a:ext uri="{FF2B5EF4-FFF2-40B4-BE49-F238E27FC236}">
                    <a16:creationId xmlns:a16="http://schemas.microsoft.com/office/drawing/2014/main" id="{BFAD635B-321F-8A87-D5C1-3986AC0824D9}"/>
                  </a:ext>
                </a:extLst>
              </p:cNvPr>
              <p:cNvSpPr/>
              <p:nvPr/>
            </p:nvSpPr>
            <p:spPr>
              <a:xfrm>
                <a:off x="8715721" y="2404725"/>
                <a:ext cx="213775" cy="239701"/>
              </a:xfrm>
              <a:custGeom>
                <a:avLst/>
                <a:gdLst/>
                <a:ahLst/>
                <a:cxnLst/>
                <a:rect l="l" t="t" r="r" b="b"/>
                <a:pathLst>
                  <a:path w="213775" h="239701">
                    <a:moveTo>
                      <a:pt x="5327" y="12"/>
                    </a:moveTo>
                    <a:lnTo>
                      <a:pt x="3524" y="5707"/>
                    </a:lnTo>
                    <a:lnTo>
                      <a:pt x="969" y="17727"/>
                    </a:lnTo>
                    <a:lnTo>
                      <a:pt x="0" y="29931"/>
                    </a:lnTo>
                    <a:lnTo>
                      <a:pt x="616" y="42155"/>
                    </a:lnTo>
                    <a:lnTo>
                      <a:pt x="2819" y="54229"/>
                    </a:lnTo>
                    <a:lnTo>
                      <a:pt x="6609" y="65988"/>
                    </a:lnTo>
                    <a:lnTo>
                      <a:pt x="11985" y="77264"/>
                    </a:lnTo>
                    <a:lnTo>
                      <a:pt x="18950" y="87891"/>
                    </a:lnTo>
                    <a:lnTo>
                      <a:pt x="27501" y="97701"/>
                    </a:lnTo>
                    <a:lnTo>
                      <a:pt x="160318" y="230517"/>
                    </a:lnTo>
                    <a:lnTo>
                      <a:pt x="170543" y="237348"/>
                    </a:lnTo>
                    <a:lnTo>
                      <a:pt x="182369" y="239701"/>
                    </a:lnTo>
                    <a:lnTo>
                      <a:pt x="194204" y="237427"/>
                    </a:lnTo>
                    <a:lnTo>
                      <a:pt x="204603" y="230530"/>
                    </a:lnTo>
                    <a:lnTo>
                      <a:pt x="211425" y="220311"/>
                    </a:lnTo>
                    <a:lnTo>
                      <a:pt x="213775" y="208487"/>
                    </a:lnTo>
                    <a:lnTo>
                      <a:pt x="211501" y="196651"/>
                    </a:lnTo>
                    <a:lnTo>
                      <a:pt x="204603" y="186245"/>
                    </a:lnTo>
                    <a:lnTo>
                      <a:pt x="134410" y="116039"/>
                    </a:lnTo>
                    <a:lnTo>
                      <a:pt x="72498" y="54140"/>
                    </a:lnTo>
                    <a:lnTo>
                      <a:pt x="71062" y="52692"/>
                    </a:lnTo>
                    <a:lnTo>
                      <a:pt x="27540" y="9182"/>
                    </a:lnTo>
                    <a:lnTo>
                      <a:pt x="21393" y="3022"/>
                    </a:lnTo>
                    <a:lnTo>
                      <a:pt x="13366" y="0"/>
                    </a:lnTo>
                    <a:lnTo>
                      <a:pt x="5327" y="12"/>
                    </a:lnTo>
                    <a:close/>
                  </a:path>
                </a:pathLst>
              </a:custGeom>
              <a:solidFill>
                <a:srgbClr val="34426E"/>
              </a:solidFill>
            </p:spPr>
            <p:txBody>
              <a:bodyPr wrap="square" lIns="0" tIns="0" rIns="0" bIns="0" rtlCol="0">
                <a:noAutofit/>
              </a:bodyPr>
              <a:lstStyle/>
              <a:p>
                <a:endParaRPr/>
              </a:p>
            </p:txBody>
          </p:sp>
          <p:sp>
            <p:nvSpPr>
              <p:cNvPr id="2465" name="object 83">
                <a:extLst>
                  <a:ext uri="{FF2B5EF4-FFF2-40B4-BE49-F238E27FC236}">
                    <a16:creationId xmlns:a16="http://schemas.microsoft.com/office/drawing/2014/main" id="{5E817477-1B79-2819-D4B4-BCA528E7DBE5}"/>
                  </a:ext>
                </a:extLst>
              </p:cNvPr>
              <p:cNvSpPr/>
              <p:nvPr/>
            </p:nvSpPr>
            <p:spPr>
              <a:xfrm>
                <a:off x="8756250" y="2338332"/>
                <a:ext cx="106860" cy="106855"/>
              </a:xfrm>
              <a:custGeom>
                <a:avLst/>
                <a:gdLst/>
                <a:ahLst/>
                <a:cxnLst/>
                <a:rect l="l" t="t" r="r" b="b"/>
                <a:pathLst>
                  <a:path w="106860" h="106855">
                    <a:moveTo>
                      <a:pt x="9167" y="53446"/>
                    </a:moveTo>
                    <a:lnTo>
                      <a:pt x="53414" y="97692"/>
                    </a:lnTo>
                    <a:lnTo>
                      <a:pt x="63618" y="104501"/>
                    </a:lnTo>
                    <a:lnTo>
                      <a:pt x="75441" y="106855"/>
                    </a:lnTo>
                    <a:lnTo>
                      <a:pt x="87278" y="104588"/>
                    </a:lnTo>
                    <a:lnTo>
                      <a:pt x="97686" y="97692"/>
                    </a:lnTo>
                    <a:lnTo>
                      <a:pt x="104504" y="87487"/>
                    </a:lnTo>
                    <a:lnTo>
                      <a:pt x="106860" y="75664"/>
                    </a:lnTo>
                    <a:lnTo>
                      <a:pt x="104591" y="63828"/>
                    </a:lnTo>
                    <a:lnTo>
                      <a:pt x="97699" y="53420"/>
                    </a:lnTo>
                    <a:lnTo>
                      <a:pt x="53465" y="9186"/>
                    </a:lnTo>
                    <a:lnTo>
                      <a:pt x="43234" y="2354"/>
                    </a:lnTo>
                    <a:lnTo>
                      <a:pt x="31410" y="0"/>
                    </a:lnTo>
                    <a:lnTo>
                      <a:pt x="19572" y="2272"/>
                    </a:lnTo>
                    <a:lnTo>
                      <a:pt x="9167" y="9173"/>
                    </a:lnTo>
                    <a:lnTo>
                      <a:pt x="2350" y="19383"/>
                    </a:lnTo>
                    <a:lnTo>
                      <a:pt x="0" y="31205"/>
                    </a:lnTo>
                    <a:lnTo>
                      <a:pt x="2273" y="43039"/>
                    </a:lnTo>
                    <a:lnTo>
                      <a:pt x="9167" y="53446"/>
                    </a:lnTo>
                    <a:close/>
                  </a:path>
                </a:pathLst>
              </a:custGeom>
              <a:solidFill>
                <a:srgbClr val="ECB133"/>
              </a:solidFill>
            </p:spPr>
            <p:txBody>
              <a:bodyPr wrap="square" lIns="0" tIns="0" rIns="0" bIns="0" rtlCol="0">
                <a:noAutofit/>
              </a:bodyPr>
              <a:lstStyle/>
              <a:p>
                <a:endParaRPr/>
              </a:p>
            </p:txBody>
          </p:sp>
          <p:sp>
            <p:nvSpPr>
              <p:cNvPr id="2466" name="object 84">
                <a:extLst>
                  <a:ext uri="{FF2B5EF4-FFF2-40B4-BE49-F238E27FC236}">
                    <a16:creationId xmlns:a16="http://schemas.microsoft.com/office/drawing/2014/main" id="{F0A97EE0-AB53-989E-BC2B-DE627195E411}"/>
                  </a:ext>
                </a:extLst>
              </p:cNvPr>
              <p:cNvSpPr/>
              <p:nvPr/>
            </p:nvSpPr>
            <p:spPr>
              <a:xfrm>
                <a:off x="8442534" y="1714731"/>
                <a:ext cx="213612" cy="239704"/>
              </a:xfrm>
              <a:custGeom>
                <a:avLst/>
                <a:gdLst/>
                <a:ahLst/>
                <a:cxnLst/>
                <a:rect l="l" t="t" r="r" b="b"/>
                <a:pathLst>
                  <a:path w="213612" h="239704">
                    <a:moveTo>
                      <a:pt x="213612" y="26073"/>
                    </a:moveTo>
                    <a:lnTo>
                      <a:pt x="213541" y="24907"/>
                    </a:lnTo>
                    <a:lnTo>
                      <a:pt x="211846" y="12321"/>
                    </a:lnTo>
                    <a:lnTo>
                      <a:pt x="208443" y="12"/>
                    </a:lnTo>
                    <a:lnTo>
                      <a:pt x="200404" y="0"/>
                    </a:lnTo>
                    <a:lnTo>
                      <a:pt x="192365" y="3060"/>
                    </a:lnTo>
                    <a:lnTo>
                      <a:pt x="186243" y="9182"/>
                    </a:lnTo>
                    <a:lnTo>
                      <a:pt x="141996" y="53416"/>
                    </a:lnTo>
                    <a:lnTo>
                      <a:pt x="79373" y="116039"/>
                    </a:lnTo>
                    <a:lnTo>
                      <a:pt x="9167" y="186245"/>
                    </a:lnTo>
                    <a:lnTo>
                      <a:pt x="2344" y="196474"/>
                    </a:lnTo>
                    <a:lnTo>
                      <a:pt x="0" y="208300"/>
                    </a:lnTo>
                    <a:lnTo>
                      <a:pt x="2275" y="220137"/>
                    </a:lnTo>
                    <a:lnTo>
                      <a:pt x="9167" y="230543"/>
                    </a:lnTo>
                    <a:lnTo>
                      <a:pt x="19382" y="237356"/>
                    </a:lnTo>
                    <a:lnTo>
                      <a:pt x="31207" y="239704"/>
                    </a:lnTo>
                    <a:lnTo>
                      <a:pt x="43045" y="237429"/>
                    </a:lnTo>
                    <a:lnTo>
                      <a:pt x="53452" y="230530"/>
                    </a:lnTo>
                    <a:lnTo>
                      <a:pt x="123658" y="160312"/>
                    </a:lnTo>
                    <a:lnTo>
                      <a:pt x="186281" y="97713"/>
                    </a:lnTo>
                    <a:lnTo>
                      <a:pt x="195988" y="86282"/>
                    </a:lnTo>
                    <a:lnTo>
                      <a:pt x="202891" y="75191"/>
                    </a:lnTo>
                    <a:lnTo>
                      <a:pt x="208103" y="63442"/>
                    </a:lnTo>
                    <a:lnTo>
                      <a:pt x="211625" y="51217"/>
                    </a:lnTo>
                    <a:lnTo>
                      <a:pt x="213461" y="38700"/>
                    </a:lnTo>
                    <a:lnTo>
                      <a:pt x="213612" y="26073"/>
                    </a:lnTo>
                    <a:close/>
                  </a:path>
                </a:pathLst>
              </a:custGeom>
              <a:solidFill>
                <a:srgbClr val="34426E"/>
              </a:solidFill>
            </p:spPr>
            <p:txBody>
              <a:bodyPr wrap="square" lIns="0" tIns="0" rIns="0" bIns="0" rtlCol="0">
                <a:noAutofit/>
              </a:bodyPr>
              <a:lstStyle/>
              <a:p>
                <a:endParaRPr/>
              </a:p>
            </p:txBody>
          </p:sp>
          <p:sp>
            <p:nvSpPr>
              <p:cNvPr id="2467" name="object 85">
                <a:extLst>
                  <a:ext uri="{FF2B5EF4-FFF2-40B4-BE49-F238E27FC236}">
                    <a16:creationId xmlns:a16="http://schemas.microsoft.com/office/drawing/2014/main" id="{2BD863FF-FC8E-2310-68E7-643F7952EE82}"/>
                  </a:ext>
                </a:extLst>
              </p:cNvPr>
              <p:cNvSpPr/>
              <p:nvPr/>
            </p:nvSpPr>
            <p:spPr>
              <a:xfrm>
                <a:off x="8309715" y="1607831"/>
                <a:ext cx="239698" cy="213774"/>
              </a:xfrm>
              <a:custGeom>
                <a:avLst/>
                <a:gdLst/>
                <a:ahLst/>
                <a:cxnLst/>
                <a:rect l="l" t="t" r="r" b="b"/>
                <a:pathLst>
                  <a:path w="239698" h="213774">
                    <a:moveTo>
                      <a:pt x="239672" y="5327"/>
                    </a:moveTo>
                    <a:lnTo>
                      <a:pt x="233989" y="3526"/>
                    </a:lnTo>
                    <a:lnTo>
                      <a:pt x="221972" y="970"/>
                    </a:lnTo>
                    <a:lnTo>
                      <a:pt x="209767" y="0"/>
                    </a:lnTo>
                    <a:lnTo>
                      <a:pt x="197543" y="615"/>
                    </a:lnTo>
                    <a:lnTo>
                      <a:pt x="185467" y="2818"/>
                    </a:lnTo>
                    <a:lnTo>
                      <a:pt x="173707" y="6607"/>
                    </a:lnTo>
                    <a:lnTo>
                      <a:pt x="162430" y="11984"/>
                    </a:lnTo>
                    <a:lnTo>
                      <a:pt x="151804" y="18949"/>
                    </a:lnTo>
                    <a:lnTo>
                      <a:pt x="141996" y="27501"/>
                    </a:lnTo>
                    <a:lnTo>
                      <a:pt x="9167" y="160318"/>
                    </a:lnTo>
                    <a:lnTo>
                      <a:pt x="2347" y="170539"/>
                    </a:lnTo>
                    <a:lnTo>
                      <a:pt x="0" y="182366"/>
                    </a:lnTo>
                    <a:lnTo>
                      <a:pt x="2274" y="194202"/>
                    </a:lnTo>
                    <a:lnTo>
                      <a:pt x="9167" y="204603"/>
                    </a:lnTo>
                    <a:lnTo>
                      <a:pt x="19381" y="211424"/>
                    </a:lnTo>
                    <a:lnTo>
                      <a:pt x="31202" y="213774"/>
                    </a:lnTo>
                    <a:lnTo>
                      <a:pt x="43034" y="211496"/>
                    </a:lnTo>
                    <a:lnTo>
                      <a:pt x="53439" y="204590"/>
                    </a:lnTo>
                    <a:lnTo>
                      <a:pt x="123645" y="134385"/>
                    </a:lnTo>
                    <a:lnTo>
                      <a:pt x="185545" y="72497"/>
                    </a:lnTo>
                    <a:lnTo>
                      <a:pt x="186993" y="71050"/>
                    </a:lnTo>
                    <a:lnTo>
                      <a:pt x="230503" y="27527"/>
                    </a:lnTo>
                    <a:lnTo>
                      <a:pt x="236637" y="21405"/>
                    </a:lnTo>
                    <a:lnTo>
                      <a:pt x="239698" y="13366"/>
                    </a:lnTo>
                    <a:lnTo>
                      <a:pt x="239672" y="5327"/>
                    </a:lnTo>
                    <a:close/>
                  </a:path>
                </a:pathLst>
              </a:custGeom>
              <a:solidFill>
                <a:srgbClr val="34426E"/>
              </a:solidFill>
            </p:spPr>
            <p:txBody>
              <a:bodyPr wrap="square" lIns="0" tIns="0" rIns="0" bIns="0" rtlCol="0">
                <a:noAutofit/>
              </a:bodyPr>
              <a:lstStyle/>
              <a:p>
                <a:endParaRPr/>
              </a:p>
            </p:txBody>
          </p:sp>
          <p:sp>
            <p:nvSpPr>
              <p:cNvPr id="2468" name="object 86">
                <a:extLst>
                  <a:ext uri="{FF2B5EF4-FFF2-40B4-BE49-F238E27FC236}">
                    <a16:creationId xmlns:a16="http://schemas.microsoft.com/office/drawing/2014/main" id="{DCC03C25-47EB-958A-53F5-91DC4403C18B}"/>
                  </a:ext>
                </a:extLst>
              </p:cNvPr>
              <p:cNvSpPr/>
              <p:nvPr/>
            </p:nvSpPr>
            <p:spPr>
              <a:xfrm>
                <a:off x="8508940" y="1648348"/>
                <a:ext cx="106860" cy="106866"/>
              </a:xfrm>
              <a:custGeom>
                <a:avLst/>
                <a:gdLst/>
                <a:ahLst/>
                <a:cxnLst/>
                <a:rect l="l" t="t" r="r" b="b"/>
                <a:pathLst>
                  <a:path w="106860" h="106866">
                    <a:moveTo>
                      <a:pt x="53414" y="9174"/>
                    </a:moveTo>
                    <a:lnTo>
                      <a:pt x="9167" y="53408"/>
                    </a:lnTo>
                    <a:lnTo>
                      <a:pt x="2350" y="63629"/>
                    </a:lnTo>
                    <a:lnTo>
                      <a:pt x="0" y="75455"/>
                    </a:lnTo>
                    <a:lnTo>
                      <a:pt x="2271" y="87292"/>
                    </a:lnTo>
                    <a:lnTo>
                      <a:pt x="9167" y="97693"/>
                    </a:lnTo>
                    <a:lnTo>
                      <a:pt x="19367" y="104510"/>
                    </a:lnTo>
                    <a:lnTo>
                      <a:pt x="31191" y="106866"/>
                    </a:lnTo>
                    <a:lnTo>
                      <a:pt x="43030" y="104598"/>
                    </a:lnTo>
                    <a:lnTo>
                      <a:pt x="53439" y="97705"/>
                    </a:lnTo>
                    <a:lnTo>
                      <a:pt x="97686" y="53458"/>
                    </a:lnTo>
                    <a:lnTo>
                      <a:pt x="104509" y="43227"/>
                    </a:lnTo>
                    <a:lnTo>
                      <a:pt x="106860" y="31404"/>
                    </a:lnTo>
                    <a:lnTo>
                      <a:pt x="104586" y="19569"/>
                    </a:lnTo>
                    <a:lnTo>
                      <a:pt x="97686" y="9161"/>
                    </a:lnTo>
                    <a:lnTo>
                      <a:pt x="87479" y="2351"/>
                    </a:lnTo>
                    <a:lnTo>
                      <a:pt x="75653" y="0"/>
                    </a:lnTo>
                    <a:lnTo>
                      <a:pt x="63816" y="2273"/>
                    </a:lnTo>
                    <a:lnTo>
                      <a:pt x="53414" y="9174"/>
                    </a:lnTo>
                    <a:close/>
                  </a:path>
                </a:pathLst>
              </a:custGeom>
              <a:solidFill>
                <a:srgbClr val="ECB133"/>
              </a:solidFill>
            </p:spPr>
            <p:txBody>
              <a:bodyPr wrap="square" lIns="0" tIns="0" rIns="0" bIns="0" rtlCol="0">
                <a:noAutofit/>
              </a:bodyPr>
              <a:lstStyle/>
              <a:p>
                <a:endParaRPr/>
              </a:p>
            </p:txBody>
          </p:sp>
          <p:sp>
            <p:nvSpPr>
              <p:cNvPr id="2469" name="object 87">
                <a:extLst>
                  <a:ext uri="{FF2B5EF4-FFF2-40B4-BE49-F238E27FC236}">
                    <a16:creationId xmlns:a16="http://schemas.microsoft.com/office/drawing/2014/main" id="{15690BC8-A309-0EEE-FFC9-690E2B2A9B2F}"/>
                  </a:ext>
                </a:extLst>
              </p:cNvPr>
              <p:cNvSpPr/>
              <p:nvPr/>
            </p:nvSpPr>
            <p:spPr>
              <a:xfrm>
                <a:off x="8446759" y="1896025"/>
                <a:ext cx="213617" cy="239710"/>
              </a:xfrm>
              <a:custGeom>
                <a:avLst/>
                <a:gdLst/>
                <a:ahLst/>
                <a:cxnLst/>
                <a:rect l="l" t="t" r="r" b="b"/>
                <a:pathLst>
                  <a:path w="213617" h="239710">
                    <a:moveTo>
                      <a:pt x="213617" y="213624"/>
                    </a:moveTo>
                    <a:lnTo>
                      <a:pt x="213465" y="200997"/>
                    </a:lnTo>
                    <a:lnTo>
                      <a:pt x="211627" y="188480"/>
                    </a:lnTo>
                    <a:lnTo>
                      <a:pt x="208103" y="176255"/>
                    </a:lnTo>
                    <a:lnTo>
                      <a:pt x="202890" y="164506"/>
                    </a:lnTo>
                    <a:lnTo>
                      <a:pt x="195989" y="153415"/>
                    </a:lnTo>
                    <a:lnTo>
                      <a:pt x="187397" y="143165"/>
                    </a:lnTo>
                    <a:lnTo>
                      <a:pt x="123650" y="79385"/>
                    </a:lnTo>
                    <a:lnTo>
                      <a:pt x="53457" y="9167"/>
                    </a:lnTo>
                    <a:lnTo>
                      <a:pt x="43046" y="2271"/>
                    </a:lnTo>
                    <a:lnTo>
                      <a:pt x="31210" y="0"/>
                    </a:lnTo>
                    <a:lnTo>
                      <a:pt x="19389" y="2350"/>
                    </a:lnTo>
                    <a:lnTo>
                      <a:pt x="9172" y="9167"/>
                    </a:lnTo>
                    <a:lnTo>
                      <a:pt x="2274" y="19577"/>
                    </a:lnTo>
                    <a:lnTo>
                      <a:pt x="0" y="31409"/>
                    </a:lnTo>
                    <a:lnTo>
                      <a:pt x="2350" y="43229"/>
                    </a:lnTo>
                    <a:lnTo>
                      <a:pt x="9172" y="53452"/>
                    </a:lnTo>
                    <a:lnTo>
                      <a:pt x="79378" y="123645"/>
                    </a:lnTo>
                    <a:lnTo>
                      <a:pt x="142001" y="186281"/>
                    </a:lnTo>
                    <a:lnTo>
                      <a:pt x="186248" y="230515"/>
                    </a:lnTo>
                    <a:lnTo>
                      <a:pt x="192369" y="236637"/>
                    </a:lnTo>
                    <a:lnTo>
                      <a:pt x="200409" y="239710"/>
                    </a:lnTo>
                    <a:lnTo>
                      <a:pt x="208435" y="239672"/>
                    </a:lnTo>
                    <a:lnTo>
                      <a:pt x="211835" y="227365"/>
                    </a:lnTo>
                    <a:lnTo>
                      <a:pt x="213545" y="214779"/>
                    </a:lnTo>
                    <a:lnTo>
                      <a:pt x="213617" y="213624"/>
                    </a:lnTo>
                    <a:close/>
                  </a:path>
                </a:pathLst>
              </a:custGeom>
              <a:solidFill>
                <a:srgbClr val="34426E"/>
              </a:solidFill>
            </p:spPr>
            <p:txBody>
              <a:bodyPr wrap="square" lIns="0" tIns="0" rIns="0" bIns="0" rtlCol="0">
                <a:noAutofit/>
              </a:bodyPr>
              <a:lstStyle/>
              <a:p>
                <a:endParaRPr/>
              </a:p>
            </p:txBody>
          </p:sp>
          <p:sp>
            <p:nvSpPr>
              <p:cNvPr id="2470" name="object 88">
                <a:extLst>
                  <a:ext uri="{FF2B5EF4-FFF2-40B4-BE49-F238E27FC236}">
                    <a16:creationId xmlns:a16="http://schemas.microsoft.com/office/drawing/2014/main" id="{2D4C48AB-3CF8-7A84-6BF2-46493C48F5BE}"/>
                  </a:ext>
                </a:extLst>
              </p:cNvPr>
              <p:cNvSpPr/>
              <p:nvPr/>
            </p:nvSpPr>
            <p:spPr>
              <a:xfrm>
                <a:off x="8313929" y="2028861"/>
                <a:ext cx="239694" cy="213767"/>
              </a:xfrm>
              <a:custGeom>
                <a:avLst/>
                <a:gdLst/>
                <a:ahLst/>
                <a:cxnLst/>
                <a:rect l="l" t="t" r="r" b="b"/>
                <a:pathLst>
                  <a:path w="239694" h="213767">
                    <a:moveTo>
                      <a:pt x="239682" y="208433"/>
                    </a:moveTo>
                    <a:lnTo>
                      <a:pt x="239694" y="200394"/>
                    </a:lnTo>
                    <a:lnTo>
                      <a:pt x="236659" y="192355"/>
                    </a:lnTo>
                    <a:lnTo>
                      <a:pt x="230525" y="186234"/>
                    </a:lnTo>
                    <a:lnTo>
                      <a:pt x="187002" y="142711"/>
                    </a:lnTo>
                    <a:lnTo>
                      <a:pt x="185567" y="141276"/>
                    </a:lnTo>
                    <a:lnTo>
                      <a:pt x="123655" y="79376"/>
                    </a:lnTo>
                    <a:lnTo>
                      <a:pt x="53449" y="9170"/>
                    </a:lnTo>
                    <a:lnTo>
                      <a:pt x="43047" y="2269"/>
                    </a:lnTo>
                    <a:lnTo>
                      <a:pt x="31217" y="0"/>
                    </a:lnTo>
                    <a:lnTo>
                      <a:pt x="19399" y="2355"/>
                    </a:lnTo>
                    <a:lnTo>
                      <a:pt x="9177" y="9183"/>
                    </a:lnTo>
                    <a:lnTo>
                      <a:pt x="2277" y="19580"/>
                    </a:lnTo>
                    <a:lnTo>
                      <a:pt x="0" y="31408"/>
                    </a:lnTo>
                    <a:lnTo>
                      <a:pt x="2349" y="43230"/>
                    </a:lnTo>
                    <a:lnTo>
                      <a:pt x="9177" y="53455"/>
                    </a:lnTo>
                    <a:lnTo>
                      <a:pt x="142006" y="186284"/>
                    </a:lnTo>
                    <a:lnTo>
                      <a:pt x="151810" y="194830"/>
                    </a:lnTo>
                    <a:lnTo>
                      <a:pt x="162434" y="201789"/>
                    </a:lnTo>
                    <a:lnTo>
                      <a:pt x="173711" y="207163"/>
                    </a:lnTo>
                    <a:lnTo>
                      <a:pt x="185471" y="210951"/>
                    </a:lnTo>
                    <a:lnTo>
                      <a:pt x="197548" y="213152"/>
                    </a:lnTo>
                    <a:lnTo>
                      <a:pt x="209774" y="213767"/>
                    </a:lnTo>
                    <a:lnTo>
                      <a:pt x="221980" y="212795"/>
                    </a:lnTo>
                    <a:lnTo>
                      <a:pt x="233999" y="210236"/>
                    </a:lnTo>
                    <a:lnTo>
                      <a:pt x="239682" y="208433"/>
                    </a:lnTo>
                    <a:close/>
                  </a:path>
                </a:pathLst>
              </a:custGeom>
              <a:solidFill>
                <a:srgbClr val="34426E"/>
              </a:solidFill>
            </p:spPr>
            <p:txBody>
              <a:bodyPr wrap="square" lIns="0" tIns="0" rIns="0" bIns="0" rtlCol="0">
                <a:noAutofit/>
              </a:bodyPr>
              <a:lstStyle/>
              <a:p>
                <a:endParaRPr/>
              </a:p>
            </p:txBody>
          </p:sp>
          <p:sp>
            <p:nvSpPr>
              <p:cNvPr id="2471" name="object 89">
                <a:extLst>
                  <a:ext uri="{FF2B5EF4-FFF2-40B4-BE49-F238E27FC236}">
                    <a16:creationId xmlns:a16="http://schemas.microsoft.com/office/drawing/2014/main" id="{C3263104-BFB8-463C-0316-D227491BA176}"/>
                  </a:ext>
                </a:extLst>
              </p:cNvPr>
              <p:cNvSpPr/>
              <p:nvPr/>
            </p:nvSpPr>
            <p:spPr>
              <a:xfrm>
                <a:off x="8513165" y="2095237"/>
                <a:ext cx="106859" cy="106871"/>
              </a:xfrm>
              <a:custGeom>
                <a:avLst/>
                <a:gdLst/>
                <a:ahLst/>
                <a:cxnLst/>
                <a:rect l="l" t="t" r="r" b="b"/>
                <a:pathLst>
                  <a:path w="106859" h="106871">
                    <a:moveTo>
                      <a:pt x="53412" y="97694"/>
                    </a:moveTo>
                    <a:lnTo>
                      <a:pt x="63814" y="104594"/>
                    </a:lnTo>
                    <a:lnTo>
                      <a:pt x="75642" y="106871"/>
                    </a:lnTo>
                    <a:lnTo>
                      <a:pt x="87461" y="104522"/>
                    </a:lnTo>
                    <a:lnTo>
                      <a:pt x="97685" y="97694"/>
                    </a:lnTo>
                    <a:lnTo>
                      <a:pt x="104586" y="87291"/>
                    </a:lnTo>
                    <a:lnTo>
                      <a:pt x="106859" y="75456"/>
                    </a:lnTo>
                    <a:lnTo>
                      <a:pt x="104504" y="63633"/>
                    </a:lnTo>
                    <a:lnTo>
                      <a:pt x="97697" y="53434"/>
                    </a:lnTo>
                    <a:lnTo>
                      <a:pt x="53463" y="9188"/>
                    </a:lnTo>
                    <a:lnTo>
                      <a:pt x="43021" y="2263"/>
                    </a:lnTo>
                    <a:lnTo>
                      <a:pt x="31184" y="0"/>
                    </a:lnTo>
                    <a:lnTo>
                      <a:pt x="19359" y="2362"/>
                    </a:lnTo>
                    <a:lnTo>
                      <a:pt x="9166" y="9175"/>
                    </a:lnTo>
                    <a:lnTo>
                      <a:pt x="2270" y="19580"/>
                    </a:lnTo>
                    <a:lnTo>
                      <a:pt x="0" y="31414"/>
                    </a:lnTo>
                    <a:lnTo>
                      <a:pt x="2352" y="43237"/>
                    </a:lnTo>
                    <a:lnTo>
                      <a:pt x="9178" y="53460"/>
                    </a:lnTo>
                    <a:lnTo>
                      <a:pt x="53412" y="97707"/>
                    </a:lnTo>
                    <a:close/>
                  </a:path>
                </a:pathLst>
              </a:custGeom>
              <a:solidFill>
                <a:srgbClr val="ECB133"/>
              </a:solidFill>
            </p:spPr>
            <p:txBody>
              <a:bodyPr wrap="square" lIns="0" tIns="0" rIns="0" bIns="0" rtlCol="0">
                <a:noAutofit/>
              </a:bodyPr>
              <a:lstStyle/>
              <a:p>
                <a:endParaRPr/>
              </a:p>
            </p:txBody>
          </p:sp>
          <p:sp>
            <p:nvSpPr>
              <p:cNvPr id="2472" name="object 90">
                <a:extLst>
                  <a:ext uri="{FF2B5EF4-FFF2-40B4-BE49-F238E27FC236}">
                    <a16:creationId xmlns:a16="http://schemas.microsoft.com/office/drawing/2014/main" id="{8888CB78-380A-B3FC-6B12-831B334B1577}"/>
                  </a:ext>
                </a:extLst>
              </p:cNvPr>
              <p:cNvSpPr/>
              <p:nvPr/>
            </p:nvSpPr>
            <p:spPr>
              <a:xfrm>
                <a:off x="8656572" y="2238662"/>
                <a:ext cx="63123" cy="63120"/>
              </a:xfrm>
              <a:custGeom>
                <a:avLst/>
                <a:gdLst/>
                <a:ahLst/>
                <a:cxnLst/>
                <a:rect l="l" t="t" r="r" b="b"/>
                <a:pathLst>
                  <a:path w="63123" h="63120">
                    <a:moveTo>
                      <a:pt x="9248" y="9248"/>
                    </a:moveTo>
                    <a:lnTo>
                      <a:pt x="9111" y="9386"/>
                    </a:lnTo>
                    <a:lnTo>
                      <a:pt x="2260" y="19817"/>
                    </a:lnTo>
                    <a:lnTo>
                      <a:pt x="0" y="31652"/>
                    </a:lnTo>
                    <a:lnTo>
                      <a:pt x="2329" y="43477"/>
                    </a:lnTo>
                    <a:lnTo>
                      <a:pt x="9248" y="53876"/>
                    </a:lnTo>
                    <a:lnTo>
                      <a:pt x="19821" y="60861"/>
                    </a:lnTo>
                    <a:lnTo>
                      <a:pt x="31659" y="63120"/>
                    </a:lnTo>
                    <a:lnTo>
                      <a:pt x="43488" y="60793"/>
                    </a:lnTo>
                    <a:lnTo>
                      <a:pt x="53889" y="53876"/>
                    </a:lnTo>
                    <a:lnTo>
                      <a:pt x="54017" y="53747"/>
                    </a:lnTo>
                    <a:lnTo>
                      <a:pt x="60864" y="43319"/>
                    </a:lnTo>
                    <a:lnTo>
                      <a:pt x="63123" y="31478"/>
                    </a:lnTo>
                    <a:lnTo>
                      <a:pt x="60797" y="19646"/>
                    </a:lnTo>
                    <a:lnTo>
                      <a:pt x="53889" y="9248"/>
                    </a:lnTo>
                    <a:lnTo>
                      <a:pt x="53743" y="9103"/>
                    </a:lnTo>
                    <a:lnTo>
                      <a:pt x="43305" y="2257"/>
                    </a:lnTo>
                    <a:lnTo>
                      <a:pt x="31468" y="0"/>
                    </a:lnTo>
                    <a:lnTo>
                      <a:pt x="19645" y="2330"/>
                    </a:lnTo>
                    <a:lnTo>
                      <a:pt x="9248" y="9248"/>
                    </a:lnTo>
                    <a:close/>
                  </a:path>
                </a:pathLst>
              </a:custGeom>
              <a:solidFill>
                <a:srgbClr val="34426E"/>
              </a:solidFill>
            </p:spPr>
            <p:txBody>
              <a:bodyPr wrap="square" lIns="0" tIns="0" rIns="0" bIns="0" rtlCol="0">
                <a:noAutofit/>
              </a:bodyPr>
              <a:lstStyle/>
              <a:p>
                <a:endParaRPr/>
              </a:p>
            </p:txBody>
          </p:sp>
          <p:sp>
            <p:nvSpPr>
              <p:cNvPr id="2473" name="object 91">
                <a:extLst>
                  <a:ext uri="{FF2B5EF4-FFF2-40B4-BE49-F238E27FC236}">
                    <a16:creationId xmlns:a16="http://schemas.microsoft.com/office/drawing/2014/main" id="{5A37304B-27DC-9AC9-BDBE-1B53E315F1D6}"/>
                  </a:ext>
                </a:extLst>
              </p:cNvPr>
              <p:cNvSpPr/>
              <p:nvPr/>
            </p:nvSpPr>
            <p:spPr>
              <a:xfrm>
                <a:off x="9508625" y="1342851"/>
                <a:ext cx="239680" cy="213617"/>
              </a:xfrm>
              <a:custGeom>
                <a:avLst/>
                <a:gdLst/>
                <a:ahLst/>
                <a:cxnLst/>
                <a:rect l="l" t="t" r="r" b="b"/>
                <a:pathLst>
                  <a:path w="239680" h="213617">
                    <a:moveTo>
                      <a:pt x="26060" y="213617"/>
                    </a:moveTo>
                    <a:lnTo>
                      <a:pt x="38687" y="213465"/>
                    </a:lnTo>
                    <a:lnTo>
                      <a:pt x="51204" y="211627"/>
                    </a:lnTo>
                    <a:lnTo>
                      <a:pt x="63429" y="208103"/>
                    </a:lnTo>
                    <a:lnTo>
                      <a:pt x="75178" y="202890"/>
                    </a:lnTo>
                    <a:lnTo>
                      <a:pt x="86269" y="195989"/>
                    </a:lnTo>
                    <a:lnTo>
                      <a:pt x="96519" y="187397"/>
                    </a:lnTo>
                    <a:lnTo>
                      <a:pt x="160312" y="123662"/>
                    </a:lnTo>
                    <a:lnTo>
                      <a:pt x="230517" y="53444"/>
                    </a:lnTo>
                    <a:lnTo>
                      <a:pt x="237410" y="43033"/>
                    </a:lnTo>
                    <a:lnTo>
                      <a:pt x="239680" y="31193"/>
                    </a:lnTo>
                    <a:lnTo>
                      <a:pt x="237326" y="19368"/>
                    </a:lnTo>
                    <a:lnTo>
                      <a:pt x="230517" y="9172"/>
                    </a:lnTo>
                    <a:lnTo>
                      <a:pt x="220111" y="2273"/>
                    </a:lnTo>
                    <a:lnTo>
                      <a:pt x="208277" y="0"/>
                    </a:lnTo>
                    <a:lnTo>
                      <a:pt x="196455" y="2353"/>
                    </a:lnTo>
                    <a:lnTo>
                      <a:pt x="186245" y="9172"/>
                    </a:lnTo>
                    <a:lnTo>
                      <a:pt x="116039" y="79390"/>
                    </a:lnTo>
                    <a:lnTo>
                      <a:pt x="53416" y="142001"/>
                    </a:lnTo>
                    <a:lnTo>
                      <a:pt x="9169" y="186248"/>
                    </a:lnTo>
                    <a:lnTo>
                      <a:pt x="3048" y="192369"/>
                    </a:lnTo>
                    <a:lnTo>
                      <a:pt x="0" y="200409"/>
                    </a:lnTo>
                    <a:lnTo>
                      <a:pt x="0" y="208435"/>
                    </a:lnTo>
                    <a:lnTo>
                      <a:pt x="12307" y="211843"/>
                    </a:lnTo>
                    <a:lnTo>
                      <a:pt x="24892" y="213545"/>
                    </a:lnTo>
                    <a:lnTo>
                      <a:pt x="26060" y="213617"/>
                    </a:lnTo>
                    <a:close/>
                  </a:path>
                </a:pathLst>
              </a:custGeom>
              <a:solidFill>
                <a:srgbClr val="34426E"/>
              </a:solidFill>
            </p:spPr>
            <p:txBody>
              <a:bodyPr wrap="square" lIns="0" tIns="0" rIns="0" bIns="0" rtlCol="0">
                <a:noAutofit/>
              </a:bodyPr>
              <a:lstStyle/>
              <a:p>
                <a:endParaRPr/>
              </a:p>
            </p:txBody>
          </p:sp>
          <p:sp>
            <p:nvSpPr>
              <p:cNvPr id="2474" name="object 92">
                <a:extLst>
                  <a:ext uri="{FF2B5EF4-FFF2-40B4-BE49-F238E27FC236}">
                    <a16:creationId xmlns:a16="http://schemas.microsoft.com/office/drawing/2014/main" id="{D9FC6AB9-4CA5-62BD-7F90-74A8124FA1BF}"/>
                  </a:ext>
                </a:extLst>
              </p:cNvPr>
              <p:cNvSpPr/>
              <p:nvPr/>
            </p:nvSpPr>
            <p:spPr>
              <a:xfrm>
                <a:off x="9401707" y="1210029"/>
                <a:ext cx="213781" cy="239704"/>
              </a:xfrm>
              <a:custGeom>
                <a:avLst/>
                <a:gdLst/>
                <a:ahLst/>
                <a:cxnLst/>
                <a:rect l="l" t="t" r="r" b="b"/>
                <a:pathLst>
                  <a:path w="213781" h="239704">
                    <a:moveTo>
                      <a:pt x="5333" y="239691"/>
                    </a:moveTo>
                    <a:lnTo>
                      <a:pt x="13359" y="239704"/>
                    </a:lnTo>
                    <a:lnTo>
                      <a:pt x="21411" y="236643"/>
                    </a:lnTo>
                    <a:lnTo>
                      <a:pt x="27533" y="230509"/>
                    </a:lnTo>
                    <a:lnTo>
                      <a:pt x="71056" y="186999"/>
                    </a:lnTo>
                    <a:lnTo>
                      <a:pt x="134403" y="123651"/>
                    </a:lnTo>
                    <a:lnTo>
                      <a:pt x="204609" y="53433"/>
                    </a:lnTo>
                    <a:lnTo>
                      <a:pt x="211509" y="43031"/>
                    </a:lnTo>
                    <a:lnTo>
                      <a:pt x="213781" y="31198"/>
                    </a:lnTo>
                    <a:lnTo>
                      <a:pt x="211425" y="19376"/>
                    </a:lnTo>
                    <a:lnTo>
                      <a:pt x="204609" y="9174"/>
                    </a:lnTo>
                    <a:lnTo>
                      <a:pt x="194207" y="2278"/>
                    </a:lnTo>
                    <a:lnTo>
                      <a:pt x="182371" y="0"/>
                    </a:lnTo>
                    <a:lnTo>
                      <a:pt x="170547" y="2344"/>
                    </a:lnTo>
                    <a:lnTo>
                      <a:pt x="160337" y="9161"/>
                    </a:lnTo>
                    <a:lnTo>
                      <a:pt x="27507" y="141990"/>
                    </a:lnTo>
                    <a:lnTo>
                      <a:pt x="18956" y="151795"/>
                    </a:lnTo>
                    <a:lnTo>
                      <a:pt x="11992" y="162417"/>
                    </a:lnTo>
                    <a:lnTo>
                      <a:pt x="6614" y="173691"/>
                    </a:lnTo>
                    <a:lnTo>
                      <a:pt x="2823" y="185448"/>
                    </a:lnTo>
                    <a:lnTo>
                      <a:pt x="618" y="197522"/>
                    </a:lnTo>
                    <a:lnTo>
                      <a:pt x="0" y="209746"/>
                    </a:lnTo>
                    <a:lnTo>
                      <a:pt x="968" y="221953"/>
                    </a:lnTo>
                    <a:lnTo>
                      <a:pt x="3522" y="233975"/>
                    </a:lnTo>
                    <a:lnTo>
                      <a:pt x="5333" y="239691"/>
                    </a:lnTo>
                    <a:close/>
                  </a:path>
                </a:pathLst>
              </a:custGeom>
              <a:solidFill>
                <a:srgbClr val="34426E"/>
              </a:solidFill>
            </p:spPr>
            <p:txBody>
              <a:bodyPr wrap="square" lIns="0" tIns="0" rIns="0" bIns="0" rtlCol="0">
                <a:noAutofit/>
              </a:bodyPr>
              <a:lstStyle/>
              <a:p>
                <a:endParaRPr/>
              </a:p>
            </p:txBody>
          </p:sp>
          <p:sp>
            <p:nvSpPr>
              <p:cNvPr id="2475" name="object 93">
                <a:extLst>
                  <a:ext uri="{FF2B5EF4-FFF2-40B4-BE49-F238E27FC236}">
                    <a16:creationId xmlns:a16="http://schemas.microsoft.com/office/drawing/2014/main" id="{324630EE-D938-9BE6-3BCE-DA528A74A461}"/>
                  </a:ext>
                </a:extLst>
              </p:cNvPr>
              <p:cNvSpPr/>
              <p:nvPr/>
            </p:nvSpPr>
            <p:spPr>
              <a:xfrm>
                <a:off x="9442232" y="1409254"/>
                <a:ext cx="106867" cy="106860"/>
              </a:xfrm>
              <a:custGeom>
                <a:avLst/>
                <a:gdLst/>
                <a:ahLst/>
                <a:cxnLst/>
                <a:rect l="l" t="t" r="r" b="b"/>
                <a:pathLst>
                  <a:path w="106867" h="106860">
                    <a:moveTo>
                      <a:pt x="9178" y="53414"/>
                    </a:moveTo>
                    <a:lnTo>
                      <a:pt x="2278" y="63819"/>
                    </a:lnTo>
                    <a:lnTo>
                      <a:pt x="0" y="75652"/>
                    </a:lnTo>
                    <a:lnTo>
                      <a:pt x="2347" y="87472"/>
                    </a:lnTo>
                    <a:lnTo>
                      <a:pt x="9166" y="97686"/>
                    </a:lnTo>
                    <a:lnTo>
                      <a:pt x="19573" y="104586"/>
                    </a:lnTo>
                    <a:lnTo>
                      <a:pt x="31409" y="106860"/>
                    </a:lnTo>
                    <a:lnTo>
                      <a:pt x="43232" y="104509"/>
                    </a:lnTo>
                    <a:lnTo>
                      <a:pt x="53438" y="97699"/>
                    </a:lnTo>
                    <a:lnTo>
                      <a:pt x="97685" y="53465"/>
                    </a:lnTo>
                    <a:lnTo>
                      <a:pt x="104597" y="43032"/>
                    </a:lnTo>
                    <a:lnTo>
                      <a:pt x="106867" y="31196"/>
                    </a:lnTo>
                    <a:lnTo>
                      <a:pt x="104513" y="19373"/>
                    </a:lnTo>
                    <a:lnTo>
                      <a:pt x="97697" y="9167"/>
                    </a:lnTo>
                    <a:lnTo>
                      <a:pt x="87286" y="2271"/>
                    </a:lnTo>
                    <a:lnTo>
                      <a:pt x="75451" y="0"/>
                    </a:lnTo>
                    <a:lnTo>
                      <a:pt x="63630" y="2350"/>
                    </a:lnTo>
                    <a:lnTo>
                      <a:pt x="53412" y="9167"/>
                    </a:lnTo>
                    <a:lnTo>
                      <a:pt x="9178" y="53414"/>
                    </a:lnTo>
                    <a:close/>
                  </a:path>
                </a:pathLst>
              </a:custGeom>
              <a:solidFill>
                <a:srgbClr val="ECB133"/>
              </a:solidFill>
            </p:spPr>
            <p:txBody>
              <a:bodyPr wrap="square" lIns="0" tIns="0" rIns="0" bIns="0" rtlCol="0">
                <a:noAutofit/>
              </a:bodyPr>
              <a:lstStyle/>
              <a:p>
                <a:endParaRPr/>
              </a:p>
            </p:txBody>
          </p:sp>
          <p:sp>
            <p:nvSpPr>
              <p:cNvPr id="2476" name="object 94">
                <a:extLst>
                  <a:ext uri="{FF2B5EF4-FFF2-40B4-BE49-F238E27FC236}">
                    <a16:creationId xmlns:a16="http://schemas.microsoft.com/office/drawing/2014/main" id="{8F66F59F-1382-7D10-080F-116889BE6520}"/>
                  </a:ext>
                </a:extLst>
              </p:cNvPr>
              <p:cNvSpPr/>
              <p:nvPr/>
            </p:nvSpPr>
            <p:spPr>
              <a:xfrm>
                <a:off x="9132746" y="1718725"/>
                <a:ext cx="213617" cy="239698"/>
              </a:xfrm>
              <a:custGeom>
                <a:avLst/>
                <a:gdLst/>
                <a:ahLst/>
                <a:cxnLst/>
                <a:rect l="l" t="t" r="r" b="b"/>
                <a:pathLst>
                  <a:path w="213617" h="239698">
                    <a:moveTo>
                      <a:pt x="213617" y="26073"/>
                    </a:moveTo>
                    <a:lnTo>
                      <a:pt x="213545" y="24894"/>
                    </a:lnTo>
                    <a:lnTo>
                      <a:pt x="211842" y="12316"/>
                    </a:lnTo>
                    <a:lnTo>
                      <a:pt x="208435" y="0"/>
                    </a:lnTo>
                    <a:lnTo>
                      <a:pt x="200409" y="0"/>
                    </a:lnTo>
                    <a:lnTo>
                      <a:pt x="192382" y="3060"/>
                    </a:lnTo>
                    <a:lnTo>
                      <a:pt x="186248" y="9182"/>
                    </a:lnTo>
                    <a:lnTo>
                      <a:pt x="142001" y="53428"/>
                    </a:lnTo>
                    <a:lnTo>
                      <a:pt x="79390" y="116039"/>
                    </a:lnTo>
                    <a:lnTo>
                      <a:pt x="9172" y="186258"/>
                    </a:lnTo>
                    <a:lnTo>
                      <a:pt x="2346" y="196476"/>
                    </a:lnTo>
                    <a:lnTo>
                      <a:pt x="0" y="208295"/>
                    </a:lnTo>
                    <a:lnTo>
                      <a:pt x="2277" y="220126"/>
                    </a:lnTo>
                    <a:lnTo>
                      <a:pt x="9172" y="230530"/>
                    </a:lnTo>
                    <a:lnTo>
                      <a:pt x="19382" y="237344"/>
                    </a:lnTo>
                    <a:lnTo>
                      <a:pt x="31203" y="239698"/>
                    </a:lnTo>
                    <a:lnTo>
                      <a:pt x="43038" y="237427"/>
                    </a:lnTo>
                    <a:lnTo>
                      <a:pt x="53444" y="230530"/>
                    </a:lnTo>
                    <a:lnTo>
                      <a:pt x="123650" y="160312"/>
                    </a:lnTo>
                    <a:lnTo>
                      <a:pt x="186273" y="97701"/>
                    </a:lnTo>
                    <a:lnTo>
                      <a:pt x="195989" y="86281"/>
                    </a:lnTo>
                    <a:lnTo>
                      <a:pt x="202890" y="75188"/>
                    </a:lnTo>
                    <a:lnTo>
                      <a:pt x="208103" y="63437"/>
                    </a:lnTo>
                    <a:lnTo>
                      <a:pt x="211627" y="51211"/>
                    </a:lnTo>
                    <a:lnTo>
                      <a:pt x="213465" y="38695"/>
                    </a:lnTo>
                    <a:lnTo>
                      <a:pt x="213617" y="26073"/>
                    </a:lnTo>
                    <a:close/>
                  </a:path>
                </a:pathLst>
              </a:custGeom>
              <a:solidFill>
                <a:srgbClr val="34426E"/>
              </a:solidFill>
            </p:spPr>
            <p:txBody>
              <a:bodyPr wrap="square" lIns="0" tIns="0" rIns="0" bIns="0" rtlCol="0">
                <a:noAutofit/>
              </a:bodyPr>
              <a:lstStyle/>
              <a:p>
                <a:endParaRPr/>
              </a:p>
            </p:txBody>
          </p:sp>
          <p:sp>
            <p:nvSpPr>
              <p:cNvPr id="2477" name="object 95">
                <a:extLst>
                  <a:ext uri="{FF2B5EF4-FFF2-40B4-BE49-F238E27FC236}">
                    <a16:creationId xmlns:a16="http://schemas.microsoft.com/office/drawing/2014/main" id="{A87D27FB-4474-166F-88DD-2333EADF9F9C}"/>
                  </a:ext>
                </a:extLst>
              </p:cNvPr>
              <p:cNvSpPr/>
              <p:nvPr/>
            </p:nvSpPr>
            <p:spPr>
              <a:xfrm>
                <a:off x="8999914" y="1611817"/>
                <a:ext cx="239707" cy="213771"/>
              </a:xfrm>
              <a:custGeom>
                <a:avLst/>
                <a:gdLst/>
                <a:ahLst/>
                <a:cxnLst/>
                <a:rect l="l" t="t" r="r" b="b"/>
                <a:pathLst>
                  <a:path w="239707" h="213771">
                    <a:moveTo>
                      <a:pt x="239694" y="5336"/>
                    </a:moveTo>
                    <a:lnTo>
                      <a:pt x="233985" y="3526"/>
                    </a:lnTo>
                    <a:lnTo>
                      <a:pt x="221966" y="970"/>
                    </a:lnTo>
                    <a:lnTo>
                      <a:pt x="209761" y="0"/>
                    </a:lnTo>
                    <a:lnTo>
                      <a:pt x="197538" y="616"/>
                    </a:lnTo>
                    <a:lnTo>
                      <a:pt x="185463" y="2818"/>
                    </a:lnTo>
                    <a:lnTo>
                      <a:pt x="173704" y="6607"/>
                    </a:lnTo>
                    <a:lnTo>
                      <a:pt x="162428" y="11983"/>
                    </a:lnTo>
                    <a:lnTo>
                      <a:pt x="151802" y="18946"/>
                    </a:lnTo>
                    <a:lnTo>
                      <a:pt x="141993" y="27497"/>
                    </a:lnTo>
                    <a:lnTo>
                      <a:pt x="9177" y="160326"/>
                    </a:lnTo>
                    <a:lnTo>
                      <a:pt x="2349" y="170546"/>
                    </a:lnTo>
                    <a:lnTo>
                      <a:pt x="0" y="182369"/>
                    </a:lnTo>
                    <a:lnTo>
                      <a:pt x="2277" y="194200"/>
                    </a:lnTo>
                    <a:lnTo>
                      <a:pt x="9177" y="204599"/>
                    </a:lnTo>
                    <a:lnTo>
                      <a:pt x="19395" y="211418"/>
                    </a:lnTo>
                    <a:lnTo>
                      <a:pt x="31214" y="213771"/>
                    </a:lnTo>
                    <a:lnTo>
                      <a:pt x="43045" y="211500"/>
                    </a:lnTo>
                    <a:lnTo>
                      <a:pt x="53449" y="204599"/>
                    </a:lnTo>
                    <a:lnTo>
                      <a:pt x="123667" y="134393"/>
                    </a:lnTo>
                    <a:lnTo>
                      <a:pt x="185567" y="72493"/>
                    </a:lnTo>
                    <a:lnTo>
                      <a:pt x="187002" y="71058"/>
                    </a:lnTo>
                    <a:lnTo>
                      <a:pt x="230525" y="27535"/>
                    </a:lnTo>
                    <a:lnTo>
                      <a:pt x="236646" y="21414"/>
                    </a:lnTo>
                    <a:lnTo>
                      <a:pt x="239707" y="13362"/>
                    </a:lnTo>
                    <a:lnTo>
                      <a:pt x="239694" y="5336"/>
                    </a:lnTo>
                    <a:close/>
                  </a:path>
                </a:pathLst>
              </a:custGeom>
              <a:solidFill>
                <a:srgbClr val="34426E"/>
              </a:solidFill>
            </p:spPr>
            <p:txBody>
              <a:bodyPr wrap="square" lIns="0" tIns="0" rIns="0" bIns="0" rtlCol="0">
                <a:noAutofit/>
              </a:bodyPr>
              <a:lstStyle/>
              <a:p>
                <a:endParaRPr/>
              </a:p>
            </p:txBody>
          </p:sp>
          <p:sp>
            <p:nvSpPr>
              <p:cNvPr id="2478" name="object 96">
                <a:extLst>
                  <a:ext uri="{FF2B5EF4-FFF2-40B4-BE49-F238E27FC236}">
                    <a16:creationId xmlns:a16="http://schemas.microsoft.com/office/drawing/2014/main" id="{09743B9D-A7DA-8B7C-F00B-ECA2FA7D8EAE}"/>
                  </a:ext>
                </a:extLst>
              </p:cNvPr>
              <p:cNvSpPr/>
              <p:nvPr/>
            </p:nvSpPr>
            <p:spPr>
              <a:xfrm>
                <a:off x="9199148" y="1652331"/>
                <a:ext cx="106865" cy="106871"/>
              </a:xfrm>
              <a:custGeom>
                <a:avLst/>
                <a:gdLst/>
                <a:ahLst/>
                <a:cxnLst/>
                <a:rect l="l" t="t" r="r" b="b"/>
                <a:pathLst>
                  <a:path w="106865" h="106871">
                    <a:moveTo>
                      <a:pt x="53414" y="9172"/>
                    </a:moveTo>
                    <a:lnTo>
                      <a:pt x="9167" y="53419"/>
                    </a:lnTo>
                    <a:lnTo>
                      <a:pt x="2350" y="63638"/>
                    </a:lnTo>
                    <a:lnTo>
                      <a:pt x="0" y="75462"/>
                    </a:lnTo>
                    <a:lnTo>
                      <a:pt x="2271" y="87298"/>
                    </a:lnTo>
                    <a:lnTo>
                      <a:pt x="9167" y="97704"/>
                    </a:lnTo>
                    <a:lnTo>
                      <a:pt x="19377" y="104521"/>
                    </a:lnTo>
                    <a:lnTo>
                      <a:pt x="31199" y="106871"/>
                    </a:lnTo>
                    <a:lnTo>
                      <a:pt x="43033" y="104598"/>
                    </a:lnTo>
                    <a:lnTo>
                      <a:pt x="53439" y="97704"/>
                    </a:lnTo>
                    <a:lnTo>
                      <a:pt x="97686" y="53470"/>
                    </a:lnTo>
                    <a:lnTo>
                      <a:pt x="104514" y="43230"/>
                    </a:lnTo>
                    <a:lnTo>
                      <a:pt x="106865" y="31410"/>
                    </a:lnTo>
                    <a:lnTo>
                      <a:pt x="104590" y="19577"/>
                    </a:lnTo>
                    <a:lnTo>
                      <a:pt x="97686" y="9172"/>
                    </a:lnTo>
                    <a:lnTo>
                      <a:pt x="87476" y="2353"/>
                    </a:lnTo>
                    <a:lnTo>
                      <a:pt x="75655" y="0"/>
                    </a:lnTo>
                    <a:lnTo>
                      <a:pt x="63820" y="2273"/>
                    </a:lnTo>
                    <a:lnTo>
                      <a:pt x="53414" y="9172"/>
                    </a:lnTo>
                    <a:close/>
                  </a:path>
                </a:pathLst>
              </a:custGeom>
              <a:solidFill>
                <a:srgbClr val="ECB133"/>
              </a:solidFill>
            </p:spPr>
            <p:txBody>
              <a:bodyPr wrap="square" lIns="0" tIns="0" rIns="0" bIns="0" rtlCol="0">
                <a:noAutofit/>
              </a:bodyPr>
              <a:lstStyle/>
              <a:p>
                <a:endParaRPr/>
              </a:p>
            </p:txBody>
          </p:sp>
          <p:sp>
            <p:nvSpPr>
              <p:cNvPr id="2479" name="object 97">
                <a:extLst>
                  <a:ext uri="{FF2B5EF4-FFF2-40B4-BE49-F238E27FC236}">
                    <a16:creationId xmlns:a16="http://schemas.microsoft.com/office/drawing/2014/main" id="{B446F97E-8285-F036-321A-A80E25F00B93}"/>
                  </a:ext>
                </a:extLst>
              </p:cNvPr>
              <p:cNvSpPr/>
              <p:nvPr/>
            </p:nvSpPr>
            <p:spPr>
              <a:xfrm>
                <a:off x="9508619" y="1611969"/>
                <a:ext cx="239702" cy="213626"/>
              </a:xfrm>
              <a:custGeom>
                <a:avLst/>
                <a:gdLst/>
                <a:ahLst/>
                <a:cxnLst/>
                <a:rect l="l" t="t" r="r" b="b"/>
                <a:pathLst>
                  <a:path w="239702" h="213626">
                    <a:moveTo>
                      <a:pt x="26073" y="0"/>
                    </a:moveTo>
                    <a:lnTo>
                      <a:pt x="24917" y="71"/>
                    </a:lnTo>
                    <a:lnTo>
                      <a:pt x="12327" y="1781"/>
                    </a:lnTo>
                    <a:lnTo>
                      <a:pt x="25" y="5181"/>
                    </a:lnTo>
                    <a:lnTo>
                      <a:pt x="0" y="13220"/>
                    </a:lnTo>
                    <a:lnTo>
                      <a:pt x="3047" y="21247"/>
                    </a:lnTo>
                    <a:lnTo>
                      <a:pt x="9182" y="27381"/>
                    </a:lnTo>
                    <a:lnTo>
                      <a:pt x="53416" y="71615"/>
                    </a:lnTo>
                    <a:lnTo>
                      <a:pt x="116039" y="134226"/>
                    </a:lnTo>
                    <a:lnTo>
                      <a:pt x="186245" y="204444"/>
                    </a:lnTo>
                    <a:lnTo>
                      <a:pt x="196472" y="211277"/>
                    </a:lnTo>
                    <a:lnTo>
                      <a:pt x="208294" y="213626"/>
                    </a:lnTo>
                    <a:lnTo>
                      <a:pt x="220127" y="211348"/>
                    </a:lnTo>
                    <a:lnTo>
                      <a:pt x="230530" y="204444"/>
                    </a:lnTo>
                    <a:lnTo>
                      <a:pt x="237352" y="194225"/>
                    </a:lnTo>
                    <a:lnTo>
                      <a:pt x="239702" y="182401"/>
                    </a:lnTo>
                    <a:lnTo>
                      <a:pt x="237428" y="170565"/>
                    </a:lnTo>
                    <a:lnTo>
                      <a:pt x="230530" y="160159"/>
                    </a:lnTo>
                    <a:lnTo>
                      <a:pt x="160312" y="89954"/>
                    </a:lnTo>
                    <a:lnTo>
                      <a:pt x="97701" y="27330"/>
                    </a:lnTo>
                    <a:lnTo>
                      <a:pt x="86289" y="17639"/>
                    </a:lnTo>
                    <a:lnTo>
                      <a:pt x="75197" y="10736"/>
                    </a:lnTo>
                    <a:lnTo>
                      <a:pt x="63445" y="5522"/>
                    </a:lnTo>
                    <a:lnTo>
                      <a:pt x="51218" y="1996"/>
                    </a:lnTo>
                    <a:lnTo>
                      <a:pt x="38699" y="156"/>
                    </a:lnTo>
                    <a:lnTo>
                      <a:pt x="26073" y="0"/>
                    </a:lnTo>
                    <a:close/>
                  </a:path>
                </a:pathLst>
              </a:custGeom>
              <a:solidFill>
                <a:srgbClr val="34426E"/>
              </a:solidFill>
            </p:spPr>
            <p:txBody>
              <a:bodyPr wrap="square" lIns="0" tIns="0" rIns="0" bIns="0" rtlCol="0">
                <a:noAutofit/>
              </a:bodyPr>
              <a:lstStyle/>
              <a:p>
                <a:endParaRPr/>
              </a:p>
            </p:txBody>
          </p:sp>
          <p:sp>
            <p:nvSpPr>
              <p:cNvPr id="2480" name="object 98">
                <a:extLst>
                  <a:ext uri="{FF2B5EF4-FFF2-40B4-BE49-F238E27FC236}">
                    <a16:creationId xmlns:a16="http://schemas.microsoft.com/office/drawing/2014/main" id="{3F4A96F3-AF86-FB5D-3D44-57EF5C603640}"/>
                  </a:ext>
                </a:extLst>
              </p:cNvPr>
              <p:cNvSpPr/>
              <p:nvPr/>
            </p:nvSpPr>
            <p:spPr>
              <a:xfrm>
                <a:off x="9506733" y="2027197"/>
                <a:ext cx="239705" cy="213620"/>
              </a:xfrm>
              <a:custGeom>
                <a:avLst/>
                <a:gdLst/>
                <a:ahLst/>
                <a:cxnLst/>
                <a:rect l="l" t="t" r="r" b="b"/>
                <a:pathLst>
                  <a:path w="239705" h="213620">
                    <a:moveTo>
                      <a:pt x="26073" y="213620"/>
                    </a:moveTo>
                    <a:lnTo>
                      <a:pt x="38700" y="213468"/>
                    </a:lnTo>
                    <a:lnTo>
                      <a:pt x="51220" y="211631"/>
                    </a:lnTo>
                    <a:lnTo>
                      <a:pt x="63446" y="208106"/>
                    </a:lnTo>
                    <a:lnTo>
                      <a:pt x="75197" y="202893"/>
                    </a:lnTo>
                    <a:lnTo>
                      <a:pt x="86287" y="195992"/>
                    </a:lnTo>
                    <a:lnTo>
                      <a:pt x="96532" y="187400"/>
                    </a:lnTo>
                    <a:lnTo>
                      <a:pt x="160324" y="123653"/>
                    </a:lnTo>
                    <a:lnTo>
                      <a:pt x="230543" y="53447"/>
                    </a:lnTo>
                    <a:lnTo>
                      <a:pt x="237435" y="43040"/>
                    </a:lnTo>
                    <a:lnTo>
                      <a:pt x="239705" y="31204"/>
                    </a:lnTo>
                    <a:lnTo>
                      <a:pt x="237354" y="19379"/>
                    </a:lnTo>
                    <a:lnTo>
                      <a:pt x="230543" y="9162"/>
                    </a:lnTo>
                    <a:lnTo>
                      <a:pt x="220134" y="2270"/>
                    </a:lnTo>
                    <a:lnTo>
                      <a:pt x="208295" y="0"/>
                    </a:lnTo>
                    <a:lnTo>
                      <a:pt x="196469" y="2351"/>
                    </a:lnTo>
                    <a:lnTo>
                      <a:pt x="186258" y="9162"/>
                    </a:lnTo>
                    <a:lnTo>
                      <a:pt x="116052" y="79381"/>
                    </a:lnTo>
                    <a:lnTo>
                      <a:pt x="53428" y="142004"/>
                    </a:lnTo>
                    <a:lnTo>
                      <a:pt x="9182" y="186251"/>
                    </a:lnTo>
                    <a:lnTo>
                      <a:pt x="3060" y="192373"/>
                    </a:lnTo>
                    <a:lnTo>
                      <a:pt x="0" y="200412"/>
                    </a:lnTo>
                    <a:lnTo>
                      <a:pt x="25" y="208438"/>
                    </a:lnTo>
                    <a:lnTo>
                      <a:pt x="12332" y="211843"/>
                    </a:lnTo>
                    <a:lnTo>
                      <a:pt x="24918" y="213548"/>
                    </a:lnTo>
                    <a:lnTo>
                      <a:pt x="26073" y="213620"/>
                    </a:lnTo>
                    <a:close/>
                  </a:path>
                </a:pathLst>
              </a:custGeom>
              <a:solidFill>
                <a:srgbClr val="34426E"/>
              </a:solidFill>
            </p:spPr>
            <p:txBody>
              <a:bodyPr wrap="square" lIns="0" tIns="0" rIns="0" bIns="0" rtlCol="0">
                <a:noAutofit/>
              </a:bodyPr>
              <a:lstStyle/>
              <a:p>
                <a:endParaRPr/>
              </a:p>
            </p:txBody>
          </p:sp>
          <p:sp>
            <p:nvSpPr>
              <p:cNvPr id="2481" name="object 99">
                <a:extLst>
                  <a:ext uri="{FF2B5EF4-FFF2-40B4-BE49-F238E27FC236}">
                    <a16:creationId xmlns:a16="http://schemas.microsoft.com/office/drawing/2014/main" id="{D9616FB8-70AB-0E9E-62AB-1A763CCA18DC}"/>
                  </a:ext>
                </a:extLst>
              </p:cNvPr>
              <p:cNvSpPr/>
              <p:nvPr/>
            </p:nvSpPr>
            <p:spPr>
              <a:xfrm>
                <a:off x="9399840" y="1894379"/>
                <a:ext cx="213769" cy="239690"/>
              </a:xfrm>
              <a:custGeom>
                <a:avLst/>
                <a:gdLst/>
                <a:ahLst/>
                <a:cxnLst/>
                <a:rect l="l" t="t" r="r" b="b"/>
                <a:pathLst>
                  <a:path w="213769" h="239690">
                    <a:moveTo>
                      <a:pt x="5333" y="239677"/>
                    </a:moveTo>
                    <a:lnTo>
                      <a:pt x="13360" y="239690"/>
                    </a:lnTo>
                    <a:lnTo>
                      <a:pt x="21411" y="236654"/>
                    </a:lnTo>
                    <a:lnTo>
                      <a:pt x="27533" y="230507"/>
                    </a:lnTo>
                    <a:lnTo>
                      <a:pt x="71056" y="186997"/>
                    </a:lnTo>
                    <a:lnTo>
                      <a:pt x="72491" y="185549"/>
                    </a:lnTo>
                    <a:lnTo>
                      <a:pt x="134403" y="123650"/>
                    </a:lnTo>
                    <a:lnTo>
                      <a:pt x="204596" y="53444"/>
                    </a:lnTo>
                    <a:lnTo>
                      <a:pt x="211495" y="43036"/>
                    </a:lnTo>
                    <a:lnTo>
                      <a:pt x="213769" y="31199"/>
                    </a:lnTo>
                    <a:lnTo>
                      <a:pt x="211415" y="19376"/>
                    </a:lnTo>
                    <a:lnTo>
                      <a:pt x="204596" y="9172"/>
                    </a:lnTo>
                    <a:lnTo>
                      <a:pt x="194193" y="2272"/>
                    </a:lnTo>
                    <a:lnTo>
                      <a:pt x="182357" y="0"/>
                    </a:lnTo>
                    <a:lnTo>
                      <a:pt x="170533" y="2356"/>
                    </a:lnTo>
                    <a:lnTo>
                      <a:pt x="160337" y="9172"/>
                    </a:lnTo>
                    <a:lnTo>
                      <a:pt x="27495" y="142001"/>
                    </a:lnTo>
                    <a:lnTo>
                      <a:pt x="18946" y="151808"/>
                    </a:lnTo>
                    <a:lnTo>
                      <a:pt x="11983" y="162432"/>
                    </a:lnTo>
                    <a:lnTo>
                      <a:pt x="6607" y="173707"/>
                    </a:lnTo>
                    <a:lnTo>
                      <a:pt x="2818" y="185465"/>
                    </a:lnTo>
                    <a:lnTo>
                      <a:pt x="615" y="197539"/>
                    </a:lnTo>
                    <a:lnTo>
                      <a:pt x="0" y="209762"/>
                    </a:lnTo>
                    <a:lnTo>
                      <a:pt x="971" y="221967"/>
                    </a:lnTo>
                    <a:lnTo>
                      <a:pt x="3529" y="233987"/>
                    </a:lnTo>
                    <a:lnTo>
                      <a:pt x="5333" y="239677"/>
                    </a:lnTo>
                    <a:close/>
                  </a:path>
                </a:pathLst>
              </a:custGeom>
              <a:solidFill>
                <a:srgbClr val="34426E"/>
              </a:solidFill>
            </p:spPr>
            <p:txBody>
              <a:bodyPr wrap="square" lIns="0" tIns="0" rIns="0" bIns="0" rtlCol="0">
                <a:noAutofit/>
              </a:bodyPr>
              <a:lstStyle/>
              <a:p>
                <a:endParaRPr/>
              </a:p>
            </p:txBody>
          </p:sp>
          <p:sp>
            <p:nvSpPr>
              <p:cNvPr id="2482" name="object 100">
                <a:extLst>
                  <a:ext uri="{FF2B5EF4-FFF2-40B4-BE49-F238E27FC236}">
                    <a16:creationId xmlns:a16="http://schemas.microsoft.com/office/drawing/2014/main" id="{3F40F1F3-9D7D-E76A-C678-A24EB9C1E6EC}"/>
                  </a:ext>
                </a:extLst>
              </p:cNvPr>
              <p:cNvSpPr/>
              <p:nvPr/>
            </p:nvSpPr>
            <p:spPr>
              <a:xfrm>
                <a:off x="9440363" y="2093606"/>
                <a:ext cx="106860" cy="106857"/>
              </a:xfrm>
              <a:custGeom>
                <a:avLst/>
                <a:gdLst/>
                <a:ahLst/>
                <a:cxnLst/>
                <a:rect l="l" t="t" r="r" b="b"/>
                <a:pathLst>
                  <a:path w="106860" h="106857">
                    <a:moveTo>
                      <a:pt x="9167" y="53423"/>
                    </a:moveTo>
                    <a:lnTo>
                      <a:pt x="2272" y="63823"/>
                    </a:lnTo>
                    <a:lnTo>
                      <a:pt x="0" y="75654"/>
                    </a:lnTo>
                    <a:lnTo>
                      <a:pt x="2353" y="87475"/>
                    </a:lnTo>
                    <a:lnTo>
                      <a:pt x="9167" y="97683"/>
                    </a:lnTo>
                    <a:lnTo>
                      <a:pt x="19572" y="104584"/>
                    </a:lnTo>
                    <a:lnTo>
                      <a:pt x="31410" y="106857"/>
                    </a:lnTo>
                    <a:lnTo>
                      <a:pt x="43234" y="104503"/>
                    </a:lnTo>
                    <a:lnTo>
                      <a:pt x="53427" y="97696"/>
                    </a:lnTo>
                    <a:lnTo>
                      <a:pt x="97673" y="53449"/>
                    </a:lnTo>
                    <a:lnTo>
                      <a:pt x="104593" y="43018"/>
                    </a:lnTo>
                    <a:lnTo>
                      <a:pt x="106860" y="31182"/>
                    </a:lnTo>
                    <a:lnTo>
                      <a:pt x="104498" y="19360"/>
                    </a:lnTo>
                    <a:lnTo>
                      <a:pt x="97686" y="9177"/>
                    </a:lnTo>
                    <a:lnTo>
                      <a:pt x="87281" y="2273"/>
                    </a:lnTo>
                    <a:lnTo>
                      <a:pt x="75447" y="0"/>
                    </a:lnTo>
                    <a:lnTo>
                      <a:pt x="63627" y="2352"/>
                    </a:lnTo>
                    <a:lnTo>
                      <a:pt x="53414" y="9177"/>
                    </a:lnTo>
                    <a:lnTo>
                      <a:pt x="9167" y="53423"/>
                    </a:lnTo>
                    <a:close/>
                  </a:path>
                </a:pathLst>
              </a:custGeom>
              <a:solidFill>
                <a:srgbClr val="ECB133"/>
              </a:solidFill>
            </p:spPr>
            <p:txBody>
              <a:bodyPr wrap="square" lIns="0" tIns="0" rIns="0" bIns="0" rtlCol="0">
                <a:noAutofit/>
              </a:bodyPr>
              <a:lstStyle/>
              <a:p>
                <a:endParaRPr/>
              </a:p>
            </p:txBody>
          </p:sp>
          <p:sp>
            <p:nvSpPr>
              <p:cNvPr id="2483" name="object 101">
                <a:extLst>
                  <a:ext uri="{FF2B5EF4-FFF2-40B4-BE49-F238E27FC236}">
                    <a16:creationId xmlns:a16="http://schemas.microsoft.com/office/drawing/2014/main" id="{F884457A-21A9-EBFA-3806-40D89D2B61DF}"/>
                  </a:ext>
                </a:extLst>
              </p:cNvPr>
              <p:cNvSpPr/>
              <p:nvPr/>
            </p:nvSpPr>
            <p:spPr>
              <a:xfrm>
                <a:off x="9401709" y="1718715"/>
                <a:ext cx="213779" cy="239696"/>
              </a:xfrm>
              <a:custGeom>
                <a:avLst/>
                <a:gdLst/>
                <a:ahLst/>
                <a:cxnLst/>
                <a:rect l="l" t="t" r="r" b="b"/>
                <a:pathLst>
                  <a:path w="213779" h="239696">
                    <a:moveTo>
                      <a:pt x="5331" y="12"/>
                    </a:moveTo>
                    <a:lnTo>
                      <a:pt x="3523" y="5719"/>
                    </a:lnTo>
                    <a:lnTo>
                      <a:pt x="967" y="17740"/>
                    </a:lnTo>
                    <a:lnTo>
                      <a:pt x="0" y="29947"/>
                    </a:lnTo>
                    <a:lnTo>
                      <a:pt x="619" y="42170"/>
                    </a:lnTo>
                    <a:lnTo>
                      <a:pt x="2824" y="54243"/>
                    </a:lnTo>
                    <a:lnTo>
                      <a:pt x="6616" y="66000"/>
                    </a:lnTo>
                    <a:lnTo>
                      <a:pt x="11994" y="77273"/>
                    </a:lnTo>
                    <a:lnTo>
                      <a:pt x="18957" y="87896"/>
                    </a:lnTo>
                    <a:lnTo>
                      <a:pt x="27505" y="97701"/>
                    </a:lnTo>
                    <a:lnTo>
                      <a:pt x="160321" y="230517"/>
                    </a:lnTo>
                    <a:lnTo>
                      <a:pt x="170547" y="237347"/>
                    </a:lnTo>
                    <a:lnTo>
                      <a:pt x="182372" y="239696"/>
                    </a:lnTo>
                    <a:lnTo>
                      <a:pt x="194207" y="237422"/>
                    </a:lnTo>
                    <a:lnTo>
                      <a:pt x="204606" y="230530"/>
                    </a:lnTo>
                    <a:lnTo>
                      <a:pt x="211429" y="220312"/>
                    </a:lnTo>
                    <a:lnTo>
                      <a:pt x="213779" y="208491"/>
                    </a:lnTo>
                    <a:lnTo>
                      <a:pt x="211505" y="196656"/>
                    </a:lnTo>
                    <a:lnTo>
                      <a:pt x="204606" y="186245"/>
                    </a:lnTo>
                    <a:lnTo>
                      <a:pt x="134401" y="116039"/>
                    </a:lnTo>
                    <a:lnTo>
                      <a:pt x="72501" y="54140"/>
                    </a:lnTo>
                    <a:lnTo>
                      <a:pt x="71053" y="52692"/>
                    </a:lnTo>
                    <a:lnTo>
                      <a:pt x="27543" y="9194"/>
                    </a:lnTo>
                    <a:lnTo>
                      <a:pt x="21409" y="3047"/>
                    </a:lnTo>
                    <a:lnTo>
                      <a:pt x="13357" y="0"/>
                    </a:lnTo>
                    <a:lnTo>
                      <a:pt x="5331" y="12"/>
                    </a:lnTo>
                    <a:close/>
                  </a:path>
                </a:pathLst>
              </a:custGeom>
              <a:solidFill>
                <a:srgbClr val="34426E"/>
              </a:solidFill>
            </p:spPr>
            <p:txBody>
              <a:bodyPr wrap="square" lIns="0" tIns="0" rIns="0" bIns="0" rtlCol="0">
                <a:noAutofit/>
              </a:bodyPr>
              <a:lstStyle/>
              <a:p>
                <a:endParaRPr/>
              </a:p>
            </p:txBody>
          </p:sp>
          <p:sp>
            <p:nvSpPr>
              <p:cNvPr id="2484" name="object 102">
                <a:extLst>
                  <a:ext uri="{FF2B5EF4-FFF2-40B4-BE49-F238E27FC236}">
                    <a16:creationId xmlns:a16="http://schemas.microsoft.com/office/drawing/2014/main" id="{715FCB8A-71D3-5176-00F8-466DF86B341B}"/>
                  </a:ext>
                </a:extLst>
              </p:cNvPr>
              <p:cNvSpPr/>
              <p:nvPr/>
            </p:nvSpPr>
            <p:spPr>
              <a:xfrm>
                <a:off x="9442233" y="1652333"/>
                <a:ext cx="106870" cy="106846"/>
              </a:xfrm>
              <a:custGeom>
                <a:avLst/>
                <a:gdLst/>
                <a:ahLst/>
                <a:cxnLst/>
                <a:rect l="l" t="t" r="r" b="b"/>
                <a:pathLst>
                  <a:path w="106870" h="106846">
                    <a:moveTo>
                      <a:pt x="9177" y="53446"/>
                    </a:moveTo>
                    <a:lnTo>
                      <a:pt x="53411" y="97680"/>
                    </a:lnTo>
                    <a:lnTo>
                      <a:pt x="63634" y="104493"/>
                    </a:lnTo>
                    <a:lnTo>
                      <a:pt x="75457" y="106846"/>
                    </a:lnTo>
                    <a:lnTo>
                      <a:pt x="87291" y="104576"/>
                    </a:lnTo>
                    <a:lnTo>
                      <a:pt x="97696" y="97680"/>
                    </a:lnTo>
                    <a:lnTo>
                      <a:pt x="104510" y="87487"/>
                    </a:lnTo>
                    <a:lnTo>
                      <a:pt x="106870" y="75663"/>
                    </a:lnTo>
                    <a:lnTo>
                      <a:pt x="104602" y="63825"/>
                    </a:lnTo>
                    <a:lnTo>
                      <a:pt x="97708" y="53420"/>
                    </a:lnTo>
                    <a:lnTo>
                      <a:pt x="53449" y="9173"/>
                    </a:lnTo>
                    <a:lnTo>
                      <a:pt x="43244" y="2354"/>
                    </a:lnTo>
                    <a:lnTo>
                      <a:pt x="31419" y="0"/>
                    </a:lnTo>
                    <a:lnTo>
                      <a:pt x="19581" y="2272"/>
                    </a:lnTo>
                    <a:lnTo>
                      <a:pt x="9177" y="9173"/>
                    </a:lnTo>
                    <a:lnTo>
                      <a:pt x="2349" y="19392"/>
                    </a:lnTo>
                    <a:lnTo>
                      <a:pt x="0" y="31211"/>
                    </a:lnTo>
                    <a:lnTo>
                      <a:pt x="2277" y="43042"/>
                    </a:lnTo>
                    <a:lnTo>
                      <a:pt x="9177" y="53446"/>
                    </a:lnTo>
                    <a:close/>
                  </a:path>
                </a:pathLst>
              </a:custGeom>
              <a:solidFill>
                <a:srgbClr val="ECB133"/>
              </a:solidFill>
            </p:spPr>
            <p:txBody>
              <a:bodyPr wrap="square" lIns="0" tIns="0" rIns="0" bIns="0" rtlCol="0">
                <a:noAutofit/>
              </a:bodyPr>
              <a:lstStyle/>
              <a:p>
                <a:endParaRPr/>
              </a:p>
            </p:txBody>
          </p:sp>
          <p:sp>
            <p:nvSpPr>
              <p:cNvPr id="2485" name="object 103">
                <a:extLst>
                  <a:ext uri="{FF2B5EF4-FFF2-40B4-BE49-F238E27FC236}">
                    <a16:creationId xmlns:a16="http://schemas.microsoft.com/office/drawing/2014/main" id="{C5EDE423-ACFD-D245-952B-DA28D0910B62}"/>
                  </a:ext>
                </a:extLst>
              </p:cNvPr>
              <p:cNvSpPr/>
              <p:nvPr/>
            </p:nvSpPr>
            <p:spPr>
              <a:xfrm>
                <a:off x="9132741" y="1210018"/>
                <a:ext cx="213628" cy="239718"/>
              </a:xfrm>
              <a:custGeom>
                <a:avLst/>
                <a:gdLst/>
                <a:ahLst/>
                <a:cxnLst/>
                <a:rect l="l" t="t" r="r" b="b"/>
                <a:pathLst>
                  <a:path w="213628" h="239718">
                    <a:moveTo>
                      <a:pt x="213628" y="213632"/>
                    </a:moveTo>
                    <a:lnTo>
                      <a:pt x="213472" y="201005"/>
                    </a:lnTo>
                    <a:lnTo>
                      <a:pt x="211632" y="188486"/>
                    </a:lnTo>
                    <a:lnTo>
                      <a:pt x="208107" y="176261"/>
                    </a:lnTo>
                    <a:lnTo>
                      <a:pt x="202893" y="164511"/>
                    </a:lnTo>
                    <a:lnTo>
                      <a:pt x="195989" y="153420"/>
                    </a:lnTo>
                    <a:lnTo>
                      <a:pt x="187392" y="143170"/>
                    </a:lnTo>
                    <a:lnTo>
                      <a:pt x="123661" y="79381"/>
                    </a:lnTo>
                    <a:lnTo>
                      <a:pt x="53443" y="9162"/>
                    </a:lnTo>
                    <a:lnTo>
                      <a:pt x="43038" y="2268"/>
                    </a:lnTo>
                    <a:lnTo>
                      <a:pt x="31202" y="0"/>
                    </a:lnTo>
                    <a:lnTo>
                      <a:pt x="19377" y="2357"/>
                    </a:lnTo>
                    <a:lnTo>
                      <a:pt x="9183" y="9162"/>
                    </a:lnTo>
                    <a:lnTo>
                      <a:pt x="2278" y="19567"/>
                    </a:lnTo>
                    <a:lnTo>
                      <a:pt x="0" y="31401"/>
                    </a:lnTo>
                    <a:lnTo>
                      <a:pt x="2347" y="43224"/>
                    </a:lnTo>
                    <a:lnTo>
                      <a:pt x="9170" y="53447"/>
                    </a:lnTo>
                    <a:lnTo>
                      <a:pt x="79376" y="123653"/>
                    </a:lnTo>
                    <a:lnTo>
                      <a:pt x="142012" y="186277"/>
                    </a:lnTo>
                    <a:lnTo>
                      <a:pt x="186246" y="230523"/>
                    </a:lnTo>
                    <a:lnTo>
                      <a:pt x="192381" y="236645"/>
                    </a:lnTo>
                    <a:lnTo>
                      <a:pt x="200420" y="239718"/>
                    </a:lnTo>
                    <a:lnTo>
                      <a:pt x="208446" y="239680"/>
                    </a:lnTo>
                    <a:lnTo>
                      <a:pt x="211851" y="227373"/>
                    </a:lnTo>
                    <a:lnTo>
                      <a:pt x="213556" y="214787"/>
                    </a:lnTo>
                    <a:lnTo>
                      <a:pt x="213628" y="213632"/>
                    </a:lnTo>
                    <a:close/>
                  </a:path>
                </a:pathLst>
              </a:custGeom>
              <a:solidFill>
                <a:srgbClr val="34426E"/>
              </a:solidFill>
            </p:spPr>
            <p:txBody>
              <a:bodyPr wrap="square" lIns="0" tIns="0" rIns="0" bIns="0" rtlCol="0">
                <a:noAutofit/>
              </a:bodyPr>
              <a:lstStyle/>
              <a:p>
                <a:endParaRPr/>
              </a:p>
            </p:txBody>
          </p:sp>
          <p:sp>
            <p:nvSpPr>
              <p:cNvPr id="2486" name="object 104">
                <a:extLst>
                  <a:ext uri="{FF2B5EF4-FFF2-40B4-BE49-F238E27FC236}">
                    <a16:creationId xmlns:a16="http://schemas.microsoft.com/office/drawing/2014/main" id="{E27C17B3-51AC-4552-3DBC-F830A6A2F633}"/>
                  </a:ext>
                </a:extLst>
              </p:cNvPr>
              <p:cNvSpPr/>
              <p:nvPr/>
            </p:nvSpPr>
            <p:spPr>
              <a:xfrm>
                <a:off x="8999917" y="1342848"/>
                <a:ext cx="239710" cy="213781"/>
              </a:xfrm>
              <a:custGeom>
                <a:avLst/>
                <a:gdLst/>
                <a:ahLst/>
                <a:cxnLst/>
                <a:rect l="l" t="t" r="r" b="b"/>
                <a:pathLst>
                  <a:path w="239710" h="213781">
                    <a:moveTo>
                      <a:pt x="239685" y="208448"/>
                    </a:moveTo>
                    <a:lnTo>
                      <a:pt x="239710" y="200421"/>
                    </a:lnTo>
                    <a:lnTo>
                      <a:pt x="236662" y="192382"/>
                    </a:lnTo>
                    <a:lnTo>
                      <a:pt x="230515" y="186248"/>
                    </a:lnTo>
                    <a:lnTo>
                      <a:pt x="187005" y="142712"/>
                    </a:lnTo>
                    <a:lnTo>
                      <a:pt x="185557" y="141290"/>
                    </a:lnTo>
                    <a:lnTo>
                      <a:pt x="123658" y="79378"/>
                    </a:lnTo>
                    <a:lnTo>
                      <a:pt x="53439" y="9172"/>
                    </a:lnTo>
                    <a:lnTo>
                      <a:pt x="43038" y="2273"/>
                    </a:lnTo>
                    <a:lnTo>
                      <a:pt x="31203" y="0"/>
                    </a:lnTo>
                    <a:lnTo>
                      <a:pt x="19379" y="2353"/>
                    </a:lnTo>
                    <a:lnTo>
                      <a:pt x="9167" y="9172"/>
                    </a:lnTo>
                    <a:lnTo>
                      <a:pt x="2273" y="19573"/>
                    </a:lnTo>
                    <a:lnTo>
                      <a:pt x="0" y="31408"/>
                    </a:lnTo>
                    <a:lnTo>
                      <a:pt x="2350" y="43233"/>
                    </a:lnTo>
                    <a:lnTo>
                      <a:pt x="9167" y="53444"/>
                    </a:lnTo>
                    <a:lnTo>
                      <a:pt x="141996" y="186273"/>
                    </a:lnTo>
                    <a:lnTo>
                      <a:pt x="151805" y="194825"/>
                    </a:lnTo>
                    <a:lnTo>
                      <a:pt x="162431" y="201790"/>
                    </a:lnTo>
                    <a:lnTo>
                      <a:pt x="173706" y="207168"/>
                    </a:lnTo>
                    <a:lnTo>
                      <a:pt x="185463" y="210959"/>
                    </a:lnTo>
                    <a:lnTo>
                      <a:pt x="197536" y="213163"/>
                    </a:lnTo>
                    <a:lnTo>
                      <a:pt x="209758" y="213781"/>
                    </a:lnTo>
                    <a:lnTo>
                      <a:pt x="221962" y="212812"/>
                    </a:lnTo>
                    <a:lnTo>
                      <a:pt x="233981" y="210256"/>
                    </a:lnTo>
                    <a:lnTo>
                      <a:pt x="239685" y="208448"/>
                    </a:lnTo>
                    <a:close/>
                  </a:path>
                </a:pathLst>
              </a:custGeom>
              <a:solidFill>
                <a:srgbClr val="34426E"/>
              </a:solidFill>
            </p:spPr>
            <p:txBody>
              <a:bodyPr wrap="square" lIns="0" tIns="0" rIns="0" bIns="0" rtlCol="0">
                <a:noAutofit/>
              </a:bodyPr>
              <a:lstStyle/>
              <a:p>
                <a:endParaRPr/>
              </a:p>
            </p:txBody>
          </p:sp>
          <p:sp>
            <p:nvSpPr>
              <p:cNvPr id="2487" name="object 105">
                <a:extLst>
                  <a:ext uri="{FF2B5EF4-FFF2-40B4-BE49-F238E27FC236}">
                    <a16:creationId xmlns:a16="http://schemas.microsoft.com/office/drawing/2014/main" id="{C3A9E324-CB9E-E9FE-6316-DCA36424F4E6}"/>
                  </a:ext>
                </a:extLst>
              </p:cNvPr>
              <p:cNvSpPr/>
              <p:nvPr/>
            </p:nvSpPr>
            <p:spPr>
              <a:xfrm>
                <a:off x="9199148" y="1409231"/>
                <a:ext cx="106865" cy="106870"/>
              </a:xfrm>
              <a:custGeom>
                <a:avLst/>
                <a:gdLst/>
                <a:ahLst/>
                <a:cxnLst/>
                <a:rect l="l" t="t" r="r" b="b"/>
                <a:pathLst>
                  <a:path w="106865" h="106870">
                    <a:moveTo>
                      <a:pt x="53414" y="97702"/>
                    </a:moveTo>
                    <a:lnTo>
                      <a:pt x="63820" y="104596"/>
                    </a:lnTo>
                    <a:lnTo>
                      <a:pt x="75655" y="106870"/>
                    </a:lnTo>
                    <a:lnTo>
                      <a:pt x="87476" y="104519"/>
                    </a:lnTo>
                    <a:lnTo>
                      <a:pt x="97686" y="97702"/>
                    </a:lnTo>
                    <a:lnTo>
                      <a:pt x="104588" y="87296"/>
                    </a:lnTo>
                    <a:lnTo>
                      <a:pt x="106865" y="75465"/>
                    </a:lnTo>
                    <a:lnTo>
                      <a:pt x="104515" y="63647"/>
                    </a:lnTo>
                    <a:lnTo>
                      <a:pt x="97699" y="53443"/>
                    </a:lnTo>
                    <a:lnTo>
                      <a:pt x="53452" y="9183"/>
                    </a:lnTo>
                    <a:lnTo>
                      <a:pt x="43034" y="2272"/>
                    </a:lnTo>
                    <a:lnTo>
                      <a:pt x="31202" y="0"/>
                    </a:lnTo>
                    <a:lnTo>
                      <a:pt x="19381" y="2355"/>
                    </a:lnTo>
                    <a:lnTo>
                      <a:pt x="9167" y="9183"/>
                    </a:lnTo>
                    <a:lnTo>
                      <a:pt x="2270" y="19591"/>
                    </a:lnTo>
                    <a:lnTo>
                      <a:pt x="0" y="31428"/>
                    </a:lnTo>
                    <a:lnTo>
                      <a:pt x="2353" y="43251"/>
                    </a:lnTo>
                    <a:lnTo>
                      <a:pt x="9167" y="53455"/>
                    </a:lnTo>
                    <a:lnTo>
                      <a:pt x="53414" y="97702"/>
                    </a:lnTo>
                    <a:close/>
                  </a:path>
                </a:pathLst>
              </a:custGeom>
              <a:solidFill>
                <a:srgbClr val="ECB133"/>
              </a:solidFill>
            </p:spPr>
            <p:txBody>
              <a:bodyPr wrap="square" lIns="0" tIns="0" rIns="0" bIns="0" rtlCol="0">
                <a:noAutofit/>
              </a:bodyPr>
              <a:lstStyle/>
              <a:p>
                <a:endParaRPr/>
              </a:p>
            </p:txBody>
          </p:sp>
          <p:sp>
            <p:nvSpPr>
              <p:cNvPr id="2488" name="object 106">
                <a:extLst>
                  <a:ext uri="{FF2B5EF4-FFF2-40B4-BE49-F238E27FC236}">
                    <a16:creationId xmlns:a16="http://schemas.microsoft.com/office/drawing/2014/main" id="{393B99A5-BB5A-FE36-A405-9FC00DE6313C}"/>
                  </a:ext>
                </a:extLst>
              </p:cNvPr>
              <p:cNvSpPr/>
              <p:nvPr/>
            </p:nvSpPr>
            <p:spPr>
              <a:xfrm>
                <a:off x="9342563" y="1552658"/>
                <a:ext cx="63121" cy="63121"/>
              </a:xfrm>
              <a:custGeom>
                <a:avLst/>
                <a:gdLst/>
                <a:ahLst/>
                <a:cxnLst/>
                <a:rect l="l" t="t" r="r" b="b"/>
                <a:pathLst>
                  <a:path w="63121" h="63121">
                    <a:moveTo>
                      <a:pt x="9243" y="9242"/>
                    </a:moveTo>
                    <a:lnTo>
                      <a:pt x="9098" y="9388"/>
                    </a:lnTo>
                    <a:lnTo>
                      <a:pt x="2254" y="19820"/>
                    </a:lnTo>
                    <a:lnTo>
                      <a:pt x="0" y="31657"/>
                    </a:lnTo>
                    <a:lnTo>
                      <a:pt x="2330" y="43484"/>
                    </a:lnTo>
                    <a:lnTo>
                      <a:pt x="9243" y="53882"/>
                    </a:lnTo>
                    <a:lnTo>
                      <a:pt x="19813" y="60863"/>
                    </a:lnTo>
                    <a:lnTo>
                      <a:pt x="31653" y="63121"/>
                    </a:lnTo>
                    <a:lnTo>
                      <a:pt x="43483" y="60795"/>
                    </a:lnTo>
                    <a:lnTo>
                      <a:pt x="53884" y="53882"/>
                    </a:lnTo>
                    <a:lnTo>
                      <a:pt x="54016" y="53749"/>
                    </a:lnTo>
                    <a:lnTo>
                      <a:pt x="60863" y="43318"/>
                    </a:lnTo>
                    <a:lnTo>
                      <a:pt x="63121" y="31481"/>
                    </a:lnTo>
                    <a:lnTo>
                      <a:pt x="60791" y="19655"/>
                    </a:lnTo>
                    <a:lnTo>
                      <a:pt x="53871" y="9255"/>
                    </a:lnTo>
                    <a:lnTo>
                      <a:pt x="53729" y="9113"/>
                    </a:lnTo>
                    <a:lnTo>
                      <a:pt x="43302" y="2263"/>
                    </a:lnTo>
                    <a:lnTo>
                      <a:pt x="31464" y="0"/>
                    </a:lnTo>
                    <a:lnTo>
                      <a:pt x="19637" y="2325"/>
                    </a:lnTo>
                    <a:lnTo>
                      <a:pt x="9243" y="9242"/>
                    </a:lnTo>
                    <a:close/>
                  </a:path>
                </a:pathLst>
              </a:custGeom>
              <a:solidFill>
                <a:srgbClr val="34426E"/>
              </a:solidFill>
            </p:spPr>
            <p:txBody>
              <a:bodyPr wrap="square" lIns="0" tIns="0" rIns="0" bIns="0" rtlCol="0">
                <a:noAutofit/>
              </a:bodyPr>
              <a:lstStyle/>
              <a:p>
                <a:endParaRPr/>
              </a:p>
            </p:txBody>
          </p:sp>
          <p:sp>
            <p:nvSpPr>
              <p:cNvPr id="2489" name="object 31">
                <a:extLst>
                  <a:ext uri="{FF2B5EF4-FFF2-40B4-BE49-F238E27FC236}">
                    <a16:creationId xmlns:a16="http://schemas.microsoft.com/office/drawing/2014/main" id="{CE1ADC05-CDCC-C3F1-1B86-21E33E5C20F3}"/>
                  </a:ext>
                </a:extLst>
              </p:cNvPr>
              <p:cNvSpPr/>
              <p:nvPr/>
            </p:nvSpPr>
            <p:spPr>
              <a:xfrm>
                <a:off x="9506746" y="2296330"/>
                <a:ext cx="239702" cy="213617"/>
              </a:xfrm>
              <a:custGeom>
                <a:avLst/>
                <a:gdLst/>
                <a:ahLst/>
                <a:cxnLst/>
                <a:rect l="l" t="t" r="r" b="b"/>
                <a:pathLst>
                  <a:path w="239702" h="213617">
                    <a:moveTo>
                      <a:pt x="26073" y="0"/>
                    </a:moveTo>
                    <a:lnTo>
                      <a:pt x="24909" y="69"/>
                    </a:lnTo>
                    <a:lnTo>
                      <a:pt x="12317" y="1764"/>
                    </a:lnTo>
                    <a:lnTo>
                      <a:pt x="12" y="5156"/>
                    </a:lnTo>
                    <a:lnTo>
                      <a:pt x="0" y="13195"/>
                    </a:lnTo>
                    <a:lnTo>
                      <a:pt x="3060" y="21234"/>
                    </a:lnTo>
                    <a:lnTo>
                      <a:pt x="9182" y="27355"/>
                    </a:lnTo>
                    <a:lnTo>
                      <a:pt x="53428" y="71615"/>
                    </a:lnTo>
                    <a:lnTo>
                      <a:pt x="116039" y="134213"/>
                    </a:lnTo>
                    <a:lnTo>
                      <a:pt x="186245" y="204444"/>
                    </a:lnTo>
                    <a:lnTo>
                      <a:pt x="196464" y="211266"/>
                    </a:lnTo>
                    <a:lnTo>
                      <a:pt x="208288" y="213617"/>
                    </a:lnTo>
                    <a:lnTo>
                      <a:pt x="220124" y="211342"/>
                    </a:lnTo>
                    <a:lnTo>
                      <a:pt x="230530" y="204444"/>
                    </a:lnTo>
                    <a:lnTo>
                      <a:pt x="237352" y="194225"/>
                    </a:lnTo>
                    <a:lnTo>
                      <a:pt x="239702" y="182401"/>
                    </a:lnTo>
                    <a:lnTo>
                      <a:pt x="237428" y="170565"/>
                    </a:lnTo>
                    <a:lnTo>
                      <a:pt x="230530" y="160159"/>
                    </a:lnTo>
                    <a:lnTo>
                      <a:pt x="160312" y="89941"/>
                    </a:lnTo>
                    <a:lnTo>
                      <a:pt x="97701" y="27330"/>
                    </a:lnTo>
                    <a:lnTo>
                      <a:pt x="86282" y="17612"/>
                    </a:lnTo>
                    <a:lnTo>
                      <a:pt x="75191" y="10712"/>
                    </a:lnTo>
                    <a:lnTo>
                      <a:pt x="63439" y="5501"/>
                    </a:lnTo>
                    <a:lnTo>
                      <a:pt x="51213" y="1979"/>
                    </a:lnTo>
                    <a:lnTo>
                      <a:pt x="38695" y="146"/>
                    </a:lnTo>
                    <a:lnTo>
                      <a:pt x="26073" y="0"/>
                    </a:lnTo>
                    <a:close/>
                  </a:path>
                </a:pathLst>
              </a:custGeom>
              <a:solidFill>
                <a:srgbClr val="34426E"/>
              </a:solidFill>
            </p:spPr>
            <p:txBody>
              <a:bodyPr wrap="square" lIns="0" tIns="0" rIns="0" bIns="0" rtlCol="0">
                <a:noAutofit/>
              </a:bodyPr>
              <a:lstStyle/>
              <a:p>
                <a:endParaRPr/>
              </a:p>
            </p:txBody>
          </p:sp>
          <p:sp>
            <p:nvSpPr>
              <p:cNvPr id="2490" name="object 32">
                <a:extLst>
                  <a:ext uri="{FF2B5EF4-FFF2-40B4-BE49-F238E27FC236}">
                    <a16:creationId xmlns:a16="http://schemas.microsoft.com/office/drawing/2014/main" id="{0E9F5131-EA4D-F8AA-153E-A1F1E0CDE5AB}"/>
                  </a:ext>
                </a:extLst>
              </p:cNvPr>
              <p:cNvSpPr/>
              <p:nvPr/>
            </p:nvSpPr>
            <p:spPr>
              <a:xfrm>
                <a:off x="9399840" y="2403063"/>
                <a:ext cx="213773" cy="239702"/>
              </a:xfrm>
              <a:custGeom>
                <a:avLst/>
                <a:gdLst/>
                <a:ahLst/>
                <a:cxnLst/>
                <a:rect l="l" t="t" r="r" b="b"/>
                <a:pathLst>
                  <a:path w="213773" h="239702">
                    <a:moveTo>
                      <a:pt x="5333" y="25"/>
                    </a:moveTo>
                    <a:lnTo>
                      <a:pt x="3529" y="5712"/>
                    </a:lnTo>
                    <a:lnTo>
                      <a:pt x="971" y="17729"/>
                    </a:lnTo>
                    <a:lnTo>
                      <a:pt x="0" y="29932"/>
                    </a:lnTo>
                    <a:lnTo>
                      <a:pt x="615" y="42154"/>
                    </a:lnTo>
                    <a:lnTo>
                      <a:pt x="2818" y="54228"/>
                    </a:lnTo>
                    <a:lnTo>
                      <a:pt x="6607" y="65986"/>
                    </a:lnTo>
                    <a:lnTo>
                      <a:pt x="11983" y="77263"/>
                    </a:lnTo>
                    <a:lnTo>
                      <a:pt x="18946" y="87890"/>
                    </a:lnTo>
                    <a:lnTo>
                      <a:pt x="27495" y="97701"/>
                    </a:lnTo>
                    <a:lnTo>
                      <a:pt x="160324" y="230530"/>
                    </a:lnTo>
                    <a:lnTo>
                      <a:pt x="170535" y="237349"/>
                    </a:lnTo>
                    <a:lnTo>
                      <a:pt x="182360" y="239702"/>
                    </a:lnTo>
                    <a:lnTo>
                      <a:pt x="194195" y="237429"/>
                    </a:lnTo>
                    <a:lnTo>
                      <a:pt x="204596" y="230530"/>
                    </a:lnTo>
                    <a:lnTo>
                      <a:pt x="211420" y="220312"/>
                    </a:lnTo>
                    <a:lnTo>
                      <a:pt x="213773" y="208492"/>
                    </a:lnTo>
                    <a:lnTo>
                      <a:pt x="211500" y="196661"/>
                    </a:lnTo>
                    <a:lnTo>
                      <a:pt x="204596" y="186258"/>
                    </a:lnTo>
                    <a:lnTo>
                      <a:pt x="134391" y="116039"/>
                    </a:lnTo>
                    <a:lnTo>
                      <a:pt x="72491" y="54152"/>
                    </a:lnTo>
                    <a:lnTo>
                      <a:pt x="71056" y="52705"/>
                    </a:lnTo>
                    <a:lnTo>
                      <a:pt x="27533" y="9182"/>
                    </a:lnTo>
                    <a:lnTo>
                      <a:pt x="21411" y="3048"/>
                    </a:lnTo>
                    <a:lnTo>
                      <a:pt x="13360" y="0"/>
                    </a:lnTo>
                    <a:lnTo>
                      <a:pt x="5333" y="25"/>
                    </a:lnTo>
                    <a:close/>
                  </a:path>
                </a:pathLst>
              </a:custGeom>
              <a:solidFill>
                <a:srgbClr val="34426E"/>
              </a:solidFill>
            </p:spPr>
            <p:txBody>
              <a:bodyPr wrap="square" lIns="0" tIns="0" rIns="0" bIns="0" rtlCol="0">
                <a:noAutofit/>
              </a:bodyPr>
              <a:lstStyle/>
              <a:p>
                <a:endParaRPr/>
              </a:p>
            </p:txBody>
          </p:sp>
          <p:sp>
            <p:nvSpPr>
              <p:cNvPr id="2491" name="object 33">
                <a:extLst>
                  <a:ext uri="{FF2B5EF4-FFF2-40B4-BE49-F238E27FC236}">
                    <a16:creationId xmlns:a16="http://schemas.microsoft.com/office/drawing/2014/main" id="{7156D1F0-43B0-B3A4-C714-B36A891D609D}"/>
                  </a:ext>
                </a:extLst>
              </p:cNvPr>
              <p:cNvSpPr/>
              <p:nvPr/>
            </p:nvSpPr>
            <p:spPr>
              <a:xfrm>
                <a:off x="9440368" y="2336683"/>
                <a:ext cx="106855" cy="106847"/>
              </a:xfrm>
              <a:custGeom>
                <a:avLst/>
                <a:gdLst/>
                <a:ahLst/>
                <a:cxnLst/>
                <a:rect l="l" t="t" r="r" b="b"/>
                <a:pathLst>
                  <a:path w="106855" h="106847">
                    <a:moveTo>
                      <a:pt x="9162" y="53433"/>
                    </a:moveTo>
                    <a:lnTo>
                      <a:pt x="53409" y="97680"/>
                    </a:lnTo>
                    <a:lnTo>
                      <a:pt x="63614" y="104494"/>
                    </a:lnTo>
                    <a:lnTo>
                      <a:pt x="75436" y="106847"/>
                    </a:lnTo>
                    <a:lnTo>
                      <a:pt x="87273" y="104577"/>
                    </a:lnTo>
                    <a:lnTo>
                      <a:pt x="97681" y="97680"/>
                    </a:lnTo>
                    <a:lnTo>
                      <a:pt x="104499" y="87476"/>
                    </a:lnTo>
                    <a:lnTo>
                      <a:pt x="106855" y="75656"/>
                    </a:lnTo>
                    <a:lnTo>
                      <a:pt x="104587" y="63821"/>
                    </a:lnTo>
                    <a:lnTo>
                      <a:pt x="97694" y="53408"/>
                    </a:lnTo>
                    <a:lnTo>
                      <a:pt x="53447" y="9174"/>
                    </a:lnTo>
                    <a:lnTo>
                      <a:pt x="43229" y="2351"/>
                    </a:lnTo>
                    <a:lnTo>
                      <a:pt x="31406" y="0"/>
                    </a:lnTo>
                    <a:lnTo>
                      <a:pt x="19570" y="2273"/>
                    </a:lnTo>
                    <a:lnTo>
                      <a:pt x="9162" y="9174"/>
                    </a:lnTo>
                    <a:lnTo>
                      <a:pt x="2357" y="19367"/>
                    </a:lnTo>
                    <a:lnTo>
                      <a:pt x="0" y="31192"/>
                    </a:lnTo>
                    <a:lnTo>
                      <a:pt x="2268" y="43029"/>
                    </a:lnTo>
                    <a:lnTo>
                      <a:pt x="9162" y="53433"/>
                    </a:lnTo>
                    <a:close/>
                  </a:path>
                </a:pathLst>
              </a:custGeom>
              <a:solidFill>
                <a:srgbClr val="ECB133"/>
              </a:solidFill>
            </p:spPr>
            <p:txBody>
              <a:bodyPr wrap="square" lIns="0" tIns="0" rIns="0" bIns="0" rtlCol="0">
                <a:noAutofit/>
              </a:bodyPr>
              <a:lstStyle/>
              <a:p>
                <a:endParaRPr/>
              </a:p>
            </p:txBody>
          </p:sp>
          <p:sp>
            <p:nvSpPr>
              <p:cNvPr id="2492" name="object 28">
                <a:extLst>
                  <a:ext uri="{FF2B5EF4-FFF2-40B4-BE49-F238E27FC236}">
                    <a16:creationId xmlns:a16="http://schemas.microsoft.com/office/drawing/2014/main" id="{D120EF5B-A19D-FF19-09A0-2D605CB83B86}"/>
                  </a:ext>
                </a:extLst>
              </p:cNvPr>
              <p:cNvSpPr/>
              <p:nvPr/>
            </p:nvSpPr>
            <p:spPr>
              <a:xfrm>
                <a:off x="8442542" y="1206034"/>
                <a:ext cx="213604" cy="239696"/>
              </a:xfrm>
              <a:custGeom>
                <a:avLst/>
                <a:gdLst/>
                <a:ahLst/>
                <a:cxnLst/>
                <a:rect l="l" t="t" r="r" b="b"/>
                <a:pathLst>
                  <a:path w="213604" h="239696">
                    <a:moveTo>
                      <a:pt x="213604" y="213623"/>
                    </a:moveTo>
                    <a:lnTo>
                      <a:pt x="213458" y="201001"/>
                    </a:lnTo>
                    <a:lnTo>
                      <a:pt x="211624" y="188486"/>
                    </a:lnTo>
                    <a:lnTo>
                      <a:pt x="208102" y="176261"/>
                    </a:lnTo>
                    <a:lnTo>
                      <a:pt x="202891" y="164510"/>
                    </a:lnTo>
                    <a:lnTo>
                      <a:pt x="195991" y="153418"/>
                    </a:lnTo>
                    <a:lnTo>
                      <a:pt x="187400" y="143168"/>
                    </a:lnTo>
                    <a:lnTo>
                      <a:pt x="123650" y="79384"/>
                    </a:lnTo>
                    <a:lnTo>
                      <a:pt x="53444" y="9166"/>
                    </a:lnTo>
                    <a:lnTo>
                      <a:pt x="43044" y="2269"/>
                    </a:lnTo>
                    <a:lnTo>
                      <a:pt x="31211" y="0"/>
                    </a:lnTo>
                    <a:lnTo>
                      <a:pt x="19388" y="2355"/>
                    </a:lnTo>
                    <a:lnTo>
                      <a:pt x="9172" y="9178"/>
                    </a:lnTo>
                    <a:lnTo>
                      <a:pt x="2273" y="19579"/>
                    </a:lnTo>
                    <a:lnTo>
                      <a:pt x="0" y="31414"/>
                    </a:lnTo>
                    <a:lnTo>
                      <a:pt x="2353" y="43239"/>
                    </a:lnTo>
                    <a:lnTo>
                      <a:pt x="9172" y="53450"/>
                    </a:lnTo>
                    <a:lnTo>
                      <a:pt x="79378" y="123656"/>
                    </a:lnTo>
                    <a:lnTo>
                      <a:pt x="141989" y="186267"/>
                    </a:lnTo>
                    <a:lnTo>
                      <a:pt x="186248" y="230527"/>
                    </a:lnTo>
                    <a:lnTo>
                      <a:pt x="192369" y="236635"/>
                    </a:lnTo>
                    <a:lnTo>
                      <a:pt x="200396" y="239696"/>
                    </a:lnTo>
                    <a:lnTo>
                      <a:pt x="208435" y="239683"/>
                    </a:lnTo>
                    <a:lnTo>
                      <a:pt x="211842" y="227380"/>
                    </a:lnTo>
                    <a:lnTo>
                      <a:pt x="213535" y="214788"/>
                    </a:lnTo>
                    <a:lnTo>
                      <a:pt x="213604" y="213623"/>
                    </a:lnTo>
                    <a:close/>
                  </a:path>
                </a:pathLst>
              </a:custGeom>
              <a:solidFill>
                <a:srgbClr val="34426E"/>
              </a:solidFill>
            </p:spPr>
            <p:txBody>
              <a:bodyPr wrap="square" lIns="0" tIns="0" rIns="0" bIns="0" rtlCol="0">
                <a:noAutofit/>
              </a:bodyPr>
              <a:lstStyle/>
              <a:p>
                <a:endParaRPr/>
              </a:p>
            </p:txBody>
          </p:sp>
          <p:sp>
            <p:nvSpPr>
              <p:cNvPr id="2493" name="object 29">
                <a:extLst>
                  <a:ext uri="{FF2B5EF4-FFF2-40B4-BE49-F238E27FC236}">
                    <a16:creationId xmlns:a16="http://schemas.microsoft.com/office/drawing/2014/main" id="{A606A046-B40D-C261-3427-72934F70A84D}"/>
                  </a:ext>
                </a:extLst>
              </p:cNvPr>
              <p:cNvSpPr/>
              <p:nvPr/>
            </p:nvSpPr>
            <p:spPr>
              <a:xfrm>
                <a:off x="8309722" y="1338872"/>
                <a:ext cx="239691" cy="213768"/>
              </a:xfrm>
              <a:custGeom>
                <a:avLst/>
                <a:gdLst/>
                <a:ahLst/>
                <a:cxnLst/>
                <a:rect l="l" t="t" r="r" b="b"/>
                <a:pathLst>
                  <a:path w="239691" h="213768">
                    <a:moveTo>
                      <a:pt x="239679" y="208443"/>
                    </a:moveTo>
                    <a:lnTo>
                      <a:pt x="239691" y="200404"/>
                    </a:lnTo>
                    <a:lnTo>
                      <a:pt x="236643" y="192352"/>
                    </a:lnTo>
                    <a:lnTo>
                      <a:pt x="230522" y="186243"/>
                    </a:lnTo>
                    <a:lnTo>
                      <a:pt x="186986" y="142695"/>
                    </a:lnTo>
                    <a:lnTo>
                      <a:pt x="185551" y="141260"/>
                    </a:lnTo>
                    <a:lnTo>
                      <a:pt x="123651" y="79373"/>
                    </a:lnTo>
                    <a:lnTo>
                      <a:pt x="53433" y="9167"/>
                    </a:lnTo>
                    <a:lnTo>
                      <a:pt x="43030" y="2269"/>
                    </a:lnTo>
                    <a:lnTo>
                      <a:pt x="31193" y="0"/>
                    </a:lnTo>
                    <a:lnTo>
                      <a:pt x="19370" y="2356"/>
                    </a:lnTo>
                    <a:lnTo>
                      <a:pt x="9174" y="9167"/>
                    </a:lnTo>
                    <a:lnTo>
                      <a:pt x="2273" y="19570"/>
                    </a:lnTo>
                    <a:lnTo>
                      <a:pt x="0" y="31406"/>
                    </a:lnTo>
                    <a:lnTo>
                      <a:pt x="2351" y="43232"/>
                    </a:lnTo>
                    <a:lnTo>
                      <a:pt x="9161" y="53439"/>
                    </a:lnTo>
                    <a:lnTo>
                      <a:pt x="141990" y="186269"/>
                    </a:lnTo>
                    <a:lnTo>
                      <a:pt x="151800" y="194817"/>
                    </a:lnTo>
                    <a:lnTo>
                      <a:pt x="162427" y="201779"/>
                    </a:lnTo>
                    <a:lnTo>
                      <a:pt x="173703" y="207156"/>
                    </a:lnTo>
                    <a:lnTo>
                      <a:pt x="185462" y="210946"/>
                    </a:lnTo>
                    <a:lnTo>
                      <a:pt x="197536" y="213150"/>
                    </a:lnTo>
                    <a:lnTo>
                      <a:pt x="209759" y="213768"/>
                    </a:lnTo>
                    <a:lnTo>
                      <a:pt x="221964" y="212800"/>
                    </a:lnTo>
                    <a:lnTo>
                      <a:pt x="233984" y="210246"/>
                    </a:lnTo>
                    <a:lnTo>
                      <a:pt x="239679" y="208443"/>
                    </a:lnTo>
                    <a:close/>
                  </a:path>
                </a:pathLst>
              </a:custGeom>
              <a:solidFill>
                <a:srgbClr val="34426E"/>
              </a:solidFill>
            </p:spPr>
            <p:txBody>
              <a:bodyPr wrap="square" lIns="0" tIns="0" rIns="0" bIns="0" rtlCol="0">
                <a:noAutofit/>
              </a:bodyPr>
              <a:lstStyle/>
              <a:p>
                <a:endParaRPr/>
              </a:p>
            </p:txBody>
          </p:sp>
          <p:sp>
            <p:nvSpPr>
              <p:cNvPr id="2494" name="object 30">
                <a:extLst>
                  <a:ext uri="{FF2B5EF4-FFF2-40B4-BE49-F238E27FC236}">
                    <a16:creationId xmlns:a16="http://schemas.microsoft.com/office/drawing/2014/main" id="{CEEF299B-D777-F273-6849-157B28FB3BCE}"/>
                  </a:ext>
                </a:extLst>
              </p:cNvPr>
              <p:cNvSpPr/>
              <p:nvPr/>
            </p:nvSpPr>
            <p:spPr>
              <a:xfrm>
                <a:off x="8508936" y="1405251"/>
                <a:ext cx="106870" cy="106867"/>
              </a:xfrm>
              <a:custGeom>
                <a:avLst/>
                <a:gdLst/>
                <a:ahLst/>
                <a:cxnLst/>
                <a:rect l="l" t="t" r="r" b="b"/>
                <a:pathLst>
                  <a:path w="106870" h="106867">
                    <a:moveTo>
                      <a:pt x="53412" y="97688"/>
                    </a:moveTo>
                    <a:lnTo>
                      <a:pt x="63817" y="104587"/>
                    </a:lnTo>
                    <a:lnTo>
                      <a:pt x="75651" y="106867"/>
                    </a:lnTo>
                    <a:lnTo>
                      <a:pt x="87474" y="104522"/>
                    </a:lnTo>
                    <a:lnTo>
                      <a:pt x="97697" y="97700"/>
                    </a:lnTo>
                    <a:lnTo>
                      <a:pt x="104597" y="87294"/>
                    </a:lnTo>
                    <a:lnTo>
                      <a:pt x="106870" y="75460"/>
                    </a:lnTo>
                    <a:lnTo>
                      <a:pt x="104516" y="63638"/>
                    </a:lnTo>
                    <a:lnTo>
                      <a:pt x="97697" y="53428"/>
                    </a:lnTo>
                    <a:lnTo>
                      <a:pt x="53463" y="9181"/>
                    </a:lnTo>
                    <a:lnTo>
                      <a:pt x="43035" y="2269"/>
                    </a:lnTo>
                    <a:lnTo>
                      <a:pt x="31199" y="0"/>
                    </a:lnTo>
                    <a:lnTo>
                      <a:pt x="19373" y="2353"/>
                    </a:lnTo>
                    <a:lnTo>
                      <a:pt x="9166" y="9169"/>
                    </a:lnTo>
                    <a:lnTo>
                      <a:pt x="2270" y="19573"/>
                    </a:lnTo>
                    <a:lnTo>
                      <a:pt x="0" y="31408"/>
                    </a:lnTo>
                    <a:lnTo>
                      <a:pt x="2352" y="43230"/>
                    </a:lnTo>
                    <a:lnTo>
                      <a:pt x="9178" y="53454"/>
                    </a:lnTo>
                    <a:lnTo>
                      <a:pt x="53412" y="97688"/>
                    </a:lnTo>
                    <a:close/>
                  </a:path>
                </a:pathLst>
              </a:custGeom>
              <a:solidFill>
                <a:srgbClr val="ECB133"/>
              </a:solidFill>
            </p:spPr>
            <p:txBody>
              <a:bodyPr wrap="square" lIns="0" tIns="0" rIns="0" bIns="0" rtlCol="0">
                <a:noAutofit/>
              </a:bodyPr>
              <a:lstStyle/>
              <a:p>
                <a:endParaRPr/>
              </a:p>
            </p:txBody>
          </p:sp>
        </p:grpSp>
        <p:grpSp>
          <p:nvGrpSpPr>
            <p:cNvPr id="2495" name="Group 2494">
              <a:extLst>
                <a:ext uri="{FF2B5EF4-FFF2-40B4-BE49-F238E27FC236}">
                  <a16:creationId xmlns:a16="http://schemas.microsoft.com/office/drawing/2014/main" id="{8CDE1905-6CCB-C261-03C8-98A4196FED4D}"/>
                </a:ext>
              </a:extLst>
            </p:cNvPr>
            <p:cNvGrpSpPr/>
            <p:nvPr/>
          </p:nvGrpSpPr>
          <p:grpSpPr>
            <a:xfrm>
              <a:off x="11429270" y="3597448"/>
              <a:ext cx="732760" cy="732652"/>
              <a:chOff x="8309715" y="1206034"/>
              <a:chExt cx="1438606" cy="1438393"/>
            </a:xfrm>
          </p:grpSpPr>
          <p:sp>
            <p:nvSpPr>
              <p:cNvPr id="2496" name="object 61">
                <a:extLst>
                  <a:ext uri="{FF2B5EF4-FFF2-40B4-BE49-F238E27FC236}">
                    <a16:creationId xmlns:a16="http://schemas.microsoft.com/office/drawing/2014/main" id="{8CC003BD-A4B1-ED31-3FC4-45A8E3E724D7}"/>
                  </a:ext>
                </a:extLst>
              </p:cNvPr>
              <p:cNvSpPr/>
              <p:nvPr/>
            </p:nvSpPr>
            <p:spPr>
              <a:xfrm>
                <a:off x="9130872" y="2403060"/>
                <a:ext cx="213604" cy="239704"/>
              </a:xfrm>
              <a:custGeom>
                <a:avLst/>
                <a:gdLst/>
                <a:ahLst/>
                <a:cxnLst/>
                <a:rect l="l" t="t" r="r" b="b"/>
                <a:pathLst>
                  <a:path w="213604" h="239704">
                    <a:moveTo>
                      <a:pt x="213604" y="26073"/>
                    </a:moveTo>
                    <a:lnTo>
                      <a:pt x="213535" y="24921"/>
                    </a:lnTo>
                    <a:lnTo>
                      <a:pt x="211843" y="12333"/>
                    </a:lnTo>
                    <a:lnTo>
                      <a:pt x="208435" y="25"/>
                    </a:lnTo>
                    <a:lnTo>
                      <a:pt x="200409" y="0"/>
                    </a:lnTo>
                    <a:lnTo>
                      <a:pt x="192369" y="3060"/>
                    </a:lnTo>
                    <a:lnTo>
                      <a:pt x="186248" y="9182"/>
                    </a:lnTo>
                    <a:lnTo>
                      <a:pt x="141989" y="53428"/>
                    </a:lnTo>
                    <a:lnTo>
                      <a:pt x="79378" y="116052"/>
                    </a:lnTo>
                    <a:lnTo>
                      <a:pt x="9172" y="186258"/>
                    </a:lnTo>
                    <a:lnTo>
                      <a:pt x="2350" y="196477"/>
                    </a:lnTo>
                    <a:lnTo>
                      <a:pt x="0" y="208301"/>
                    </a:lnTo>
                    <a:lnTo>
                      <a:pt x="2274" y="220137"/>
                    </a:lnTo>
                    <a:lnTo>
                      <a:pt x="9172" y="230543"/>
                    </a:lnTo>
                    <a:lnTo>
                      <a:pt x="19378" y="237353"/>
                    </a:lnTo>
                    <a:lnTo>
                      <a:pt x="31201" y="239704"/>
                    </a:lnTo>
                    <a:lnTo>
                      <a:pt x="43036" y="237430"/>
                    </a:lnTo>
                    <a:lnTo>
                      <a:pt x="53444" y="230530"/>
                    </a:lnTo>
                    <a:lnTo>
                      <a:pt x="123650" y="160312"/>
                    </a:lnTo>
                    <a:lnTo>
                      <a:pt x="186273" y="97713"/>
                    </a:lnTo>
                    <a:lnTo>
                      <a:pt x="195986" y="86275"/>
                    </a:lnTo>
                    <a:lnTo>
                      <a:pt x="202889" y="75185"/>
                    </a:lnTo>
                    <a:lnTo>
                      <a:pt x="208101" y="63437"/>
                    </a:lnTo>
                    <a:lnTo>
                      <a:pt x="211624" y="51214"/>
                    </a:lnTo>
                    <a:lnTo>
                      <a:pt x="213458" y="38698"/>
                    </a:lnTo>
                    <a:lnTo>
                      <a:pt x="213604" y="26073"/>
                    </a:lnTo>
                    <a:close/>
                  </a:path>
                </a:pathLst>
              </a:custGeom>
              <a:solidFill>
                <a:srgbClr val="34426E"/>
              </a:solidFill>
            </p:spPr>
            <p:txBody>
              <a:bodyPr wrap="square" lIns="0" tIns="0" rIns="0" bIns="0" rtlCol="0">
                <a:noAutofit/>
              </a:bodyPr>
              <a:lstStyle/>
              <a:p>
                <a:endParaRPr/>
              </a:p>
            </p:txBody>
          </p:sp>
          <p:sp>
            <p:nvSpPr>
              <p:cNvPr id="2497" name="object 62">
                <a:extLst>
                  <a:ext uri="{FF2B5EF4-FFF2-40B4-BE49-F238E27FC236}">
                    <a16:creationId xmlns:a16="http://schemas.microsoft.com/office/drawing/2014/main" id="{9C34FF00-B9CB-C648-C830-2E6353675396}"/>
                  </a:ext>
                </a:extLst>
              </p:cNvPr>
              <p:cNvSpPr/>
              <p:nvPr/>
            </p:nvSpPr>
            <p:spPr>
              <a:xfrm>
                <a:off x="8998047" y="2296167"/>
                <a:ext cx="239690" cy="213769"/>
              </a:xfrm>
              <a:custGeom>
                <a:avLst/>
                <a:gdLst/>
                <a:ahLst/>
                <a:cxnLst/>
                <a:rect l="l" t="t" r="r" b="b"/>
                <a:pathLst>
                  <a:path w="239690" h="213769">
                    <a:moveTo>
                      <a:pt x="239690" y="5333"/>
                    </a:moveTo>
                    <a:lnTo>
                      <a:pt x="233990" y="3526"/>
                    </a:lnTo>
                    <a:lnTo>
                      <a:pt x="221970" y="970"/>
                    </a:lnTo>
                    <a:lnTo>
                      <a:pt x="209764" y="0"/>
                    </a:lnTo>
                    <a:lnTo>
                      <a:pt x="197540" y="616"/>
                    </a:lnTo>
                    <a:lnTo>
                      <a:pt x="185465" y="2819"/>
                    </a:lnTo>
                    <a:lnTo>
                      <a:pt x="173707" y="6609"/>
                    </a:lnTo>
                    <a:lnTo>
                      <a:pt x="162431" y="11985"/>
                    </a:lnTo>
                    <a:lnTo>
                      <a:pt x="151807" y="18947"/>
                    </a:lnTo>
                    <a:lnTo>
                      <a:pt x="142001" y="27495"/>
                    </a:lnTo>
                    <a:lnTo>
                      <a:pt x="9172" y="160324"/>
                    </a:lnTo>
                    <a:lnTo>
                      <a:pt x="2353" y="170536"/>
                    </a:lnTo>
                    <a:lnTo>
                      <a:pt x="0" y="182360"/>
                    </a:lnTo>
                    <a:lnTo>
                      <a:pt x="2273" y="194195"/>
                    </a:lnTo>
                    <a:lnTo>
                      <a:pt x="9172" y="204596"/>
                    </a:lnTo>
                    <a:lnTo>
                      <a:pt x="19378" y="211415"/>
                    </a:lnTo>
                    <a:lnTo>
                      <a:pt x="31203" y="213769"/>
                    </a:lnTo>
                    <a:lnTo>
                      <a:pt x="43041" y="211496"/>
                    </a:lnTo>
                    <a:lnTo>
                      <a:pt x="53444" y="204596"/>
                    </a:lnTo>
                    <a:lnTo>
                      <a:pt x="123662" y="134403"/>
                    </a:lnTo>
                    <a:lnTo>
                      <a:pt x="185562" y="72491"/>
                    </a:lnTo>
                    <a:lnTo>
                      <a:pt x="186997" y="71056"/>
                    </a:lnTo>
                    <a:lnTo>
                      <a:pt x="230520" y="27533"/>
                    </a:lnTo>
                    <a:lnTo>
                      <a:pt x="236654" y="21411"/>
                    </a:lnTo>
                    <a:lnTo>
                      <a:pt x="239690" y="13360"/>
                    </a:lnTo>
                    <a:lnTo>
                      <a:pt x="239690" y="5333"/>
                    </a:lnTo>
                    <a:close/>
                  </a:path>
                </a:pathLst>
              </a:custGeom>
              <a:solidFill>
                <a:srgbClr val="34426E"/>
              </a:solidFill>
            </p:spPr>
            <p:txBody>
              <a:bodyPr wrap="square" lIns="0" tIns="0" rIns="0" bIns="0" rtlCol="0">
                <a:noAutofit/>
              </a:bodyPr>
              <a:lstStyle/>
              <a:p>
                <a:endParaRPr/>
              </a:p>
            </p:txBody>
          </p:sp>
          <p:sp>
            <p:nvSpPr>
              <p:cNvPr id="2498" name="object 63">
                <a:extLst>
                  <a:ext uri="{FF2B5EF4-FFF2-40B4-BE49-F238E27FC236}">
                    <a16:creationId xmlns:a16="http://schemas.microsoft.com/office/drawing/2014/main" id="{4B4F8D40-F5EB-47FA-EF4B-F651BF1CF165}"/>
                  </a:ext>
                </a:extLst>
              </p:cNvPr>
              <p:cNvSpPr/>
              <p:nvPr/>
            </p:nvSpPr>
            <p:spPr>
              <a:xfrm>
                <a:off x="9197278" y="2336688"/>
                <a:ext cx="106859" cy="106865"/>
              </a:xfrm>
              <a:custGeom>
                <a:avLst/>
                <a:gdLst/>
                <a:ahLst/>
                <a:cxnLst/>
                <a:rect l="l" t="t" r="r" b="b"/>
                <a:pathLst>
                  <a:path w="106859" h="106865">
                    <a:moveTo>
                      <a:pt x="53412" y="9177"/>
                    </a:moveTo>
                    <a:lnTo>
                      <a:pt x="9178" y="53411"/>
                    </a:lnTo>
                    <a:lnTo>
                      <a:pt x="2349" y="63642"/>
                    </a:lnTo>
                    <a:lnTo>
                      <a:pt x="0" y="75464"/>
                    </a:lnTo>
                    <a:lnTo>
                      <a:pt x="2271" y="87299"/>
                    </a:lnTo>
                    <a:lnTo>
                      <a:pt x="9166" y="97708"/>
                    </a:lnTo>
                    <a:lnTo>
                      <a:pt x="19373" y="104517"/>
                    </a:lnTo>
                    <a:lnTo>
                      <a:pt x="31199" y="106865"/>
                    </a:lnTo>
                    <a:lnTo>
                      <a:pt x="43035" y="104590"/>
                    </a:lnTo>
                    <a:lnTo>
                      <a:pt x="53438" y="97696"/>
                    </a:lnTo>
                    <a:lnTo>
                      <a:pt x="97672" y="53449"/>
                    </a:lnTo>
                    <a:lnTo>
                      <a:pt x="104501" y="43240"/>
                    </a:lnTo>
                    <a:lnTo>
                      <a:pt x="106859" y="31418"/>
                    </a:lnTo>
                    <a:lnTo>
                      <a:pt x="104587" y="19582"/>
                    </a:lnTo>
                    <a:lnTo>
                      <a:pt x="97685" y="9177"/>
                    </a:lnTo>
                    <a:lnTo>
                      <a:pt x="87466" y="2349"/>
                    </a:lnTo>
                    <a:lnTo>
                      <a:pt x="75647" y="0"/>
                    </a:lnTo>
                    <a:lnTo>
                      <a:pt x="63816" y="2277"/>
                    </a:lnTo>
                    <a:lnTo>
                      <a:pt x="53412" y="9177"/>
                    </a:lnTo>
                    <a:close/>
                  </a:path>
                </a:pathLst>
              </a:custGeom>
              <a:solidFill>
                <a:srgbClr val="ECB133"/>
              </a:solidFill>
            </p:spPr>
            <p:txBody>
              <a:bodyPr wrap="square" lIns="0" tIns="0" rIns="0" bIns="0" rtlCol="0">
                <a:noAutofit/>
              </a:bodyPr>
              <a:lstStyle/>
              <a:p>
                <a:endParaRPr/>
              </a:p>
            </p:txBody>
          </p:sp>
          <p:sp>
            <p:nvSpPr>
              <p:cNvPr id="2499" name="object 64">
                <a:extLst>
                  <a:ext uri="{FF2B5EF4-FFF2-40B4-BE49-F238E27FC236}">
                    <a16:creationId xmlns:a16="http://schemas.microsoft.com/office/drawing/2014/main" id="{ADCC9D81-5E9D-DBBB-108E-2DD1AC2BCC90}"/>
                  </a:ext>
                </a:extLst>
              </p:cNvPr>
              <p:cNvSpPr/>
              <p:nvPr/>
            </p:nvSpPr>
            <p:spPr>
              <a:xfrm>
                <a:off x="9130872" y="1894369"/>
                <a:ext cx="213617" cy="239717"/>
              </a:xfrm>
              <a:custGeom>
                <a:avLst/>
                <a:gdLst/>
                <a:ahLst/>
                <a:cxnLst/>
                <a:rect l="l" t="t" r="r" b="b"/>
                <a:pathLst>
                  <a:path w="213617" h="239717">
                    <a:moveTo>
                      <a:pt x="213617" y="213618"/>
                    </a:moveTo>
                    <a:lnTo>
                      <a:pt x="213466" y="200994"/>
                    </a:lnTo>
                    <a:lnTo>
                      <a:pt x="211629" y="188476"/>
                    </a:lnTo>
                    <a:lnTo>
                      <a:pt x="208105" y="176250"/>
                    </a:lnTo>
                    <a:lnTo>
                      <a:pt x="202892" y="164499"/>
                    </a:lnTo>
                    <a:lnTo>
                      <a:pt x="195987" y="153409"/>
                    </a:lnTo>
                    <a:lnTo>
                      <a:pt x="187389" y="143162"/>
                    </a:lnTo>
                    <a:lnTo>
                      <a:pt x="123662" y="79392"/>
                    </a:lnTo>
                    <a:lnTo>
                      <a:pt x="53444" y="9161"/>
                    </a:lnTo>
                    <a:lnTo>
                      <a:pt x="43042" y="2268"/>
                    </a:lnTo>
                    <a:lnTo>
                      <a:pt x="31205" y="0"/>
                    </a:lnTo>
                    <a:lnTo>
                      <a:pt x="19379" y="2356"/>
                    </a:lnTo>
                    <a:lnTo>
                      <a:pt x="9172" y="9173"/>
                    </a:lnTo>
                    <a:lnTo>
                      <a:pt x="2273" y="19575"/>
                    </a:lnTo>
                    <a:lnTo>
                      <a:pt x="0" y="31409"/>
                    </a:lnTo>
                    <a:lnTo>
                      <a:pt x="2353" y="43234"/>
                    </a:lnTo>
                    <a:lnTo>
                      <a:pt x="9172" y="53446"/>
                    </a:lnTo>
                    <a:lnTo>
                      <a:pt x="79390" y="123664"/>
                    </a:lnTo>
                    <a:lnTo>
                      <a:pt x="142001" y="186288"/>
                    </a:lnTo>
                    <a:lnTo>
                      <a:pt x="186248" y="230522"/>
                    </a:lnTo>
                    <a:lnTo>
                      <a:pt x="192369" y="236630"/>
                    </a:lnTo>
                    <a:lnTo>
                      <a:pt x="200409" y="239717"/>
                    </a:lnTo>
                    <a:lnTo>
                      <a:pt x="208448" y="239691"/>
                    </a:lnTo>
                    <a:lnTo>
                      <a:pt x="211844" y="227388"/>
                    </a:lnTo>
                    <a:lnTo>
                      <a:pt x="213545" y="214796"/>
                    </a:lnTo>
                    <a:lnTo>
                      <a:pt x="213617" y="213618"/>
                    </a:lnTo>
                    <a:close/>
                  </a:path>
                </a:pathLst>
              </a:custGeom>
              <a:solidFill>
                <a:srgbClr val="34426E"/>
              </a:solidFill>
            </p:spPr>
            <p:txBody>
              <a:bodyPr wrap="square" lIns="0" tIns="0" rIns="0" bIns="0" rtlCol="0">
                <a:noAutofit/>
              </a:bodyPr>
              <a:lstStyle/>
              <a:p>
                <a:endParaRPr/>
              </a:p>
            </p:txBody>
          </p:sp>
          <p:sp>
            <p:nvSpPr>
              <p:cNvPr id="2500" name="object 65">
                <a:extLst>
                  <a:ext uri="{FF2B5EF4-FFF2-40B4-BE49-F238E27FC236}">
                    <a16:creationId xmlns:a16="http://schemas.microsoft.com/office/drawing/2014/main" id="{3D0A616E-4C3C-4D83-2264-CF499507CD93}"/>
                  </a:ext>
                </a:extLst>
              </p:cNvPr>
              <p:cNvSpPr/>
              <p:nvPr/>
            </p:nvSpPr>
            <p:spPr>
              <a:xfrm>
                <a:off x="8998052" y="2027202"/>
                <a:ext cx="239691" cy="213776"/>
              </a:xfrm>
              <a:custGeom>
                <a:avLst/>
                <a:gdLst/>
                <a:ahLst/>
                <a:cxnLst/>
                <a:rect l="l" t="t" r="r" b="b"/>
                <a:pathLst>
                  <a:path w="239691" h="213776">
                    <a:moveTo>
                      <a:pt x="239679" y="208443"/>
                    </a:moveTo>
                    <a:lnTo>
                      <a:pt x="239691" y="200404"/>
                    </a:lnTo>
                    <a:lnTo>
                      <a:pt x="236656" y="192365"/>
                    </a:lnTo>
                    <a:lnTo>
                      <a:pt x="230522" y="186243"/>
                    </a:lnTo>
                    <a:lnTo>
                      <a:pt x="186999" y="142720"/>
                    </a:lnTo>
                    <a:lnTo>
                      <a:pt x="185551" y="141285"/>
                    </a:lnTo>
                    <a:lnTo>
                      <a:pt x="123664" y="79385"/>
                    </a:lnTo>
                    <a:lnTo>
                      <a:pt x="53433" y="9167"/>
                    </a:lnTo>
                    <a:lnTo>
                      <a:pt x="43030" y="2269"/>
                    </a:lnTo>
                    <a:lnTo>
                      <a:pt x="31193" y="0"/>
                    </a:lnTo>
                    <a:lnTo>
                      <a:pt x="19370" y="2356"/>
                    </a:lnTo>
                    <a:lnTo>
                      <a:pt x="9174" y="9167"/>
                    </a:lnTo>
                    <a:lnTo>
                      <a:pt x="2273" y="19571"/>
                    </a:lnTo>
                    <a:lnTo>
                      <a:pt x="0" y="31411"/>
                    </a:lnTo>
                    <a:lnTo>
                      <a:pt x="2351" y="43237"/>
                    </a:lnTo>
                    <a:lnTo>
                      <a:pt x="9161" y="53439"/>
                    </a:lnTo>
                    <a:lnTo>
                      <a:pt x="142003" y="186281"/>
                    </a:lnTo>
                    <a:lnTo>
                      <a:pt x="151809" y="194830"/>
                    </a:lnTo>
                    <a:lnTo>
                      <a:pt x="162434" y="201793"/>
                    </a:lnTo>
                    <a:lnTo>
                      <a:pt x="173708" y="207169"/>
                    </a:lnTo>
                    <a:lnTo>
                      <a:pt x="185466" y="210958"/>
                    </a:lnTo>
                    <a:lnTo>
                      <a:pt x="197541" y="213161"/>
                    </a:lnTo>
                    <a:lnTo>
                      <a:pt x="209764" y="213776"/>
                    </a:lnTo>
                    <a:lnTo>
                      <a:pt x="221969" y="212805"/>
                    </a:lnTo>
                    <a:lnTo>
                      <a:pt x="233989" y="210247"/>
                    </a:lnTo>
                    <a:lnTo>
                      <a:pt x="239679" y="208443"/>
                    </a:lnTo>
                    <a:close/>
                  </a:path>
                </a:pathLst>
              </a:custGeom>
              <a:solidFill>
                <a:srgbClr val="34426E"/>
              </a:solidFill>
            </p:spPr>
            <p:txBody>
              <a:bodyPr wrap="square" lIns="0" tIns="0" rIns="0" bIns="0" rtlCol="0">
                <a:noAutofit/>
              </a:bodyPr>
              <a:lstStyle/>
              <a:p>
                <a:endParaRPr/>
              </a:p>
            </p:txBody>
          </p:sp>
          <p:sp>
            <p:nvSpPr>
              <p:cNvPr id="2501" name="object 66">
                <a:extLst>
                  <a:ext uri="{FF2B5EF4-FFF2-40B4-BE49-F238E27FC236}">
                    <a16:creationId xmlns:a16="http://schemas.microsoft.com/office/drawing/2014/main" id="{51DE1D68-FAAD-DE66-C220-D34075B9E03C}"/>
                  </a:ext>
                </a:extLst>
              </p:cNvPr>
              <p:cNvSpPr/>
              <p:nvPr/>
            </p:nvSpPr>
            <p:spPr>
              <a:xfrm>
                <a:off x="9197276" y="2093587"/>
                <a:ext cx="106855" cy="106860"/>
              </a:xfrm>
              <a:custGeom>
                <a:avLst/>
                <a:gdLst/>
                <a:ahLst/>
                <a:cxnLst/>
                <a:rect l="l" t="t" r="r" b="b"/>
                <a:pathLst>
                  <a:path w="106855" h="106860">
                    <a:moveTo>
                      <a:pt x="53408" y="97694"/>
                    </a:moveTo>
                    <a:lnTo>
                      <a:pt x="63813" y="104591"/>
                    </a:lnTo>
                    <a:lnTo>
                      <a:pt x="75645" y="106860"/>
                    </a:lnTo>
                    <a:lnTo>
                      <a:pt x="87466" y="104504"/>
                    </a:lnTo>
                    <a:lnTo>
                      <a:pt x="97680" y="97681"/>
                    </a:lnTo>
                    <a:lnTo>
                      <a:pt x="104583" y="87275"/>
                    </a:lnTo>
                    <a:lnTo>
                      <a:pt x="106855" y="75437"/>
                    </a:lnTo>
                    <a:lnTo>
                      <a:pt x="104500" y="63614"/>
                    </a:lnTo>
                    <a:lnTo>
                      <a:pt x="97705" y="53435"/>
                    </a:lnTo>
                    <a:lnTo>
                      <a:pt x="53458" y="9188"/>
                    </a:lnTo>
                    <a:lnTo>
                      <a:pt x="43029" y="2269"/>
                    </a:lnTo>
                    <a:lnTo>
                      <a:pt x="31191" y="0"/>
                    </a:lnTo>
                    <a:lnTo>
                      <a:pt x="19364" y="2354"/>
                    </a:lnTo>
                    <a:lnTo>
                      <a:pt x="9161" y="9162"/>
                    </a:lnTo>
                    <a:lnTo>
                      <a:pt x="2270" y="19569"/>
                    </a:lnTo>
                    <a:lnTo>
                      <a:pt x="0" y="31408"/>
                    </a:lnTo>
                    <a:lnTo>
                      <a:pt x="2350" y="43235"/>
                    </a:lnTo>
                    <a:lnTo>
                      <a:pt x="9173" y="53460"/>
                    </a:lnTo>
                    <a:lnTo>
                      <a:pt x="53408" y="97694"/>
                    </a:lnTo>
                    <a:close/>
                  </a:path>
                </a:pathLst>
              </a:custGeom>
              <a:solidFill>
                <a:srgbClr val="ECB133"/>
              </a:solidFill>
            </p:spPr>
            <p:txBody>
              <a:bodyPr wrap="square" lIns="0" tIns="0" rIns="0" bIns="0" rtlCol="0">
                <a:noAutofit/>
              </a:bodyPr>
              <a:lstStyle/>
              <a:p>
                <a:endParaRPr/>
              </a:p>
            </p:txBody>
          </p:sp>
          <p:sp>
            <p:nvSpPr>
              <p:cNvPr id="2502" name="object 67">
                <a:extLst>
                  <a:ext uri="{FF2B5EF4-FFF2-40B4-BE49-F238E27FC236}">
                    <a16:creationId xmlns:a16="http://schemas.microsoft.com/office/drawing/2014/main" id="{5391153D-83E4-1A4F-43FA-5689E580A24F}"/>
                  </a:ext>
                </a:extLst>
              </p:cNvPr>
              <p:cNvSpPr/>
              <p:nvPr/>
            </p:nvSpPr>
            <p:spPr>
              <a:xfrm>
                <a:off x="9340695" y="2237000"/>
                <a:ext cx="63112" cy="63121"/>
              </a:xfrm>
              <a:custGeom>
                <a:avLst/>
                <a:gdLst/>
                <a:ahLst/>
                <a:cxnLst/>
                <a:rect l="l" t="t" r="r" b="b"/>
                <a:pathLst>
                  <a:path w="63112" h="63121">
                    <a:moveTo>
                      <a:pt x="9239" y="9248"/>
                    </a:moveTo>
                    <a:lnTo>
                      <a:pt x="9103" y="9385"/>
                    </a:lnTo>
                    <a:lnTo>
                      <a:pt x="2258" y="19816"/>
                    </a:lnTo>
                    <a:lnTo>
                      <a:pt x="0" y="31653"/>
                    </a:lnTo>
                    <a:lnTo>
                      <a:pt x="2326" y="43482"/>
                    </a:lnTo>
                    <a:lnTo>
                      <a:pt x="9239" y="53889"/>
                    </a:lnTo>
                    <a:lnTo>
                      <a:pt x="19810" y="60866"/>
                    </a:lnTo>
                    <a:lnTo>
                      <a:pt x="31649" y="63121"/>
                    </a:lnTo>
                    <a:lnTo>
                      <a:pt x="43473" y="60791"/>
                    </a:lnTo>
                    <a:lnTo>
                      <a:pt x="53866" y="53876"/>
                    </a:lnTo>
                    <a:lnTo>
                      <a:pt x="53999" y="53743"/>
                    </a:lnTo>
                    <a:lnTo>
                      <a:pt x="60847" y="43319"/>
                    </a:lnTo>
                    <a:lnTo>
                      <a:pt x="63112" y="31484"/>
                    </a:lnTo>
                    <a:lnTo>
                      <a:pt x="60790" y="19656"/>
                    </a:lnTo>
                    <a:lnTo>
                      <a:pt x="53879" y="9248"/>
                    </a:lnTo>
                    <a:lnTo>
                      <a:pt x="53733" y="9103"/>
                    </a:lnTo>
                    <a:lnTo>
                      <a:pt x="43301" y="2257"/>
                    </a:lnTo>
                    <a:lnTo>
                      <a:pt x="31464" y="0"/>
                    </a:lnTo>
                    <a:lnTo>
                      <a:pt x="19637" y="2330"/>
                    </a:lnTo>
                    <a:lnTo>
                      <a:pt x="9239" y="9248"/>
                    </a:lnTo>
                    <a:close/>
                  </a:path>
                </a:pathLst>
              </a:custGeom>
              <a:solidFill>
                <a:srgbClr val="34426E"/>
              </a:solidFill>
            </p:spPr>
            <p:txBody>
              <a:bodyPr wrap="square" lIns="0" tIns="0" rIns="0" bIns="0" rtlCol="0">
                <a:noAutofit/>
              </a:bodyPr>
              <a:lstStyle/>
              <a:p>
                <a:endParaRPr/>
              </a:p>
            </p:txBody>
          </p:sp>
          <p:sp>
            <p:nvSpPr>
              <p:cNvPr id="2503" name="object 68">
                <a:extLst>
                  <a:ext uri="{FF2B5EF4-FFF2-40B4-BE49-F238E27FC236}">
                    <a16:creationId xmlns:a16="http://schemas.microsoft.com/office/drawing/2014/main" id="{2FDB4425-1546-B3EB-BE2D-341930D68681}"/>
                  </a:ext>
                </a:extLst>
              </p:cNvPr>
              <p:cNvSpPr/>
              <p:nvPr/>
            </p:nvSpPr>
            <p:spPr>
              <a:xfrm>
                <a:off x="8818403" y="1338860"/>
                <a:ext cx="239702" cy="213613"/>
              </a:xfrm>
              <a:custGeom>
                <a:avLst/>
                <a:gdLst/>
                <a:ahLst/>
                <a:cxnLst/>
                <a:rect l="l" t="t" r="r" b="b"/>
                <a:pathLst>
                  <a:path w="239702" h="213613">
                    <a:moveTo>
                      <a:pt x="26073" y="213613"/>
                    </a:moveTo>
                    <a:lnTo>
                      <a:pt x="38700" y="213463"/>
                    </a:lnTo>
                    <a:lnTo>
                      <a:pt x="51219" y="211627"/>
                    </a:lnTo>
                    <a:lnTo>
                      <a:pt x="63444" y="208105"/>
                    </a:lnTo>
                    <a:lnTo>
                      <a:pt x="75194" y="202895"/>
                    </a:lnTo>
                    <a:lnTo>
                      <a:pt x="86285" y="195995"/>
                    </a:lnTo>
                    <a:lnTo>
                      <a:pt x="96535" y="187403"/>
                    </a:lnTo>
                    <a:lnTo>
                      <a:pt x="160324" y="123659"/>
                    </a:lnTo>
                    <a:lnTo>
                      <a:pt x="230530" y="53441"/>
                    </a:lnTo>
                    <a:lnTo>
                      <a:pt x="237429" y="43040"/>
                    </a:lnTo>
                    <a:lnTo>
                      <a:pt x="239702" y="31205"/>
                    </a:lnTo>
                    <a:lnTo>
                      <a:pt x="237349" y="19380"/>
                    </a:lnTo>
                    <a:lnTo>
                      <a:pt x="230530" y="9169"/>
                    </a:lnTo>
                    <a:lnTo>
                      <a:pt x="220126" y="2274"/>
                    </a:lnTo>
                    <a:lnTo>
                      <a:pt x="208286" y="0"/>
                    </a:lnTo>
                    <a:lnTo>
                      <a:pt x="196460" y="2348"/>
                    </a:lnTo>
                    <a:lnTo>
                      <a:pt x="186258" y="9156"/>
                    </a:lnTo>
                    <a:lnTo>
                      <a:pt x="116039" y="79387"/>
                    </a:lnTo>
                    <a:lnTo>
                      <a:pt x="53416" y="141985"/>
                    </a:lnTo>
                    <a:lnTo>
                      <a:pt x="9182" y="186245"/>
                    </a:lnTo>
                    <a:lnTo>
                      <a:pt x="3060" y="192366"/>
                    </a:lnTo>
                    <a:lnTo>
                      <a:pt x="0" y="200405"/>
                    </a:lnTo>
                    <a:lnTo>
                      <a:pt x="12" y="208444"/>
                    </a:lnTo>
                    <a:lnTo>
                      <a:pt x="12321" y="211847"/>
                    </a:lnTo>
                    <a:lnTo>
                      <a:pt x="24907" y="213543"/>
                    </a:lnTo>
                    <a:lnTo>
                      <a:pt x="26073" y="213613"/>
                    </a:lnTo>
                    <a:close/>
                  </a:path>
                </a:pathLst>
              </a:custGeom>
              <a:solidFill>
                <a:srgbClr val="34426E"/>
              </a:solidFill>
            </p:spPr>
            <p:txBody>
              <a:bodyPr wrap="square" lIns="0" tIns="0" rIns="0" bIns="0" rtlCol="0">
                <a:noAutofit/>
              </a:bodyPr>
              <a:lstStyle/>
              <a:p>
                <a:endParaRPr/>
              </a:p>
            </p:txBody>
          </p:sp>
          <p:sp>
            <p:nvSpPr>
              <p:cNvPr id="2504" name="object 69">
                <a:extLst>
                  <a:ext uri="{FF2B5EF4-FFF2-40B4-BE49-F238E27FC236}">
                    <a16:creationId xmlns:a16="http://schemas.microsoft.com/office/drawing/2014/main" id="{2F7096F3-1FDA-A113-D300-4351670C935F}"/>
                  </a:ext>
                </a:extLst>
              </p:cNvPr>
              <p:cNvSpPr/>
              <p:nvPr/>
            </p:nvSpPr>
            <p:spPr>
              <a:xfrm>
                <a:off x="8711498" y="1206040"/>
                <a:ext cx="213781" cy="239699"/>
              </a:xfrm>
              <a:custGeom>
                <a:avLst/>
                <a:gdLst/>
                <a:ahLst/>
                <a:cxnLst/>
                <a:rect l="l" t="t" r="r" b="b"/>
                <a:pathLst>
                  <a:path w="213781" h="239699">
                    <a:moveTo>
                      <a:pt x="5333" y="239686"/>
                    </a:moveTo>
                    <a:lnTo>
                      <a:pt x="13372" y="239699"/>
                    </a:lnTo>
                    <a:lnTo>
                      <a:pt x="21411" y="236638"/>
                    </a:lnTo>
                    <a:lnTo>
                      <a:pt x="27533" y="230504"/>
                    </a:lnTo>
                    <a:lnTo>
                      <a:pt x="71055" y="186994"/>
                    </a:lnTo>
                    <a:lnTo>
                      <a:pt x="72491" y="185559"/>
                    </a:lnTo>
                    <a:lnTo>
                      <a:pt x="134403" y="123647"/>
                    </a:lnTo>
                    <a:lnTo>
                      <a:pt x="204609" y="53441"/>
                    </a:lnTo>
                    <a:lnTo>
                      <a:pt x="211508" y="43035"/>
                    </a:lnTo>
                    <a:lnTo>
                      <a:pt x="213781" y="31200"/>
                    </a:lnTo>
                    <a:lnTo>
                      <a:pt x="211428" y="19379"/>
                    </a:lnTo>
                    <a:lnTo>
                      <a:pt x="204609" y="9169"/>
                    </a:lnTo>
                    <a:lnTo>
                      <a:pt x="194204" y="2274"/>
                    </a:lnTo>
                    <a:lnTo>
                      <a:pt x="182365" y="0"/>
                    </a:lnTo>
                    <a:lnTo>
                      <a:pt x="170539" y="2348"/>
                    </a:lnTo>
                    <a:lnTo>
                      <a:pt x="160336" y="9156"/>
                    </a:lnTo>
                    <a:lnTo>
                      <a:pt x="27507" y="141998"/>
                    </a:lnTo>
                    <a:lnTo>
                      <a:pt x="18956" y="151803"/>
                    </a:lnTo>
                    <a:lnTo>
                      <a:pt x="11991" y="162426"/>
                    </a:lnTo>
                    <a:lnTo>
                      <a:pt x="6613" y="173699"/>
                    </a:lnTo>
                    <a:lnTo>
                      <a:pt x="2821" y="185455"/>
                    </a:lnTo>
                    <a:lnTo>
                      <a:pt x="617" y="197529"/>
                    </a:lnTo>
                    <a:lnTo>
                      <a:pt x="0" y="209752"/>
                    </a:lnTo>
                    <a:lnTo>
                      <a:pt x="969" y="221958"/>
                    </a:lnTo>
                    <a:lnTo>
                      <a:pt x="3525" y="233980"/>
                    </a:lnTo>
                    <a:lnTo>
                      <a:pt x="5333" y="239686"/>
                    </a:lnTo>
                    <a:close/>
                  </a:path>
                </a:pathLst>
              </a:custGeom>
              <a:solidFill>
                <a:srgbClr val="34426E"/>
              </a:solidFill>
            </p:spPr>
            <p:txBody>
              <a:bodyPr wrap="square" lIns="0" tIns="0" rIns="0" bIns="0" rtlCol="0">
                <a:noAutofit/>
              </a:bodyPr>
              <a:lstStyle/>
              <a:p>
                <a:endParaRPr/>
              </a:p>
            </p:txBody>
          </p:sp>
          <p:sp>
            <p:nvSpPr>
              <p:cNvPr id="2505" name="object 70">
                <a:extLst>
                  <a:ext uri="{FF2B5EF4-FFF2-40B4-BE49-F238E27FC236}">
                    <a16:creationId xmlns:a16="http://schemas.microsoft.com/office/drawing/2014/main" id="{C5FE4A2D-2E65-D9DC-4634-F0AA7DE32783}"/>
                  </a:ext>
                </a:extLst>
              </p:cNvPr>
              <p:cNvSpPr/>
              <p:nvPr/>
            </p:nvSpPr>
            <p:spPr>
              <a:xfrm>
                <a:off x="8752027" y="1405273"/>
                <a:ext cx="106860" cy="106847"/>
              </a:xfrm>
              <a:custGeom>
                <a:avLst/>
                <a:gdLst/>
                <a:ahLst/>
                <a:cxnLst/>
                <a:rect l="l" t="t" r="r" b="b"/>
                <a:pathLst>
                  <a:path w="106860" h="106847">
                    <a:moveTo>
                      <a:pt x="9167" y="53414"/>
                    </a:moveTo>
                    <a:lnTo>
                      <a:pt x="2272" y="63816"/>
                    </a:lnTo>
                    <a:lnTo>
                      <a:pt x="0" y="75649"/>
                    </a:lnTo>
                    <a:lnTo>
                      <a:pt x="2353" y="87471"/>
                    </a:lnTo>
                    <a:lnTo>
                      <a:pt x="9167" y="97673"/>
                    </a:lnTo>
                    <a:lnTo>
                      <a:pt x="19570" y="104574"/>
                    </a:lnTo>
                    <a:lnTo>
                      <a:pt x="31406" y="106847"/>
                    </a:lnTo>
                    <a:lnTo>
                      <a:pt x="43232" y="104496"/>
                    </a:lnTo>
                    <a:lnTo>
                      <a:pt x="53439" y="97686"/>
                    </a:lnTo>
                    <a:lnTo>
                      <a:pt x="97673" y="53452"/>
                    </a:lnTo>
                    <a:lnTo>
                      <a:pt x="104592" y="43017"/>
                    </a:lnTo>
                    <a:lnTo>
                      <a:pt x="106860" y="31179"/>
                    </a:lnTo>
                    <a:lnTo>
                      <a:pt x="104501" y="19358"/>
                    </a:lnTo>
                    <a:lnTo>
                      <a:pt x="97686" y="9167"/>
                    </a:lnTo>
                    <a:lnTo>
                      <a:pt x="87280" y="2271"/>
                    </a:lnTo>
                    <a:lnTo>
                      <a:pt x="75444" y="0"/>
                    </a:lnTo>
                    <a:lnTo>
                      <a:pt x="63620" y="2350"/>
                    </a:lnTo>
                    <a:lnTo>
                      <a:pt x="53401" y="9167"/>
                    </a:lnTo>
                    <a:lnTo>
                      <a:pt x="9167" y="53414"/>
                    </a:lnTo>
                    <a:close/>
                  </a:path>
                </a:pathLst>
              </a:custGeom>
              <a:solidFill>
                <a:srgbClr val="ECB133"/>
              </a:solidFill>
            </p:spPr>
            <p:txBody>
              <a:bodyPr wrap="square" lIns="0" tIns="0" rIns="0" bIns="0" rtlCol="0">
                <a:noAutofit/>
              </a:bodyPr>
              <a:lstStyle/>
              <a:p>
                <a:endParaRPr/>
              </a:p>
            </p:txBody>
          </p:sp>
          <p:sp>
            <p:nvSpPr>
              <p:cNvPr id="2506" name="object 71">
                <a:extLst>
                  <a:ext uri="{FF2B5EF4-FFF2-40B4-BE49-F238E27FC236}">
                    <a16:creationId xmlns:a16="http://schemas.microsoft.com/office/drawing/2014/main" id="{10F96808-91E9-717A-555C-22077CB40C05}"/>
                  </a:ext>
                </a:extLst>
              </p:cNvPr>
              <p:cNvSpPr/>
              <p:nvPr/>
            </p:nvSpPr>
            <p:spPr>
              <a:xfrm>
                <a:off x="8818403" y="1608000"/>
                <a:ext cx="239704" cy="213605"/>
              </a:xfrm>
              <a:custGeom>
                <a:avLst/>
                <a:gdLst/>
                <a:ahLst/>
                <a:cxnLst/>
                <a:rect l="l" t="t" r="r" b="b"/>
                <a:pathLst>
                  <a:path w="239704" h="213605">
                    <a:moveTo>
                      <a:pt x="26085" y="0"/>
                    </a:moveTo>
                    <a:lnTo>
                      <a:pt x="24922" y="69"/>
                    </a:lnTo>
                    <a:lnTo>
                      <a:pt x="12330" y="1759"/>
                    </a:lnTo>
                    <a:lnTo>
                      <a:pt x="25" y="5156"/>
                    </a:lnTo>
                    <a:lnTo>
                      <a:pt x="0" y="13195"/>
                    </a:lnTo>
                    <a:lnTo>
                      <a:pt x="3060" y="21234"/>
                    </a:lnTo>
                    <a:lnTo>
                      <a:pt x="9182" y="27355"/>
                    </a:lnTo>
                    <a:lnTo>
                      <a:pt x="53428" y="71615"/>
                    </a:lnTo>
                    <a:lnTo>
                      <a:pt x="116039" y="134213"/>
                    </a:lnTo>
                    <a:lnTo>
                      <a:pt x="186258" y="204444"/>
                    </a:lnTo>
                    <a:lnTo>
                      <a:pt x="196465" y="211254"/>
                    </a:lnTo>
                    <a:lnTo>
                      <a:pt x="208291" y="213605"/>
                    </a:lnTo>
                    <a:lnTo>
                      <a:pt x="220127" y="211332"/>
                    </a:lnTo>
                    <a:lnTo>
                      <a:pt x="230530" y="204431"/>
                    </a:lnTo>
                    <a:lnTo>
                      <a:pt x="237348" y="194224"/>
                    </a:lnTo>
                    <a:lnTo>
                      <a:pt x="239704" y="182398"/>
                    </a:lnTo>
                    <a:lnTo>
                      <a:pt x="237435" y="170562"/>
                    </a:lnTo>
                    <a:lnTo>
                      <a:pt x="230543" y="160159"/>
                    </a:lnTo>
                    <a:lnTo>
                      <a:pt x="160312" y="89941"/>
                    </a:lnTo>
                    <a:lnTo>
                      <a:pt x="97713" y="27330"/>
                    </a:lnTo>
                    <a:lnTo>
                      <a:pt x="86291" y="17618"/>
                    </a:lnTo>
                    <a:lnTo>
                      <a:pt x="75201" y="10716"/>
                    </a:lnTo>
                    <a:lnTo>
                      <a:pt x="63451" y="5503"/>
                    </a:lnTo>
                    <a:lnTo>
                      <a:pt x="51226" y="1980"/>
                    </a:lnTo>
                    <a:lnTo>
                      <a:pt x="38709" y="146"/>
                    </a:lnTo>
                    <a:lnTo>
                      <a:pt x="26085" y="0"/>
                    </a:lnTo>
                    <a:close/>
                  </a:path>
                </a:pathLst>
              </a:custGeom>
              <a:solidFill>
                <a:srgbClr val="34426E"/>
              </a:solidFill>
            </p:spPr>
            <p:txBody>
              <a:bodyPr wrap="square" lIns="0" tIns="0" rIns="0" bIns="0" rtlCol="0">
                <a:noAutofit/>
              </a:bodyPr>
              <a:lstStyle/>
              <a:p>
                <a:endParaRPr/>
              </a:p>
            </p:txBody>
          </p:sp>
          <p:sp>
            <p:nvSpPr>
              <p:cNvPr id="2507" name="object 72">
                <a:extLst>
                  <a:ext uri="{FF2B5EF4-FFF2-40B4-BE49-F238E27FC236}">
                    <a16:creationId xmlns:a16="http://schemas.microsoft.com/office/drawing/2014/main" id="{5D8DEA52-A677-C64F-136C-E46CD67495BC}"/>
                  </a:ext>
                </a:extLst>
              </p:cNvPr>
              <p:cNvSpPr/>
              <p:nvPr/>
            </p:nvSpPr>
            <p:spPr>
              <a:xfrm>
                <a:off x="8711500" y="1714708"/>
                <a:ext cx="213779" cy="239717"/>
              </a:xfrm>
              <a:custGeom>
                <a:avLst/>
                <a:gdLst/>
                <a:ahLst/>
                <a:cxnLst/>
                <a:rect l="l" t="t" r="r" b="b"/>
                <a:pathLst>
                  <a:path w="213779" h="239717">
                    <a:moveTo>
                      <a:pt x="5331" y="38"/>
                    </a:moveTo>
                    <a:lnTo>
                      <a:pt x="3523" y="5742"/>
                    </a:lnTo>
                    <a:lnTo>
                      <a:pt x="967" y="17760"/>
                    </a:lnTo>
                    <a:lnTo>
                      <a:pt x="0" y="29964"/>
                    </a:lnTo>
                    <a:lnTo>
                      <a:pt x="619" y="42186"/>
                    </a:lnTo>
                    <a:lnTo>
                      <a:pt x="2824" y="54259"/>
                    </a:lnTo>
                    <a:lnTo>
                      <a:pt x="6616" y="66017"/>
                    </a:lnTo>
                    <a:lnTo>
                      <a:pt x="11994" y="77292"/>
                    </a:lnTo>
                    <a:lnTo>
                      <a:pt x="18957" y="87917"/>
                    </a:lnTo>
                    <a:lnTo>
                      <a:pt x="27505" y="97726"/>
                    </a:lnTo>
                    <a:lnTo>
                      <a:pt x="160334" y="230555"/>
                    </a:lnTo>
                    <a:lnTo>
                      <a:pt x="170534" y="237366"/>
                    </a:lnTo>
                    <a:lnTo>
                      <a:pt x="182358" y="239717"/>
                    </a:lnTo>
                    <a:lnTo>
                      <a:pt x="194197" y="237443"/>
                    </a:lnTo>
                    <a:lnTo>
                      <a:pt x="204606" y="230543"/>
                    </a:lnTo>
                    <a:lnTo>
                      <a:pt x="211422" y="220346"/>
                    </a:lnTo>
                    <a:lnTo>
                      <a:pt x="213779" y="208523"/>
                    </a:lnTo>
                    <a:lnTo>
                      <a:pt x="211507" y="196686"/>
                    </a:lnTo>
                    <a:lnTo>
                      <a:pt x="204606" y="186283"/>
                    </a:lnTo>
                    <a:lnTo>
                      <a:pt x="134388" y="116065"/>
                    </a:lnTo>
                    <a:lnTo>
                      <a:pt x="72501" y="54165"/>
                    </a:lnTo>
                    <a:lnTo>
                      <a:pt x="71053" y="52717"/>
                    </a:lnTo>
                    <a:lnTo>
                      <a:pt x="27530" y="9207"/>
                    </a:lnTo>
                    <a:lnTo>
                      <a:pt x="21409" y="3060"/>
                    </a:lnTo>
                    <a:lnTo>
                      <a:pt x="13357" y="0"/>
                    </a:lnTo>
                    <a:lnTo>
                      <a:pt x="5331" y="38"/>
                    </a:lnTo>
                    <a:close/>
                  </a:path>
                </a:pathLst>
              </a:custGeom>
              <a:solidFill>
                <a:srgbClr val="34426E"/>
              </a:solidFill>
            </p:spPr>
            <p:txBody>
              <a:bodyPr wrap="square" lIns="0" tIns="0" rIns="0" bIns="0" rtlCol="0">
                <a:noAutofit/>
              </a:bodyPr>
              <a:lstStyle/>
              <a:p>
                <a:endParaRPr/>
              </a:p>
            </p:txBody>
          </p:sp>
          <p:sp>
            <p:nvSpPr>
              <p:cNvPr id="2508" name="object 73">
                <a:extLst>
                  <a:ext uri="{FF2B5EF4-FFF2-40B4-BE49-F238E27FC236}">
                    <a16:creationId xmlns:a16="http://schemas.microsoft.com/office/drawing/2014/main" id="{C6DBE772-EFEE-0101-5AA3-02906D9495B0}"/>
                  </a:ext>
                </a:extLst>
              </p:cNvPr>
              <p:cNvSpPr/>
              <p:nvPr/>
            </p:nvSpPr>
            <p:spPr>
              <a:xfrm>
                <a:off x="8752022" y="1648341"/>
                <a:ext cx="106865" cy="106857"/>
              </a:xfrm>
              <a:custGeom>
                <a:avLst/>
                <a:gdLst/>
                <a:ahLst/>
                <a:cxnLst/>
                <a:rect l="l" t="t" r="r" b="b"/>
                <a:pathLst>
                  <a:path w="106865" h="106857">
                    <a:moveTo>
                      <a:pt x="9172" y="53444"/>
                    </a:moveTo>
                    <a:lnTo>
                      <a:pt x="53406" y="97678"/>
                    </a:lnTo>
                    <a:lnTo>
                      <a:pt x="63629" y="104504"/>
                    </a:lnTo>
                    <a:lnTo>
                      <a:pt x="75452" y="106857"/>
                    </a:lnTo>
                    <a:lnTo>
                      <a:pt x="87286" y="104587"/>
                    </a:lnTo>
                    <a:lnTo>
                      <a:pt x="97691" y="97691"/>
                    </a:lnTo>
                    <a:lnTo>
                      <a:pt x="104509" y="87485"/>
                    </a:lnTo>
                    <a:lnTo>
                      <a:pt x="106865" y="75662"/>
                    </a:lnTo>
                    <a:lnTo>
                      <a:pt x="104596" y="63827"/>
                    </a:lnTo>
                    <a:lnTo>
                      <a:pt x="97704" y="53419"/>
                    </a:lnTo>
                    <a:lnTo>
                      <a:pt x="53457" y="9172"/>
                    </a:lnTo>
                    <a:lnTo>
                      <a:pt x="43234" y="2353"/>
                    </a:lnTo>
                    <a:lnTo>
                      <a:pt x="31413" y="0"/>
                    </a:lnTo>
                    <a:lnTo>
                      <a:pt x="19578" y="2273"/>
                    </a:lnTo>
                    <a:lnTo>
                      <a:pt x="9172" y="9172"/>
                    </a:lnTo>
                    <a:lnTo>
                      <a:pt x="2353" y="19382"/>
                    </a:lnTo>
                    <a:lnTo>
                      <a:pt x="0" y="31203"/>
                    </a:lnTo>
                    <a:lnTo>
                      <a:pt x="2273" y="43038"/>
                    </a:lnTo>
                    <a:lnTo>
                      <a:pt x="9172" y="53444"/>
                    </a:lnTo>
                    <a:close/>
                  </a:path>
                </a:pathLst>
              </a:custGeom>
              <a:solidFill>
                <a:srgbClr val="ECB133"/>
              </a:solidFill>
            </p:spPr>
            <p:txBody>
              <a:bodyPr wrap="square" lIns="0" tIns="0" rIns="0" bIns="0" rtlCol="0">
                <a:noAutofit/>
              </a:bodyPr>
              <a:lstStyle/>
              <a:p>
                <a:endParaRPr/>
              </a:p>
            </p:txBody>
          </p:sp>
          <p:sp>
            <p:nvSpPr>
              <p:cNvPr id="2509" name="object 74">
                <a:extLst>
                  <a:ext uri="{FF2B5EF4-FFF2-40B4-BE49-F238E27FC236}">
                    <a16:creationId xmlns:a16="http://schemas.microsoft.com/office/drawing/2014/main" id="{3013D924-C9E5-E439-88E0-553BC5F5B89B}"/>
                  </a:ext>
                </a:extLst>
              </p:cNvPr>
              <p:cNvSpPr/>
              <p:nvPr/>
            </p:nvSpPr>
            <p:spPr>
              <a:xfrm>
                <a:off x="8652360" y="1548670"/>
                <a:ext cx="63120" cy="63115"/>
              </a:xfrm>
              <a:custGeom>
                <a:avLst/>
                <a:gdLst/>
                <a:ahLst/>
                <a:cxnLst/>
                <a:rect l="l" t="t" r="r" b="b"/>
                <a:pathLst>
                  <a:path w="63120" h="63115">
                    <a:moveTo>
                      <a:pt x="9243" y="9248"/>
                    </a:moveTo>
                    <a:lnTo>
                      <a:pt x="9106" y="9386"/>
                    </a:lnTo>
                    <a:lnTo>
                      <a:pt x="2257" y="19817"/>
                    </a:lnTo>
                    <a:lnTo>
                      <a:pt x="0" y="31652"/>
                    </a:lnTo>
                    <a:lnTo>
                      <a:pt x="2329" y="43477"/>
                    </a:lnTo>
                    <a:lnTo>
                      <a:pt x="9243" y="53876"/>
                    </a:lnTo>
                    <a:lnTo>
                      <a:pt x="19805" y="60853"/>
                    </a:lnTo>
                    <a:lnTo>
                      <a:pt x="31646" y="63115"/>
                    </a:lnTo>
                    <a:lnTo>
                      <a:pt x="43475" y="60789"/>
                    </a:lnTo>
                    <a:lnTo>
                      <a:pt x="53871" y="53876"/>
                    </a:lnTo>
                    <a:lnTo>
                      <a:pt x="54008" y="53738"/>
                    </a:lnTo>
                    <a:lnTo>
                      <a:pt x="60859" y="43307"/>
                    </a:lnTo>
                    <a:lnTo>
                      <a:pt x="63120" y="31472"/>
                    </a:lnTo>
                    <a:lnTo>
                      <a:pt x="60791" y="19647"/>
                    </a:lnTo>
                    <a:lnTo>
                      <a:pt x="53871" y="9248"/>
                    </a:lnTo>
                    <a:lnTo>
                      <a:pt x="53734" y="9111"/>
                    </a:lnTo>
                    <a:lnTo>
                      <a:pt x="43308" y="2260"/>
                    </a:lnTo>
                    <a:lnTo>
                      <a:pt x="31472" y="0"/>
                    </a:lnTo>
                    <a:lnTo>
                      <a:pt x="19644" y="2329"/>
                    </a:lnTo>
                    <a:lnTo>
                      <a:pt x="9243" y="9248"/>
                    </a:lnTo>
                    <a:close/>
                  </a:path>
                </a:pathLst>
              </a:custGeom>
              <a:solidFill>
                <a:srgbClr val="34426E"/>
              </a:solidFill>
            </p:spPr>
            <p:txBody>
              <a:bodyPr wrap="square" lIns="0" tIns="0" rIns="0" bIns="0" rtlCol="0">
                <a:noAutofit/>
              </a:bodyPr>
              <a:lstStyle/>
              <a:p>
                <a:endParaRPr/>
              </a:p>
            </p:txBody>
          </p:sp>
          <p:sp>
            <p:nvSpPr>
              <p:cNvPr id="2510" name="object 75">
                <a:extLst>
                  <a:ext uri="{FF2B5EF4-FFF2-40B4-BE49-F238E27FC236}">
                    <a16:creationId xmlns:a16="http://schemas.microsoft.com/office/drawing/2014/main" id="{C835C7C7-2C98-1388-2E3E-00398A06C6DA}"/>
                  </a:ext>
                </a:extLst>
              </p:cNvPr>
              <p:cNvSpPr/>
              <p:nvPr/>
            </p:nvSpPr>
            <p:spPr>
              <a:xfrm>
                <a:off x="8822620" y="2028849"/>
                <a:ext cx="239713" cy="213617"/>
              </a:xfrm>
              <a:custGeom>
                <a:avLst/>
                <a:gdLst/>
                <a:ahLst/>
                <a:cxnLst/>
                <a:rect l="l" t="t" r="r" b="b"/>
                <a:pathLst>
                  <a:path w="239713" h="213617">
                    <a:moveTo>
                      <a:pt x="26085" y="213617"/>
                    </a:moveTo>
                    <a:lnTo>
                      <a:pt x="38711" y="213466"/>
                    </a:lnTo>
                    <a:lnTo>
                      <a:pt x="51229" y="211629"/>
                    </a:lnTo>
                    <a:lnTo>
                      <a:pt x="63456" y="208106"/>
                    </a:lnTo>
                    <a:lnTo>
                      <a:pt x="75207" y="202894"/>
                    </a:lnTo>
                    <a:lnTo>
                      <a:pt x="86298" y="195992"/>
                    </a:lnTo>
                    <a:lnTo>
                      <a:pt x="96545" y="187397"/>
                    </a:lnTo>
                    <a:lnTo>
                      <a:pt x="160324" y="123662"/>
                    </a:lnTo>
                    <a:lnTo>
                      <a:pt x="230530" y="53457"/>
                    </a:lnTo>
                    <a:lnTo>
                      <a:pt x="237435" y="43052"/>
                    </a:lnTo>
                    <a:lnTo>
                      <a:pt x="239713" y="31218"/>
                    </a:lnTo>
                    <a:lnTo>
                      <a:pt x="237366" y="19395"/>
                    </a:lnTo>
                    <a:lnTo>
                      <a:pt x="230543" y="9172"/>
                    </a:lnTo>
                    <a:lnTo>
                      <a:pt x="220131" y="2274"/>
                    </a:lnTo>
                    <a:lnTo>
                      <a:pt x="208296" y="0"/>
                    </a:lnTo>
                    <a:lnTo>
                      <a:pt x="196475" y="2350"/>
                    </a:lnTo>
                    <a:lnTo>
                      <a:pt x="186258" y="9172"/>
                    </a:lnTo>
                    <a:lnTo>
                      <a:pt x="116052" y="79390"/>
                    </a:lnTo>
                    <a:lnTo>
                      <a:pt x="53428" y="142001"/>
                    </a:lnTo>
                    <a:lnTo>
                      <a:pt x="9182" y="186248"/>
                    </a:lnTo>
                    <a:lnTo>
                      <a:pt x="3060" y="192369"/>
                    </a:lnTo>
                    <a:lnTo>
                      <a:pt x="0" y="200409"/>
                    </a:lnTo>
                    <a:lnTo>
                      <a:pt x="25" y="208448"/>
                    </a:lnTo>
                    <a:lnTo>
                      <a:pt x="12324" y="211850"/>
                    </a:lnTo>
                    <a:lnTo>
                      <a:pt x="24918" y="213546"/>
                    </a:lnTo>
                    <a:lnTo>
                      <a:pt x="26085" y="213617"/>
                    </a:lnTo>
                    <a:close/>
                  </a:path>
                </a:pathLst>
              </a:custGeom>
              <a:solidFill>
                <a:srgbClr val="34426E"/>
              </a:solidFill>
            </p:spPr>
            <p:txBody>
              <a:bodyPr wrap="square" lIns="0" tIns="0" rIns="0" bIns="0" rtlCol="0">
                <a:noAutofit/>
              </a:bodyPr>
              <a:lstStyle/>
              <a:p>
                <a:endParaRPr/>
              </a:p>
            </p:txBody>
          </p:sp>
          <p:sp>
            <p:nvSpPr>
              <p:cNvPr id="2511" name="object 76">
                <a:extLst>
                  <a:ext uri="{FF2B5EF4-FFF2-40B4-BE49-F238E27FC236}">
                    <a16:creationId xmlns:a16="http://schemas.microsoft.com/office/drawing/2014/main" id="{BD7374E0-D741-454B-F5E7-3DCC9794F75B}"/>
                  </a:ext>
                </a:extLst>
              </p:cNvPr>
              <p:cNvSpPr/>
              <p:nvPr/>
            </p:nvSpPr>
            <p:spPr>
              <a:xfrm>
                <a:off x="8715721" y="1896029"/>
                <a:ext cx="213769" cy="239715"/>
              </a:xfrm>
              <a:custGeom>
                <a:avLst/>
                <a:gdLst/>
                <a:ahLst/>
                <a:cxnLst/>
                <a:rect l="l" t="t" r="r" b="b"/>
                <a:pathLst>
                  <a:path w="213769" h="239715">
                    <a:moveTo>
                      <a:pt x="5327" y="239690"/>
                    </a:moveTo>
                    <a:lnTo>
                      <a:pt x="13366" y="239715"/>
                    </a:lnTo>
                    <a:lnTo>
                      <a:pt x="21405" y="236642"/>
                    </a:lnTo>
                    <a:lnTo>
                      <a:pt x="27527" y="230508"/>
                    </a:lnTo>
                    <a:lnTo>
                      <a:pt x="71050" y="186985"/>
                    </a:lnTo>
                    <a:lnTo>
                      <a:pt x="72485" y="185537"/>
                    </a:lnTo>
                    <a:lnTo>
                      <a:pt x="134397" y="123650"/>
                    </a:lnTo>
                    <a:lnTo>
                      <a:pt x="204590" y="53431"/>
                    </a:lnTo>
                    <a:lnTo>
                      <a:pt x="211492" y="43026"/>
                    </a:lnTo>
                    <a:lnTo>
                      <a:pt x="213769" y="31195"/>
                    </a:lnTo>
                    <a:lnTo>
                      <a:pt x="211419" y="19376"/>
                    </a:lnTo>
                    <a:lnTo>
                      <a:pt x="204603" y="9172"/>
                    </a:lnTo>
                    <a:lnTo>
                      <a:pt x="194202" y="2273"/>
                    </a:lnTo>
                    <a:lnTo>
                      <a:pt x="182367" y="0"/>
                    </a:lnTo>
                    <a:lnTo>
                      <a:pt x="170542" y="2353"/>
                    </a:lnTo>
                    <a:lnTo>
                      <a:pt x="160331" y="9172"/>
                    </a:lnTo>
                    <a:lnTo>
                      <a:pt x="27501" y="142001"/>
                    </a:lnTo>
                    <a:lnTo>
                      <a:pt x="18950" y="151811"/>
                    </a:lnTo>
                    <a:lnTo>
                      <a:pt x="11985" y="162436"/>
                    </a:lnTo>
                    <a:lnTo>
                      <a:pt x="6609" y="173711"/>
                    </a:lnTo>
                    <a:lnTo>
                      <a:pt x="2819" y="185468"/>
                    </a:lnTo>
                    <a:lnTo>
                      <a:pt x="616" y="197542"/>
                    </a:lnTo>
                    <a:lnTo>
                      <a:pt x="0" y="209765"/>
                    </a:lnTo>
                    <a:lnTo>
                      <a:pt x="969" y="221971"/>
                    </a:lnTo>
                    <a:lnTo>
                      <a:pt x="3524" y="233993"/>
                    </a:lnTo>
                    <a:lnTo>
                      <a:pt x="5327" y="239690"/>
                    </a:lnTo>
                    <a:close/>
                  </a:path>
                </a:pathLst>
              </a:custGeom>
              <a:solidFill>
                <a:srgbClr val="34426E"/>
              </a:solidFill>
            </p:spPr>
            <p:txBody>
              <a:bodyPr wrap="square" lIns="0" tIns="0" rIns="0" bIns="0" rtlCol="0">
                <a:noAutofit/>
              </a:bodyPr>
              <a:lstStyle/>
              <a:p>
                <a:endParaRPr/>
              </a:p>
            </p:txBody>
          </p:sp>
          <p:sp>
            <p:nvSpPr>
              <p:cNvPr id="2512" name="object 77">
                <a:extLst>
                  <a:ext uri="{FF2B5EF4-FFF2-40B4-BE49-F238E27FC236}">
                    <a16:creationId xmlns:a16="http://schemas.microsoft.com/office/drawing/2014/main" id="{F687EAFB-1F83-6B34-48B3-F00D86819734}"/>
                  </a:ext>
                </a:extLst>
              </p:cNvPr>
              <p:cNvSpPr/>
              <p:nvPr/>
            </p:nvSpPr>
            <p:spPr>
              <a:xfrm>
                <a:off x="8756250" y="2095264"/>
                <a:ext cx="106851" cy="106851"/>
              </a:xfrm>
              <a:custGeom>
                <a:avLst/>
                <a:gdLst/>
                <a:ahLst/>
                <a:cxnLst/>
                <a:rect l="l" t="t" r="r" b="b"/>
                <a:pathLst>
                  <a:path w="106851" h="106851">
                    <a:moveTo>
                      <a:pt x="9167" y="53403"/>
                    </a:moveTo>
                    <a:lnTo>
                      <a:pt x="2273" y="63809"/>
                    </a:lnTo>
                    <a:lnTo>
                      <a:pt x="0" y="75643"/>
                    </a:lnTo>
                    <a:lnTo>
                      <a:pt x="2350" y="87465"/>
                    </a:lnTo>
                    <a:lnTo>
                      <a:pt x="9167" y="97675"/>
                    </a:lnTo>
                    <a:lnTo>
                      <a:pt x="19571" y="104576"/>
                    </a:lnTo>
                    <a:lnTo>
                      <a:pt x="31409" y="106851"/>
                    </a:lnTo>
                    <a:lnTo>
                      <a:pt x="43236" y="104502"/>
                    </a:lnTo>
                    <a:lnTo>
                      <a:pt x="53439" y="97700"/>
                    </a:lnTo>
                    <a:lnTo>
                      <a:pt x="97673" y="53454"/>
                    </a:lnTo>
                    <a:lnTo>
                      <a:pt x="104585" y="43018"/>
                    </a:lnTo>
                    <a:lnTo>
                      <a:pt x="106851" y="31179"/>
                    </a:lnTo>
                    <a:lnTo>
                      <a:pt x="104493" y="19353"/>
                    </a:lnTo>
                    <a:lnTo>
                      <a:pt x="97686" y="9156"/>
                    </a:lnTo>
                    <a:lnTo>
                      <a:pt x="87277" y="2265"/>
                    </a:lnTo>
                    <a:lnTo>
                      <a:pt x="75438" y="0"/>
                    </a:lnTo>
                    <a:lnTo>
                      <a:pt x="63614" y="2356"/>
                    </a:lnTo>
                    <a:lnTo>
                      <a:pt x="53414" y="9169"/>
                    </a:lnTo>
                    <a:lnTo>
                      <a:pt x="9167" y="53403"/>
                    </a:lnTo>
                    <a:close/>
                  </a:path>
                </a:pathLst>
              </a:custGeom>
              <a:solidFill>
                <a:srgbClr val="ECB133"/>
              </a:solidFill>
            </p:spPr>
            <p:txBody>
              <a:bodyPr wrap="square" lIns="0" tIns="0" rIns="0" bIns="0" rtlCol="0">
                <a:noAutofit/>
              </a:bodyPr>
              <a:lstStyle/>
              <a:p>
                <a:endParaRPr/>
              </a:p>
            </p:txBody>
          </p:sp>
          <p:sp>
            <p:nvSpPr>
              <p:cNvPr id="2513" name="object 78">
                <a:extLst>
                  <a:ext uri="{FF2B5EF4-FFF2-40B4-BE49-F238E27FC236}">
                    <a16:creationId xmlns:a16="http://schemas.microsoft.com/office/drawing/2014/main" id="{4F530006-B340-044D-2800-1CCD45CCF3FB}"/>
                  </a:ext>
                </a:extLst>
              </p:cNvPr>
              <p:cNvSpPr/>
              <p:nvPr/>
            </p:nvSpPr>
            <p:spPr>
              <a:xfrm>
                <a:off x="8446754" y="2404723"/>
                <a:ext cx="213621" cy="239704"/>
              </a:xfrm>
              <a:custGeom>
                <a:avLst/>
                <a:gdLst/>
                <a:ahLst/>
                <a:cxnLst/>
                <a:rect l="l" t="t" r="r" b="b"/>
                <a:pathLst>
                  <a:path w="213621" h="239704">
                    <a:moveTo>
                      <a:pt x="213621" y="26073"/>
                    </a:moveTo>
                    <a:lnTo>
                      <a:pt x="213550" y="24921"/>
                    </a:lnTo>
                    <a:lnTo>
                      <a:pt x="211847" y="12333"/>
                    </a:lnTo>
                    <a:lnTo>
                      <a:pt x="208452" y="25"/>
                    </a:lnTo>
                    <a:lnTo>
                      <a:pt x="200401" y="0"/>
                    </a:lnTo>
                    <a:lnTo>
                      <a:pt x="192374" y="3060"/>
                    </a:lnTo>
                    <a:lnTo>
                      <a:pt x="186240" y="9182"/>
                    </a:lnTo>
                    <a:lnTo>
                      <a:pt x="141993" y="53416"/>
                    </a:lnTo>
                    <a:lnTo>
                      <a:pt x="79382" y="116039"/>
                    </a:lnTo>
                    <a:lnTo>
                      <a:pt x="9177" y="186245"/>
                    </a:lnTo>
                    <a:lnTo>
                      <a:pt x="2346" y="196480"/>
                    </a:lnTo>
                    <a:lnTo>
                      <a:pt x="0" y="208301"/>
                    </a:lnTo>
                    <a:lnTo>
                      <a:pt x="2275" y="220135"/>
                    </a:lnTo>
                    <a:lnTo>
                      <a:pt x="9177" y="230543"/>
                    </a:lnTo>
                    <a:lnTo>
                      <a:pt x="19382" y="237353"/>
                    </a:lnTo>
                    <a:lnTo>
                      <a:pt x="31205" y="239704"/>
                    </a:lnTo>
                    <a:lnTo>
                      <a:pt x="43041" y="237430"/>
                    </a:lnTo>
                    <a:lnTo>
                      <a:pt x="53449" y="230530"/>
                    </a:lnTo>
                    <a:lnTo>
                      <a:pt x="123654" y="160312"/>
                    </a:lnTo>
                    <a:lnTo>
                      <a:pt x="186278" y="97713"/>
                    </a:lnTo>
                    <a:lnTo>
                      <a:pt x="195993" y="86287"/>
                    </a:lnTo>
                    <a:lnTo>
                      <a:pt x="202895" y="75197"/>
                    </a:lnTo>
                    <a:lnTo>
                      <a:pt x="208108" y="63446"/>
                    </a:lnTo>
                    <a:lnTo>
                      <a:pt x="211632" y="51220"/>
                    </a:lnTo>
                    <a:lnTo>
                      <a:pt x="213470" y="38700"/>
                    </a:lnTo>
                    <a:lnTo>
                      <a:pt x="213621" y="26073"/>
                    </a:lnTo>
                    <a:close/>
                  </a:path>
                </a:pathLst>
              </a:custGeom>
              <a:solidFill>
                <a:srgbClr val="34426E"/>
              </a:solidFill>
            </p:spPr>
            <p:txBody>
              <a:bodyPr wrap="square" lIns="0" tIns="0" rIns="0" bIns="0" rtlCol="0">
                <a:noAutofit/>
              </a:bodyPr>
              <a:lstStyle/>
              <a:p>
                <a:endParaRPr/>
              </a:p>
            </p:txBody>
          </p:sp>
          <p:sp>
            <p:nvSpPr>
              <p:cNvPr id="2514" name="object 79">
                <a:extLst>
                  <a:ext uri="{FF2B5EF4-FFF2-40B4-BE49-F238E27FC236}">
                    <a16:creationId xmlns:a16="http://schemas.microsoft.com/office/drawing/2014/main" id="{72325EEA-4C0F-9F63-C631-FC3E1A350A91}"/>
                  </a:ext>
                </a:extLst>
              </p:cNvPr>
              <p:cNvSpPr/>
              <p:nvPr/>
            </p:nvSpPr>
            <p:spPr>
              <a:xfrm>
                <a:off x="8313927" y="2297823"/>
                <a:ext cx="239702" cy="213767"/>
              </a:xfrm>
              <a:custGeom>
                <a:avLst/>
                <a:gdLst/>
                <a:ahLst/>
                <a:cxnLst/>
                <a:rect l="l" t="t" r="r" b="b"/>
                <a:pathLst>
                  <a:path w="239702" h="213767">
                    <a:moveTo>
                      <a:pt x="239690" y="5327"/>
                    </a:moveTo>
                    <a:lnTo>
                      <a:pt x="233995" y="3524"/>
                    </a:lnTo>
                    <a:lnTo>
                      <a:pt x="221975" y="969"/>
                    </a:lnTo>
                    <a:lnTo>
                      <a:pt x="209770" y="0"/>
                    </a:lnTo>
                    <a:lnTo>
                      <a:pt x="197547" y="616"/>
                    </a:lnTo>
                    <a:lnTo>
                      <a:pt x="185473" y="2819"/>
                    </a:lnTo>
                    <a:lnTo>
                      <a:pt x="173714" y="6609"/>
                    </a:lnTo>
                    <a:lnTo>
                      <a:pt x="162438" y="11985"/>
                    </a:lnTo>
                    <a:lnTo>
                      <a:pt x="151811" y="18950"/>
                    </a:lnTo>
                    <a:lnTo>
                      <a:pt x="142001" y="27501"/>
                    </a:lnTo>
                    <a:lnTo>
                      <a:pt x="9172" y="160318"/>
                    </a:lnTo>
                    <a:lnTo>
                      <a:pt x="2353" y="170531"/>
                    </a:lnTo>
                    <a:lnTo>
                      <a:pt x="0" y="182359"/>
                    </a:lnTo>
                    <a:lnTo>
                      <a:pt x="2273" y="194195"/>
                    </a:lnTo>
                    <a:lnTo>
                      <a:pt x="9172" y="204590"/>
                    </a:lnTo>
                    <a:lnTo>
                      <a:pt x="19390" y="211418"/>
                    </a:lnTo>
                    <a:lnTo>
                      <a:pt x="31209" y="213767"/>
                    </a:lnTo>
                    <a:lnTo>
                      <a:pt x="43040" y="211490"/>
                    </a:lnTo>
                    <a:lnTo>
                      <a:pt x="53444" y="204590"/>
                    </a:lnTo>
                    <a:lnTo>
                      <a:pt x="123650" y="134385"/>
                    </a:lnTo>
                    <a:lnTo>
                      <a:pt x="185550" y="72472"/>
                    </a:lnTo>
                    <a:lnTo>
                      <a:pt x="186997" y="71037"/>
                    </a:lnTo>
                    <a:lnTo>
                      <a:pt x="230508" y="27527"/>
                    </a:lnTo>
                    <a:lnTo>
                      <a:pt x="236642" y="21393"/>
                    </a:lnTo>
                    <a:lnTo>
                      <a:pt x="239702" y="13366"/>
                    </a:lnTo>
                    <a:lnTo>
                      <a:pt x="239690" y="5327"/>
                    </a:lnTo>
                    <a:close/>
                  </a:path>
                </a:pathLst>
              </a:custGeom>
              <a:solidFill>
                <a:srgbClr val="34426E"/>
              </a:solidFill>
            </p:spPr>
            <p:txBody>
              <a:bodyPr wrap="square" lIns="0" tIns="0" rIns="0" bIns="0" rtlCol="0">
                <a:noAutofit/>
              </a:bodyPr>
              <a:lstStyle/>
              <a:p>
                <a:endParaRPr/>
              </a:p>
            </p:txBody>
          </p:sp>
          <p:sp>
            <p:nvSpPr>
              <p:cNvPr id="2515" name="object 80">
                <a:extLst>
                  <a:ext uri="{FF2B5EF4-FFF2-40B4-BE49-F238E27FC236}">
                    <a16:creationId xmlns:a16="http://schemas.microsoft.com/office/drawing/2014/main" id="{0E70B127-4042-8A9D-36EF-281E6620428A}"/>
                  </a:ext>
                </a:extLst>
              </p:cNvPr>
              <p:cNvSpPr/>
              <p:nvPr/>
            </p:nvSpPr>
            <p:spPr>
              <a:xfrm>
                <a:off x="8513161" y="2338342"/>
                <a:ext cx="106858" cy="106863"/>
              </a:xfrm>
              <a:custGeom>
                <a:avLst/>
                <a:gdLst/>
                <a:ahLst/>
                <a:cxnLst/>
                <a:rect l="l" t="t" r="r" b="b"/>
                <a:pathLst>
                  <a:path w="106858" h="106863">
                    <a:moveTo>
                      <a:pt x="53409" y="9183"/>
                    </a:moveTo>
                    <a:lnTo>
                      <a:pt x="9162" y="53417"/>
                    </a:lnTo>
                    <a:lnTo>
                      <a:pt x="2354" y="63613"/>
                    </a:lnTo>
                    <a:lnTo>
                      <a:pt x="0" y="75438"/>
                    </a:lnTo>
                    <a:lnTo>
                      <a:pt x="2269" y="87278"/>
                    </a:lnTo>
                    <a:lnTo>
                      <a:pt x="9162" y="97689"/>
                    </a:lnTo>
                    <a:lnTo>
                      <a:pt x="19377" y="104510"/>
                    </a:lnTo>
                    <a:lnTo>
                      <a:pt x="31203" y="106863"/>
                    </a:lnTo>
                    <a:lnTo>
                      <a:pt x="43040" y="104594"/>
                    </a:lnTo>
                    <a:lnTo>
                      <a:pt x="53447" y="97702"/>
                    </a:lnTo>
                    <a:lnTo>
                      <a:pt x="97681" y="53455"/>
                    </a:lnTo>
                    <a:lnTo>
                      <a:pt x="104503" y="43240"/>
                    </a:lnTo>
                    <a:lnTo>
                      <a:pt x="106858" y="31414"/>
                    </a:lnTo>
                    <a:lnTo>
                      <a:pt x="104589" y="19576"/>
                    </a:lnTo>
                    <a:lnTo>
                      <a:pt x="97694" y="9170"/>
                    </a:lnTo>
                    <a:lnTo>
                      <a:pt x="87471" y="2347"/>
                    </a:lnTo>
                    <a:lnTo>
                      <a:pt x="75648" y="0"/>
                    </a:lnTo>
                    <a:lnTo>
                      <a:pt x="63814" y="2278"/>
                    </a:lnTo>
                    <a:lnTo>
                      <a:pt x="53409" y="9183"/>
                    </a:lnTo>
                    <a:close/>
                  </a:path>
                </a:pathLst>
              </a:custGeom>
              <a:solidFill>
                <a:srgbClr val="ECB133"/>
              </a:solidFill>
            </p:spPr>
            <p:txBody>
              <a:bodyPr wrap="square" lIns="0" tIns="0" rIns="0" bIns="0" rtlCol="0">
                <a:noAutofit/>
              </a:bodyPr>
              <a:lstStyle/>
              <a:p>
                <a:endParaRPr/>
              </a:p>
            </p:txBody>
          </p:sp>
          <p:sp>
            <p:nvSpPr>
              <p:cNvPr id="2516" name="object 81">
                <a:extLst>
                  <a:ext uri="{FF2B5EF4-FFF2-40B4-BE49-F238E27FC236}">
                    <a16:creationId xmlns:a16="http://schemas.microsoft.com/office/drawing/2014/main" id="{F4A4ABB2-B0B7-D321-D169-29E62F2738DC}"/>
                  </a:ext>
                </a:extLst>
              </p:cNvPr>
              <p:cNvSpPr/>
              <p:nvPr/>
            </p:nvSpPr>
            <p:spPr>
              <a:xfrm>
                <a:off x="8822621" y="2297967"/>
                <a:ext cx="239704" cy="213628"/>
              </a:xfrm>
              <a:custGeom>
                <a:avLst/>
                <a:gdLst/>
                <a:ahLst/>
                <a:cxnLst/>
                <a:rect l="l" t="t" r="r" b="b"/>
                <a:pathLst>
                  <a:path w="239704" h="213628">
                    <a:moveTo>
                      <a:pt x="26073" y="0"/>
                    </a:moveTo>
                    <a:lnTo>
                      <a:pt x="24917" y="71"/>
                    </a:lnTo>
                    <a:lnTo>
                      <a:pt x="12327" y="1781"/>
                    </a:lnTo>
                    <a:lnTo>
                      <a:pt x="25" y="5181"/>
                    </a:lnTo>
                    <a:lnTo>
                      <a:pt x="0" y="13220"/>
                    </a:lnTo>
                    <a:lnTo>
                      <a:pt x="3060" y="21247"/>
                    </a:lnTo>
                    <a:lnTo>
                      <a:pt x="9194" y="27381"/>
                    </a:lnTo>
                    <a:lnTo>
                      <a:pt x="53428" y="71628"/>
                    </a:lnTo>
                    <a:lnTo>
                      <a:pt x="116052" y="134239"/>
                    </a:lnTo>
                    <a:lnTo>
                      <a:pt x="186258" y="204444"/>
                    </a:lnTo>
                    <a:lnTo>
                      <a:pt x="196481" y="211275"/>
                    </a:lnTo>
                    <a:lnTo>
                      <a:pt x="208304" y="213628"/>
                    </a:lnTo>
                    <a:lnTo>
                      <a:pt x="220138" y="211354"/>
                    </a:lnTo>
                    <a:lnTo>
                      <a:pt x="230543" y="204457"/>
                    </a:lnTo>
                    <a:lnTo>
                      <a:pt x="237356" y="194247"/>
                    </a:lnTo>
                    <a:lnTo>
                      <a:pt x="239704" y="182421"/>
                    </a:lnTo>
                    <a:lnTo>
                      <a:pt x="237429" y="170581"/>
                    </a:lnTo>
                    <a:lnTo>
                      <a:pt x="230530" y="160172"/>
                    </a:lnTo>
                    <a:lnTo>
                      <a:pt x="160324" y="89966"/>
                    </a:lnTo>
                    <a:lnTo>
                      <a:pt x="97713" y="27343"/>
                    </a:lnTo>
                    <a:lnTo>
                      <a:pt x="86293" y="17633"/>
                    </a:lnTo>
                    <a:lnTo>
                      <a:pt x="75203" y="10732"/>
                    </a:lnTo>
                    <a:lnTo>
                      <a:pt x="63451" y="5520"/>
                    </a:lnTo>
                    <a:lnTo>
                      <a:pt x="51223" y="1995"/>
                    </a:lnTo>
                    <a:lnTo>
                      <a:pt x="38702" y="156"/>
                    </a:lnTo>
                    <a:lnTo>
                      <a:pt x="26073" y="0"/>
                    </a:lnTo>
                    <a:close/>
                  </a:path>
                </a:pathLst>
              </a:custGeom>
              <a:solidFill>
                <a:srgbClr val="34426E"/>
              </a:solidFill>
            </p:spPr>
            <p:txBody>
              <a:bodyPr wrap="square" lIns="0" tIns="0" rIns="0" bIns="0" rtlCol="0">
                <a:noAutofit/>
              </a:bodyPr>
              <a:lstStyle/>
              <a:p>
                <a:endParaRPr/>
              </a:p>
            </p:txBody>
          </p:sp>
          <p:sp>
            <p:nvSpPr>
              <p:cNvPr id="2517" name="object 82">
                <a:extLst>
                  <a:ext uri="{FF2B5EF4-FFF2-40B4-BE49-F238E27FC236}">
                    <a16:creationId xmlns:a16="http://schemas.microsoft.com/office/drawing/2014/main" id="{0C9F33BB-39F5-920B-BA5D-560026CEA180}"/>
                  </a:ext>
                </a:extLst>
              </p:cNvPr>
              <p:cNvSpPr/>
              <p:nvPr/>
            </p:nvSpPr>
            <p:spPr>
              <a:xfrm>
                <a:off x="8715721" y="2404725"/>
                <a:ext cx="213775" cy="239701"/>
              </a:xfrm>
              <a:custGeom>
                <a:avLst/>
                <a:gdLst/>
                <a:ahLst/>
                <a:cxnLst/>
                <a:rect l="l" t="t" r="r" b="b"/>
                <a:pathLst>
                  <a:path w="213775" h="239701">
                    <a:moveTo>
                      <a:pt x="5327" y="12"/>
                    </a:moveTo>
                    <a:lnTo>
                      <a:pt x="3524" y="5707"/>
                    </a:lnTo>
                    <a:lnTo>
                      <a:pt x="969" y="17727"/>
                    </a:lnTo>
                    <a:lnTo>
                      <a:pt x="0" y="29931"/>
                    </a:lnTo>
                    <a:lnTo>
                      <a:pt x="616" y="42155"/>
                    </a:lnTo>
                    <a:lnTo>
                      <a:pt x="2819" y="54229"/>
                    </a:lnTo>
                    <a:lnTo>
                      <a:pt x="6609" y="65988"/>
                    </a:lnTo>
                    <a:lnTo>
                      <a:pt x="11985" y="77264"/>
                    </a:lnTo>
                    <a:lnTo>
                      <a:pt x="18950" y="87891"/>
                    </a:lnTo>
                    <a:lnTo>
                      <a:pt x="27501" y="97701"/>
                    </a:lnTo>
                    <a:lnTo>
                      <a:pt x="160318" y="230517"/>
                    </a:lnTo>
                    <a:lnTo>
                      <a:pt x="170543" y="237348"/>
                    </a:lnTo>
                    <a:lnTo>
                      <a:pt x="182369" y="239701"/>
                    </a:lnTo>
                    <a:lnTo>
                      <a:pt x="194204" y="237427"/>
                    </a:lnTo>
                    <a:lnTo>
                      <a:pt x="204603" y="230530"/>
                    </a:lnTo>
                    <a:lnTo>
                      <a:pt x="211425" y="220311"/>
                    </a:lnTo>
                    <a:lnTo>
                      <a:pt x="213775" y="208487"/>
                    </a:lnTo>
                    <a:lnTo>
                      <a:pt x="211501" y="196651"/>
                    </a:lnTo>
                    <a:lnTo>
                      <a:pt x="204603" y="186245"/>
                    </a:lnTo>
                    <a:lnTo>
                      <a:pt x="134410" y="116039"/>
                    </a:lnTo>
                    <a:lnTo>
                      <a:pt x="72498" y="54140"/>
                    </a:lnTo>
                    <a:lnTo>
                      <a:pt x="71062" y="52692"/>
                    </a:lnTo>
                    <a:lnTo>
                      <a:pt x="27540" y="9182"/>
                    </a:lnTo>
                    <a:lnTo>
                      <a:pt x="21393" y="3022"/>
                    </a:lnTo>
                    <a:lnTo>
                      <a:pt x="13366" y="0"/>
                    </a:lnTo>
                    <a:lnTo>
                      <a:pt x="5327" y="12"/>
                    </a:lnTo>
                    <a:close/>
                  </a:path>
                </a:pathLst>
              </a:custGeom>
              <a:solidFill>
                <a:srgbClr val="34426E"/>
              </a:solidFill>
            </p:spPr>
            <p:txBody>
              <a:bodyPr wrap="square" lIns="0" tIns="0" rIns="0" bIns="0" rtlCol="0">
                <a:noAutofit/>
              </a:bodyPr>
              <a:lstStyle/>
              <a:p>
                <a:endParaRPr/>
              </a:p>
            </p:txBody>
          </p:sp>
          <p:sp>
            <p:nvSpPr>
              <p:cNvPr id="2518" name="object 83">
                <a:extLst>
                  <a:ext uri="{FF2B5EF4-FFF2-40B4-BE49-F238E27FC236}">
                    <a16:creationId xmlns:a16="http://schemas.microsoft.com/office/drawing/2014/main" id="{A4A148BC-791E-516E-5F75-8A3CF9C3AE1B}"/>
                  </a:ext>
                </a:extLst>
              </p:cNvPr>
              <p:cNvSpPr/>
              <p:nvPr/>
            </p:nvSpPr>
            <p:spPr>
              <a:xfrm>
                <a:off x="8756250" y="2338332"/>
                <a:ext cx="106860" cy="106855"/>
              </a:xfrm>
              <a:custGeom>
                <a:avLst/>
                <a:gdLst/>
                <a:ahLst/>
                <a:cxnLst/>
                <a:rect l="l" t="t" r="r" b="b"/>
                <a:pathLst>
                  <a:path w="106860" h="106855">
                    <a:moveTo>
                      <a:pt x="9167" y="53446"/>
                    </a:moveTo>
                    <a:lnTo>
                      <a:pt x="53414" y="97692"/>
                    </a:lnTo>
                    <a:lnTo>
                      <a:pt x="63618" y="104501"/>
                    </a:lnTo>
                    <a:lnTo>
                      <a:pt x="75441" y="106855"/>
                    </a:lnTo>
                    <a:lnTo>
                      <a:pt x="87278" y="104588"/>
                    </a:lnTo>
                    <a:lnTo>
                      <a:pt x="97686" y="97692"/>
                    </a:lnTo>
                    <a:lnTo>
                      <a:pt x="104504" y="87487"/>
                    </a:lnTo>
                    <a:lnTo>
                      <a:pt x="106860" y="75664"/>
                    </a:lnTo>
                    <a:lnTo>
                      <a:pt x="104591" y="63828"/>
                    </a:lnTo>
                    <a:lnTo>
                      <a:pt x="97699" y="53420"/>
                    </a:lnTo>
                    <a:lnTo>
                      <a:pt x="53465" y="9186"/>
                    </a:lnTo>
                    <a:lnTo>
                      <a:pt x="43234" y="2354"/>
                    </a:lnTo>
                    <a:lnTo>
                      <a:pt x="31410" y="0"/>
                    </a:lnTo>
                    <a:lnTo>
                      <a:pt x="19572" y="2272"/>
                    </a:lnTo>
                    <a:lnTo>
                      <a:pt x="9167" y="9173"/>
                    </a:lnTo>
                    <a:lnTo>
                      <a:pt x="2350" y="19383"/>
                    </a:lnTo>
                    <a:lnTo>
                      <a:pt x="0" y="31205"/>
                    </a:lnTo>
                    <a:lnTo>
                      <a:pt x="2273" y="43039"/>
                    </a:lnTo>
                    <a:lnTo>
                      <a:pt x="9167" y="53446"/>
                    </a:lnTo>
                    <a:close/>
                  </a:path>
                </a:pathLst>
              </a:custGeom>
              <a:solidFill>
                <a:srgbClr val="ECB133"/>
              </a:solidFill>
            </p:spPr>
            <p:txBody>
              <a:bodyPr wrap="square" lIns="0" tIns="0" rIns="0" bIns="0" rtlCol="0">
                <a:noAutofit/>
              </a:bodyPr>
              <a:lstStyle/>
              <a:p>
                <a:endParaRPr/>
              </a:p>
            </p:txBody>
          </p:sp>
          <p:sp>
            <p:nvSpPr>
              <p:cNvPr id="2520" name="object 84">
                <a:extLst>
                  <a:ext uri="{FF2B5EF4-FFF2-40B4-BE49-F238E27FC236}">
                    <a16:creationId xmlns:a16="http://schemas.microsoft.com/office/drawing/2014/main" id="{F699A2DB-2025-F44F-0F13-A84C9E7BD627}"/>
                  </a:ext>
                </a:extLst>
              </p:cNvPr>
              <p:cNvSpPr/>
              <p:nvPr/>
            </p:nvSpPr>
            <p:spPr>
              <a:xfrm>
                <a:off x="8442534" y="1714731"/>
                <a:ext cx="213612" cy="239704"/>
              </a:xfrm>
              <a:custGeom>
                <a:avLst/>
                <a:gdLst/>
                <a:ahLst/>
                <a:cxnLst/>
                <a:rect l="l" t="t" r="r" b="b"/>
                <a:pathLst>
                  <a:path w="213612" h="239704">
                    <a:moveTo>
                      <a:pt x="213612" y="26073"/>
                    </a:moveTo>
                    <a:lnTo>
                      <a:pt x="213541" y="24907"/>
                    </a:lnTo>
                    <a:lnTo>
                      <a:pt x="211846" y="12321"/>
                    </a:lnTo>
                    <a:lnTo>
                      <a:pt x="208443" y="12"/>
                    </a:lnTo>
                    <a:lnTo>
                      <a:pt x="200404" y="0"/>
                    </a:lnTo>
                    <a:lnTo>
                      <a:pt x="192365" y="3060"/>
                    </a:lnTo>
                    <a:lnTo>
                      <a:pt x="186243" y="9182"/>
                    </a:lnTo>
                    <a:lnTo>
                      <a:pt x="141996" y="53416"/>
                    </a:lnTo>
                    <a:lnTo>
                      <a:pt x="79373" y="116039"/>
                    </a:lnTo>
                    <a:lnTo>
                      <a:pt x="9167" y="186245"/>
                    </a:lnTo>
                    <a:lnTo>
                      <a:pt x="2344" y="196474"/>
                    </a:lnTo>
                    <a:lnTo>
                      <a:pt x="0" y="208300"/>
                    </a:lnTo>
                    <a:lnTo>
                      <a:pt x="2275" y="220137"/>
                    </a:lnTo>
                    <a:lnTo>
                      <a:pt x="9167" y="230543"/>
                    </a:lnTo>
                    <a:lnTo>
                      <a:pt x="19382" y="237356"/>
                    </a:lnTo>
                    <a:lnTo>
                      <a:pt x="31207" y="239704"/>
                    </a:lnTo>
                    <a:lnTo>
                      <a:pt x="43045" y="237429"/>
                    </a:lnTo>
                    <a:lnTo>
                      <a:pt x="53452" y="230530"/>
                    </a:lnTo>
                    <a:lnTo>
                      <a:pt x="123658" y="160312"/>
                    </a:lnTo>
                    <a:lnTo>
                      <a:pt x="186281" y="97713"/>
                    </a:lnTo>
                    <a:lnTo>
                      <a:pt x="195988" y="86282"/>
                    </a:lnTo>
                    <a:lnTo>
                      <a:pt x="202891" y="75191"/>
                    </a:lnTo>
                    <a:lnTo>
                      <a:pt x="208103" y="63442"/>
                    </a:lnTo>
                    <a:lnTo>
                      <a:pt x="211625" y="51217"/>
                    </a:lnTo>
                    <a:lnTo>
                      <a:pt x="213461" y="38700"/>
                    </a:lnTo>
                    <a:lnTo>
                      <a:pt x="213612" y="26073"/>
                    </a:lnTo>
                    <a:close/>
                  </a:path>
                </a:pathLst>
              </a:custGeom>
              <a:solidFill>
                <a:srgbClr val="34426E"/>
              </a:solidFill>
            </p:spPr>
            <p:txBody>
              <a:bodyPr wrap="square" lIns="0" tIns="0" rIns="0" bIns="0" rtlCol="0">
                <a:noAutofit/>
              </a:bodyPr>
              <a:lstStyle/>
              <a:p>
                <a:endParaRPr/>
              </a:p>
            </p:txBody>
          </p:sp>
          <p:sp>
            <p:nvSpPr>
              <p:cNvPr id="2521" name="object 85">
                <a:extLst>
                  <a:ext uri="{FF2B5EF4-FFF2-40B4-BE49-F238E27FC236}">
                    <a16:creationId xmlns:a16="http://schemas.microsoft.com/office/drawing/2014/main" id="{09E78099-9E06-7817-45FC-09D3E581D524}"/>
                  </a:ext>
                </a:extLst>
              </p:cNvPr>
              <p:cNvSpPr/>
              <p:nvPr/>
            </p:nvSpPr>
            <p:spPr>
              <a:xfrm>
                <a:off x="8309715" y="1607831"/>
                <a:ext cx="239698" cy="213774"/>
              </a:xfrm>
              <a:custGeom>
                <a:avLst/>
                <a:gdLst/>
                <a:ahLst/>
                <a:cxnLst/>
                <a:rect l="l" t="t" r="r" b="b"/>
                <a:pathLst>
                  <a:path w="239698" h="213774">
                    <a:moveTo>
                      <a:pt x="239672" y="5327"/>
                    </a:moveTo>
                    <a:lnTo>
                      <a:pt x="233989" y="3526"/>
                    </a:lnTo>
                    <a:lnTo>
                      <a:pt x="221972" y="970"/>
                    </a:lnTo>
                    <a:lnTo>
                      <a:pt x="209767" y="0"/>
                    </a:lnTo>
                    <a:lnTo>
                      <a:pt x="197543" y="615"/>
                    </a:lnTo>
                    <a:lnTo>
                      <a:pt x="185467" y="2818"/>
                    </a:lnTo>
                    <a:lnTo>
                      <a:pt x="173707" y="6607"/>
                    </a:lnTo>
                    <a:lnTo>
                      <a:pt x="162430" y="11984"/>
                    </a:lnTo>
                    <a:lnTo>
                      <a:pt x="151804" y="18949"/>
                    </a:lnTo>
                    <a:lnTo>
                      <a:pt x="141996" y="27501"/>
                    </a:lnTo>
                    <a:lnTo>
                      <a:pt x="9167" y="160318"/>
                    </a:lnTo>
                    <a:lnTo>
                      <a:pt x="2347" y="170539"/>
                    </a:lnTo>
                    <a:lnTo>
                      <a:pt x="0" y="182366"/>
                    </a:lnTo>
                    <a:lnTo>
                      <a:pt x="2274" y="194202"/>
                    </a:lnTo>
                    <a:lnTo>
                      <a:pt x="9167" y="204603"/>
                    </a:lnTo>
                    <a:lnTo>
                      <a:pt x="19381" y="211424"/>
                    </a:lnTo>
                    <a:lnTo>
                      <a:pt x="31202" y="213774"/>
                    </a:lnTo>
                    <a:lnTo>
                      <a:pt x="43034" y="211496"/>
                    </a:lnTo>
                    <a:lnTo>
                      <a:pt x="53439" y="204590"/>
                    </a:lnTo>
                    <a:lnTo>
                      <a:pt x="123645" y="134385"/>
                    </a:lnTo>
                    <a:lnTo>
                      <a:pt x="185545" y="72497"/>
                    </a:lnTo>
                    <a:lnTo>
                      <a:pt x="186993" y="71050"/>
                    </a:lnTo>
                    <a:lnTo>
                      <a:pt x="230503" y="27527"/>
                    </a:lnTo>
                    <a:lnTo>
                      <a:pt x="236637" y="21405"/>
                    </a:lnTo>
                    <a:lnTo>
                      <a:pt x="239698" y="13366"/>
                    </a:lnTo>
                    <a:lnTo>
                      <a:pt x="239672" y="5327"/>
                    </a:lnTo>
                    <a:close/>
                  </a:path>
                </a:pathLst>
              </a:custGeom>
              <a:solidFill>
                <a:srgbClr val="34426E"/>
              </a:solidFill>
            </p:spPr>
            <p:txBody>
              <a:bodyPr wrap="square" lIns="0" tIns="0" rIns="0" bIns="0" rtlCol="0">
                <a:noAutofit/>
              </a:bodyPr>
              <a:lstStyle/>
              <a:p>
                <a:endParaRPr/>
              </a:p>
            </p:txBody>
          </p:sp>
          <p:sp>
            <p:nvSpPr>
              <p:cNvPr id="2522" name="object 86">
                <a:extLst>
                  <a:ext uri="{FF2B5EF4-FFF2-40B4-BE49-F238E27FC236}">
                    <a16:creationId xmlns:a16="http://schemas.microsoft.com/office/drawing/2014/main" id="{13D2B82E-6C44-75CF-EB8B-5E9A39D5D982}"/>
                  </a:ext>
                </a:extLst>
              </p:cNvPr>
              <p:cNvSpPr/>
              <p:nvPr/>
            </p:nvSpPr>
            <p:spPr>
              <a:xfrm>
                <a:off x="8508940" y="1648348"/>
                <a:ext cx="106860" cy="106866"/>
              </a:xfrm>
              <a:custGeom>
                <a:avLst/>
                <a:gdLst/>
                <a:ahLst/>
                <a:cxnLst/>
                <a:rect l="l" t="t" r="r" b="b"/>
                <a:pathLst>
                  <a:path w="106860" h="106866">
                    <a:moveTo>
                      <a:pt x="53414" y="9174"/>
                    </a:moveTo>
                    <a:lnTo>
                      <a:pt x="9167" y="53408"/>
                    </a:lnTo>
                    <a:lnTo>
                      <a:pt x="2350" y="63629"/>
                    </a:lnTo>
                    <a:lnTo>
                      <a:pt x="0" y="75455"/>
                    </a:lnTo>
                    <a:lnTo>
                      <a:pt x="2271" y="87292"/>
                    </a:lnTo>
                    <a:lnTo>
                      <a:pt x="9167" y="97693"/>
                    </a:lnTo>
                    <a:lnTo>
                      <a:pt x="19367" y="104510"/>
                    </a:lnTo>
                    <a:lnTo>
                      <a:pt x="31191" y="106866"/>
                    </a:lnTo>
                    <a:lnTo>
                      <a:pt x="43030" y="104598"/>
                    </a:lnTo>
                    <a:lnTo>
                      <a:pt x="53439" y="97705"/>
                    </a:lnTo>
                    <a:lnTo>
                      <a:pt x="97686" y="53458"/>
                    </a:lnTo>
                    <a:lnTo>
                      <a:pt x="104509" y="43227"/>
                    </a:lnTo>
                    <a:lnTo>
                      <a:pt x="106860" y="31404"/>
                    </a:lnTo>
                    <a:lnTo>
                      <a:pt x="104586" y="19569"/>
                    </a:lnTo>
                    <a:lnTo>
                      <a:pt x="97686" y="9161"/>
                    </a:lnTo>
                    <a:lnTo>
                      <a:pt x="87479" y="2351"/>
                    </a:lnTo>
                    <a:lnTo>
                      <a:pt x="75653" y="0"/>
                    </a:lnTo>
                    <a:lnTo>
                      <a:pt x="63816" y="2273"/>
                    </a:lnTo>
                    <a:lnTo>
                      <a:pt x="53414" y="9174"/>
                    </a:lnTo>
                    <a:close/>
                  </a:path>
                </a:pathLst>
              </a:custGeom>
              <a:solidFill>
                <a:srgbClr val="ECB133"/>
              </a:solidFill>
            </p:spPr>
            <p:txBody>
              <a:bodyPr wrap="square" lIns="0" tIns="0" rIns="0" bIns="0" rtlCol="0">
                <a:noAutofit/>
              </a:bodyPr>
              <a:lstStyle/>
              <a:p>
                <a:endParaRPr/>
              </a:p>
            </p:txBody>
          </p:sp>
          <p:sp>
            <p:nvSpPr>
              <p:cNvPr id="2523" name="object 87">
                <a:extLst>
                  <a:ext uri="{FF2B5EF4-FFF2-40B4-BE49-F238E27FC236}">
                    <a16:creationId xmlns:a16="http://schemas.microsoft.com/office/drawing/2014/main" id="{AB698ADA-3BE2-3F55-7084-442F20F63C87}"/>
                  </a:ext>
                </a:extLst>
              </p:cNvPr>
              <p:cNvSpPr/>
              <p:nvPr/>
            </p:nvSpPr>
            <p:spPr>
              <a:xfrm>
                <a:off x="8446759" y="1896025"/>
                <a:ext cx="213617" cy="239710"/>
              </a:xfrm>
              <a:custGeom>
                <a:avLst/>
                <a:gdLst/>
                <a:ahLst/>
                <a:cxnLst/>
                <a:rect l="l" t="t" r="r" b="b"/>
                <a:pathLst>
                  <a:path w="213617" h="239710">
                    <a:moveTo>
                      <a:pt x="213617" y="213624"/>
                    </a:moveTo>
                    <a:lnTo>
                      <a:pt x="213465" y="200997"/>
                    </a:lnTo>
                    <a:lnTo>
                      <a:pt x="211627" y="188480"/>
                    </a:lnTo>
                    <a:lnTo>
                      <a:pt x="208103" y="176255"/>
                    </a:lnTo>
                    <a:lnTo>
                      <a:pt x="202890" y="164506"/>
                    </a:lnTo>
                    <a:lnTo>
                      <a:pt x="195989" y="153415"/>
                    </a:lnTo>
                    <a:lnTo>
                      <a:pt x="187397" y="143165"/>
                    </a:lnTo>
                    <a:lnTo>
                      <a:pt x="123650" y="79385"/>
                    </a:lnTo>
                    <a:lnTo>
                      <a:pt x="53457" y="9167"/>
                    </a:lnTo>
                    <a:lnTo>
                      <a:pt x="43046" y="2271"/>
                    </a:lnTo>
                    <a:lnTo>
                      <a:pt x="31210" y="0"/>
                    </a:lnTo>
                    <a:lnTo>
                      <a:pt x="19389" y="2350"/>
                    </a:lnTo>
                    <a:lnTo>
                      <a:pt x="9172" y="9167"/>
                    </a:lnTo>
                    <a:lnTo>
                      <a:pt x="2274" y="19577"/>
                    </a:lnTo>
                    <a:lnTo>
                      <a:pt x="0" y="31409"/>
                    </a:lnTo>
                    <a:lnTo>
                      <a:pt x="2350" y="43229"/>
                    </a:lnTo>
                    <a:lnTo>
                      <a:pt x="9172" y="53452"/>
                    </a:lnTo>
                    <a:lnTo>
                      <a:pt x="79378" y="123645"/>
                    </a:lnTo>
                    <a:lnTo>
                      <a:pt x="142001" y="186281"/>
                    </a:lnTo>
                    <a:lnTo>
                      <a:pt x="186248" y="230515"/>
                    </a:lnTo>
                    <a:lnTo>
                      <a:pt x="192369" y="236637"/>
                    </a:lnTo>
                    <a:lnTo>
                      <a:pt x="200409" y="239710"/>
                    </a:lnTo>
                    <a:lnTo>
                      <a:pt x="208435" y="239672"/>
                    </a:lnTo>
                    <a:lnTo>
                      <a:pt x="211835" y="227365"/>
                    </a:lnTo>
                    <a:lnTo>
                      <a:pt x="213545" y="214779"/>
                    </a:lnTo>
                    <a:lnTo>
                      <a:pt x="213617" y="213624"/>
                    </a:lnTo>
                    <a:close/>
                  </a:path>
                </a:pathLst>
              </a:custGeom>
              <a:solidFill>
                <a:srgbClr val="34426E"/>
              </a:solidFill>
            </p:spPr>
            <p:txBody>
              <a:bodyPr wrap="square" lIns="0" tIns="0" rIns="0" bIns="0" rtlCol="0">
                <a:noAutofit/>
              </a:bodyPr>
              <a:lstStyle/>
              <a:p>
                <a:endParaRPr/>
              </a:p>
            </p:txBody>
          </p:sp>
          <p:sp>
            <p:nvSpPr>
              <p:cNvPr id="2524" name="object 88">
                <a:extLst>
                  <a:ext uri="{FF2B5EF4-FFF2-40B4-BE49-F238E27FC236}">
                    <a16:creationId xmlns:a16="http://schemas.microsoft.com/office/drawing/2014/main" id="{D7F7C326-DCAE-E793-66E3-67429BF574EB}"/>
                  </a:ext>
                </a:extLst>
              </p:cNvPr>
              <p:cNvSpPr/>
              <p:nvPr/>
            </p:nvSpPr>
            <p:spPr>
              <a:xfrm>
                <a:off x="8313929" y="2028861"/>
                <a:ext cx="239694" cy="213767"/>
              </a:xfrm>
              <a:custGeom>
                <a:avLst/>
                <a:gdLst/>
                <a:ahLst/>
                <a:cxnLst/>
                <a:rect l="l" t="t" r="r" b="b"/>
                <a:pathLst>
                  <a:path w="239694" h="213767">
                    <a:moveTo>
                      <a:pt x="239682" y="208433"/>
                    </a:moveTo>
                    <a:lnTo>
                      <a:pt x="239694" y="200394"/>
                    </a:lnTo>
                    <a:lnTo>
                      <a:pt x="236659" y="192355"/>
                    </a:lnTo>
                    <a:lnTo>
                      <a:pt x="230525" y="186234"/>
                    </a:lnTo>
                    <a:lnTo>
                      <a:pt x="187002" y="142711"/>
                    </a:lnTo>
                    <a:lnTo>
                      <a:pt x="185567" y="141276"/>
                    </a:lnTo>
                    <a:lnTo>
                      <a:pt x="123655" y="79376"/>
                    </a:lnTo>
                    <a:lnTo>
                      <a:pt x="53449" y="9170"/>
                    </a:lnTo>
                    <a:lnTo>
                      <a:pt x="43047" y="2269"/>
                    </a:lnTo>
                    <a:lnTo>
                      <a:pt x="31217" y="0"/>
                    </a:lnTo>
                    <a:lnTo>
                      <a:pt x="19399" y="2355"/>
                    </a:lnTo>
                    <a:lnTo>
                      <a:pt x="9177" y="9183"/>
                    </a:lnTo>
                    <a:lnTo>
                      <a:pt x="2277" y="19580"/>
                    </a:lnTo>
                    <a:lnTo>
                      <a:pt x="0" y="31408"/>
                    </a:lnTo>
                    <a:lnTo>
                      <a:pt x="2349" y="43230"/>
                    </a:lnTo>
                    <a:lnTo>
                      <a:pt x="9177" y="53455"/>
                    </a:lnTo>
                    <a:lnTo>
                      <a:pt x="142006" y="186284"/>
                    </a:lnTo>
                    <a:lnTo>
                      <a:pt x="151810" y="194830"/>
                    </a:lnTo>
                    <a:lnTo>
                      <a:pt x="162434" y="201789"/>
                    </a:lnTo>
                    <a:lnTo>
                      <a:pt x="173711" y="207163"/>
                    </a:lnTo>
                    <a:lnTo>
                      <a:pt x="185471" y="210951"/>
                    </a:lnTo>
                    <a:lnTo>
                      <a:pt x="197548" y="213152"/>
                    </a:lnTo>
                    <a:lnTo>
                      <a:pt x="209774" y="213767"/>
                    </a:lnTo>
                    <a:lnTo>
                      <a:pt x="221980" y="212795"/>
                    </a:lnTo>
                    <a:lnTo>
                      <a:pt x="233999" y="210236"/>
                    </a:lnTo>
                    <a:lnTo>
                      <a:pt x="239682" y="208433"/>
                    </a:lnTo>
                    <a:close/>
                  </a:path>
                </a:pathLst>
              </a:custGeom>
              <a:solidFill>
                <a:srgbClr val="34426E"/>
              </a:solidFill>
            </p:spPr>
            <p:txBody>
              <a:bodyPr wrap="square" lIns="0" tIns="0" rIns="0" bIns="0" rtlCol="0">
                <a:noAutofit/>
              </a:bodyPr>
              <a:lstStyle/>
              <a:p>
                <a:endParaRPr/>
              </a:p>
            </p:txBody>
          </p:sp>
          <p:sp>
            <p:nvSpPr>
              <p:cNvPr id="2525" name="object 89">
                <a:extLst>
                  <a:ext uri="{FF2B5EF4-FFF2-40B4-BE49-F238E27FC236}">
                    <a16:creationId xmlns:a16="http://schemas.microsoft.com/office/drawing/2014/main" id="{0B5470AC-B536-65D1-715F-932AEB8CA875}"/>
                  </a:ext>
                </a:extLst>
              </p:cNvPr>
              <p:cNvSpPr/>
              <p:nvPr/>
            </p:nvSpPr>
            <p:spPr>
              <a:xfrm>
                <a:off x="8513165" y="2095237"/>
                <a:ext cx="106859" cy="106871"/>
              </a:xfrm>
              <a:custGeom>
                <a:avLst/>
                <a:gdLst/>
                <a:ahLst/>
                <a:cxnLst/>
                <a:rect l="l" t="t" r="r" b="b"/>
                <a:pathLst>
                  <a:path w="106859" h="106871">
                    <a:moveTo>
                      <a:pt x="53412" y="97694"/>
                    </a:moveTo>
                    <a:lnTo>
                      <a:pt x="63814" y="104594"/>
                    </a:lnTo>
                    <a:lnTo>
                      <a:pt x="75642" y="106871"/>
                    </a:lnTo>
                    <a:lnTo>
                      <a:pt x="87461" y="104522"/>
                    </a:lnTo>
                    <a:lnTo>
                      <a:pt x="97685" y="97694"/>
                    </a:lnTo>
                    <a:lnTo>
                      <a:pt x="104586" y="87291"/>
                    </a:lnTo>
                    <a:lnTo>
                      <a:pt x="106859" y="75456"/>
                    </a:lnTo>
                    <a:lnTo>
                      <a:pt x="104504" y="63633"/>
                    </a:lnTo>
                    <a:lnTo>
                      <a:pt x="97697" y="53434"/>
                    </a:lnTo>
                    <a:lnTo>
                      <a:pt x="53463" y="9188"/>
                    </a:lnTo>
                    <a:lnTo>
                      <a:pt x="43021" y="2263"/>
                    </a:lnTo>
                    <a:lnTo>
                      <a:pt x="31184" y="0"/>
                    </a:lnTo>
                    <a:lnTo>
                      <a:pt x="19359" y="2362"/>
                    </a:lnTo>
                    <a:lnTo>
                      <a:pt x="9166" y="9175"/>
                    </a:lnTo>
                    <a:lnTo>
                      <a:pt x="2270" y="19580"/>
                    </a:lnTo>
                    <a:lnTo>
                      <a:pt x="0" y="31414"/>
                    </a:lnTo>
                    <a:lnTo>
                      <a:pt x="2352" y="43237"/>
                    </a:lnTo>
                    <a:lnTo>
                      <a:pt x="9178" y="53460"/>
                    </a:lnTo>
                    <a:lnTo>
                      <a:pt x="53412" y="97707"/>
                    </a:lnTo>
                    <a:close/>
                  </a:path>
                </a:pathLst>
              </a:custGeom>
              <a:solidFill>
                <a:srgbClr val="ECB133"/>
              </a:solidFill>
            </p:spPr>
            <p:txBody>
              <a:bodyPr wrap="square" lIns="0" tIns="0" rIns="0" bIns="0" rtlCol="0">
                <a:noAutofit/>
              </a:bodyPr>
              <a:lstStyle/>
              <a:p>
                <a:endParaRPr/>
              </a:p>
            </p:txBody>
          </p:sp>
          <p:sp>
            <p:nvSpPr>
              <p:cNvPr id="2526" name="object 90">
                <a:extLst>
                  <a:ext uri="{FF2B5EF4-FFF2-40B4-BE49-F238E27FC236}">
                    <a16:creationId xmlns:a16="http://schemas.microsoft.com/office/drawing/2014/main" id="{67FADC04-3625-BA1E-5C79-65C31A5E8F31}"/>
                  </a:ext>
                </a:extLst>
              </p:cNvPr>
              <p:cNvSpPr/>
              <p:nvPr/>
            </p:nvSpPr>
            <p:spPr>
              <a:xfrm>
                <a:off x="8656572" y="2238662"/>
                <a:ext cx="63123" cy="63120"/>
              </a:xfrm>
              <a:custGeom>
                <a:avLst/>
                <a:gdLst/>
                <a:ahLst/>
                <a:cxnLst/>
                <a:rect l="l" t="t" r="r" b="b"/>
                <a:pathLst>
                  <a:path w="63123" h="63120">
                    <a:moveTo>
                      <a:pt x="9248" y="9248"/>
                    </a:moveTo>
                    <a:lnTo>
                      <a:pt x="9111" y="9386"/>
                    </a:lnTo>
                    <a:lnTo>
                      <a:pt x="2260" y="19817"/>
                    </a:lnTo>
                    <a:lnTo>
                      <a:pt x="0" y="31652"/>
                    </a:lnTo>
                    <a:lnTo>
                      <a:pt x="2329" y="43477"/>
                    </a:lnTo>
                    <a:lnTo>
                      <a:pt x="9248" y="53876"/>
                    </a:lnTo>
                    <a:lnTo>
                      <a:pt x="19821" y="60861"/>
                    </a:lnTo>
                    <a:lnTo>
                      <a:pt x="31659" y="63120"/>
                    </a:lnTo>
                    <a:lnTo>
                      <a:pt x="43488" y="60793"/>
                    </a:lnTo>
                    <a:lnTo>
                      <a:pt x="53889" y="53876"/>
                    </a:lnTo>
                    <a:lnTo>
                      <a:pt x="54017" y="53747"/>
                    </a:lnTo>
                    <a:lnTo>
                      <a:pt x="60864" y="43319"/>
                    </a:lnTo>
                    <a:lnTo>
                      <a:pt x="63123" y="31478"/>
                    </a:lnTo>
                    <a:lnTo>
                      <a:pt x="60797" y="19646"/>
                    </a:lnTo>
                    <a:lnTo>
                      <a:pt x="53889" y="9248"/>
                    </a:lnTo>
                    <a:lnTo>
                      <a:pt x="53743" y="9103"/>
                    </a:lnTo>
                    <a:lnTo>
                      <a:pt x="43305" y="2257"/>
                    </a:lnTo>
                    <a:lnTo>
                      <a:pt x="31468" y="0"/>
                    </a:lnTo>
                    <a:lnTo>
                      <a:pt x="19645" y="2330"/>
                    </a:lnTo>
                    <a:lnTo>
                      <a:pt x="9248" y="9248"/>
                    </a:lnTo>
                    <a:close/>
                  </a:path>
                </a:pathLst>
              </a:custGeom>
              <a:solidFill>
                <a:srgbClr val="34426E"/>
              </a:solidFill>
            </p:spPr>
            <p:txBody>
              <a:bodyPr wrap="square" lIns="0" tIns="0" rIns="0" bIns="0" rtlCol="0">
                <a:noAutofit/>
              </a:bodyPr>
              <a:lstStyle/>
              <a:p>
                <a:endParaRPr/>
              </a:p>
            </p:txBody>
          </p:sp>
          <p:sp>
            <p:nvSpPr>
              <p:cNvPr id="2527" name="object 91">
                <a:extLst>
                  <a:ext uri="{FF2B5EF4-FFF2-40B4-BE49-F238E27FC236}">
                    <a16:creationId xmlns:a16="http://schemas.microsoft.com/office/drawing/2014/main" id="{8EF89906-C00A-D944-37D6-ED833AC78236}"/>
                  </a:ext>
                </a:extLst>
              </p:cNvPr>
              <p:cNvSpPr/>
              <p:nvPr/>
            </p:nvSpPr>
            <p:spPr>
              <a:xfrm>
                <a:off x="9508625" y="1342851"/>
                <a:ext cx="239680" cy="213617"/>
              </a:xfrm>
              <a:custGeom>
                <a:avLst/>
                <a:gdLst/>
                <a:ahLst/>
                <a:cxnLst/>
                <a:rect l="l" t="t" r="r" b="b"/>
                <a:pathLst>
                  <a:path w="239680" h="213617">
                    <a:moveTo>
                      <a:pt x="26060" y="213617"/>
                    </a:moveTo>
                    <a:lnTo>
                      <a:pt x="38687" y="213465"/>
                    </a:lnTo>
                    <a:lnTo>
                      <a:pt x="51204" y="211627"/>
                    </a:lnTo>
                    <a:lnTo>
                      <a:pt x="63429" y="208103"/>
                    </a:lnTo>
                    <a:lnTo>
                      <a:pt x="75178" y="202890"/>
                    </a:lnTo>
                    <a:lnTo>
                      <a:pt x="86269" y="195989"/>
                    </a:lnTo>
                    <a:lnTo>
                      <a:pt x="96519" y="187397"/>
                    </a:lnTo>
                    <a:lnTo>
                      <a:pt x="160312" y="123662"/>
                    </a:lnTo>
                    <a:lnTo>
                      <a:pt x="230517" y="53444"/>
                    </a:lnTo>
                    <a:lnTo>
                      <a:pt x="237410" y="43033"/>
                    </a:lnTo>
                    <a:lnTo>
                      <a:pt x="239680" y="31193"/>
                    </a:lnTo>
                    <a:lnTo>
                      <a:pt x="237326" y="19368"/>
                    </a:lnTo>
                    <a:lnTo>
                      <a:pt x="230517" y="9172"/>
                    </a:lnTo>
                    <a:lnTo>
                      <a:pt x="220111" y="2273"/>
                    </a:lnTo>
                    <a:lnTo>
                      <a:pt x="208277" y="0"/>
                    </a:lnTo>
                    <a:lnTo>
                      <a:pt x="196455" y="2353"/>
                    </a:lnTo>
                    <a:lnTo>
                      <a:pt x="186245" y="9172"/>
                    </a:lnTo>
                    <a:lnTo>
                      <a:pt x="116039" y="79390"/>
                    </a:lnTo>
                    <a:lnTo>
                      <a:pt x="53416" y="142001"/>
                    </a:lnTo>
                    <a:lnTo>
                      <a:pt x="9169" y="186248"/>
                    </a:lnTo>
                    <a:lnTo>
                      <a:pt x="3048" y="192369"/>
                    </a:lnTo>
                    <a:lnTo>
                      <a:pt x="0" y="200409"/>
                    </a:lnTo>
                    <a:lnTo>
                      <a:pt x="0" y="208435"/>
                    </a:lnTo>
                    <a:lnTo>
                      <a:pt x="12307" y="211843"/>
                    </a:lnTo>
                    <a:lnTo>
                      <a:pt x="24892" y="213545"/>
                    </a:lnTo>
                    <a:lnTo>
                      <a:pt x="26060" y="213617"/>
                    </a:lnTo>
                    <a:close/>
                  </a:path>
                </a:pathLst>
              </a:custGeom>
              <a:solidFill>
                <a:srgbClr val="34426E"/>
              </a:solidFill>
            </p:spPr>
            <p:txBody>
              <a:bodyPr wrap="square" lIns="0" tIns="0" rIns="0" bIns="0" rtlCol="0">
                <a:noAutofit/>
              </a:bodyPr>
              <a:lstStyle/>
              <a:p>
                <a:endParaRPr/>
              </a:p>
            </p:txBody>
          </p:sp>
          <p:sp>
            <p:nvSpPr>
              <p:cNvPr id="2528" name="object 92">
                <a:extLst>
                  <a:ext uri="{FF2B5EF4-FFF2-40B4-BE49-F238E27FC236}">
                    <a16:creationId xmlns:a16="http://schemas.microsoft.com/office/drawing/2014/main" id="{B84C1D52-6282-32A1-D12C-8A4BE7DB6AD9}"/>
                  </a:ext>
                </a:extLst>
              </p:cNvPr>
              <p:cNvSpPr/>
              <p:nvPr/>
            </p:nvSpPr>
            <p:spPr>
              <a:xfrm>
                <a:off x="9401707" y="1210029"/>
                <a:ext cx="213781" cy="239704"/>
              </a:xfrm>
              <a:custGeom>
                <a:avLst/>
                <a:gdLst/>
                <a:ahLst/>
                <a:cxnLst/>
                <a:rect l="l" t="t" r="r" b="b"/>
                <a:pathLst>
                  <a:path w="213781" h="239704">
                    <a:moveTo>
                      <a:pt x="5333" y="239691"/>
                    </a:moveTo>
                    <a:lnTo>
                      <a:pt x="13359" y="239704"/>
                    </a:lnTo>
                    <a:lnTo>
                      <a:pt x="21411" y="236643"/>
                    </a:lnTo>
                    <a:lnTo>
                      <a:pt x="27533" y="230509"/>
                    </a:lnTo>
                    <a:lnTo>
                      <a:pt x="71056" y="186999"/>
                    </a:lnTo>
                    <a:lnTo>
                      <a:pt x="134403" y="123651"/>
                    </a:lnTo>
                    <a:lnTo>
                      <a:pt x="204609" y="53433"/>
                    </a:lnTo>
                    <a:lnTo>
                      <a:pt x="211509" y="43031"/>
                    </a:lnTo>
                    <a:lnTo>
                      <a:pt x="213781" y="31198"/>
                    </a:lnTo>
                    <a:lnTo>
                      <a:pt x="211425" y="19376"/>
                    </a:lnTo>
                    <a:lnTo>
                      <a:pt x="204609" y="9174"/>
                    </a:lnTo>
                    <a:lnTo>
                      <a:pt x="194207" y="2278"/>
                    </a:lnTo>
                    <a:lnTo>
                      <a:pt x="182371" y="0"/>
                    </a:lnTo>
                    <a:lnTo>
                      <a:pt x="170547" y="2344"/>
                    </a:lnTo>
                    <a:lnTo>
                      <a:pt x="160337" y="9161"/>
                    </a:lnTo>
                    <a:lnTo>
                      <a:pt x="27507" y="141990"/>
                    </a:lnTo>
                    <a:lnTo>
                      <a:pt x="18956" y="151795"/>
                    </a:lnTo>
                    <a:lnTo>
                      <a:pt x="11992" y="162417"/>
                    </a:lnTo>
                    <a:lnTo>
                      <a:pt x="6614" y="173691"/>
                    </a:lnTo>
                    <a:lnTo>
                      <a:pt x="2823" y="185448"/>
                    </a:lnTo>
                    <a:lnTo>
                      <a:pt x="618" y="197522"/>
                    </a:lnTo>
                    <a:lnTo>
                      <a:pt x="0" y="209746"/>
                    </a:lnTo>
                    <a:lnTo>
                      <a:pt x="968" y="221953"/>
                    </a:lnTo>
                    <a:lnTo>
                      <a:pt x="3522" y="233975"/>
                    </a:lnTo>
                    <a:lnTo>
                      <a:pt x="5333" y="239691"/>
                    </a:lnTo>
                    <a:close/>
                  </a:path>
                </a:pathLst>
              </a:custGeom>
              <a:solidFill>
                <a:srgbClr val="34426E"/>
              </a:solidFill>
            </p:spPr>
            <p:txBody>
              <a:bodyPr wrap="square" lIns="0" tIns="0" rIns="0" bIns="0" rtlCol="0">
                <a:noAutofit/>
              </a:bodyPr>
              <a:lstStyle/>
              <a:p>
                <a:endParaRPr/>
              </a:p>
            </p:txBody>
          </p:sp>
          <p:sp>
            <p:nvSpPr>
              <p:cNvPr id="2529" name="object 93">
                <a:extLst>
                  <a:ext uri="{FF2B5EF4-FFF2-40B4-BE49-F238E27FC236}">
                    <a16:creationId xmlns:a16="http://schemas.microsoft.com/office/drawing/2014/main" id="{DFCEBD0D-CEBE-10C5-C61F-9A423E1A058D}"/>
                  </a:ext>
                </a:extLst>
              </p:cNvPr>
              <p:cNvSpPr/>
              <p:nvPr/>
            </p:nvSpPr>
            <p:spPr>
              <a:xfrm>
                <a:off x="9442232" y="1409254"/>
                <a:ext cx="106867" cy="106860"/>
              </a:xfrm>
              <a:custGeom>
                <a:avLst/>
                <a:gdLst/>
                <a:ahLst/>
                <a:cxnLst/>
                <a:rect l="l" t="t" r="r" b="b"/>
                <a:pathLst>
                  <a:path w="106867" h="106860">
                    <a:moveTo>
                      <a:pt x="9178" y="53414"/>
                    </a:moveTo>
                    <a:lnTo>
                      <a:pt x="2278" y="63819"/>
                    </a:lnTo>
                    <a:lnTo>
                      <a:pt x="0" y="75652"/>
                    </a:lnTo>
                    <a:lnTo>
                      <a:pt x="2347" y="87472"/>
                    </a:lnTo>
                    <a:lnTo>
                      <a:pt x="9166" y="97686"/>
                    </a:lnTo>
                    <a:lnTo>
                      <a:pt x="19573" y="104586"/>
                    </a:lnTo>
                    <a:lnTo>
                      <a:pt x="31409" y="106860"/>
                    </a:lnTo>
                    <a:lnTo>
                      <a:pt x="43232" y="104509"/>
                    </a:lnTo>
                    <a:lnTo>
                      <a:pt x="53438" y="97699"/>
                    </a:lnTo>
                    <a:lnTo>
                      <a:pt x="97685" y="53465"/>
                    </a:lnTo>
                    <a:lnTo>
                      <a:pt x="104597" y="43032"/>
                    </a:lnTo>
                    <a:lnTo>
                      <a:pt x="106867" y="31196"/>
                    </a:lnTo>
                    <a:lnTo>
                      <a:pt x="104513" y="19373"/>
                    </a:lnTo>
                    <a:lnTo>
                      <a:pt x="97697" y="9167"/>
                    </a:lnTo>
                    <a:lnTo>
                      <a:pt x="87286" y="2271"/>
                    </a:lnTo>
                    <a:lnTo>
                      <a:pt x="75451" y="0"/>
                    </a:lnTo>
                    <a:lnTo>
                      <a:pt x="63630" y="2350"/>
                    </a:lnTo>
                    <a:lnTo>
                      <a:pt x="53412" y="9167"/>
                    </a:lnTo>
                    <a:lnTo>
                      <a:pt x="9178" y="53414"/>
                    </a:lnTo>
                    <a:close/>
                  </a:path>
                </a:pathLst>
              </a:custGeom>
              <a:solidFill>
                <a:srgbClr val="ECB133"/>
              </a:solidFill>
            </p:spPr>
            <p:txBody>
              <a:bodyPr wrap="square" lIns="0" tIns="0" rIns="0" bIns="0" rtlCol="0">
                <a:noAutofit/>
              </a:bodyPr>
              <a:lstStyle/>
              <a:p>
                <a:endParaRPr/>
              </a:p>
            </p:txBody>
          </p:sp>
          <p:sp>
            <p:nvSpPr>
              <p:cNvPr id="2530" name="object 94">
                <a:extLst>
                  <a:ext uri="{FF2B5EF4-FFF2-40B4-BE49-F238E27FC236}">
                    <a16:creationId xmlns:a16="http://schemas.microsoft.com/office/drawing/2014/main" id="{5DD1B55D-1F8C-80CF-966D-C4DE505DCBF1}"/>
                  </a:ext>
                </a:extLst>
              </p:cNvPr>
              <p:cNvSpPr/>
              <p:nvPr/>
            </p:nvSpPr>
            <p:spPr>
              <a:xfrm>
                <a:off x="9132746" y="1718725"/>
                <a:ext cx="213617" cy="239698"/>
              </a:xfrm>
              <a:custGeom>
                <a:avLst/>
                <a:gdLst/>
                <a:ahLst/>
                <a:cxnLst/>
                <a:rect l="l" t="t" r="r" b="b"/>
                <a:pathLst>
                  <a:path w="213617" h="239698">
                    <a:moveTo>
                      <a:pt x="213617" y="26073"/>
                    </a:moveTo>
                    <a:lnTo>
                      <a:pt x="213545" y="24894"/>
                    </a:lnTo>
                    <a:lnTo>
                      <a:pt x="211842" y="12316"/>
                    </a:lnTo>
                    <a:lnTo>
                      <a:pt x="208435" y="0"/>
                    </a:lnTo>
                    <a:lnTo>
                      <a:pt x="200409" y="0"/>
                    </a:lnTo>
                    <a:lnTo>
                      <a:pt x="192382" y="3060"/>
                    </a:lnTo>
                    <a:lnTo>
                      <a:pt x="186248" y="9182"/>
                    </a:lnTo>
                    <a:lnTo>
                      <a:pt x="142001" y="53428"/>
                    </a:lnTo>
                    <a:lnTo>
                      <a:pt x="79390" y="116039"/>
                    </a:lnTo>
                    <a:lnTo>
                      <a:pt x="9172" y="186258"/>
                    </a:lnTo>
                    <a:lnTo>
                      <a:pt x="2346" y="196476"/>
                    </a:lnTo>
                    <a:lnTo>
                      <a:pt x="0" y="208295"/>
                    </a:lnTo>
                    <a:lnTo>
                      <a:pt x="2277" y="220126"/>
                    </a:lnTo>
                    <a:lnTo>
                      <a:pt x="9172" y="230530"/>
                    </a:lnTo>
                    <a:lnTo>
                      <a:pt x="19382" y="237344"/>
                    </a:lnTo>
                    <a:lnTo>
                      <a:pt x="31203" y="239698"/>
                    </a:lnTo>
                    <a:lnTo>
                      <a:pt x="43038" y="237427"/>
                    </a:lnTo>
                    <a:lnTo>
                      <a:pt x="53444" y="230530"/>
                    </a:lnTo>
                    <a:lnTo>
                      <a:pt x="123650" y="160312"/>
                    </a:lnTo>
                    <a:lnTo>
                      <a:pt x="186273" y="97701"/>
                    </a:lnTo>
                    <a:lnTo>
                      <a:pt x="195989" y="86281"/>
                    </a:lnTo>
                    <a:lnTo>
                      <a:pt x="202890" y="75188"/>
                    </a:lnTo>
                    <a:lnTo>
                      <a:pt x="208103" y="63437"/>
                    </a:lnTo>
                    <a:lnTo>
                      <a:pt x="211627" y="51211"/>
                    </a:lnTo>
                    <a:lnTo>
                      <a:pt x="213465" y="38695"/>
                    </a:lnTo>
                    <a:lnTo>
                      <a:pt x="213617" y="26073"/>
                    </a:lnTo>
                    <a:close/>
                  </a:path>
                </a:pathLst>
              </a:custGeom>
              <a:solidFill>
                <a:srgbClr val="34426E"/>
              </a:solidFill>
            </p:spPr>
            <p:txBody>
              <a:bodyPr wrap="square" lIns="0" tIns="0" rIns="0" bIns="0" rtlCol="0">
                <a:noAutofit/>
              </a:bodyPr>
              <a:lstStyle/>
              <a:p>
                <a:endParaRPr/>
              </a:p>
            </p:txBody>
          </p:sp>
          <p:sp>
            <p:nvSpPr>
              <p:cNvPr id="2531" name="object 95">
                <a:extLst>
                  <a:ext uri="{FF2B5EF4-FFF2-40B4-BE49-F238E27FC236}">
                    <a16:creationId xmlns:a16="http://schemas.microsoft.com/office/drawing/2014/main" id="{9D944970-6082-845F-A101-623198ED2292}"/>
                  </a:ext>
                </a:extLst>
              </p:cNvPr>
              <p:cNvSpPr/>
              <p:nvPr/>
            </p:nvSpPr>
            <p:spPr>
              <a:xfrm>
                <a:off x="8999914" y="1611817"/>
                <a:ext cx="239707" cy="213771"/>
              </a:xfrm>
              <a:custGeom>
                <a:avLst/>
                <a:gdLst/>
                <a:ahLst/>
                <a:cxnLst/>
                <a:rect l="l" t="t" r="r" b="b"/>
                <a:pathLst>
                  <a:path w="239707" h="213771">
                    <a:moveTo>
                      <a:pt x="239694" y="5336"/>
                    </a:moveTo>
                    <a:lnTo>
                      <a:pt x="233985" y="3526"/>
                    </a:lnTo>
                    <a:lnTo>
                      <a:pt x="221966" y="970"/>
                    </a:lnTo>
                    <a:lnTo>
                      <a:pt x="209761" y="0"/>
                    </a:lnTo>
                    <a:lnTo>
                      <a:pt x="197538" y="616"/>
                    </a:lnTo>
                    <a:lnTo>
                      <a:pt x="185463" y="2818"/>
                    </a:lnTo>
                    <a:lnTo>
                      <a:pt x="173704" y="6607"/>
                    </a:lnTo>
                    <a:lnTo>
                      <a:pt x="162428" y="11983"/>
                    </a:lnTo>
                    <a:lnTo>
                      <a:pt x="151802" y="18946"/>
                    </a:lnTo>
                    <a:lnTo>
                      <a:pt x="141993" y="27497"/>
                    </a:lnTo>
                    <a:lnTo>
                      <a:pt x="9177" y="160326"/>
                    </a:lnTo>
                    <a:lnTo>
                      <a:pt x="2349" y="170546"/>
                    </a:lnTo>
                    <a:lnTo>
                      <a:pt x="0" y="182369"/>
                    </a:lnTo>
                    <a:lnTo>
                      <a:pt x="2277" y="194200"/>
                    </a:lnTo>
                    <a:lnTo>
                      <a:pt x="9177" y="204599"/>
                    </a:lnTo>
                    <a:lnTo>
                      <a:pt x="19395" y="211418"/>
                    </a:lnTo>
                    <a:lnTo>
                      <a:pt x="31214" y="213771"/>
                    </a:lnTo>
                    <a:lnTo>
                      <a:pt x="43045" y="211500"/>
                    </a:lnTo>
                    <a:lnTo>
                      <a:pt x="53449" y="204599"/>
                    </a:lnTo>
                    <a:lnTo>
                      <a:pt x="123667" y="134393"/>
                    </a:lnTo>
                    <a:lnTo>
                      <a:pt x="185567" y="72493"/>
                    </a:lnTo>
                    <a:lnTo>
                      <a:pt x="187002" y="71058"/>
                    </a:lnTo>
                    <a:lnTo>
                      <a:pt x="230525" y="27535"/>
                    </a:lnTo>
                    <a:lnTo>
                      <a:pt x="236646" y="21414"/>
                    </a:lnTo>
                    <a:lnTo>
                      <a:pt x="239707" y="13362"/>
                    </a:lnTo>
                    <a:lnTo>
                      <a:pt x="239694" y="5336"/>
                    </a:lnTo>
                    <a:close/>
                  </a:path>
                </a:pathLst>
              </a:custGeom>
              <a:solidFill>
                <a:srgbClr val="34426E"/>
              </a:solidFill>
            </p:spPr>
            <p:txBody>
              <a:bodyPr wrap="square" lIns="0" tIns="0" rIns="0" bIns="0" rtlCol="0">
                <a:noAutofit/>
              </a:bodyPr>
              <a:lstStyle/>
              <a:p>
                <a:endParaRPr/>
              </a:p>
            </p:txBody>
          </p:sp>
          <p:sp>
            <p:nvSpPr>
              <p:cNvPr id="2532" name="object 96">
                <a:extLst>
                  <a:ext uri="{FF2B5EF4-FFF2-40B4-BE49-F238E27FC236}">
                    <a16:creationId xmlns:a16="http://schemas.microsoft.com/office/drawing/2014/main" id="{6859EACA-5D95-7F24-47EF-0EDE6C86FF1F}"/>
                  </a:ext>
                </a:extLst>
              </p:cNvPr>
              <p:cNvSpPr/>
              <p:nvPr/>
            </p:nvSpPr>
            <p:spPr>
              <a:xfrm>
                <a:off x="9199148" y="1652331"/>
                <a:ext cx="106865" cy="106871"/>
              </a:xfrm>
              <a:custGeom>
                <a:avLst/>
                <a:gdLst/>
                <a:ahLst/>
                <a:cxnLst/>
                <a:rect l="l" t="t" r="r" b="b"/>
                <a:pathLst>
                  <a:path w="106865" h="106871">
                    <a:moveTo>
                      <a:pt x="53414" y="9172"/>
                    </a:moveTo>
                    <a:lnTo>
                      <a:pt x="9167" y="53419"/>
                    </a:lnTo>
                    <a:lnTo>
                      <a:pt x="2350" y="63638"/>
                    </a:lnTo>
                    <a:lnTo>
                      <a:pt x="0" y="75462"/>
                    </a:lnTo>
                    <a:lnTo>
                      <a:pt x="2271" y="87298"/>
                    </a:lnTo>
                    <a:lnTo>
                      <a:pt x="9167" y="97704"/>
                    </a:lnTo>
                    <a:lnTo>
                      <a:pt x="19377" y="104521"/>
                    </a:lnTo>
                    <a:lnTo>
                      <a:pt x="31199" y="106871"/>
                    </a:lnTo>
                    <a:lnTo>
                      <a:pt x="43033" y="104598"/>
                    </a:lnTo>
                    <a:lnTo>
                      <a:pt x="53439" y="97704"/>
                    </a:lnTo>
                    <a:lnTo>
                      <a:pt x="97686" y="53470"/>
                    </a:lnTo>
                    <a:lnTo>
                      <a:pt x="104514" y="43230"/>
                    </a:lnTo>
                    <a:lnTo>
                      <a:pt x="106865" y="31410"/>
                    </a:lnTo>
                    <a:lnTo>
                      <a:pt x="104590" y="19577"/>
                    </a:lnTo>
                    <a:lnTo>
                      <a:pt x="97686" y="9172"/>
                    </a:lnTo>
                    <a:lnTo>
                      <a:pt x="87476" y="2353"/>
                    </a:lnTo>
                    <a:lnTo>
                      <a:pt x="75655" y="0"/>
                    </a:lnTo>
                    <a:lnTo>
                      <a:pt x="63820" y="2273"/>
                    </a:lnTo>
                    <a:lnTo>
                      <a:pt x="53414" y="9172"/>
                    </a:lnTo>
                    <a:close/>
                  </a:path>
                </a:pathLst>
              </a:custGeom>
              <a:solidFill>
                <a:srgbClr val="ECB133"/>
              </a:solidFill>
            </p:spPr>
            <p:txBody>
              <a:bodyPr wrap="square" lIns="0" tIns="0" rIns="0" bIns="0" rtlCol="0">
                <a:noAutofit/>
              </a:bodyPr>
              <a:lstStyle/>
              <a:p>
                <a:endParaRPr/>
              </a:p>
            </p:txBody>
          </p:sp>
          <p:sp>
            <p:nvSpPr>
              <p:cNvPr id="2533" name="object 97">
                <a:extLst>
                  <a:ext uri="{FF2B5EF4-FFF2-40B4-BE49-F238E27FC236}">
                    <a16:creationId xmlns:a16="http://schemas.microsoft.com/office/drawing/2014/main" id="{1FB81C76-FE87-4C7C-0F39-EC0283A483B9}"/>
                  </a:ext>
                </a:extLst>
              </p:cNvPr>
              <p:cNvSpPr/>
              <p:nvPr/>
            </p:nvSpPr>
            <p:spPr>
              <a:xfrm>
                <a:off x="9508619" y="1611969"/>
                <a:ext cx="239702" cy="213626"/>
              </a:xfrm>
              <a:custGeom>
                <a:avLst/>
                <a:gdLst/>
                <a:ahLst/>
                <a:cxnLst/>
                <a:rect l="l" t="t" r="r" b="b"/>
                <a:pathLst>
                  <a:path w="239702" h="213626">
                    <a:moveTo>
                      <a:pt x="26073" y="0"/>
                    </a:moveTo>
                    <a:lnTo>
                      <a:pt x="24917" y="71"/>
                    </a:lnTo>
                    <a:lnTo>
                      <a:pt x="12327" y="1781"/>
                    </a:lnTo>
                    <a:lnTo>
                      <a:pt x="25" y="5181"/>
                    </a:lnTo>
                    <a:lnTo>
                      <a:pt x="0" y="13220"/>
                    </a:lnTo>
                    <a:lnTo>
                      <a:pt x="3047" y="21247"/>
                    </a:lnTo>
                    <a:lnTo>
                      <a:pt x="9182" y="27381"/>
                    </a:lnTo>
                    <a:lnTo>
                      <a:pt x="53416" y="71615"/>
                    </a:lnTo>
                    <a:lnTo>
                      <a:pt x="116039" y="134226"/>
                    </a:lnTo>
                    <a:lnTo>
                      <a:pt x="186245" y="204444"/>
                    </a:lnTo>
                    <a:lnTo>
                      <a:pt x="196472" y="211277"/>
                    </a:lnTo>
                    <a:lnTo>
                      <a:pt x="208294" y="213626"/>
                    </a:lnTo>
                    <a:lnTo>
                      <a:pt x="220127" y="211348"/>
                    </a:lnTo>
                    <a:lnTo>
                      <a:pt x="230530" y="204444"/>
                    </a:lnTo>
                    <a:lnTo>
                      <a:pt x="237352" y="194225"/>
                    </a:lnTo>
                    <a:lnTo>
                      <a:pt x="239702" y="182401"/>
                    </a:lnTo>
                    <a:lnTo>
                      <a:pt x="237428" y="170565"/>
                    </a:lnTo>
                    <a:lnTo>
                      <a:pt x="230530" y="160159"/>
                    </a:lnTo>
                    <a:lnTo>
                      <a:pt x="160312" y="89954"/>
                    </a:lnTo>
                    <a:lnTo>
                      <a:pt x="97701" y="27330"/>
                    </a:lnTo>
                    <a:lnTo>
                      <a:pt x="86289" y="17639"/>
                    </a:lnTo>
                    <a:lnTo>
                      <a:pt x="75197" y="10736"/>
                    </a:lnTo>
                    <a:lnTo>
                      <a:pt x="63445" y="5522"/>
                    </a:lnTo>
                    <a:lnTo>
                      <a:pt x="51218" y="1996"/>
                    </a:lnTo>
                    <a:lnTo>
                      <a:pt x="38699" y="156"/>
                    </a:lnTo>
                    <a:lnTo>
                      <a:pt x="26073" y="0"/>
                    </a:lnTo>
                    <a:close/>
                  </a:path>
                </a:pathLst>
              </a:custGeom>
              <a:solidFill>
                <a:srgbClr val="34426E"/>
              </a:solidFill>
            </p:spPr>
            <p:txBody>
              <a:bodyPr wrap="square" lIns="0" tIns="0" rIns="0" bIns="0" rtlCol="0">
                <a:noAutofit/>
              </a:bodyPr>
              <a:lstStyle/>
              <a:p>
                <a:endParaRPr/>
              </a:p>
            </p:txBody>
          </p:sp>
          <p:sp>
            <p:nvSpPr>
              <p:cNvPr id="2534" name="object 98">
                <a:extLst>
                  <a:ext uri="{FF2B5EF4-FFF2-40B4-BE49-F238E27FC236}">
                    <a16:creationId xmlns:a16="http://schemas.microsoft.com/office/drawing/2014/main" id="{C3ECA72B-570E-2A09-566D-C0FC58A68756}"/>
                  </a:ext>
                </a:extLst>
              </p:cNvPr>
              <p:cNvSpPr/>
              <p:nvPr/>
            </p:nvSpPr>
            <p:spPr>
              <a:xfrm>
                <a:off x="9506733" y="2027197"/>
                <a:ext cx="239705" cy="213620"/>
              </a:xfrm>
              <a:custGeom>
                <a:avLst/>
                <a:gdLst/>
                <a:ahLst/>
                <a:cxnLst/>
                <a:rect l="l" t="t" r="r" b="b"/>
                <a:pathLst>
                  <a:path w="239705" h="213620">
                    <a:moveTo>
                      <a:pt x="26073" y="213620"/>
                    </a:moveTo>
                    <a:lnTo>
                      <a:pt x="38700" y="213468"/>
                    </a:lnTo>
                    <a:lnTo>
                      <a:pt x="51220" y="211631"/>
                    </a:lnTo>
                    <a:lnTo>
                      <a:pt x="63446" y="208106"/>
                    </a:lnTo>
                    <a:lnTo>
                      <a:pt x="75197" y="202893"/>
                    </a:lnTo>
                    <a:lnTo>
                      <a:pt x="86287" y="195992"/>
                    </a:lnTo>
                    <a:lnTo>
                      <a:pt x="96532" y="187400"/>
                    </a:lnTo>
                    <a:lnTo>
                      <a:pt x="160324" y="123653"/>
                    </a:lnTo>
                    <a:lnTo>
                      <a:pt x="230543" y="53447"/>
                    </a:lnTo>
                    <a:lnTo>
                      <a:pt x="237435" y="43040"/>
                    </a:lnTo>
                    <a:lnTo>
                      <a:pt x="239705" y="31204"/>
                    </a:lnTo>
                    <a:lnTo>
                      <a:pt x="237354" y="19379"/>
                    </a:lnTo>
                    <a:lnTo>
                      <a:pt x="230543" y="9162"/>
                    </a:lnTo>
                    <a:lnTo>
                      <a:pt x="220134" y="2270"/>
                    </a:lnTo>
                    <a:lnTo>
                      <a:pt x="208295" y="0"/>
                    </a:lnTo>
                    <a:lnTo>
                      <a:pt x="196469" y="2351"/>
                    </a:lnTo>
                    <a:lnTo>
                      <a:pt x="186258" y="9162"/>
                    </a:lnTo>
                    <a:lnTo>
                      <a:pt x="116052" y="79381"/>
                    </a:lnTo>
                    <a:lnTo>
                      <a:pt x="53428" y="142004"/>
                    </a:lnTo>
                    <a:lnTo>
                      <a:pt x="9182" y="186251"/>
                    </a:lnTo>
                    <a:lnTo>
                      <a:pt x="3060" y="192373"/>
                    </a:lnTo>
                    <a:lnTo>
                      <a:pt x="0" y="200412"/>
                    </a:lnTo>
                    <a:lnTo>
                      <a:pt x="25" y="208438"/>
                    </a:lnTo>
                    <a:lnTo>
                      <a:pt x="12332" y="211843"/>
                    </a:lnTo>
                    <a:lnTo>
                      <a:pt x="24918" y="213548"/>
                    </a:lnTo>
                    <a:lnTo>
                      <a:pt x="26073" y="213620"/>
                    </a:lnTo>
                    <a:close/>
                  </a:path>
                </a:pathLst>
              </a:custGeom>
              <a:solidFill>
                <a:srgbClr val="34426E"/>
              </a:solidFill>
            </p:spPr>
            <p:txBody>
              <a:bodyPr wrap="square" lIns="0" tIns="0" rIns="0" bIns="0" rtlCol="0">
                <a:noAutofit/>
              </a:bodyPr>
              <a:lstStyle/>
              <a:p>
                <a:endParaRPr/>
              </a:p>
            </p:txBody>
          </p:sp>
          <p:sp>
            <p:nvSpPr>
              <p:cNvPr id="2535" name="object 99">
                <a:extLst>
                  <a:ext uri="{FF2B5EF4-FFF2-40B4-BE49-F238E27FC236}">
                    <a16:creationId xmlns:a16="http://schemas.microsoft.com/office/drawing/2014/main" id="{F35F0CD8-54C1-5C74-9FD5-DB11C6EB3B99}"/>
                  </a:ext>
                </a:extLst>
              </p:cNvPr>
              <p:cNvSpPr/>
              <p:nvPr/>
            </p:nvSpPr>
            <p:spPr>
              <a:xfrm>
                <a:off x="9399840" y="1894379"/>
                <a:ext cx="213769" cy="239690"/>
              </a:xfrm>
              <a:custGeom>
                <a:avLst/>
                <a:gdLst/>
                <a:ahLst/>
                <a:cxnLst/>
                <a:rect l="l" t="t" r="r" b="b"/>
                <a:pathLst>
                  <a:path w="213769" h="239690">
                    <a:moveTo>
                      <a:pt x="5333" y="239677"/>
                    </a:moveTo>
                    <a:lnTo>
                      <a:pt x="13360" y="239690"/>
                    </a:lnTo>
                    <a:lnTo>
                      <a:pt x="21411" y="236654"/>
                    </a:lnTo>
                    <a:lnTo>
                      <a:pt x="27533" y="230507"/>
                    </a:lnTo>
                    <a:lnTo>
                      <a:pt x="71056" y="186997"/>
                    </a:lnTo>
                    <a:lnTo>
                      <a:pt x="72491" y="185549"/>
                    </a:lnTo>
                    <a:lnTo>
                      <a:pt x="134403" y="123650"/>
                    </a:lnTo>
                    <a:lnTo>
                      <a:pt x="204596" y="53444"/>
                    </a:lnTo>
                    <a:lnTo>
                      <a:pt x="211495" y="43036"/>
                    </a:lnTo>
                    <a:lnTo>
                      <a:pt x="213769" y="31199"/>
                    </a:lnTo>
                    <a:lnTo>
                      <a:pt x="211415" y="19376"/>
                    </a:lnTo>
                    <a:lnTo>
                      <a:pt x="204596" y="9172"/>
                    </a:lnTo>
                    <a:lnTo>
                      <a:pt x="194193" y="2272"/>
                    </a:lnTo>
                    <a:lnTo>
                      <a:pt x="182357" y="0"/>
                    </a:lnTo>
                    <a:lnTo>
                      <a:pt x="170533" y="2356"/>
                    </a:lnTo>
                    <a:lnTo>
                      <a:pt x="160337" y="9172"/>
                    </a:lnTo>
                    <a:lnTo>
                      <a:pt x="27495" y="142001"/>
                    </a:lnTo>
                    <a:lnTo>
                      <a:pt x="18946" y="151808"/>
                    </a:lnTo>
                    <a:lnTo>
                      <a:pt x="11983" y="162432"/>
                    </a:lnTo>
                    <a:lnTo>
                      <a:pt x="6607" y="173707"/>
                    </a:lnTo>
                    <a:lnTo>
                      <a:pt x="2818" y="185465"/>
                    </a:lnTo>
                    <a:lnTo>
                      <a:pt x="615" y="197539"/>
                    </a:lnTo>
                    <a:lnTo>
                      <a:pt x="0" y="209762"/>
                    </a:lnTo>
                    <a:lnTo>
                      <a:pt x="971" y="221967"/>
                    </a:lnTo>
                    <a:lnTo>
                      <a:pt x="3529" y="233987"/>
                    </a:lnTo>
                    <a:lnTo>
                      <a:pt x="5333" y="239677"/>
                    </a:lnTo>
                    <a:close/>
                  </a:path>
                </a:pathLst>
              </a:custGeom>
              <a:solidFill>
                <a:srgbClr val="34426E"/>
              </a:solidFill>
            </p:spPr>
            <p:txBody>
              <a:bodyPr wrap="square" lIns="0" tIns="0" rIns="0" bIns="0" rtlCol="0">
                <a:noAutofit/>
              </a:bodyPr>
              <a:lstStyle/>
              <a:p>
                <a:endParaRPr/>
              </a:p>
            </p:txBody>
          </p:sp>
          <p:sp>
            <p:nvSpPr>
              <p:cNvPr id="2536" name="object 100">
                <a:extLst>
                  <a:ext uri="{FF2B5EF4-FFF2-40B4-BE49-F238E27FC236}">
                    <a16:creationId xmlns:a16="http://schemas.microsoft.com/office/drawing/2014/main" id="{B6618106-E32A-6B43-B197-24B257F2EFC6}"/>
                  </a:ext>
                </a:extLst>
              </p:cNvPr>
              <p:cNvSpPr/>
              <p:nvPr/>
            </p:nvSpPr>
            <p:spPr>
              <a:xfrm>
                <a:off x="9440363" y="2093606"/>
                <a:ext cx="106860" cy="106857"/>
              </a:xfrm>
              <a:custGeom>
                <a:avLst/>
                <a:gdLst/>
                <a:ahLst/>
                <a:cxnLst/>
                <a:rect l="l" t="t" r="r" b="b"/>
                <a:pathLst>
                  <a:path w="106860" h="106857">
                    <a:moveTo>
                      <a:pt x="9167" y="53423"/>
                    </a:moveTo>
                    <a:lnTo>
                      <a:pt x="2272" y="63823"/>
                    </a:lnTo>
                    <a:lnTo>
                      <a:pt x="0" y="75654"/>
                    </a:lnTo>
                    <a:lnTo>
                      <a:pt x="2353" y="87475"/>
                    </a:lnTo>
                    <a:lnTo>
                      <a:pt x="9167" y="97683"/>
                    </a:lnTo>
                    <a:lnTo>
                      <a:pt x="19572" y="104584"/>
                    </a:lnTo>
                    <a:lnTo>
                      <a:pt x="31410" y="106857"/>
                    </a:lnTo>
                    <a:lnTo>
                      <a:pt x="43234" y="104503"/>
                    </a:lnTo>
                    <a:lnTo>
                      <a:pt x="53427" y="97696"/>
                    </a:lnTo>
                    <a:lnTo>
                      <a:pt x="97673" y="53449"/>
                    </a:lnTo>
                    <a:lnTo>
                      <a:pt x="104593" y="43018"/>
                    </a:lnTo>
                    <a:lnTo>
                      <a:pt x="106860" y="31182"/>
                    </a:lnTo>
                    <a:lnTo>
                      <a:pt x="104498" y="19360"/>
                    </a:lnTo>
                    <a:lnTo>
                      <a:pt x="97686" y="9177"/>
                    </a:lnTo>
                    <a:lnTo>
                      <a:pt x="87281" y="2273"/>
                    </a:lnTo>
                    <a:lnTo>
                      <a:pt x="75447" y="0"/>
                    </a:lnTo>
                    <a:lnTo>
                      <a:pt x="63627" y="2352"/>
                    </a:lnTo>
                    <a:lnTo>
                      <a:pt x="53414" y="9177"/>
                    </a:lnTo>
                    <a:lnTo>
                      <a:pt x="9167" y="53423"/>
                    </a:lnTo>
                    <a:close/>
                  </a:path>
                </a:pathLst>
              </a:custGeom>
              <a:solidFill>
                <a:srgbClr val="ECB133"/>
              </a:solidFill>
            </p:spPr>
            <p:txBody>
              <a:bodyPr wrap="square" lIns="0" tIns="0" rIns="0" bIns="0" rtlCol="0">
                <a:noAutofit/>
              </a:bodyPr>
              <a:lstStyle/>
              <a:p>
                <a:endParaRPr/>
              </a:p>
            </p:txBody>
          </p:sp>
          <p:sp>
            <p:nvSpPr>
              <p:cNvPr id="2537" name="object 101">
                <a:extLst>
                  <a:ext uri="{FF2B5EF4-FFF2-40B4-BE49-F238E27FC236}">
                    <a16:creationId xmlns:a16="http://schemas.microsoft.com/office/drawing/2014/main" id="{A0ADC8B7-07AD-6454-D615-9280E92A2602}"/>
                  </a:ext>
                </a:extLst>
              </p:cNvPr>
              <p:cNvSpPr/>
              <p:nvPr/>
            </p:nvSpPr>
            <p:spPr>
              <a:xfrm>
                <a:off x="9401709" y="1718715"/>
                <a:ext cx="213779" cy="239696"/>
              </a:xfrm>
              <a:custGeom>
                <a:avLst/>
                <a:gdLst/>
                <a:ahLst/>
                <a:cxnLst/>
                <a:rect l="l" t="t" r="r" b="b"/>
                <a:pathLst>
                  <a:path w="213779" h="239696">
                    <a:moveTo>
                      <a:pt x="5331" y="12"/>
                    </a:moveTo>
                    <a:lnTo>
                      <a:pt x="3523" y="5719"/>
                    </a:lnTo>
                    <a:lnTo>
                      <a:pt x="967" y="17740"/>
                    </a:lnTo>
                    <a:lnTo>
                      <a:pt x="0" y="29947"/>
                    </a:lnTo>
                    <a:lnTo>
                      <a:pt x="619" y="42170"/>
                    </a:lnTo>
                    <a:lnTo>
                      <a:pt x="2824" y="54243"/>
                    </a:lnTo>
                    <a:lnTo>
                      <a:pt x="6616" y="66000"/>
                    </a:lnTo>
                    <a:lnTo>
                      <a:pt x="11994" y="77273"/>
                    </a:lnTo>
                    <a:lnTo>
                      <a:pt x="18957" y="87896"/>
                    </a:lnTo>
                    <a:lnTo>
                      <a:pt x="27505" y="97701"/>
                    </a:lnTo>
                    <a:lnTo>
                      <a:pt x="160321" y="230517"/>
                    </a:lnTo>
                    <a:lnTo>
                      <a:pt x="170547" y="237347"/>
                    </a:lnTo>
                    <a:lnTo>
                      <a:pt x="182372" y="239696"/>
                    </a:lnTo>
                    <a:lnTo>
                      <a:pt x="194207" y="237422"/>
                    </a:lnTo>
                    <a:lnTo>
                      <a:pt x="204606" y="230530"/>
                    </a:lnTo>
                    <a:lnTo>
                      <a:pt x="211429" y="220312"/>
                    </a:lnTo>
                    <a:lnTo>
                      <a:pt x="213779" y="208491"/>
                    </a:lnTo>
                    <a:lnTo>
                      <a:pt x="211505" y="196656"/>
                    </a:lnTo>
                    <a:lnTo>
                      <a:pt x="204606" y="186245"/>
                    </a:lnTo>
                    <a:lnTo>
                      <a:pt x="134401" y="116039"/>
                    </a:lnTo>
                    <a:lnTo>
                      <a:pt x="72501" y="54140"/>
                    </a:lnTo>
                    <a:lnTo>
                      <a:pt x="71053" y="52692"/>
                    </a:lnTo>
                    <a:lnTo>
                      <a:pt x="27543" y="9194"/>
                    </a:lnTo>
                    <a:lnTo>
                      <a:pt x="21409" y="3047"/>
                    </a:lnTo>
                    <a:lnTo>
                      <a:pt x="13357" y="0"/>
                    </a:lnTo>
                    <a:lnTo>
                      <a:pt x="5331" y="12"/>
                    </a:lnTo>
                    <a:close/>
                  </a:path>
                </a:pathLst>
              </a:custGeom>
              <a:solidFill>
                <a:srgbClr val="34426E"/>
              </a:solidFill>
            </p:spPr>
            <p:txBody>
              <a:bodyPr wrap="square" lIns="0" tIns="0" rIns="0" bIns="0" rtlCol="0">
                <a:noAutofit/>
              </a:bodyPr>
              <a:lstStyle/>
              <a:p>
                <a:endParaRPr/>
              </a:p>
            </p:txBody>
          </p:sp>
          <p:sp>
            <p:nvSpPr>
              <p:cNvPr id="2538" name="object 102">
                <a:extLst>
                  <a:ext uri="{FF2B5EF4-FFF2-40B4-BE49-F238E27FC236}">
                    <a16:creationId xmlns:a16="http://schemas.microsoft.com/office/drawing/2014/main" id="{07359527-C359-D770-5B21-779C7442B6D5}"/>
                  </a:ext>
                </a:extLst>
              </p:cNvPr>
              <p:cNvSpPr/>
              <p:nvPr/>
            </p:nvSpPr>
            <p:spPr>
              <a:xfrm>
                <a:off x="9442233" y="1652333"/>
                <a:ext cx="106870" cy="106846"/>
              </a:xfrm>
              <a:custGeom>
                <a:avLst/>
                <a:gdLst/>
                <a:ahLst/>
                <a:cxnLst/>
                <a:rect l="l" t="t" r="r" b="b"/>
                <a:pathLst>
                  <a:path w="106870" h="106846">
                    <a:moveTo>
                      <a:pt x="9177" y="53446"/>
                    </a:moveTo>
                    <a:lnTo>
                      <a:pt x="53411" y="97680"/>
                    </a:lnTo>
                    <a:lnTo>
                      <a:pt x="63634" y="104493"/>
                    </a:lnTo>
                    <a:lnTo>
                      <a:pt x="75457" y="106846"/>
                    </a:lnTo>
                    <a:lnTo>
                      <a:pt x="87291" y="104576"/>
                    </a:lnTo>
                    <a:lnTo>
                      <a:pt x="97696" y="97680"/>
                    </a:lnTo>
                    <a:lnTo>
                      <a:pt x="104510" y="87487"/>
                    </a:lnTo>
                    <a:lnTo>
                      <a:pt x="106870" y="75663"/>
                    </a:lnTo>
                    <a:lnTo>
                      <a:pt x="104602" y="63825"/>
                    </a:lnTo>
                    <a:lnTo>
                      <a:pt x="97708" y="53420"/>
                    </a:lnTo>
                    <a:lnTo>
                      <a:pt x="53449" y="9173"/>
                    </a:lnTo>
                    <a:lnTo>
                      <a:pt x="43244" y="2354"/>
                    </a:lnTo>
                    <a:lnTo>
                      <a:pt x="31419" y="0"/>
                    </a:lnTo>
                    <a:lnTo>
                      <a:pt x="19581" y="2272"/>
                    </a:lnTo>
                    <a:lnTo>
                      <a:pt x="9177" y="9173"/>
                    </a:lnTo>
                    <a:lnTo>
                      <a:pt x="2349" y="19392"/>
                    </a:lnTo>
                    <a:lnTo>
                      <a:pt x="0" y="31211"/>
                    </a:lnTo>
                    <a:lnTo>
                      <a:pt x="2277" y="43042"/>
                    </a:lnTo>
                    <a:lnTo>
                      <a:pt x="9177" y="53446"/>
                    </a:lnTo>
                    <a:close/>
                  </a:path>
                </a:pathLst>
              </a:custGeom>
              <a:solidFill>
                <a:srgbClr val="ECB133"/>
              </a:solidFill>
            </p:spPr>
            <p:txBody>
              <a:bodyPr wrap="square" lIns="0" tIns="0" rIns="0" bIns="0" rtlCol="0">
                <a:noAutofit/>
              </a:bodyPr>
              <a:lstStyle/>
              <a:p>
                <a:endParaRPr/>
              </a:p>
            </p:txBody>
          </p:sp>
          <p:sp>
            <p:nvSpPr>
              <p:cNvPr id="2539" name="object 103">
                <a:extLst>
                  <a:ext uri="{FF2B5EF4-FFF2-40B4-BE49-F238E27FC236}">
                    <a16:creationId xmlns:a16="http://schemas.microsoft.com/office/drawing/2014/main" id="{11605165-4546-DBE5-FF99-23EADCEE891C}"/>
                  </a:ext>
                </a:extLst>
              </p:cNvPr>
              <p:cNvSpPr/>
              <p:nvPr/>
            </p:nvSpPr>
            <p:spPr>
              <a:xfrm>
                <a:off x="9132741" y="1210018"/>
                <a:ext cx="213628" cy="239718"/>
              </a:xfrm>
              <a:custGeom>
                <a:avLst/>
                <a:gdLst/>
                <a:ahLst/>
                <a:cxnLst/>
                <a:rect l="l" t="t" r="r" b="b"/>
                <a:pathLst>
                  <a:path w="213628" h="239718">
                    <a:moveTo>
                      <a:pt x="213628" y="213632"/>
                    </a:moveTo>
                    <a:lnTo>
                      <a:pt x="213472" y="201005"/>
                    </a:lnTo>
                    <a:lnTo>
                      <a:pt x="211632" y="188486"/>
                    </a:lnTo>
                    <a:lnTo>
                      <a:pt x="208107" y="176261"/>
                    </a:lnTo>
                    <a:lnTo>
                      <a:pt x="202893" y="164511"/>
                    </a:lnTo>
                    <a:lnTo>
                      <a:pt x="195989" y="153420"/>
                    </a:lnTo>
                    <a:lnTo>
                      <a:pt x="187392" y="143170"/>
                    </a:lnTo>
                    <a:lnTo>
                      <a:pt x="123661" y="79381"/>
                    </a:lnTo>
                    <a:lnTo>
                      <a:pt x="53443" y="9162"/>
                    </a:lnTo>
                    <a:lnTo>
                      <a:pt x="43038" y="2268"/>
                    </a:lnTo>
                    <a:lnTo>
                      <a:pt x="31202" y="0"/>
                    </a:lnTo>
                    <a:lnTo>
                      <a:pt x="19377" y="2357"/>
                    </a:lnTo>
                    <a:lnTo>
                      <a:pt x="9183" y="9162"/>
                    </a:lnTo>
                    <a:lnTo>
                      <a:pt x="2278" y="19567"/>
                    </a:lnTo>
                    <a:lnTo>
                      <a:pt x="0" y="31401"/>
                    </a:lnTo>
                    <a:lnTo>
                      <a:pt x="2347" y="43224"/>
                    </a:lnTo>
                    <a:lnTo>
                      <a:pt x="9170" y="53447"/>
                    </a:lnTo>
                    <a:lnTo>
                      <a:pt x="79376" y="123653"/>
                    </a:lnTo>
                    <a:lnTo>
                      <a:pt x="142012" y="186277"/>
                    </a:lnTo>
                    <a:lnTo>
                      <a:pt x="186246" y="230523"/>
                    </a:lnTo>
                    <a:lnTo>
                      <a:pt x="192381" y="236645"/>
                    </a:lnTo>
                    <a:lnTo>
                      <a:pt x="200420" y="239718"/>
                    </a:lnTo>
                    <a:lnTo>
                      <a:pt x="208446" y="239680"/>
                    </a:lnTo>
                    <a:lnTo>
                      <a:pt x="211851" y="227373"/>
                    </a:lnTo>
                    <a:lnTo>
                      <a:pt x="213556" y="214787"/>
                    </a:lnTo>
                    <a:lnTo>
                      <a:pt x="213628" y="213632"/>
                    </a:lnTo>
                    <a:close/>
                  </a:path>
                </a:pathLst>
              </a:custGeom>
              <a:solidFill>
                <a:srgbClr val="34426E"/>
              </a:solidFill>
            </p:spPr>
            <p:txBody>
              <a:bodyPr wrap="square" lIns="0" tIns="0" rIns="0" bIns="0" rtlCol="0">
                <a:noAutofit/>
              </a:bodyPr>
              <a:lstStyle/>
              <a:p>
                <a:endParaRPr/>
              </a:p>
            </p:txBody>
          </p:sp>
          <p:sp>
            <p:nvSpPr>
              <p:cNvPr id="2540" name="object 104">
                <a:extLst>
                  <a:ext uri="{FF2B5EF4-FFF2-40B4-BE49-F238E27FC236}">
                    <a16:creationId xmlns:a16="http://schemas.microsoft.com/office/drawing/2014/main" id="{D3F1E68E-EE4B-98B9-0EE2-74B588DEBCD6}"/>
                  </a:ext>
                </a:extLst>
              </p:cNvPr>
              <p:cNvSpPr/>
              <p:nvPr/>
            </p:nvSpPr>
            <p:spPr>
              <a:xfrm>
                <a:off x="8999917" y="1342848"/>
                <a:ext cx="239710" cy="213781"/>
              </a:xfrm>
              <a:custGeom>
                <a:avLst/>
                <a:gdLst/>
                <a:ahLst/>
                <a:cxnLst/>
                <a:rect l="l" t="t" r="r" b="b"/>
                <a:pathLst>
                  <a:path w="239710" h="213781">
                    <a:moveTo>
                      <a:pt x="239685" y="208448"/>
                    </a:moveTo>
                    <a:lnTo>
                      <a:pt x="239710" y="200421"/>
                    </a:lnTo>
                    <a:lnTo>
                      <a:pt x="236662" y="192382"/>
                    </a:lnTo>
                    <a:lnTo>
                      <a:pt x="230515" y="186248"/>
                    </a:lnTo>
                    <a:lnTo>
                      <a:pt x="187005" y="142712"/>
                    </a:lnTo>
                    <a:lnTo>
                      <a:pt x="185557" y="141290"/>
                    </a:lnTo>
                    <a:lnTo>
                      <a:pt x="123658" y="79378"/>
                    </a:lnTo>
                    <a:lnTo>
                      <a:pt x="53439" y="9172"/>
                    </a:lnTo>
                    <a:lnTo>
                      <a:pt x="43038" y="2273"/>
                    </a:lnTo>
                    <a:lnTo>
                      <a:pt x="31203" y="0"/>
                    </a:lnTo>
                    <a:lnTo>
                      <a:pt x="19379" y="2353"/>
                    </a:lnTo>
                    <a:lnTo>
                      <a:pt x="9167" y="9172"/>
                    </a:lnTo>
                    <a:lnTo>
                      <a:pt x="2273" y="19573"/>
                    </a:lnTo>
                    <a:lnTo>
                      <a:pt x="0" y="31408"/>
                    </a:lnTo>
                    <a:lnTo>
                      <a:pt x="2350" y="43233"/>
                    </a:lnTo>
                    <a:lnTo>
                      <a:pt x="9167" y="53444"/>
                    </a:lnTo>
                    <a:lnTo>
                      <a:pt x="141996" y="186273"/>
                    </a:lnTo>
                    <a:lnTo>
                      <a:pt x="151805" y="194825"/>
                    </a:lnTo>
                    <a:lnTo>
                      <a:pt x="162431" y="201790"/>
                    </a:lnTo>
                    <a:lnTo>
                      <a:pt x="173706" y="207168"/>
                    </a:lnTo>
                    <a:lnTo>
                      <a:pt x="185463" y="210959"/>
                    </a:lnTo>
                    <a:lnTo>
                      <a:pt x="197536" y="213163"/>
                    </a:lnTo>
                    <a:lnTo>
                      <a:pt x="209758" y="213781"/>
                    </a:lnTo>
                    <a:lnTo>
                      <a:pt x="221962" y="212812"/>
                    </a:lnTo>
                    <a:lnTo>
                      <a:pt x="233981" y="210256"/>
                    </a:lnTo>
                    <a:lnTo>
                      <a:pt x="239685" y="208448"/>
                    </a:lnTo>
                    <a:close/>
                  </a:path>
                </a:pathLst>
              </a:custGeom>
              <a:solidFill>
                <a:srgbClr val="34426E"/>
              </a:solidFill>
            </p:spPr>
            <p:txBody>
              <a:bodyPr wrap="square" lIns="0" tIns="0" rIns="0" bIns="0" rtlCol="0">
                <a:noAutofit/>
              </a:bodyPr>
              <a:lstStyle/>
              <a:p>
                <a:endParaRPr/>
              </a:p>
            </p:txBody>
          </p:sp>
          <p:sp>
            <p:nvSpPr>
              <p:cNvPr id="2541" name="object 105">
                <a:extLst>
                  <a:ext uri="{FF2B5EF4-FFF2-40B4-BE49-F238E27FC236}">
                    <a16:creationId xmlns:a16="http://schemas.microsoft.com/office/drawing/2014/main" id="{EF222315-2078-4A77-62A5-53FB16C6A622}"/>
                  </a:ext>
                </a:extLst>
              </p:cNvPr>
              <p:cNvSpPr/>
              <p:nvPr/>
            </p:nvSpPr>
            <p:spPr>
              <a:xfrm>
                <a:off x="9199148" y="1409231"/>
                <a:ext cx="106865" cy="106870"/>
              </a:xfrm>
              <a:custGeom>
                <a:avLst/>
                <a:gdLst/>
                <a:ahLst/>
                <a:cxnLst/>
                <a:rect l="l" t="t" r="r" b="b"/>
                <a:pathLst>
                  <a:path w="106865" h="106870">
                    <a:moveTo>
                      <a:pt x="53414" y="97702"/>
                    </a:moveTo>
                    <a:lnTo>
                      <a:pt x="63820" y="104596"/>
                    </a:lnTo>
                    <a:lnTo>
                      <a:pt x="75655" y="106870"/>
                    </a:lnTo>
                    <a:lnTo>
                      <a:pt x="87476" y="104519"/>
                    </a:lnTo>
                    <a:lnTo>
                      <a:pt x="97686" y="97702"/>
                    </a:lnTo>
                    <a:lnTo>
                      <a:pt x="104588" y="87296"/>
                    </a:lnTo>
                    <a:lnTo>
                      <a:pt x="106865" y="75465"/>
                    </a:lnTo>
                    <a:lnTo>
                      <a:pt x="104515" y="63647"/>
                    </a:lnTo>
                    <a:lnTo>
                      <a:pt x="97699" y="53443"/>
                    </a:lnTo>
                    <a:lnTo>
                      <a:pt x="53452" y="9183"/>
                    </a:lnTo>
                    <a:lnTo>
                      <a:pt x="43034" y="2272"/>
                    </a:lnTo>
                    <a:lnTo>
                      <a:pt x="31202" y="0"/>
                    </a:lnTo>
                    <a:lnTo>
                      <a:pt x="19381" y="2355"/>
                    </a:lnTo>
                    <a:lnTo>
                      <a:pt x="9167" y="9183"/>
                    </a:lnTo>
                    <a:lnTo>
                      <a:pt x="2270" y="19591"/>
                    </a:lnTo>
                    <a:lnTo>
                      <a:pt x="0" y="31428"/>
                    </a:lnTo>
                    <a:lnTo>
                      <a:pt x="2353" y="43251"/>
                    </a:lnTo>
                    <a:lnTo>
                      <a:pt x="9167" y="53455"/>
                    </a:lnTo>
                    <a:lnTo>
                      <a:pt x="53414" y="97702"/>
                    </a:lnTo>
                    <a:close/>
                  </a:path>
                </a:pathLst>
              </a:custGeom>
              <a:solidFill>
                <a:srgbClr val="ECB133"/>
              </a:solidFill>
            </p:spPr>
            <p:txBody>
              <a:bodyPr wrap="square" lIns="0" tIns="0" rIns="0" bIns="0" rtlCol="0">
                <a:noAutofit/>
              </a:bodyPr>
              <a:lstStyle/>
              <a:p>
                <a:endParaRPr/>
              </a:p>
            </p:txBody>
          </p:sp>
          <p:sp>
            <p:nvSpPr>
              <p:cNvPr id="2542" name="object 106">
                <a:extLst>
                  <a:ext uri="{FF2B5EF4-FFF2-40B4-BE49-F238E27FC236}">
                    <a16:creationId xmlns:a16="http://schemas.microsoft.com/office/drawing/2014/main" id="{3FA751A1-665C-6CE4-BC1B-8E2A6F49DE72}"/>
                  </a:ext>
                </a:extLst>
              </p:cNvPr>
              <p:cNvSpPr/>
              <p:nvPr/>
            </p:nvSpPr>
            <p:spPr>
              <a:xfrm>
                <a:off x="9342563" y="1552658"/>
                <a:ext cx="63121" cy="63121"/>
              </a:xfrm>
              <a:custGeom>
                <a:avLst/>
                <a:gdLst/>
                <a:ahLst/>
                <a:cxnLst/>
                <a:rect l="l" t="t" r="r" b="b"/>
                <a:pathLst>
                  <a:path w="63121" h="63121">
                    <a:moveTo>
                      <a:pt x="9243" y="9242"/>
                    </a:moveTo>
                    <a:lnTo>
                      <a:pt x="9098" y="9388"/>
                    </a:lnTo>
                    <a:lnTo>
                      <a:pt x="2254" y="19820"/>
                    </a:lnTo>
                    <a:lnTo>
                      <a:pt x="0" y="31657"/>
                    </a:lnTo>
                    <a:lnTo>
                      <a:pt x="2330" y="43484"/>
                    </a:lnTo>
                    <a:lnTo>
                      <a:pt x="9243" y="53882"/>
                    </a:lnTo>
                    <a:lnTo>
                      <a:pt x="19813" y="60863"/>
                    </a:lnTo>
                    <a:lnTo>
                      <a:pt x="31653" y="63121"/>
                    </a:lnTo>
                    <a:lnTo>
                      <a:pt x="43483" y="60795"/>
                    </a:lnTo>
                    <a:lnTo>
                      <a:pt x="53884" y="53882"/>
                    </a:lnTo>
                    <a:lnTo>
                      <a:pt x="54016" y="53749"/>
                    </a:lnTo>
                    <a:lnTo>
                      <a:pt x="60863" y="43318"/>
                    </a:lnTo>
                    <a:lnTo>
                      <a:pt x="63121" y="31481"/>
                    </a:lnTo>
                    <a:lnTo>
                      <a:pt x="60791" y="19655"/>
                    </a:lnTo>
                    <a:lnTo>
                      <a:pt x="53871" y="9255"/>
                    </a:lnTo>
                    <a:lnTo>
                      <a:pt x="53729" y="9113"/>
                    </a:lnTo>
                    <a:lnTo>
                      <a:pt x="43302" y="2263"/>
                    </a:lnTo>
                    <a:lnTo>
                      <a:pt x="31464" y="0"/>
                    </a:lnTo>
                    <a:lnTo>
                      <a:pt x="19637" y="2325"/>
                    </a:lnTo>
                    <a:lnTo>
                      <a:pt x="9243" y="9242"/>
                    </a:lnTo>
                    <a:close/>
                  </a:path>
                </a:pathLst>
              </a:custGeom>
              <a:solidFill>
                <a:srgbClr val="34426E"/>
              </a:solidFill>
            </p:spPr>
            <p:txBody>
              <a:bodyPr wrap="square" lIns="0" tIns="0" rIns="0" bIns="0" rtlCol="0">
                <a:noAutofit/>
              </a:bodyPr>
              <a:lstStyle/>
              <a:p>
                <a:endParaRPr/>
              </a:p>
            </p:txBody>
          </p:sp>
          <p:sp>
            <p:nvSpPr>
              <p:cNvPr id="2543" name="object 31">
                <a:extLst>
                  <a:ext uri="{FF2B5EF4-FFF2-40B4-BE49-F238E27FC236}">
                    <a16:creationId xmlns:a16="http://schemas.microsoft.com/office/drawing/2014/main" id="{520FD978-0A9C-E45F-4AB1-9C852F78F22F}"/>
                  </a:ext>
                </a:extLst>
              </p:cNvPr>
              <p:cNvSpPr/>
              <p:nvPr/>
            </p:nvSpPr>
            <p:spPr>
              <a:xfrm>
                <a:off x="9506746" y="2296330"/>
                <a:ext cx="239702" cy="213617"/>
              </a:xfrm>
              <a:custGeom>
                <a:avLst/>
                <a:gdLst/>
                <a:ahLst/>
                <a:cxnLst/>
                <a:rect l="l" t="t" r="r" b="b"/>
                <a:pathLst>
                  <a:path w="239702" h="213617">
                    <a:moveTo>
                      <a:pt x="26073" y="0"/>
                    </a:moveTo>
                    <a:lnTo>
                      <a:pt x="24909" y="69"/>
                    </a:lnTo>
                    <a:lnTo>
                      <a:pt x="12317" y="1764"/>
                    </a:lnTo>
                    <a:lnTo>
                      <a:pt x="12" y="5156"/>
                    </a:lnTo>
                    <a:lnTo>
                      <a:pt x="0" y="13195"/>
                    </a:lnTo>
                    <a:lnTo>
                      <a:pt x="3060" y="21234"/>
                    </a:lnTo>
                    <a:lnTo>
                      <a:pt x="9182" y="27355"/>
                    </a:lnTo>
                    <a:lnTo>
                      <a:pt x="53428" y="71615"/>
                    </a:lnTo>
                    <a:lnTo>
                      <a:pt x="116039" y="134213"/>
                    </a:lnTo>
                    <a:lnTo>
                      <a:pt x="186245" y="204444"/>
                    </a:lnTo>
                    <a:lnTo>
                      <a:pt x="196464" y="211266"/>
                    </a:lnTo>
                    <a:lnTo>
                      <a:pt x="208288" y="213617"/>
                    </a:lnTo>
                    <a:lnTo>
                      <a:pt x="220124" y="211342"/>
                    </a:lnTo>
                    <a:lnTo>
                      <a:pt x="230530" y="204444"/>
                    </a:lnTo>
                    <a:lnTo>
                      <a:pt x="237352" y="194225"/>
                    </a:lnTo>
                    <a:lnTo>
                      <a:pt x="239702" y="182401"/>
                    </a:lnTo>
                    <a:lnTo>
                      <a:pt x="237428" y="170565"/>
                    </a:lnTo>
                    <a:lnTo>
                      <a:pt x="230530" y="160159"/>
                    </a:lnTo>
                    <a:lnTo>
                      <a:pt x="160312" y="89941"/>
                    </a:lnTo>
                    <a:lnTo>
                      <a:pt x="97701" y="27330"/>
                    </a:lnTo>
                    <a:lnTo>
                      <a:pt x="86282" y="17612"/>
                    </a:lnTo>
                    <a:lnTo>
                      <a:pt x="75191" y="10712"/>
                    </a:lnTo>
                    <a:lnTo>
                      <a:pt x="63439" y="5501"/>
                    </a:lnTo>
                    <a:lnTo>
                      <a:pt x="51213" y="1979"/>
                    </a:lnTo>
                    <a:lnTo>
                      <a:pt x="38695" y="146"/>
                    </a:lnTo>
                    <a:lnTo>
                      <a:pt x="26073" y="0"/>
                    </a:lnTo>
                    <a:close/>
                  </a:path>
                </a:pathLst>
              </a:custGeom>
              <a:solidFill>
                <a:srgbClr val="34426E"/>
              </a:solidFill>
            </p:spPr>
            <p:txBody>
              <a:bodyPr wrap="square" lIns="0" tIns="0" rIns="0" bIns="0" rtlCol="0">
                <a:noAutofit/>
              </a:bodyPr>
              <a:lstStyle/>
              <a:p>
                <a:endParaRPr/>
              </a:p>
            </p:txBody>
          </p:sp>
          <p:sp>
            <p:nvSpPr>
              <p:cNvPr id="2544" name="object 32">
                <a:extLst>
                  <a:ext uri="{FF2B5EF4-FFF2-40B4-BE49-F238E27FC236}">
                    <a16:creationId xmlns:a16="http://schemas.microsoft.com/office/drawing/2014/main" id="{2362F2E6-7338-C7C0-3328-3678A82A3B42}"/>
                  </a:ext>
                </a:extLst>
              </p:cNvPr>
              <p:cNvSpPr/>
              <p:nvPr/>
            </p:nvSpPr>
            <p:spPr>
              <a:xfrm>
                <a:off x="9399840" y="2403063"/>
                <a:ext cx="213773" cy="239702"/>
              </a:xfrm>
              <a:custGeom>
                <a:avLst/>
                <a:gdLst/>
                <a:ahLst/>
                <a:cxnLst/>
                <a:rect l="l" t="t" r="r" b="b"/>
                <a:pathLst>
                  <a:path w="213773" h="239702">
                    <a:moveTo>
                      <a:pt x="5333" y="25"/>
                    </a:moveTo>
                    <a:lnTo>
                      <a:pt x="3529" y="5712"/>
                    </a:lnTo>
                    <a:lnTo>
                      <a:pt x="971" y="17729"/>
                    </a:lnTo>
                    <a:lnTo>
                      <a:pt x="0" y="29932"/>
                    </a:lnTo>
                    <a:lnTo>
                      <a:pt x="615" y="42154"/>
                    </a:lnTo>
                    <a:lnTo>
                      <a:pt x="2818" y="54228"/>
                    </a:lnTo>
                    <a:lnTo>
                      <a:pt x="6607" y="65986"/>
                    </a:lnTo>
                    <a:lnTo>
                      <a:pt x="11983" y="77263"/>
                    </a:lnTo>
                    <a:lnTo>
                      <a:pt x="18946" y="87890"/>
                    </a:lnTo>
                    <a:lnTo>
                      <a:pt x="27495" y="97701"/>
                    </a:lnTo>
                    <a:lnTo>
                      <a:pt x="160324" y="230530"/>
                    </a:lnTo>
                    <a:lnTo>
                      <a:pt x="170535" y="237349"/>
                    </a:lnTo>
                    <a:lnTo>
                      <a:pt x="182360" y="239702"/>
                    </a:lnTo>
                    <a:lnTo>
                      <a:pt x="194195" y="237429"/>
                    </a:lnTo>
                    <a:lnTo>
                      <a:pt x="204596" y="230530"/>
                    </a:lnTo>
                    <a:lnTo>
                      <a:pt x="211420" y="220312"/>
                    </a:lnTo>
                    <a:lnTo>
                      <a:pt x="213773" y="208492"/>
                    </a:lnTo>
                    <a:lnTo>
                      <a:pt x="211500" y="196661"/>
                    </a:lnTo>
                    <a:lnTo>
                      <a:pt x="204596" y="186258"/>
                    </a:lnTo>
                    <a:lnTo>
                      <a:pt x="134391" y="116039"/>
                    </a:lnTo>
                    <a:lnTo>
                      <a:pt x="72491" y="54152"/>
                    </a:lnTo>
                    <a:lnTo>
                      <a:pt x="71056" y="52705"/>
                    </a:lnTo>
                    <a:lnTo>
                      <a:pt x="27533" y="9182"/>
                    </a:lnTo>
                    <a:lnTo>
                      <a:pt x="21411" y="3048"/>
                    </a:lnTo>
                    <a:lnTo>
                      <a:pt x="13360" y="0"/>
                    </a:lnTo>
                    <a:lnTo>
                      <a:pt x="5333" y="25"/>
                    </a:lnTo>
                    <a:close/>
                  </a:path>
                </a:pathLst>
              </a:custGeom>
              <a:solidFill>
                <a:srgbClr val="34426E"/>
              </a:solidFill>
            </p:spPr>
            <p:txBody>
              <a:bodyPr wrap="square" lIns="0" tIns="0" rIns="0" bIns="0" rtlCol="0">
                <a:noAutofit/>
              </a:bodyPr>
              <a:lstStyle/>
              <a:p>
                <a:endParaRPr/>
              </a:p>
            </p:txBody>
          </p:sp>
          <p:sp>
            <p:nvSpPr>
              <p:cNvPr id="2545" name="object 33">
                <a:extLst>
                  <a:ext uri="{FF2B5EF4-FFF2-40B4-BE49-F238E27FC236}">
                    <a16:creationId xmlns:a16="http://schemas.microsoft.com/office/drawing/2014/main" id="{256C2842-FFAF-9EA2-0C72-75348D99DB78}"/>
                  </a:ext>
                </a:extLst>
              </p:cNvPr>
              <p:cNvSpPr/>
              <p:nvPr/>
            </p:nvSpPr>
            <p:spPr>
              <a:xfrm>
                <a:off x="9440368" y="2336683"/>
                <a:ext cx="106855" cy="106847"/>
              </a:xfrm>
              <a:custGeom>
                <a:avLst/>
                <a:gdLst/>
                <a:ahLst/>
                <a:cxnLst/>
                <a:rect l="l" t="t" r="r" b="b"/>
                <a:pathLst>
                  <a:path w="106855" h="106847">
                    <a:moveTo>
                      <a:pt x="9162" y="53433"/>
                    </a:moveTo>
                    <a:lnTo>
                      <a:pt x="53409" y="97680"/>
                    </a:lnTo>
                    <a:lnTo>
                      <a:pt x="63614" y="104494"/>
                    </a:lnTo>
                    <a:lnTo>
                      <a:pt x="75436" y="106847"/>
                    </a:lnTo>
                    <a:lnTo>
                      <a:pt x="87273" y="104577"/>
                    </a:lnTo>
                    <a:lnTo>
                      <a:pt x="97681" y="97680"/>
                    </a:lnTo>
                    <a:lnTo>
                      <a:pt x="104499" y="87476"/>
                    </a:lnTo>
                    <a:lnTo>
                      <a:pt x="106855" y="75656"/>
                    </a:lnTo>
                    <a:lnTo>
                      <a:pt x="104587" y="63821"/>
                    </a:lnTo>
                    <a:lnTo>
                      <a:pt x="97694" y="53408"/>
                    </a:lnTo>
                    <a:lnTo>
                      <a:pt x="53447" y="9174"/>
                    </a:lnTo>
                    <a:lnTo>
                      <a:pt x="43229" y="2351"/>
                    </a:lnTo>
                    <a:lnTo>
                      <a:pt x="31406" y="0"/>
                    </a:lnTo>
                    <a:lnTo>
                      <a:pt x="19570" y="2273"/>
                    </a:lnTo>
                    <a:lnTo>
                      <a:pt x="9162" y="9174"/>
                    </a:lnTo>
                    <a:lnTo>
                      <a:pt x="2357" y="19367"/>
                    </a:lnTo>
                    <a:lnTo>
                      <a:pt x="0" y="31192"/>
                    </a:lnTo>
                    <a:lnTo>
                      <a:pt x="2268" y="43029"/>
                    </a:lnTo>
                    <a:lnTo>
                      <a:pt x="9162" y="53433"/>
                    </a:lnTo>
                    <a:close/>
                  </a:path>
                </a:pathLst>
              </a:custGeom>
              <a:solidFill>
                <a:srgbClr val="ECB133"/>
              </a:solidFill>
            </p:spPr>
            <p:txBody>
              <a:bodyPr wrap="square" lIns="0" tIns="0" rIns="0" bIns="0" rtlCol="0">
                <a:noAutofit/>
              </a:bodyPr>
              <a:lstStyle/>
              <a:p>
                <a:endParaRPr/>
              </a:p>
            </p:txBody>
          </p:sp>
          <p:sp>
            <p:nvSpPr>
              <p:cNvPr id="2546" name="object 28">
                <a:extLst>
                  <a:ext uri="{FF2B5EF4-FFF2-40B4-BE49-F238E27FC236}">
                    <a16:creationId xmlns:a16="http://schemas.microsoft.com/office/drawing/2014/main" id="{F585D5E1-0EA7-A7B7-3019-8C88C1A69D6F}"/>
                  </a:ext>
                </a:extLst>
              </p:cNvPr>
              <p:cNvSpPr/>
              <p:nvPr/>
            </p:nvSpPr>
            <p:spPr>
              <a:xfrm>
                <a:off x="8442542" y="1206034"/>
                <a:ext cx="213604" cy="239696"/>
              </a:xfrm>
              <a:custGeom>
                <a:avLst/>
                <a:gdLst/>
                <a:ahLst/>
                <a:cxnLst/>
                <a:rect l="l" t="t" r="r" b="b"/>
                <a:pathLst>
                  <a:path w="213604" h="239696">
                    <a:moveTo>
                      <a:pt x="213604" y="213623"/>
                    </a:moveTo>
                    <a:lnTo>
                      <a:pt x="213458" y="201001"/>
                    </a:lnTo>
                    <a:lnTo>
                      <a:pt x="211624" y="188486"/>
                    </a:lnTo>
                    <a:lnTo>
                      <a:pt x="208102" y="176261"/>
                    </a:lnTo>
                    <a:lnTo>
                      <a:pt x="202891" y="164510"/>
                    </a:lnTo>
                    <a:lnTo>
                      <a:pt x="195991" y="153418"/>
                    </a:lnTo>
                    <a:lnTo>
                      <a:pt x="187400" y="143168"/>
                    </a:lnTo>
                    <a:lnTo>
                      <a:pt x="123650" y="79384"/>
                    </a:lnTo>
                    <a:lnTo>
                      <a:pt x="53444" y="9166"/>
                    </a:lnTo>
                    <a:lnTo>
                      <a:pt x="43044" y="2269"/>
                    </a:lnTo>
                    <a:lnTo>
                      <a:pt x="31211" y="0"/>
                    </a:lnTo>
                    <a:lnTo>
                      <a:pt x="19388" y="2355"/>
                    </a:lnTo>
                    <a:lnTo>
                      <a:pt x="9172" y="9178"/>
                    </a:lnTo>
                    <a:lnTo>
                      <a:pt x="2273" y="19579"/>
                    </a:lnTo>
                    <a:lnTo>
                      <a:pt x="0" y="31414"/>
                    </a:lnTo>
                    <a:lnTo>
                      <a:pt x="2353" y="43239"/>
                    </a:lnTo>
                    <a:lnTo>
                      <a:pt x="9172" y="53450"/>
                    </a:lnTo>
                    <a:lnTo>
                      <a:pt x="79378" y="123656"/>
                    </a:lnTo>
                    <a:lnTo>
                      <a:pt x="141989" y="186267"/>
                    </a:lnTo>
                    <a:lnTo>
                      <a:pt x="186248" y="230527"/>
                    </a:lnTo>
                    <a:lnTo>
                      <a:pt x="192369" y="236635"/>
                    </a:lnTo>
                    <a:lnTo>
                      <a:pt x="200396" y="239696"/>
                    </a:lnTo>
                    <a:lnTo>
                      <a:pt x="208435" y="239683"/>
                    </a:lnTo>
                    <a:lnTo>
                      <a:pt x="211842" y="227380"/>
                    </a:lnTo>
                    <a:lnTo>
                      <a:pt x="213535" y="214788"/>
                    </a:lnTo>
                    <a:lnTo>
                      <a:pt x="213604" y="213623"/>
                    </a:lnTo>
                    <a:close/>
                  </a:path>
                </a:pathLst>
              </a:custGeom>
              <a:solidFill>
                <a:srgbClr val="34426E"/>
              </a:solidFill>
            </p:spPr>
            <p:txBody>
              <a:bodyPr wrap="square" lIns="0" tIns="0" rIns="0" bIns="0" rtlCol="0">
                <a:noAutofit/>
              </a:bodyPr>
              <a:lstStyle/>
              <a:p>
                <a:endParaRPr/>
              </a:p>
            </p:txBody>
          </p:sp>
          <p:sp>
            <p:nvSpPr>
              <p:cNvPr id="2547" name="object 29">
                <a:extLst>
                  <a:ext uri="{FF2B5EF4-FFF2-40B4-BE49-F238E27FC236}">
                    <a16:creationId xmlns:a16="http://schemas.microsoft.com/office/drawing/2014/main" id="{1C72D1BB-1B7F-F362-3F96-FBC20395BF3E}"/>
                  </a:ext>
                </a:extLst>
              </p:cNvPr>
              <p:cNvSpPr/>
              <p:nvPr/>
            </p:nvSpPr>
            <p:spPr>
              <a:xfrm>
                <a:off x="8309722" y="1338872"/>
                <a:ext cx="239691" cy="213768"/>
              </a:xfrm>
              <a:custGeom>
                <a:avLst/>
                <a:gdLst/>
                <a:ahLst/>
                <a:cxnLst/>
                <a:rect l="l" t="t" r="r" b="b"/>
                <a:pathLst>
                  <a:path w="239691" h="213768">
                    <a:moveTo>
                      <a:pt x="239679" y="208443"/>
                    </a:moveTo>
                    <a:lnTo>
                      <a:pt x="239691" y="200404"/>
                    </a:lnTo>
                    <a:lnTo>
                      <a:pt x="236643" y="192352"/>
                    </a:lnTo>
                    <a:lnTo>
                      <a:pt x="230522" y="186243"/>
                    </a:lnTo>
                    <a:lnTo>
                      <a:pt x="186986" y="142695"/>
                    </a:lnTo>
                    <a:lnTo>
                      <a:pt x="185551" y="141260"/>
                    </a:lnTo>
                    <a:lnTo>
                      <a:pt x="123651" y="79373"/>
                    </a:lnTo>
                    <a:lnTo>
                      <a:pt x="53433" y="9167"/>
                    </a:lnTo>
                    <a:lnTo>
                      <a:pt x="43030" y="2269"/>
                    </a:lnTo>
                    <a:lnTo>
                      <a:pt x="31193" y="0"/>
                    </a:lnTo>
                    <a:lnTo>
                      <a:pt x="19370" y="2356"/>
                    </a:lnTo>
                    <a:lnTo>
                      <a:pt x="9174" y="9167"/>
                    </a:lnTo>
                    <a:lnTo>
                      <a:pt x="2273" y="19570"/>
                    </a:lnTo>
                    <a:lnTo>
                      <a:pt x="0" y="31406"/>
                    </a:lnTo>
                    <a:lnTo>
                      <a:pt x="2351" y="43232"/>
                    </a:lnTo>
                    <a:lnTo>
                      <a:pt x="9161" y="53439"/>
                    </a:lnTo>
                    <a:lnTo>
                      <a:pt x="141990" y="186269"/>
                    </a:lnTo>
                    <a:lnTo>
                      <a:pt x="151800" y="194817"/>
                    </a:lnTo>
                    <a:lnTo>
                      <a:pt x="162427" y="201779"/>
                    </a:lnTo>
                    <a:lnTo>
                      <a:pt x="173703" y="207156"/>
                    </a:lnTo>
                    <a:lnTo>
                      <a:pt x="185462" y="210946"/>
                    </a:lnTo>
                    <a:lnTo>
                      <a:pt x="197536" y="213150"/>
                    </a:lnTo>
                    <a:lnTo>
                      <a:pt x="209759" y="213768"/>
                    </a:lnTo>
                    <a:lnTo>
                      <a:pt x="221964" y="212800"/>
                    </a:lnTo>
                    <a:lnTo>
                      <a:pt x="233984" y="210246"/>
                    </a:lnTo>
                    <a:lnTo>
                      <a:pt x="239679" y="208443"/>
                    </a:lnTo>
                    <a:close/>
                  </a:path>
                </a:pathLst>
              </a:custGeom>
              <a:solidFill>
                <a:srgbClr val="34426E"/>
              </a:solidFill>
            </p:spPr>
            <p:txBody>
              <a:bodyPr wrap="square" lIns="0" tIns="0" rIns="0" bIns="0" rtlCol="0">
                <a:noAutofit/>
              </a:bodyPr>
              <a:lstStyle/>
              <a:p>
                <a:endParaRPr/>
              </a:p>
            </p:txBody>
          </p:sp>
          <p:sp>
            <p:nvSpPr>
              <p:cNvPr id="2548" name="object 30">
                <a:extLst>
                  <a:ext uri="{FF2B5EF4-FFF2-40B4-BE49-F238E27FC236}">
                    <a16:creationId xmlns:a16="http://schemas.microsoft.com/office/drawing/2014/main" id="{57B8AFCB-E3DD-8BC7-2014-24D0C28A17A3}"/>
                  </a:ext>
                </a:extLst>
              </p:cNvPr>
              <p:cNvSpPr/>
              <p:nvPr/>
            </p:nvSpPr>
            <p:spPr>
              <a:xfrm>
                <a:off x="8508936" y="1405251"/>
                <a:ext cx="106870" cy="106867"/>
              </a:xfrm>
              <a:custGeom>
                <a:avLst/>
                <a:gdLst/>
                <a:ahLst/>
                <a:cxnLst/>
                <a:rect l="l" t="t" r="r" b="b"/>
                <a:pathLst>
                  <a:path w="106870" h="106867">
                    <a:moveTo>
                      <a:pt x="53412" y="97688"/>
                    </a:moveTo>
                    <a:lnTo>
                      <a:pt x="63817" y="104587"/>
                    </a:lnTo>
                    <a:lnTo>
                      <a:pt x="75651" y="106867"/>
                    </a:lnTo>
                    <a:lnTo>
                      <a:pt x="87474" y="104522"/>
                    </a:lnTo>
                    <a:lnTo>
                      <a:pt x="97697" y="97700"/>
                    </a:lnTo>
                    <a:lnTo>
                      <a:pt x="104597" y="87294"/>
                    </a:lnTo>
                    <a:lnTo>
                      <a:pt x="106870" y="75460"/>
                    </a:lnTo>
                    <a:lnTo>
                      <a:pt x="104516" y="63638"/>
                    </a:lnTo>
                    <a:lnTo>
                      <a:pt x="97697" y="53428"/>
                    </a:lnTo>
                    <a:lnTo>
                      <a:pt x="53463" y="9181"/>
                    </a:lnTo>
                    <a:lnTo>
                      <a:pt x="43035" y="2269"/>
                    </a:lnTo>
                    <a:lnTo>
                      <a:pt x="31199" y="0"/>
                    </a:lnTo>
                    <a:lnTo>
                      <a:pt x="19373" y="2353"/>
                    </a:lnTo>
                    <a:lnTo>
                      <a:pt x="9166" y="9169"/>
                    </a:lnTo>
                    <a:lnTo>
                      <a:pt x="2270" y="19573"/>
                    </a:lnTo>
                    <a:lnTo>
                      <a:pt x="0" y="31408"/>
                    </a:lnTo>
                    <a:lnTo>
                      <a:pt x="2352" y="43230"/>
                    </a:lnTo>
                    <a:lnTo>
                      <a:pt x="9178" y="53454"/>
                    </a:lnTo>
                    <a:lnTo>
                      <a:pt x="53412" y="97688"/>
                    </a:lnTo>
                    <a:close/>
                  </a:path>
                </a:pathLst>
              </a:custGeom>
              <a:solidFill>
                <a:srgbClr val="ECB133"/>
              </a:solidFill>
            </p:spPr>
            <p:txBody>
              <a:bodyPr wrap="square" lIns="0" tIns="0" rIns="0" bIns="0" rtlCol="0">
                <a:noAutofit/>
              </a:bodyPr>
              <a:lstStyle/>
              <a:p>
                <a:endParaRPr/>
              </a:p>
            </p:txBody>
          </p:sp>
        </p:grpSp>
        <p:grpSp>
          <p:nvGrpSpPr>
            <p:cNvPr id="2549" name="Group 2548">
              <a:extLst>
                <a:ext uri="{FF2B5EF4-FFF2-40B4-BE49-F238E27FC236}">
                  <a16:creationId xmlns:a16="http://schemas.microsoft.com/office/drawing/2014/main" id="{D31ACE3B-4066-3D3A-B4F1-290226F5EBE2}"/>
                </a:ext>
              </a:extLst>
            </p:cNvPr>
            <p:cNvGrpSpPr/>
            <p:nvPr/>
          </p:nvGrpSpPr>
          <p:grpSpPr>
            <a:xfrm>
              <a:off x="11428086" y="2876563"/>
              <a:ext cx="732760" cy="732652"/>
              <a:chOff x="8309715" y="1206034"/>
              <a:chExt cx="1438606" cy="1438393"/>
            </a:xfrm>
          </p:grpSpPr>
          <p:sp>
            <p:nvSpPr>
              <p:cNvPr id="2550" name="object 61">
                <a:extLst>
                  <a:ext uri="{FF2B5EF4-FFF2-40B4-BE49-F238E27FC236}">
                    <a16:creationId xmlns:a16="http://schemas.microsoft.com/office/drawing/2014/main" id="{87D62063-61B3-B987-74B9-93F9EEF00C99}"/>
                  </a:ext>
                </a:extLst>
              </p:cNvPr>
              <p:cNvSpPr/>
              <p:nvPr/>
            </p:nvSpPr>
            <p:spPr>
              <a:xfrm>
                <a:off x="9130872" y="2403060"/>
                <a:ext cx="213604" cy="239704"/>
              </a:xfrm>
              <a:custGeom>
                <a:avLst/>
                <a:gdLst/>
                <a:ahLst/>
                <a:cxnLst/>
                <a:rect l="l" t="t" r="r" b="b"/>
                <a:pathLst>
                  <a:path w="213604" h="239704">
                    <a:moveTo>
                      <a:pt x="213604" y="26073"/>
                    </a:moveTo>
                    <a:lnTo>
                      <a:pt x="213535" y="24921"/>
                    </a:lnTo>
                    <a:lnTo>
                      <a:pt x="211843" y="12333"/>
                    </a:lnTo>
                    <a:lnTo>
                      <a:pt x="208435" y="25"/>
                    </a:lnTo>
                    <a:lnTo>
                      <a:pt x="200409" y="0"/>
                    </a:lnTo>
                    <a:lnTo>
                      <a:pt x="192369" y="3060"/>
                    </a:lnTo>
                    <a:lnTo>
                      <a:pt x="186248" y="9182"/>
                    </a:lnTo>
                    <a:lnTo>
                      <a:pt x="141989" y="53428"/>
                    </a:lnTo>
                    <a:lnTo>
                      <a:pt x="79378" y="116052"/>
                    </a:lnTo>
                    <a:lnTo>
                      <a:pt x="9172" y="186258"/>
                    </a:lnTo>
                    <a:lnTo>
                      <a:pt x="2350" y="196477"/>
                    </a:lnTo>
                    <a:lnTo>
                      <a:pt x="0" y="208301"/>
                    </a:lnTo>
                    <a:lnTo>
                      <a:pt x="2274" y="220137"/>
                    </a:lnTo>
                    <a:lnTo>
                      <a:pt x="9172" y="230543"/>
                    </a:lnTo>
                    <a:lnTo>
                      <a:pt x="19378" y="237353"/>
                    </a:lnTo>
                    <a:lnTo>
                      <a:pt x="31201" y="239704"/>
                    </a:lnTo>
                    <a:lnTo>
                      <a:pt x="43036" y="237430"/>
                    </a:lnTo>
                    <a:lnTo>
                      <a:pt x="53444" y="230530"/>
                    </a:lnTo>
                    <a:lnTo>
                      <a:pt x="123650" y="160312"/>
                    </a:lnTo>
                    <a:lnTo>
                      <a:pt x="186273" y="97713"/>
                    </a:lnTo>
                    <a:lnTo>
                      <a:pt x="195986" y="86275"/>
                    </a:lnTo>
                    <a:lnTo>
                      <a:pt x="202889" y="75185"/>
                    </a:lnTo>
                    <a:lnTo>
                      <a:pt x="208101" y="63437"/>
                    </a:lnTo>
                    <a:lnTo>
                      <a:pt x="211624" y="51214"/>
                    </a:lnTo>
                    <a:lnTo>
                      <a:pt x="213458" y="38698"/>
                    </a:lnTo>
                    <a:lnTo>
                      <a:pt x="213604" y="26073"/>
                    </a:lnTo>
                    <a:close/>
                  </a:path>
                </a:pathLst>
              </a:custGeom>
              <a:solidFill>
                <a:srgbClr val="34426E"/>
              </a:solidFill>
            </p:spPr>
            <p:txBody>
              <a:bodyPr wrap="square" lIns="0" tIns="0" rIns="0" bIns="0" rtlCol="0">
                <a:noAutofit/>
              </a:bodyPr>
              <a:lstStyle/>
              <a:p>
                <a:endParaRPr/>
              </a:p>
            </p:txBody>
          </p:sp>
          <p:sp>
            <p:nvSpPr>
              <p:cNvPr id="2551" name="object 62">
                <a:extLst>
                  <a:ext uri="{FF2B5EF4-FFF2-40B4-BE49-F238E27FC236}">
                    <a16:creationId xmlns:a16="http://schemas.microsoft.com/office/drawing/2014/main" id="{AF6B950E-C0B2-AABC-DF7C-AF53FC8E35D6}"/>
                  </a:ext>
                </a:extLst>
              </p:cNvPr>
              <p:cNvSpPr/>
              <p:nvPr/>
            </p:nvSpPr>
            <p:spPr>
              <a:xfrm>
                <a:off x="8998047" y="2296167"/>
                <a:ext cx="239690" cy="213769"/>
              </a:xfrm>
              <a:custGeom>
                <a:avLst/>
                <a:gdLst/>
                <a:ahLst/>
                <a:cxnLst/>
                <a:rect l="l" t="t" r="r" b="b"/>
                <a:pathLst>
                  <a:path w="239690" h="213769">
                    <a:moveTo>
                      <a:pt x="239690" y="5333"/>
                    </a:moveTo>
                    <a:lnTo>
                      <a:pt x="233990" y="3526"/>
                    </a:lnTo>
                    <a:lnTo>
                      <a:pt x="221970" y="970"/>
                    </a:lnTo>
                    <a:lnTo>
                      <a:pt x="209764" y="0"/>
                    </a:lnTo>
                    <a:lnTo>
                      <a:pt x="197540" y="616"/>
                    </a:lnTo>
                    <a:lnTo>
                      <a:pt x="185465" y="2819"/>
                    </a:lnTo>
                    <a:lnTo>
                      <a:pt x="173707" y="6609"/>
                    </a:lnTo>
                    <a:lnTo>
                      <a:pt x="162431" y="11985"/>
                    </a:lnTo>
                    <a:lnTo>
                      <a:pt x="151807" y="18947"/>
                    </a:lnTo>
                    <a:lnTo>
                      <a:pt x="142001" y="27495"/>
                    </a:lnTo>
                    <a:lnTo>
                      <a:pt x="9172" y="160324"/>
                    </a:lnTo>
                    <a:lnTo>
                      <a:pt x="2353" y="170536"/>
                    </a:lnTo>
                    <a:lnTo>
                      <a:pt x="0" y="182360"/>
                    </a:lnTo>
                    <a:lnTo>
                      <a:pt x="2273" y="194195"/>
                    </a:lnTo>
                    <a:lnTo>
                      <a:pt x="9172" y="204596"/>
                    </a:lnTo>
                    <a:lnTo>
                      <a:pt x="19378" y="211415"/>
                    </a:lnTo>
                    <a:lnTo>
                      <a:pt x="31203" y="213769"/>
                    </a:lnTo>
                    <a:lnTo>
                      <a:pt x="43041" y="211496"/>
                    </a:lnTo>
                    <a:lnTo>
                      <a:pt x="53444" y="204596"/>
                    </a:lnTo>
                    <a:lnTo>
                      <a:pt x="123662" y="134403"/>
                    </a:lnTo>
                    <a:lnTo>
                      <a:pt x="185562" y="72491"/>
                    </a:lnTo>
                    <a:lnTo>
                      <a:pt x="186997" y="71056"/>
                    </a:lnTo>
                    <a:lnTo>
                      <a:pt x="230520" y="27533"/>
                    </a:lnTo>
                    <a:lnTo>
                      <a:pt x="236654" y="21411"/>
                    </a:lnTo>
                    <a:lnTo>
                      <a:pt x="239690" y="13360"/>
                    </a:lnTo>
                    <a:lnTo>
                      <a:pt x="239690" y="5333"/>
                    </a:lnTo>
                    <a:close/>
                  </a:path>
                </a:pathLst>
              </a:custGeom>
              <a:solidFill>
                <a:srgbClr val="34426E"/>
              </a:solidFill>
            </p:spPr>
            <p:txBody>
              <a:bodyPr wrap="square" lIns="0" tIns="0" rIns="0" bIns="0" rtlCol="0">
                <a:noAutofit/>
              </a:bodyPr>
              <a:lstStyle/>
              <a:p>
                <a:endParaRPr/>
              </a:p>
            </p:txBody>
          </p:sp>
          <p:sp>
            <p:nvSpPr>
              <p:cNvPr id="2552" name="object 63">
                <a:extLst>
                  <a:ext uri="{FF2B5EF4-FFF2-40B4-BE49-F238E27FC236}">
                    <a16:creationId xmlns:a16="http://schemas.microsoft.com/office/drawing/2014/main" id="{B332DD91-65D3-7702-56FF-CAF61F7FDD99}"/>
                  </a:ext>
                </a:extLst>
              </p:cNvPr>
              <p:cNvSpPr/>
              <p:nvPr/>
            </p:nvSpPr>
            <p:spPr>
              <a:xfrm>
                <a:off x="9197278" y="2336688"/>
                <a:ext cx="106859" cy="106865"/>
              </a:xfrm>
              <a:custGeom>
                <a:avLst/>
                <a:gdLst/>
                <a:ahLst/>
                <a:cxnLst/>
                <a:rect l="l" t="t" r="r" b="b"/>
                <a:pathLst>
                  <a:path w="106859" h="106865">
                    <a:moveTo>
                      <a:pt x="53412" y="9177"/>
                    </a:moveTo>
                    <a:lnTo>
                      <a:pt x="9178" y="53411"/>
                    </a:lnTo>
                    <a:lnTo>
                      <a:pt x="2349" y="63642"/>
                    </a:lnTo>
                    <a:lnTo>
                      <a:pt x="0" y="75464"/>
                    </a:lnTo>
                    <a:lnTo>
                      <a:pt x="2271" y="87299"/>
                    </a:lnTo>
                    <a:lnTo>
                      <a:pt x="9166" y="97708"/>
                    </a:lnTo>
                    <a:lnTo>
                      <a:pt x="19373" y="104517"/>
                    </a:lnTo>
                    <a:lnTo>
                      <a:pt x="31199" y="106865"/>
                    </a:lnTo>
                    <a:lnTo>
                      <a:pt x="43035" y="104590"/>
                    </a:lnTo>
                    <a:lnTo>
                      <a:pt x="53438" y="97696"/>
                    </a:lnTo>
                    <a:lnTo>
                      <a:pt x="97672" y="53449"/>
                    </a:lnTo>
                    <a:lnTo>
                      <a:pt x="104501" y="43240"/>
                    </a:lnTo>
                    <a:lnTo>
                      <a:pt x="106859" y="31418"/>
                    </a:lnTo>
                    <a:lnTo>
                      <a:pt x="104587" y="19582"/>
                    </a:lnTo>
                    <a:lnTo>
                      <a:pt x="97685" y="9177"/>
                    </a:lnTo>
                    <a:lnTo>
                      <a:pt x="87466" y="2349"/>
                    </a:lnTo>
                    <a:lnTo>
                      <a:pt x="75647" y="0"/>
                    </a:lnTo>
                    <a:lnTo>
                      <a:pt x="63816" y="2277"/>
                    </a:lnTo>
                    <a:lnTo>
                      <a:pt x="53412" y="9177"/>
                    </a:lnTo>
                    <a:close/>
                  </a:path>
                </a:pathLst>
              </a:custGeom>
              <a:solidFill>
                <a:srgbClr val="ECB133"/>
              </a:solidFill>
            </p:spPr>
            <p:txBody>
              <a:bodyPr wrap="square" lIns="0" tIns="0" rIns="0" bIns="0" rtlCol="0">
                <a:noAutofit/>
              </a:bodyPr>
              <a:lstStyle/>
              <a:p>
                <a:endParaRPr/>
              </a:p>
            </p:txBody>
          </p:sp>
          <p:sp>
            <p:nvSpPr>
              <p:cNvPr id="2553" name="object 64">
                <a:extLst>
                  <a:ext uri="{FF2B5EF4-FFF2-40B4-BE49-F238E27FC236}">
                    <a16:creationId xmlns:a16="http://schemas.microsoft.com/office/drawing/2014/main" id="{91ED5589-1A8B-89AF-4781-7B7444F36FC9}"/>
                  </a:ext>
                </a:extLst>
              </p:cNvPr>
              <p:cNvSpPr/>
              <p:nvPr/>
            </p:nvSpPr>
            <p:spPr>
              <a:xfrm>
                <a:off x="9130872" y="1894369"/>
                <a:ext cx="213617" cy="239717"/>
              </a:xfrm>
              <a:custGeom>
                <a:avLst/>
                <a:gdLst/>
                <a:ahLst/>
                <a:cxnLst/>
                <a:rect l="l" t="t" r="r" b="b"/>
                <a:pathLst>
                  <a:path w="213617" h="239717">
                    <a:moveTo>
                      <a:pt x="213617" y="213618"/>
                    </a:moveTo>
                    <a:lnTo>
                      <a:pt x="213466" y="200994"/>
                    </a:lnTo>
                    <a:lnTo>
                      <a:pt x="211629" y="188476"/>
                    </a:lnTo>
                    <a:lnTo>
                      <a:pt x="208105" y="176250"/>
                    </a:lnTo>
                    <a:lnTo>
                      <a:pt x="202892" y="164499"/>
                    </a:lnTo>
                    <a:lnTo>
                      <a:pt x="195987" y="153409"/>
                    </a:lnTo>
                    <a:lnTo>
                      <a:pt x="187389" y="143162"/>
                    </a:lnTo>
                    <a:lnTo>
                      <a:pt x="123662" y="79392"/>
                    </a:lnTo>
                    <a:lnTo>
                      <a:pt x="53444" y="9161"/>
                    </a:lnTo>
                    <a:lnTo>
                      <a:pt x="43042" y="2268"/>
                    </a:lnTo>
                    <a:lnTo>
                      <a:pt x="31205" y="0"/>
                    </a:lnTo>
                    <a:lnTo>
                      <a:pt x="19379" y="2356"/>
                    </a:lnTo>
                    <a:lnTo>
                      <a:pt x="9172" y="9173"/>
                    </a:lnTo>
                    <a:lnTo>
                      <a:pt x="2273" y="19575"/>
                    </a:lnTo>
                    <a:lnTo>
                      <a:pt x="0" y="31409"/>
                    </a:lnTo>
                    <a:lnTo>
                      <a:pt x="2353" y="43234"/>
                    </a:lnTo>
                    <a:lnTo>
                      <a:pt x="9172" y="53446"/>
                    </a:lnTo>
                    <a:lnTo>
                      <a:pt x="79390" y="123664"/>
                    </a:lnTo>
                    <a:lnTo>
                      <a:pt x="142001" y="186288"/>
                    </a:lnTo>
                    <a:lnTo>
                      <a:pt x="186248" y="230522"/>
                    </a:lnTo>
                    <a:lnTo>
                      <a:pt x="192369" y="236630"/>
                    </a:lnTo>
                    <a:lnTo>
                      <a:pt x="200409" y="239717"/>
                    </a:lnTo>
                    <a:lnTo>
                      <a:pt x="208448" y="239691"/>
                    </a:lnTo>
                    <a:lnTo>
                      <a:pt x="211844" y="227388"/>
                    </a:lnTo>
                    <a:lnTo>
                      <a:pt x="213545" y="214796"/>
                    </a:lnTo>
                    <a:lnTo>
                      <a:pt x="213617" y="213618"/>
                    </a:lnTo>
                    <a:close/>
                  </a:path>
                </a:pathLst>
              </a:custGeom>
              <a:solidFill>
                <a:srgbClr val="34426E"/>
              </a:solidFill>
            </p:spPr>
            <p:txBody>
              <a:bodyPr wrap="square" lIns="0" tIns="0" rIns="0" bIns="0" rtlCol="0">
                <a:noAutofit/>
              </a:bodyPr>
              <a:lstStyle/>
              <a:p>
                <a:endParaRPr/>
              </a:p>
            </p:txBody>
          </p:sp>
          <p:sp>
            <p:nvSpPr>
              <p:cNvPr id="2554" name="object 65">
                <a:extLst>
                  <a:ext uri="{FF2B5EF4-FFF2-40B4-BE49-F238E27FC236}">
                    <a16:creationId xmlns:a16="http://schemas.microsoft.com/office/drawing/2014/main" id="{4A0E61D1-05E2-2439-FA6A-DACED7245948}"/>
                  </a:ext>
                </a:extLst>
              </p:cNvPr>
              <p:cNvSpPr/>
              <p:nvPr/>
            </p:nvSpPr>
            <p:spPr>
              <a:xfrm>
                <a:off x="8998052" y="2027202"/>
                <a:ext cx="239691" cy="213776"/>
              </a:xfrm>
              <a:custGeom>
                <a:avLst/>
                <a:gdLst/>
                <a:ahLst/>
                <a:cxnLst/>
                <a:rect l="l" t="t" r="r" b="b"/>
                <a:pathLst>
                  <a:path w="239691" h="213776">
                    <a:moveTo>
                      <a:pt x="239679" y="208443"/>
                    </a:moveTo>
                    <a:lnTo>
                      <a:pt x="239691" y="200404"/>
                    </a:lnTo>
                    <a:lnTo>
                      <a:pt x="236656" y="192365"/>
                    </a:lnTo>
                    <a:lnTo>
                      <a:pt x="230522" y="186243"/>
                    </a:lnTo>
                    <a:lnTo>
                      <a:pt x="186999" y="142720"/>
                    </a:lnTo>
                    <a:lnTo>
                      <a:pt x="185551" y="141285"/>
                    </a:lnTo>
                    <a:lnTo>
                      <a:pt x="123664" y="79385"/>
                    </a:lnTo>
                    <a:lnTo>
                      <a:pt x="53433" y="9167"/>
                    </a:lnTo>
                    <a:lnTo>
                      <a:pt x="43030" y="2269"/>
                    </a:lnTo>
                    <a:lnTo>
                      <a:pt x="31193" y="0"/>
                    </a:lnTo>
                    <a:lnTo>
                      <a:pt x="19370" y="2356"/>
                    </a:lnTo>
                    <a:lnTo>
                      <a:pt x="9174" y="9167"/>
                    </a:lnTo>
                    <a:lnTo>
                      <a:pt x="2273" y="19571"/>
                    </a:lnTo>
                    <a:lnTo>
                      <a:pt x="0" y="31411"/>
                    </a:lnTo>
                    <a:lnTo>
                      <a:pt x="2351" y="43237"/>
                    </a:lnTo>
                    <a:lnTo>
                      <a:pt x="9161" y="53439"/>
                    </a:lnTo>
                    <a:lnTo>
                      <a:pt x="142003" y="186281"/>
                    </a:lnTo>
                    <a:lnTo>
                      <a:pt x="151809" y="194830"/>
                    </a:lnTo>
                    <a:lnTo>
                      <a:pt x="162434" y="201793"/>
                    </a:lnTo>
                    <a:lnTo>
                      <a:pt x="173708" y="207169"/>
                    </a:lnTo>
                    <a:lnTo>
                      <a:pt x="185466" y="210958"/>
                    </a:lnTo>
                    <a:lnTo>
                      <a:pt x="197541" y="213161"/>
                    </a:lnTo>
                    <a:lnTo>
                      <a:pt x="209764" y="213776"/>
                    </a:lnTo>
                    <a:lnTo>
                      <a:pt x="221969" y="212805"/>
                    </a:lnTo>
                    <a:lnTo>
                      <a:pt x="233989" y="210247"/>
                    </a:lnTo>
                    <a:lnTo>
                      <a:pt x="239679" y="208443"/>
                    </a:lnTo>
                    <a:close/>
                  </a:path>
                </a:pathLst>
              </a:custGeom>
              <a:solidFill>
                <a:srgbClr val="34426E"/>
              </a:solidFill>
            </p:spPr>
            <p:txBody>
              <a:bodyPr wrap="square" lIns="0" tIns="0" rIns="0" bIns="0" rtlCol="0">
                <a:noAutofit/>
              </a:bodyPr>
              <a:lstStyle/>
              <a:p>
                <a:endParaRPr/>
              </a:p>
            </p:txBody>
          </p:sp>
          <p:sp>
            <p:nvSpPr>
              <p:cNvPr id="2555" name="object 66">
                <a:extLst>
                  <a:ext uri="{FF2B5EF4-FFF2-40B4-BE49-F238E27FC236}">
                    <a16:creationId xmlns:a16="http://schemas.microsoft.com/office/drawing/2014/main" id="{562E2635-0C32-9EB1-8D2C-59F87FA432FA}"/>
                  </a:ext>
                </a:extLst>
              </p:cNvPr>
              <p:cNvSpPr/>
              <p:nvPr/>
            </p:nvSpPr>
            <p:spPr>
              <a:xfrm>
                <a:off x="9197276" y="2093587"/>
                <a:ext cx="106855" cy="106860"/>
              </a:xfrm>
              <a:custGeom>
                <a:avLst/>
                <a:gdLst/>
                <a:ahLst/>
                <a:cxnLst/>
                <a:rect l="l" t="t" r="r" b="b"/>
                <a:pathLst>
                  <a:path w="106855" h="106860">
                    <a:moveTo>
                      <a:pt x="53408" y="97694"/>
                    </a:moveTo>
                    <a:lnTo>
                      <a:pt x="63813" y="104591"/>
                    </a:lnTo>
                    <a:lnTo>
                      <a:pt x="75645" y="106860"/>
                    </a:lnTo>
                    <a:lnTo>
                      <a:pt x="87466" y="104504"/>
                    </a:lnTo>
                    <a:lnTo>
                      <a:pt x="97680" y="97681"/>
                    </a:lnTo>
                    <a:lnTo>
                      <a:pt x="104583" y="87275"/>
                    </a:lnTo>
                    <a:lnTo>
                      <a:pt x="106855" y="75437"/>
                    </a:lnTo>
                    <a:lnTo>
                      <a:pt x="104500" y="63614"/>
                    </a:lnTo>
                    <a:lnTo>
                      <a:pt x="97705" y="53435"/>
                    </a:lnTo>
                    <a:lnTo>
                      <a:pt x="53458" y="9188"/>
                    </a:lnTo>
                    <a:lnTo>
                      <a:pt x="43029" y="2269"/>
                    </a:lnTo>
                    <a:lnTo>
                      <a:pt x="31191" y="0"/>
                    </a:lnTo>
                    <a:lnTo>
                      <a:pt x="19364" y="2354"/>
                    </a:lnTo>
                    <a:lnTo>
                      <a:pt x="9161" y="9162"/>
                    </a:lnTo>
                    <a:lnTo>
                      <a:pt x="2270" y="19569"/>
                    </a:lnTo>
                    <a:lnTo>
                      <a:pt x="0" y="31408"/>
                    </a:lnTo>
                    <a:lnTo>
                      <a:pt x="2350" y="43235"/>
                    </a:lnTo>
                    <a:lnTo>
                      <a:pt x="9173" y="53460"/>
                    </a:lnTo>
                    <a:lnTo>
                      <a:pt x="53408" y="97694"/>
                    </a:lnTo>
                    <a:close/>
                  </a:path>
                </a:pathLst>
              </a:custGeom>
              <a:solidFill>
                <a:srgbClr val="ECB133"/>
              </a:solidFill>
            </p:spPr>
            <p:txBody>
              <a:bodyPr wrap="square" lIns="0" tIns="0" rIns="0" bIns="0" rtlCol="0">
                <a:noAutofit/>
              </a:bodyPr>
              <a:lstStyle/>
              <a:p>
                <a:endParaRPr/>
              </a:p>
            </p:txBody>
          </p:sp>
          <p:sp>
            <p:nvSpPr>
              <p:cNvPr id="2556" name="object 67">
                <a:extLst>
                  <a:ext uri="{FF2B5EF4-FFF2-40B4-BE49-F238E27FC236}">
                    <a16:creationId xmlns:a16="http://schemas.microsoft.com/office/drawing/2014/main" id="{EFA7C229-2136-3126-4B50-B2A0E77235D7}"/>
                  </a:ext>
                </a:extLst>
              </p:cNvPr>
              <p:cNvSpPr/>
              <p:nvPr/>
            </p:nvSpPr>
            <p:spPr>
              <a:xfrm>
                <a:off x="9340695" y="2237000"/>
                <a:ext cx="63112" cy="63121"/>
              </a:xfrm>
              <a:custGeom>
                <a:avLst/>
                <a:gdLst/>
                <a:ahLst/>
                <a:cxnLst/>
                <a:rect l="l" t="t" r="r" b="b"/>
                <a:pathLst>
                  <a:path w="63112" h="63121">
                    <a:moveTo>
                      <a:pt x="9239" y="9248"/>
                    </a:moveTo>
                    <a:lnTo>
                      <a:pt x="9103" y="9385"/>
                    </a:lnTo>
                    <a:lnTo>
                      <a:pt x="2258" y="19816"/>
                    </a:lnTo>
                    <a:lnTo>
                      <a:pt x="0" y="31653"/>
                    </a:lnTo>
                    <a:lnTo>
                      <a:pt x="2326" y="43482"/>
                    </a:lnTo>
                    <a:lnTo>
                      <a:pt x="9239" y="53889"/>
                    </a:lnTo>
                    <a:lnTo>
                      <a:pt x="19810" y="60866"/>
                    </a:lnTo>
                    <a:lnTo>
                      <a:pt x="31649" y="63121"/>
                    </a:lnTo>
                    <a:lnTo>
                      <a:pt x="43473" y="60791"/>
                    </a:lnTo>
                    <a:lnTo>
                      <a:pt x="53866" y="53876"/>
                    </a:lnTo>
                    <a:lnTo>
                      <a:pt x="53999" y="53743"/>
                    </a:lnTo>
                    <a:lnTo>
                      <a:pt x="60847" y="43319"/>
                    </a:lnTo>
                    <a:lnTo>
                      <a:pt x="63112" y="31484"/>
                    </a:lnTo>
                    <a:lnTo>
                      <a:pt x="60790" y="19656"/>
                    </a:lnTo>
                    <a:lnTo>
                      <a:pt x="53879" y="9248"/>
                    </a:lnTo>
                    <a:lnTo>
                      <a:pt x="53733" y="9103"/>
                    </a:lnTo>
                    <a:lnTo>
                      <a:pt x="43301" y="2257"/>
                    </a:lnTo>
                    <a:lnTo>
                      <a:pt x="31464" y="0"/>
                    </a:lnTo>
                    <a:lnTo>
                      <a:pt x="19637" y="2330"/>
                    </a:lnTo>
                    <a:lnTo>
                      <a:pt x="9239" y="9248"/>
                    </a:lnTo>
                    <a:close/>
                  </a:path>
                </a:pathLst>
              </a:custGeom>
              <a:solidFill>
                <a:srgbClr val="34426E"/>
              </a:solidFill>
            </p:spPr>
            <p:txBody>
              <a:bodyPr wrap="square" lIns="0" tIns="0" rIns="0" bIns="0" rtlCol="0">
                <a:noAutofit/>
              </a:bodyPr>
              <a:lstStyle/>
              <a:p>
                <a:endParaRPr/>
              </a:p>
            </p:txBody>
          </p:sp>
          <p:sp>
            <p:nvSpPr>
              <p:cNvPr id="2557" name="object 68">
                <a:extLst>
                  <a:ext uri="{FF2B5EF4-FFF2-40B4-BE49-F238E27FC236}">
                    <a16:creationId xmlns:a16="http://schemas.microsoft.com/office/drawing/2014/main" id="{11F12547-7826-C447-82FF-65AB5C7FCDEA}"/>
                  </a:ext>
                </a:extLst>
              </p:cNvPr>
              <p:cNvSpPr/>
              <p:nvPr/>
            </p:nvSpPr>
            <p:spPr>
              <a:xfrm>
                <a:off x="8818403" y="1338860"/>
                <a:ext cx="239702" cy="213613"/>
              </a:xfrm>
              <a:custGeom>
                <a:avLst/>
                <a:gdLst/>
                <a:ahLst/>
                <a:cxnLst/>
                <a:rect l="l" t="t" r="r" b="b"/>
                <a:pathLst>
                  <a:path w="239702" h="213613">
                    <a:moveTo>
                      <a:pt x="26073" y="213613"/>
                    </a:moveTo>
                    <a:lnTo>
                      <a:pt x="38700" y="213463"/>
                    </a:lnTo>
                    <a:lnTo>
                      <a:pt x="51219" y="211627"/>
                    </a:lnTo>
                    <a:lnTo>
                      <a:pt x="63444" y="208105"/>
                    </a:lnTo>
                    <a:lnTo>
                      <a:pt x="75194" y="202895"/>
                    </a:lnTo>
                    <a:lnTo>
                      <a:pt x="86285" y="195995"/>
                    </a:lnTo>
                    <a:lnTo>
                      <a:pt x="96535" y="187403"/>
                    </a:lnTo>
                    <a:lnTo>
                      <a:pt x="160324" y="123659"/>
                    </a:lnTo>
                    <a:lnTo>
                      <a:pt x="230530" y="53441"/>
                    </a:lnTo>
                    <a:lnTo>
                      <a:pt x="237429" y="43040"/>
                    </a:lnTo>
                    <a:lnTo>
                      <a:pt x="239702" y="31205"/>
                    </a:lnTo>
                    <a:lnTo>
                      <a:pt x="237349" y="19380"/>
                    </a:lnTo>
                    <a:lnTo>
                      <a:pt x="230530" y="9169"/>
                    </a:lnTo>
                    <a:lnTo>
                      <a:pt x="220126" y="2274"/>
                    </a:lnTo>
                    <a:lnTo>
                      <a:pt x="208286" y="0"/>
                    </a:lnTo>
                    <a:lnTo>
                      <a:pt x="196460" y="2348"/>
                    </a:lnTo>
                    <a:lnTo>
                      <a:pt x="186258" y="9156"/>
                    </a:lnTo>
                    <a:lnTo>
                      <a:pt x="116039" y="79387"/>
                    </a:lnTo>
                    <a:lnTo>
                      <a:pt x="53416" y="141985"/>
                    </a:lnTo>
                    <a:lnTo>
                      <a:pt x="9182" y="186245"/>
                    </a:lnTo>
                    <a:lnTo>
                      <a:pt x="3060" y="192366"/>
                    </a:lnTo>
                    <a:lnTo>
                      <a:pt x="0" y="200405"/>
                    </a:lnTo>
                    <a:lnTo>
                      <a:pt x="12" y="208444"/>
                    </a:lnTo>
                    <a:lnTo>
                      <a:pt x="12321" y="211847"/>
                    </a:lnTo>
                    <a:lnTo>
                      <a:pt x="24907" y="213543"/>
                    </a:lnTo>
                    <a:lnTo>
                      <a:pt x="26073" y="213613"/>
                    </a:lnTo>
                    <a:close/>
                  </a:path>
                </a:pathLst>
              </a:custGeom>
              <a:solidFill>
                <a:srgbClr val="34426E"/>
              </a:solidFill>
            </p:spPr>
            <p:txBody>
              <a:bodyPr wrap="square" lIns="0" tIns="0" rIns="0" bIns="0" rtlCol="0">
                <a:noAutofit/>
              </a:bodyPr>
              <a:lstStyle/>
              <a:p>
                <a:endParaRPr/>
              </a:p>
            </p:txBody>
          </p:sp>
          <p:sp>
            <p:nvSpPr>
              <p:cNvPr id="2558" name="object 69">
                <a:extLst>
                  <a:ext uri="{FF2B5EF4-FFF2-40B4-BE49-F238E27FC236}">
                    <a16:creationId xmlns:a16="http://schemas.microsoft.com/office/drawing/2014/main" id="{CE694370-81A6-96AF-D844-1A4113384A01}"/>
                  </a:ext>
                </a:extLst>
              </p:cNvPr>
              <p:cNvSpPr/>
              <p:nvPr/>
            </p:nvSpPr>
            <p:spPr>
              <a:xfrm>
                <a:off x="8711498" y="1206040"/>
                <a:ext cx="213781" cy="239699"/>
              </a:xfrm>
              <a:custGeom>
                <a:avLst/>
                <a:gdLst/>
                <a:ahLst/>
                <a:cxnLst/>
                <a:rect l="l" t="t" r="r" b="b"/>
                <a:pathLst>
                  <a:path w="213781" h="239699">
                    <a:moveTo>
                      <a:pt x="5333" y="239686"/>
                    </a:moveTo>
                    <a:lnTo>
                      <a:pt x="13372" y="239699"/>
                    </a:lnTo>
                    <a:lnTo>
                      <a:pt x="21411" y="236638"/>
                    </a:lnTo>
                    <a:lnTo>
                      <a:pt x="27533" y="230504"/>
                    </a:lnTo>
                    <a:lnTo>
                      <a:pt x="71055" y="186994"/>
                    </a:lnTo>
                    <a:lnTo>
                      <a:pt x="72491" y="185559"/>
                    </a:lnTo>
                    <a:lnTo>
                      <a:pt x="134403" y="123647"/>
                    </a:lnTo>
                    <a:lnTo>
                      <a:pt x="204609" y="53441"/>
                    </a:lnTo>
                    <a:lnTo>
                      <a:pt x="211508" y="43035"/>
                    </a:lnTo>
                    <a:lnTo>
                      <a:pt x="213781" y="31200"/>
                    </a:lnTo>
                    <a:lnTo>
                      <a:pt x="211428" y="19379"/>
                    </a:lnTo>
                    <a:lnTo>
                      <a:pt x="204609" y="9169"/>
                    </a:lnTo>
                    <a:lnTo>
                      <a:pt x="194204" y="2274"/>
                    </a:lnTo>
                    <a:lnTo>
                      <a:pt x="182365" y="0"/>
                    </a:lnTo>
                    <a:lnTo>
                      <a:pt x="170539" y="2348"/>
                    </a:lnTo>
                    <a:lnTo>
                      <a:pt x="160336" y="9156"/>
                    </a:lnTo>
                    <a:lnTo>
                      <a:pt x="27507" y="141998"/>
                    </a:lnTo>
                    <a:lnTo>
                      <a:pt x="18956" y="151803"/>
                    </a:lnTo>
                    <a:lnTo>
                      <a:pt x="11991" y="162426"/>
                    </a:lnTo>
                    <a:lnTo>
                      <a:pt x="6613" y="173699"/>
                    </a:lnTo>
                    <a:lnTo>
                      <a:pt x="2821" y="185455"/>
                    </a:lnTo>
                    <a:lnTo>
                      <a:pt x="617" y="197529"/>
                    </a:lnTo>
                    <a:lnTo>
                      <a:pt x="0" y="209752"/>
                    </a:lnTo>
                    <a:lnTo>
                      <a:pt x="969" y="221958"/>
                    </a:lnTo>
                    <a:lnTo>
                      <a:pt x="3525" y="233980"/>
                    </a:lnTo>
                    <a:lnTo>
                      <a:pt x="5333" y="239686"/>
                    </a:lnTo>
                    <a:close/>
                  </a:path>
                </a:pathLst>
              </a:custGeom>
              <a:solidFill>
                <a:srgbClr val="34426E"/>
              </a:solidFill>
            </p:spPr>
            <p:txBody>
              <a:bodyPr wrap="square" lIns="0" tIns="0" rIns="0" bIns="0" rtlCol="0">
                <a:noAutofit/>
              </a:bodyPr>
              <a:lstStyle/>
              <a:p>
                <a:endParaRPr/>
              </a:p>
            </p:txBody>
          </p:sp>
          <p:sp>
            <p:nvSpPr>
              <p:cNvPr id="2559" name="object 70">
                <a:extLst>
                  <a:ext uri="{FF2B5EF4-FFF2-40B4-BE49-F238E27FC236}">
                    <a16:creationId xmlns:a16="http://schemas.microsoft.com/office/drawing/2014/main" id="{E39FD395-BF27-9345-49C4-7888CD4D7BE3}"/>
                  </a:ext>
                </a:extLst>
              </p:cNvPr>
              <p:cNvSpPr/>
              <p:nvPr/>
            </p:nvSpPr>
            <p:spPr>
              <a:xfrm>
                <a:off x="8752027" y="1405273"/>
                <a:ext cx="106860" cy="106847"/>
              </a:xfrm>
              <a:custGeom>
                <a:avLst/>
                <a:gdLst/>
                <a:ahLst/>
                <a:cxnLst/>
                <a:rect l="l" t="t" r="r" b="b"/>
                <a:pathLst>
                  <a:path w="106860" h="106847">
                    <a:moveTo>
                      <a:pt x="9167" y="53414"/>
                    </a:moveTo>
                    <a:lnTo>
                      <a:pt x="2272" y="63816"/>
                    </a:lnTo>
                    <a:lnTo>
                      <a:pt x="0" y="75649"/>
                    </a:lnTo>
                    <a:lnTo>
                      <a:pt x="2353" y="87471"/>
                    </a:lnTo>
                    <a:lnTo>
                      <a:pt x="9167" y="97673"/>
                    </a:lnTo>
                    <a:lnTo>
                      <a:pt x="19570" y="104574"/>
                    </a:lnTo>
                    <a:lnTo>
                      <a:pt x="31406" y="106847"/>
                    </a:lnTo>
                    <a:lnTo>
                      <a:pt x="43232" y="104496"/>
                    </a:lnTo>
                    <a:lnTo>
                      <a:pt x="53439" y="97686"/>
                    </a:lnTo>
                    <a:lnTo>
                      <a:pt x="97673" y="53452"/>
                    </a:lnTo>
                    <a:lnTo>
                      <a:pt x="104592" y="43017"/>
                    </a:lnTo>
                    <a:lnTo>
                      <a:pt x="106860" y="31179"/>
                    </a:lnTo>
                    <a:lnTo>
                      <a:pt x="104501" y="19358"/>
                    </a:lnTo>
                    <a:lnTo>
                      <a:pt x="97686" y="9167"/>
                    </a:lnTo>
                    <a:lnTo>
                      <a:pt x="87280" y="2271"/>
                    </a:lnTo>
                    <a:lnTo>
                      <a:pt x="75444" y="0"/>
                    </a:lnTo>
                    <a:lnTo>
                      <a:pt x="63620" y="2350"/>
                    </a:lnTo>
                    <a:lnTo>
                      <a:pt x="53401" y="9167"/>
                    </a:lnTo>
                    <a:lnTo>
                      <a:pt x="9167" y="53414"/>
                    </a:lnTo>
                    <a:close/>
                  </a:path>
                </a:pathLst>
              </a:custGeom>
              <a:solidFill>
                <a:srgbClr val="ECB133"/>
              </a:solidFill>
            </p:spPr>
            <p:txBody>
              <a:bodyPr wrap="square" lIns="0" tIns="0" rIns="0" bIns="0" rtlCol="0">
                <a:noAutofit/>
              </a:bodyPr>
              <a:lstStyle/>
              <a:p>
                <a:endParaRPr/>
              </a:p>
            </p:txBody>
          </p:sp>
          <p:sp>
            <p:nvSpPr>
              <p:cNvPr id="2560" name="object 71">
                <a:extLst>
                  <a:ext uri="{FF2B5EF4-FFF2-40B4-BE49-F238E27FC236}">
                    <a16:creationId xmlns:a16="http://schemas.microsoft.com/office/drawing/2014/main" id="{A7B16CAB-A93F-E460-2CC7-813B46B2FD8D}"/>
                  </a:ext>
                </a:extLst>
              </p:cNvPr>
              <p:cNvSpPr/>
              <p:nvPr/>
            </p:nvSpPr>
            <p:spPr>
              <a:xfrm>
                <a:off x="8818403" y="1608000"/>
                <a:ext cx="239704" cy="213605"/>
              </a:xfrm>
              <a:custGeom>
                <a:avLst/>
                <a:gdLst/>
                <a:ahLst/>
                <a:cxnLst/>
                <a:rect l="l" t="t" r="r" b="b"/>
                <a:pathLst>
                  <a:path w="239704" h="213605">
                    <a:moveTo>
                      <a:pt x="26085" y="0"/>
                    </a:moveTo>
                    <a:lnTo>
                      <a:pt x="24922" y="69"/>
                    </a:lnTo>
                    <a:lnTo>
                      <a:pt x="12330" y="1759"/>
                    </a:lnTo>
                    <a:lnTo>
                      <a:pt x="25" y="5156"/>
                    </a:lnTo>
                    <a:lnTo>
                      <a:pt x="0" y="13195"/>
                    </a:lnTo>
                    <a:lnTo>
                      <a:pt x="3060" y="21234"/>
                    </a:lnTo>
                    <a:lnTo>
                      <a:pt x="9182" y="27355"/>
                    </a:lnTo>
                    <a:lnTo>
                      <a:pt x="53428" y="71615"/>
                    </a:lnTo>
                    <a:lnTo>
                      <a:pt x="116039" y="134213"/>
                    </a:lnTo>
                    <a:lnTo>
                      <a:pt x="186258" y="204444"/>
                    </a:lnTo>
                    <a:lnTo>
                      <a:pt x="196465" y="211254"/>
                    </a:lnTo>
                    <a:lnTo>
                      <a:pt x="208291" y="213605"/>
                    </a:lnTo>
                    <a:lnTo>
                      <a:pt x="220127" y="211332"/>
                    </a:lnTo>
                    <a:lnTo>
                      <a:pt x="230530" y="204431"/>
                    </a:lnTo>
                    <a:lnTo>
                      <a:pt x="237348" y="194224"/>
                    </a:lnTo>
                    <a:lnTo>
                      <a:pt x="239704" y="182398"/>
                    </a:lnTo>
                    <a:lnTo>
                      <a:pt x="237435" y="170562"/>
                    </a:lnTo>
                    <a:lnTo>
                      <a:pt x="230543" y="160159"/>
                    </a:lnTo>
                    <a:lnTo>
                      <a:pt x="160312" y="89941"/>
                    </a:lnTo>
                    <a:lnTo>
                      <a:pt x="97713" y="27330"/>
                    </a:lnTo>
                    <a:lnTo>
                      <a:pt x="86291" y="17618"/>
                    </a:lnTo>
                    <a:lnTo>
                      <a:pt x="75201" y="10716"/>
                    </a:lnTo>
                    <a:lnTo>
                      <a:pt x="63451" y="5503"/>
                    </a:lnTo>
                    <a:lnTo>
                      <a:pt x="51226" y="1980"/>
                    </a:lnTo>
                    <a:lnTo>
                      <a:pt x="38709" y="146"/>
                    </a:lnTo>
                    <a:lnTo>
                      <a:pt x="26085" y="0"/>
                    </a:lnTo>
                    <a:close/>
                  </a:path>
                </a:pathLst>
              </a:custGeom>
              <a:solidFill>
                <a:srgbClr val="34426E"/>
              </a:solidFill>
            </p:spPr>
            <p:txBody>
              <a:bodyPr wrap="square" lIns="0" tIns="0" rIns="0" bIns="0" rtlCol="0">
                <a:noAutofit/>
              </a:bodyPr>
              <a:lstStyle/>
              <a:p>
                <a:endParaRPr/>
              </a:p>
            </p:txBody>
          </p:sp>
          <p:sp>
            <p:nvSpPr>
              <p:cNvPr id="2561" name="object 72">
                <a:extLst>
                  <a:ext uri="{FF2B5EF4-FFF2-40B4-BE49-F238E27FC236}">
                    <a16:creationId xmlns:a16="http://schemas.microsoft.com/office/drawing/2014/main" id="{06B0C9D3-BACF-6894-55B8-123FDF350FAD}"/>
                  </a:ext>
                </a:extLst>
              </p:cNvPr>
              <p:cNvSpPr/>
              <p:nvPr/>
            </p:nvSpPr>
            <p:spPr>
              <a:xfrm>
                <a:off x="8711500" y="1714708"/>
                <a:ext cx="213779" cy="239717"/>
              </a:xfrm>
              <a:custGeom>
                <a:avLst/>
                <a:gdLst/>
                <a:ahLst/>
                <a:cxnLst/>
                <a:rect l="l" t="t" r="r" b="b"/>
                <a:pathLst>
                  <a:path w="213779" h="239717">
                    <a:moveTo>
                      <a:pt x="5331" y="38"/>
                    </a:moveTo>
                    <a:lnTo>
                      <a:pt x="3523" y="5742"/>
                    </a:lnTo>
                    <a:lnTo>
                      <a:pt x="967" y="17760"/>
                    </a:lnTo>
                    <a:lnTo>
                      <a:pt x="0" y="29964"/>
                    </a:lnTo>
                    <a:lnTo>
                      <a:pt x="619" y="42186"/>
                    </a:lnTo>
                    <a:lnTo>
                      <a:pt x="2824" y="54259"/>
                    </a:lnTo>
                    <a:lnTo>
                      <a:pt x="6616" y="66017"/>
                    </a:lnTo>
                    <a:lnTo>
                      <a:pt x="11994" y="77292"/>
                    </a:lnTo>
                    <a:lnTo>
                      <a:pt x="18957" y="87917"/>
                    </a:lnTo>
                    <a:lnTo>
                      <a:pt x="27505" y="97726"/>
                    </a:lnTo>
                    <a:lnTo>
                      <a:pt x="160334" y="230555"/>
                    </a:lnTo>
                    <a:lnTo>
                      <a:pt x="170534" y="237366"/>
                    </a:lnTo>
                    <a:lnTo>
                      <a:pt x="182358" y="239717"/>
                    </a:lnTo>
                    <a:lnTo>
                      <a:pt x="194197" y="237443"/>
                    </a:lnTo>
                    <a:lnTo>
                      <a:pt x="204606" y="230543"/>
                    </a:lnTo>
                    <a:lnTo>
                      <a:pt x="211422" y="220346"/>
                    </a:lnTo>
                    <a:lnTo>
                      <a:pt x="213779" y="208523"/>
                    </a:lnTo>
                    <a:lnTo>
                      <a:pt x="211507" y="196686"/>
                    </a:lnTo>
                    <a:lnTo>
                      <a:pt x="204606" y="186283"/>
                    </a:lnTo>
                    <a:lnTo>
                      <a:pt x="134388" y="116065"/>
                    </a:lnTo>
                    <a:lnTo>
                      <a:pt x="72501" y="54165"/>
                    </a:lnTo>
                    <a:lnTo>
                      <a:pt x="71053" y="52717"/>
                    </a:lnTo>
                    <a:lnTo>
                      <a:pt x="27530" y="9207"/>
                    </a:lnTo>
                    <a:lnTo>
                      <a:pt x="21409" y="3060"/>
                    </a:lnTo>
                    <a:lnTo>
                      <a:pt x="13357" y="0"/>
                    </a:lnTo>
                    <a:lnTo>
                      <a:pt x="5331" y="38"/>
                    </a:lnTo>
                    <a:close/>
                  </a:path>
                </a:pathLst>
              </a:custGeom>
              <a:solidFill>
                <a:srgbClr val="34426E"/>
              </a:solidFill>
            </p:spPr>
            <p:txBody>
              <a:bodyPr wrap="square" lIns="0" tIns="0" rIns="0" bIns="0" rtlCol="0">
                <a:noAutofit/>
              </a:bodyPr>
              <a:lstStyle/>
              <a:p>
                <a:endParaRPr/>
              </a:p>
            </p:txBody>
          </p:sp>
          <p:sp>
            <p:nvSpPr>
              <p:cNvPr id="2562" name="object 73">
                <a:extLst>
                  <a:ext uri="{FF2B5EF4-FFF2-40B4-BE49-F238E27FC236}">
                    <a16:creationId xmlns:a16="http://schemas.microsoft.com/office/drawing/2014/main" id="{BFBC7935-4B65-8B67-A33D-0AC2A81C1DA8}"/>
                  </a:ext>
                </a:extLst>
              </p:cNvPr>
              <p:cNvSpPr/>
              <p:nvPr/>
            </p:nvSpPr>
            <p:spPr>
              <a:xfrm>
                <a:off x="8752022" y="1648341"/>
                <a:ext cx="106865" cy="106857"/>
              </a:xfrm>
              <a:custGeom>
                <a:avLst/>
                <a:gdLst/>
                <a:ahLst/>
                <a:cxnLst/>
                <a:rect l="l" t="t" r="r" b="b"/>
                <a:pathLst>
                  <a:path w="106865" h="106857">
                    <a:moveTo>
                      <a:pt x="9172" y="53444"/>
                    </a:moveTo>
                    <a:lnTo>
                      <a:pt x="53406" y="97678"/>
                    </a:lnTo>
                    <a:lnTo>
                      <a:pt x="63629" y="104504"/>
                    </a:lnTo>
                    <a:lnTo>
                      <a:pt x="75452" y="106857"/>
                    </a:lnTo>
                    <a:lnTo>
                      <a:pt x="87286" y="104587"/>
                    </a:lnTo>
                    <a:lnTo>
                      <a:pt x="97691" y="97691"/>
                    </a:lnTo>
                    <a:lnTo>
                      <a:pt x="104509" y="87485"/>
                    </a:lnTo>
                    <a:lnTo>
                      <a:pt x="106865" y="75662"/>
                    </a:lnTo>
                    <a:lnTo>
                      <a:pt x="104596" y="63827"/>
                    </a:lnTo>
                    <a:lnTo>
                      <a:pt x="97704" y="53419"/>
                    </a:lnTo>
                    <a:lnTo>
                      <a:pt x="53457" y="9172"/>
                    </a:lnTo>
                    <a:lnTo>
                      <a:pt x="43234" y="2353"/>
                    </a:lnTo>
                    <a:lnTo>
                      <a:pt x="31413" y="0"/>
                    </a:lnTo>
                    <a:lnTo>
                      <a:pt x="19578" y="2273"/>
                    </a:lnTo>
                    <a:lnTo>
                      <a:pt x="9172" y="9172"/>
                    </a:lnTo>
                    <a:lnTo>
                      <a:pt x="2353" y="19382"/>
                    </a:lnTo>
                    <a:lnTo>
                      <a:pt x="0" y="31203"/>
                    </a:lnTo>
                    <a:lnTo>
                      <a:pt x="2273" y="43038"/>
                    </a:lnTo>
                    <a:lnTo>
                      <a:pt x="9172" y="53444"/>
                    </a:lnTo>
                    <a:close/>
                  </a:path>
                </a:pathLst>
              </a:custGeom>
              <a:solidFill>
                <a:srgbClr val="ECB133"/>
              </a:solidFill>
            </p:spPr>
            <p:txBody>
              <a:bodyPr wrap="square" lIns="0" tIns="0" rIns="0" bIns="0" rtlCol="0">
                <a:noAutofit/>
              </a:bodyPr>
              <a:lstStyle/>
              <a:p>
                <a:endParaRPr/>
              </a:p>
            </p:txBody>
          </p:sp>
          <p:sp>
            <p:nvSpPr>
              <p:cNvPr id="2563" name="object 74">
                <a:extLst>
                  <a:ext uri="{FF2B5EF4-FFF2-40B4-BE49-F238E27FC236}">
                    <a16:creationId xmlns:a16="http://schemas.microsoft.com/office/drawing/2014/main" id="{98CEF7B2-DD7E-FBAD-8FA7-EA28522CED7A}"/>
                  </a:ext>
                </a:extLst>
              </p:cNvPr>
              <p:cNvSpPr/>
              <p:nvPr/>
            </p:nvSpPr>
            <p:spPr>
              <a:xfrm>
                <a:off x="8652360" y="1548670"/>
                <a:ext cx="63120" cy="63115"/>
              </a:xfrm>
              <a:custGeom>
                <a:avLst/>
                <a:gdLst/>
                <a:ahLst/>
                <a:cxnLst/>
                <a:rect l="l" t="t" r="r" b="b"/>
                <a:pathLst>
                  <a:path w="63120" h="63115">
                    <a:moveTo>
                      <a:pt x="9243" y="9248"/>
                    </a:moveTo>
                    <a:lnTo>
                      <a:pt x="9106" y="9386"/>
                    </a:lnTo>
                    <a:lnTo>
                      <a:pt x="2257" y="19817"/>
                    </a:lnTo>
                    <a:lnTo>
                      <a:pt x="0" y="31652"/>
                    </a:lnTo>
                    <a:lnTo>
                      <a:pt x="2329" y="43477"/>
                    </a:lnTo>
                    <a:lnTo>
                      <a:pt x="9243" y="53876"/>
                    </a:lnTo>
                    <a:lnTo>
                      <a:pt x="19805" y="60853"/>
                    </a:lnTo>
                    <a:lnTo>
                      <a:pt x="31646" y="63115"/>
                    </a:lnTo>
                    <a:lnTo>
                      <a:pt x="43475" y="60789"/>
                    </a:lnTo>
                    <a:lnTo>
                      <a:pt x="53871" y="53876"/>
                    </a:lnTo>
                    <a:lnTo>
                      <a:pt x="54008" y="53738"/>
                    </a:lnTo>
                    <a:lnTo>
                      <a:pt x="60859" y="43307"/>
                    </a:lnTo>
                    <a:lnTo>
                      <a:pt x="63120" y="31472"/>
                    </a:lnTo>
                    <a:lnTo>
                      <a:pt x="60791" y="19647"/>
                    </a:lnTo>
                    <a:lnTo>
                      <a:pt x="53871" y="9248"/>
                    </a:lnTo>
                    <a:lnTo>
                      <a:pt x="53734" y="9111"/>
                    </a:lnTo>
                    <a:lnTo>
                      <a:pt x="43308" y="2260"/>
                    </a:lnTo>
                    <a:lnTo>
                      <a:pt x="31472" y="0"/>
                    </a:lnTo>
                    <a:lnTo>
                      <a:pt x="19644" y="2329"/>
                    </a:lnTo>
                    <a:lnTo>
                      <a:pt x="9243" y="9248"/>
                    </a:lnTo>
                    <a:close/>
                  </a:path>
                </a:pathLst>
              </a:custGeom>
              <a:solidFill>
                <a:srgbClr val="34426E"/>
              </a:solidFill>
            </p:spPr>
            <p:txBody>
              <a:bodyPr wrap="square" lIns="0" tIns="0" rIns="0" bIns="0" rtlCol="0">
                <a:noAutofit/>
              </a:bodyPr>
              <a:lstStyle/>
              <a:p>
                <a:endParaRPr/>
              </a:p>
            </p:txBody>
          </p:sp>
          <p:sp>
            <p:nvSpPr>
              <p:cNvPr id="2564" name="object 75">
                <a:extLst>
                  <a:ext uri="{FF2B5EF4-FFF2-40B4-BE49-F238E27FC236}">
                    <a16:creationId xmlns:a16="http://schemas.microsoft.com/office/drawing/2014/main" id="{63C79302-EF04-D61D-5302-8AE9DC2070FF}"/>
                  </a:ext>
                </a:extLst>
              </p:cNvPr>
              <p:cNvSpPr/>
              <p:nvPr/>
            </p:nvSpPr>
            <p:spPr>
              <a:xfrm>
                <a:off x="8822620" y="2028849"/>
                <a:ext cx="239713" cy="213617"/>
              </a:xfrm>
              <a:custGeom>
                <a:avLst/>
                <a:gdLst/>
                <a:ahLst/>
                <a:cxnLst/>
                <a:rect l="l" t="t" r="r" b="b"/>
                <a:pathLst>
                  <a:path w="239713" h="213617">
                    <a:moveTo>
                      <a:pt x="26085" y="213617"/>
                    </a:moveTo>
                    <a:lnTo>
                      <a:pt x="38711" y="213466"/>
                    </a:lnTo>
                    <a:lnTo>
                      <a:pt x="51229" y="211629"/>
                    </a:lnTo>
                    <a:lnTo>
                      <a:pt x="63456" y="208106"/>
                    </a:lnTo>
                    <a:lnTo>
                      <a:pt x="75207" y="202894"/>
                    </a:lnTo>
                    <a:lnTo>
                      <a:pt x="86298" y="195992"/>
                    </a:lnTo>
                    <a:lnTo>
                      <a:pt x="96545" y="187397"/>
                    </a:lnTo>
                    <a:lnTo>
                      <a:pt x="160324" y="123662"/>
                    </a:lnTo>
                    <a:lnTo>
                      <a:pt x="230530" y="53457"/>
                    </a:lnTo>
                    <a:lnTo>
                      <a:pt x="237435" y="43052"/>
                    </a:lnTo>
                    <a:lnTo>
                      <a:pt x="239713" y="31218"/>
                    </a:lnTo>
                    <a:lnTo>
                      <a:pt x="237366" y="19395"/>
                    </a:lnTo>
                    <a:lnTo>
                      <a:pt x="230543" y="9172"/>
                    </a:lnTo>
                    <a:lnTo>
                      <a:pt x="220131" y="2274"/>
                    </a:lnTo>
                    <a:lnTo>
                      <a:pt x="208296" y="0"/>
                    </a:lnTo>
                    <a:lnTo>
                      <a:pt x="196475" y="2350"/>
                    </a:lnTo>
                    <a:lnTo>
                      <a:pt x="186258" y="9172"/>
                    </a:lnTo>
                    <a:lnTo>
                      <a:pt x="116052" y="79390"/>
                    </a:lnTo>
                    <a:lnTo>
                      <a:pt x="53428" y="142001"/>
                    </a:lnTo>
                    <a:lnTo>
                      <a:pt x="9182" y="186248"/>
                    </a:lnTo>
                    <a:lnTo>
                      <a:pt x="3060" y="192369"/>
                    </a:lnTo>
                    <a:lnTo>
                      <a:pt x="0" y="200409"/>
                    </a:lnTo>
                    <a:lnTo>
                      <a:pt x="25" y="208448"/>
                    </a:lnTo>
                    <a:lnTo>
                      <a:pt x="12324" y="211850"/>
                    </a:lnTo>
                    <a:lnTo>
                      <a:pt x="24918" y="213546"/>
                    </a:lnTo>
                    <a:lnTo>
                      <a:pt x="26085" y="213617"/>
                    </a:lnTo>
                    <a:close/>
                  </a:path>
                </a:pathLst>
              </a:custGeom>
              <a:solidFill>
                <a:srgbClr val="34426E"/>
              </a:solidFill>
            </p:spPr>
            <p:txBody>
              <a:bodyPr wrap="square" lIns="0" tIns="0" rIns="0" bIns="0" rtlCol="0">
                <a:noAutofit/>
              </a:bodyPr>
              <a:lstStyle/>
              <a:p>
                <a:endParaRPr/>
              </a:p>
            </p:txBody>
          </p:sp>
          <p:sp>
            <p:nvSpPr>
              <p:cNvPr id="2565" name="object 76">
                <a:extLst>
                  <a:ext uri="{FF2B5EF4-FFF2-40B4-BE49-F238E27FC236}">
                    <a16:creationId xmlns:a16="http://schemas.microsoft.com/office/drawing/2014/main" id="{8B7150D5-45DB-5610-3799-5D7676A12FA7}"/>
                  </a:ext>
                </a:extLst>
              </p:cNvPr>
              <p:cNvSpPr/>
              <p:nvPr/>
            </p:nvSpPr>
            <p:spPr>
              <a:xfrm>
                <a:off x="8715721" y="1896029"/>
                <a:ext cx="213769" cy="239715"/>
              </a:xfrm>
              <a:custGeom>
                <a:avLst/>
                <a:gdLst/>
                <a:ahLst/>
                <a:cxnLst/>
                <a:rect l="l" t="t" r="r" b="b"/>
                <a:pathLst>
                  <a:path w="213769" h="239715">
                    <a:moveTo>
                      <a:pt x="5327" y="239690"/>
                    </a:moveTo>
                    <a:lnTo>
                      <a:pt x="13366" y="239715"/>
                    </a:lnTo>
                    <a:lnTo>
                      <a:pt x="21405" y="236642"/>
                    </a:lnTo>
                    <a:lnTo>
                      <a:pt x="27527" y="230508"/>
                    </a:lnTo>
                    <a:lnTo>
                      <a:pt x="71050" y="186985"/>
                    </a:lnTo>
                    <a:lnTo>
                      <a:pt x="72485" y="185537"/>
                    </a:lnTo>
                    <a:lnTo>
                      <a:pt x="134397" y="123650"/>
                    </a:lnTo>
                    <a:lnTo>
                      <a:pt x="204590" y="53431"/>
                    </a:lnTo>
                    <a:lnTo>
                      <a:pt x="211492" y="43026"/>
                    </a:lnTo>
                    <a:lnTo>
                      <a:pt x="213769" y="31195"/>
                    </a:lnTo>
                    <a:lnTo>
                      <a:pt x="211419" y="19376"/>
                    </a:lnTo>
                    <a:lnTo>
                      <a:pt x="204603" y="9172"/>
                    </a:lnTo>
                    <a:lnTo>
                      <a:pt x="194202" y="2273"/>
                    </a:lnTo>
                    <a:lnTo>
                      <a:pt x="182367" y="0"/>
                    </a:lnTo>
                    <a:lnTo>
                      <a:pt x="170542" y="2353"/>
                    </a:lnTo>
                    <a:lnTo>
                      <a:pt x="160331" y="9172"/>
                    </a:lnTo>
                    <a:lnTo>
                      <a:pt x="27501" y="142001"/>
                    </a:lnTo>
                    <a:lnTo>
                      <a:pt x="18950" y="151811"/>
                    </a:lnTo>
                    <a:lnTo>
                      <a:pt x="11985" y="162436"/>
                    </a:lnTo>
                    <a:lnTo>
                      <a:pt x="6609" y="173711"/>
                    </a:lnTo>
                    <a:lnTo>
                      <a:pt x="2819" y="185468"/>
                    </a:lnTo>
                    <a:lnTo>
                      <a:pt x="616" y="197542"/>
                    </a:lnTo>
                    <a:lnTo>
                      <a:pt x="0" y="209765"/>
                    </a:lnTo>
                    <a:lnTo>
                      <a:pt x="969" y="221971"/>
                    </a:lnTo>
                    <a:lnTo>
                      <a:pt x="3524" y="233993"/>
                    </a:lnTo>
                    <a:lnTo>
                      <a:pt x="5327" y="239690"/>
                    </a:lnTo>
                    <a:close/>
                  </a:path>
                </a:pathLst>
              </a:custGeom>
              <a:solidFill>
                <a:srgbClr val="34426E"/>
              </a:solidFill>
            </p:spPr>
            <p:txBody>
              <a:bodyPr wrap="square" lIns="0" tIns="0" rIns="0" bIns="0" rtlCol="0">
                <a:noAutofit/>
              </a:bodyPr>
              <a:lstStyle/>
              <a:p>
                <a:endParaRPr/>
              </a:p>
            </p:txBody>
          </p:sp>
          <p:sp>
            <p:nvSpPr>
              <p:cNvPr id="2566" name="object 77">
                <a:extLst>
                  <a:ext uri="{FF2B5EF4-FFF2-40B4-BE49-F238E27FC236}">
                    <a16:creationId xmlns:a16="http://schemas.microsoft.com/office/drawing/2014/main" id="{9CC2A09E-8D30-5175-9156-0C1DDAE39295}"/>
                  </a:ext>
                </a:extLst>
              </p:cNvPr>
              <p:cNvSpPr/>
              <p:nvPr/>
            </p:nvSpPr>
            <p:spPr>
              <a:xfrm>
                <a:off x="8756250" y="2095264"/>
                <a:ext cx="106851" cy="106851"/>
              </a:xfrm>
              <a:custGeom>
                <a:avLst/>
                <a:gdLst/>
                <a:ahLst/>
                <a:cxnLst/>
                <a:rect l="l" t="t" r="r" b="b"/>
                <a:pathLst>
                  <a:path w="106851" h="106851">
                    <a:moveTo>
                      <a:pt x="9167" y="53403"/>
                    </a:moveTo>
                    <a:lnTo>
                      <a:pt x="2273" y="63809"/>
                    </a:lnTo>
                    <a:lnTo>
                      <a:pt x="0" y="75643"/>
                    </a:lnTo>
                    <a:lnTo>
                      <a:pt x="2350" y="87465"/>
                    </a:lnTo>
                    <a:lnTo>
                      <a:pt x="9167" y="97675"/>
                    </a:lnTo>
                    <a:lnTo>
                      <a:pt x="19571" y="104576"/>
                    </a:lnTo>
                    <a:lnTo>
                      <a:pt x="31409" y="106851"/>
                    </a:lnTo>
                    <a:lnTo>
                      <a:pt x="43236" y="104502"/>
                    </a:lnTo>
                    <a:lnTo>
                      <a:pt x="53439" y="97700"/>
                    </a:lnTo>
                    <a:lnTo>
                      <a:pt x="97673" y="53454"/>
                    </a:lnTo>
                    <a:lnTo>
                      <a:pt x="104585" y="43018"/>
                    </a:lnTo>
                    <a:lnTo>
                      <a:pt x="106851" y="31179"/>
                    </a:lnTo>
                    <a:lnTo>
                      <a:pt x="104493" y="19353"/>
                    </a:lnTo>
                    <a:lnTo>
                      <a:pt x="97686" y="9156"/>
                    </a:lnTo>
                    <a:lnTo>
                      <a:pt x="87277" y="2265"/>
                    </a:lnTo>
                    <a:lnTo>
                      <a:pt x="75438" y="0"/>
                    </a:lnTo>
                    <a:lnTo>
                      <a:pt x="63614" y="2356"/>
                    </a:lnTo>
                    <a:lnTo>
                      <a:pt x="53414" y="9169"/>
                    </a:lnTo>
                    <a:lnTo>
                      <a:pt x="9167" y="53403"/>
                    </a:lnTo>
                    <a:close/>
                  </a:path>
                </a:pathLst>
              </a:custGeom>
              <a:solidFill>
                <a:srgbClr val="ECB133"/>
              </a:solidFill>
            </p:spPr>
            <p:txBody>
              <a:bodyPr wrap="square" lIns="0" tIns="0" rIns="0" bIns="0" rtlCol="0">
                <a:noAutofit/>
              </a:bodyPr>
              <a:lstStyle/>
              <a:p>
                <a:endParaRPr/>
              </a:p>
            </p:txBody>
          </p:sp>
          <p:sp>
            <p:nvSpPr>
              <p:cNvPr id="2567" name="object 78">
                <a:extLst>
                  <a:ext uri="{FF2B5EF4-FFF2-40B4-BE49-F238E27FC236}">
                    <a16:creationId xmlns:a16="http://schemas.microsoft.com/office/drawing/2014/main" id="{A8DF9EC0-DFAA-3AB5-18D2-D837892807A2}"/>
                  </a:ext>
                </a:extLst>
              </p:cNvPr>
              <p:cNvSpPr/>
              <p:nvPr/>
            </p:nvSpPr>
            <p:spPr>
              <a:xfrm>
                <a:off x="8446754" y="2404723"/>
                <a:ext cx="213621" cy="239704"/>
              </a:xfrm>
              <a:custGeom>
                <a:avLst/>
                <a:gdLst/>
                <a:ahLst/>
                <a:cxnLst/>
                <a:rect l="l" t="t" r="r" b="b"/>
                <a:pathLst>
                  <a:path w="213621" h="239704">
                    <a:moveTo>
                      <a:pt x="213621" y="26073"/>
                    </a:moveTo>
                    <a:lnTo>
                      <a:pt x="213550" y="24921"/>
                    </a:lnTo>
                    <a:lnTo>
                      <a:pt x="211847" y="12333"/>
                    </a:lnTo>
                    <a:lnTo>
                      <a:pt x="208452" y="25"/>
                    </a:lnTo>
                    <a:lnTo>
                      <a:pt x="200401" y="0"/>
                    </a:lnTo>
                    <a:lnTo>
                      <a:pt x="192374" y="3060"/>
                    </a:lnTo>
                    <a:lnTo>
                      <a:pt x="186240" y="9182"/>
                    </a:lnTo>
                    <a:lnTo>
                      <a:pt x="141993" y="53416"/>
                    </a:lnTo>
                    <a:lnTo>
                      <a:pt x="79382" y="116039"/>
                    </a:lnTo>
                    <a:lnTo>
                      <a:pt x="9177" y="186245"/>
                    </a:lnTo>
                    <a:lnTo>
                      <a:pt x="2346" y="196480"/>
                    </a:lnTo>
                    <a:lnTo>
                      <a:pt x="0" y="208301"/>
                    </a:lnTo>
                    <a:lnTo>
                      <a:pt x="2275" y="220135"/>
                    </a:lnTo>
                    <a:lnTo>
                      <a:pt x="9177" y="230543"/>
                    </a:lnTo>
                    <a:lnTo>
                      <a:pt x="19382" y="237353"/>
                    </a:lnTo>
                    <a:lnTo>
                      <a:pt x="31205" y="239704"/>
                    </a:lnTo>
                    <a:lnTo>
                      <a:pt x="43041" y="237430"/>
                    </a:lnTo>
                    <a:lnTo>
                      <a:pt x="53449" y="230530"/>
                    </a:lnTo>
                    <a:lnTo>
                      <a:pt x="123654" y="160312"/>
                    </a:lnTo>
                    <a:lnTo>
                      <a:pt x="186278" y="97713"/>
                    </a:lnTo>
                    <a:lnTo>
                      <a:pt x="195993" y="86287"/>
                    </a:lnTo>
                    <a:lnTo>
                      <a:pt x="202895" y="75197"/>
                    </a:lnTo>
                    <a:lnTo>
                      <a:pt x="208108" y="63446"/>
                    </a:lnTo>
                    <a:lnTo>
                      <a:pt x="211632" y="51220"/>
                    </a:lnTo>
                    <a:lnTo>
                      <a:pt x="213470" y="38700"/>
                    </a:lnTo>
                    <a:lnTo>
                      <a:pt x="213621" y="26073"/>
                    </a:lnTo>
                    <a:close/>
                  </a:path>
                </a:pathLst>
              </a:custGeom>
              <a:solidFill>
                <a:srgbClr val="34426E"/>
              </a:solidFill>
            </p:spPr>
            <p:txBody>
              <a:bodyPr wrap="square" lIns="0" tIns="0" rIns="0" bIns="0" rtlCol="0">
                <a:noAutofit/>
              </a:bodyPr>
              <a:lstStyle/>
              <a:p>
                <a:endParaRPr/>
              </a:p>
            </p:txBody>
          </p:sp>
          <p:sp>
            <p:nvSpPr>
              <p:cNvPr id="2568" name="object 79">
                <a:extLst>
                  <a:ext uri="{FF2B5EF4-FFF2-40B4-BE49-F238E27FC236}">
                    <a16:creationId xmlns:a16="http://schemas.microsoft.com/office/drawing/2014/main" id="{439D5FA9-E211-0A56-987C-F40EA0D2E131}"/>
                  </a:ext>
                </a:extLst>
              </p:cNvPr>
              <p:cNvSpPr/>
              <p:nvPr/>
            </p:nvSpPr>
            <p:spPr>
              <a:xfrm>
                <a:off x="8313927" y="2297823"/>
                <a:ext cx="239702" cy="213767"/>
              </a:xfrm>
              <a:custGeom>
                <a:avLst/>
                <a:gdLst/>
                <a:ahLst/>
                <a:cxnLst/>
                <a:rect l="l" t="t" r="r" b="b"/>
                <a:pathLst>
                  <a:path w="239702" h="213767">
                    <a:moveTo>
                      <a:pt x="239690" y="5327"/>
                    </a:moveTo>
                    <a:lnTo>
                      <a:pt x="233995" y="3524"/>
                    </a:lnTo>
                    <a:lnTo>
                      <a:pt x="221975" y="969"/>
                    </a:lnTo>
                    <a:lnTo>
                      <a:pt x="209770" y="0"/>
                    </a:lnTo>
                    <a:lnTo>
                      <a:pt x="197547" y="616"/>
                    </a:lnTo>
                    <a:lnTo>
                      <a:pt x="185473" y="2819"/>
                    </a:lnTo>
                    <a:lnTo>
                      <a:pt x="173714" y="6609"/>
                    </a:lnTo>
                    <a:lnTo>
                      <a:pt x="162438" y="11985"/>
                    </a:lnTo>
                    <a:lnTo>
                      <a:pt x="151811" y="18950"/>
                    </a:lnTo>
                    <a:lnTo>
                      <a:pt x="142001" y="27501"/>
                    </a:lnTo>
                    <a:lnTo>
                      <a:pt x="9172" y="160318"/>
                    </a:lnTo>
                    <a:lnTo>
                      <a:pt x="2353" y="170531"/>
                    </a:lnTo>
                    <a:lnTo>
                      <a:pt x="0" y="182359"/>
                    </a:lnTo>
                    <a:lnTo>
                      <a:pt x="2273" y="194195"/>
                    </a:lnTo>
                    <a:lnTo>
                      <a:pt x="9172" y="204590"/>
                    </a:lnTo>
                    <a:lnTo>
                      <a:pt x="19390" y="211418"/>
                    </a:lnTo>
                    <a:lnTo>
                      <a:pt x="31209" y="213767"/>
                    </a:lnTo>
                    <a:lnTo>
                      <a:pt x="43040" y="211490"/>
                    </a:lnTo>
                    <a:lnTo>
                      <a:pt x="53444" y="204590"/>
                    </a:lnTo>
                    <a:lnTo>
                      <a:pt x="123650" y="134385"/>
                    </a:lnTo>
                    <a:lnTo>
                      <a:pt x="185550" y="72472"/>
                    </a:lnTo>
                    <a:lnTo>
                      <a:pt x="186997" y="71037"/>
                    </a:lnTo>
                    <a:lnTo>
                      <a:pt x="230508" y="27527"/>
                    </a:lnTo>
                    <a:lnTo>
                      <a:pt x="236642" y="21393"/>
                    </a:lnTo>
                    <a:lnTo>
                      <a:pt x="239702" y="13366"/>
                    </a:lnTo>
                    <a:lnTo>
                      <a:pt x="239690" y="5327"/>
                    </a:lnTo>
                    <a:close/>
                  </a:path>
                </a:pathLst>
              </a:custGeom>
              <a:solidFill>
                <a:srgbClr val="34426E"/>
              </a:solidFill>
            </p:spPr>
            <p:txBody>
              <a:bodyPr wrap="square" lIns="0" tIns="0" rIns="0" bIns="0" rtlCol="0">
                <a:noAutofit/>
              </a:bodyPr>
              <a:lstStyle/>
              <a:p>
                <a:endParaRPr/>
              </a:p>
            </p:txBody>
          </p:sp>
          <p:sp>
            <p:nvSpPr>
              <p:cNvPr id="2569" name="object 80">
                <a:extLst>
                  <a:ext uri="{FF2B5EF4-FFF2-40B4-BE49-F238E27FC236}">
                    <a16:creationId xmlns:a16="http://schemas.microsoft.com/office/drawing/2014/main" id="{8247A9D6-38C3-D097-2164-20AD2AEC4247}"/>
                  </a:ext>
                </a:extLst>
              </p:cNvPr>
              <p:cNvSpPr/>
              <p:nvPr/>
            </p:nvSpPr>
            <p:spPr>
              <a:xfrm>
                <a:off x="8513161" y="2338342"/>
                <a:ext cx="106858" cy="106863"/>
              </a:xfrm>
              <a:custGeom>
                <a:avLst/>
                <a:gdLst/>
                <a:ahLst/>
                <a:cxnLst/>
                <a:rect l="l" t="t" r="r" b="b"/>
                <a:pathLst>
                  <a:path w="106858" h="106863">
                    <a:moveTo>
                      <a:pt x="53409" y="9183"/>
                    </a:moveTo>
                    <a:lnTo>
                      <a:pt x="9162" y="53417"/>
                    </a:lnTo>
                    <a:lnTo>
                      <a:pt x="2354" y="63613"/>
                    </a:lnTo>
                    <a:lnTo>
                      <a:pt x="0" y="75438"/>
                    </a:lnTo>
                    <a:lnTo>
                      <a:pt x="2269" y="87278"/>
                    </a:lnTo>
                    <a:lnTo>
                      <a:pt x="9162" y="97689"/>
                    </a:lnTo>
                    <a:lnTo>
                      <a:pt x="19377" y="104510"/>
                    </a:lnTo>
                    <a:lnTo>
                      <a:pt x="31203" y="106863"/>
                    </a:lnTo>
                    <a:lnTo>
                      <a:pt x="43040" y="104594"/>
                    </a:lnTo>
                    <a:lnTo>
                      <a:pt x="53447" y="97702"/>
                    </a:lnTo>
                    <a:lnTo>
                      <a:pt x="97681" y="53455"/>
                    </a:lnTo>
                    <a:lnTo>
                      <a:pt x="104503" y="43240"/>
                    </a:lnTo>
                    <a:lnTo>
                      <a:pt x="106858" y="31414"/>
                    </a:lnTo>
                    <a:lnTo>
                      <a:pt x="104589" y="19576"/>
                    </a:lnTo>
                    <a:lnTo>
                      <a:pt x="97694" y="9170"/>
                    </a:lnTo>
                    <a:lnTo>
                      <a:pt x="87471" y="2347"/>
                    </a:lnTo>
                    <a:lnTo>
                      <a:pt x="75648" y="0"/>
                    </a:lnTo>
                    <a:lnTo>
                      <a:pt x="63814" y="2278"/>
                    </a:lnTo>
                    <a:lnTo>
                      <a:pt x="53409" y="9183"/>
                    </a:lnTo>
                    <a:close/>
                  </a:path>
                </a:pathLst>
              </a:custGeom>
              <a:solidFill>
                <a:srgbClr val="ECB133"/>
              </a:solidFill>
            </p:spPr>
            <p:txBody>
              <a:bodyPr wrap="square" lIns="0" tIns="0" rIns="0" bIns="0" rtlCol="0">
                <a:noAutofit/>
              </a:bodyPr>
              <a:lstStyle/>
              <a:p>
                <a:endParaRPr/>
              </a:p>
            </p:txBody>
          </p:sp>
          <p:sp>
            <p:nvSpPr>
              <p:cNvPr id="2570" name="object 81">
                <a:extLst>
                  <a:ext uri="{FF2B5EF4-FFF2-40B4-BE49-F238E27FC236}">
                    <a16:creationId xmlns:a16="http://schemas.microsoft.com/office/drawing/2014/main" id="{78EC3BFB-B400-56AF-6D93-9F568758F516}"/>
                  </a:ext>
                </a:extLst>
              </p:cNvPr>
              <p:cNvSpPr/>
              <p:nvPr/>
            </p:nvSpPr>
            <p:spPr>
              <a:xfrm>
                <a:off x="8822621" y="2297967"/>
                <a:ext cx="239704" cy="213628"/>
              </a:xfrm>
              <a:custGeom>
                <a:avLst/>
                <a:gdLst/>
                <a:ahLst/>
                <a:cxnLst/>
                <a:rect l="l" t="t" r="r" b="b"/>
                <a:pathLst>
                  <a:path w="239704" h="213628">
                    <a:moveTo>
                      <a:pt x="26073" y="0"/>
                    </a:moveTo>
                    <a:lnTo>
                      <a:pt x="24917" y="71"/>
                    </a:lnTo>
                    <a:lnTo>
                      <a:pt x="12327" y="1781"/>
                    </a:lnTo>
                    <a:lnTo>
                      <a:pt x="25" y="5181"/>
                    </a:lnTo>
                    <a:lnTo>
                      <a:pt x="0" y="13220"/>
                    </a:lnTo>
                    <a:lnTo>
                      <a:pt x="3060" y="21247"/>
                    </a:lnTo>
                    <a:lnTo>
                      <a:pt x="9194" y="27381"/>
                    </a:lnTo>
                    <a:lnTo>
                      <a:pt x="53428" y="71628"/>
                    </a:lnTo>
                    <a:lnTo>
                      <a:pt x="116052" y="134239"/>
                    </a:lnTo>
                    <a:lnTo>
                      <a:pt x="186258" y="204444"/>
                    </a:lnTo>
                    <a:lnTo>
                      <a:pt x="196481" y="211275"/>
                    </a:lnTo>
                    <a:lnTo>
                      <a:pt x="208304" y="213628"/>
                    </a:lnTo>
                    <a:lnTo>
                      <a:pt x="220138" y="211354"/>
                    </a:lnTo>
                    <a:lnTo>
                      <a:pt x="230543" y="204457"/>
                    </a:lnTo>
                    <a:lnTo>
                      <a:pt x="237356" y="194247"/>
                    </a:lnTo>
                    <a:lnTo>
                      <a:pt x="239704" y="182421"/>
                    </a:lnTo>
                    <a:lnTo>
                      <a:pt x="237429" y="170581"/>
                    </a:lnTo>
                    <a:lnTo>
                      <a:pt x="230530" y="160172"/>
                    </a:lnTo>
                    <a:lnTo>
                      <a:pt x="160324" y="89966"/>
                    </a:lnTo>
                    <a:lnTo>
                      <a:pt x="97713" y="27343"/>
                    </a:lnTo>
                    <a:lnTo>
                      <a:pt x="86293" y="17633"/>
                    </a:lnTo>
                    <a:lnTo>
                      <a:pt x="75203" y="10732"/>
                    </a:lnTo>
                    <a:lnTo>
                      <a:pt x="63451" y="5520"/>
                    </a:lnTo>
                    <a:lnTo>
                      <a:pt x="51223" y="1995"/>
                    </a:lnTo>
                    <a:lnTo>
                      <a:pt x="38702" y="156"/>
                    </a:lnTo>
                    <a:lnTo>
                      <a:pt x="26073" y="0"/>
                    </a:lnTo>
                    <a:close/>
                  </a:path>
                </a:pathLst>
              </a:custGeom>
              <a:solidFill>
                <a:srgbClr val="34426E"/>
              </a:solidFill>
            </p:spPr>
            <p:txBody>
              <a:bodyPr wrap="square" lIns="0" tIns="0" rIns="0" bIns="0" rtlCol="0">
                <a:noAutofit/>
              </a:bodyPr>
              <a:lstStyle/>
              <a:p>
                <a:endParaRPr/>
              </a:p>
            </p:txBody>
          </p:sp>
          <p:sp>
            <p:nvSpPr>
              <p:cNvPr id="2571" name="object 82">
                <a:extLst>
                  <a:ext uri="{FF2B5EF4-FFF2-40B4-BE49-F238E27FC236}">
                    <a16:creationId xmlns:a16="http://schemas.microsoft.com/office/drawing/2014/main" id="{CE84C28F-AD8A-EC7D-D00C-C41CA398E119}"/>
                  </a:ext>
                </a:extLst>
              </p:cNvPr>
              <p:cNvSpPr/>
              <p:nvPr/>
            </p:nvSpPr>
            <p:spPr>
              <a:xfrm>
                <a:off x="8715721" y="2404725"/>
                <a:ext cx="213775" cy="239701"/>
              </a:xfrm>
              <a:custGeom>
                <a:avLst/>
                <a:gdLst/>
                <a:ahLst/>
                <a:cxnLst/>
                <a:rect l="l" t="t" r="r" b="b"/>
                <a:pathLst>
                  <a:path w="213775" h="239701">
                    <a:moveTo>
                      <a:pt x="5327" y="12"/>
                    </a:moveTo>
                    <a:lnTo>
                      <a:pt x="3524" y="5707"/>
                    </a:lnTo>
                    <a:lnTo>
                      <a:pt x="969" y="17727"/>
                    </a:lnTo>
                    <a:lnTo>
                      <a:pt x="0" y="29931"/>
                    </a:lnTo>
                    <a:lnTo>
                      <a:pt x="616" y="42155"/>
                    </a:lnTo>
                    <a:lnTo>
                      <a:pt x="2819" y="54229"/>
                    </a:lnTo>
                    <a:lnTo>
                      <a:pt x="6609" y="65988"/>
                    </a:lnTo>
                    <a:lnTo>
                      <a:pt x="11985" y="77264"/>
                    </a:lnTo>
                    <a:lnTo>
                      <a:pt x="18950" y="87891"/>
                    </a:lnTo>
                    <a:lnTo>
                      <a:pt x="27501" y="97701"/>
                    </a:lnTo>
                    <a:lnTo>
                      <a:pt x="160318" y="230517"/>
                    </a:lnTo>
                    <a:lnTo>
                      <a:pt x="170543" y="237348"/>
                    </a:lnTo>
                    <a:lnTo>
                      <a:pt x="182369" y="239701"/>
                    </a:lnTo>
                    <a:lnTo>
                      <a:pt x="194204" y="237427"/>
                    </a:lnTo>
                    <a:lnTo>
                      <a:pt x="204603" y="230530"/>
                    </a:lnTo>
                    <a:lnTo>
                      <a:pt x="211425" y="220311"/>
                    </a:lnTo>
                    <a:lnTo>
                      <a:pt x="213775" y="208487"/>
                    </a:lnTo>
                    <a:lnTo>
                      <a:pt x="211501" y="196651"/>
                    </a:lnTo>
                    <a:lnTo>
                      <a:pt x="204603" y="186245"/>
                    </a:lnTo>
                    <a:lnTo>
                      <a:pt x="134410" y="116039"/>
                    </a:lnTo>
                    <a:lnTo>
                      <a:pt x="72498" y="54140"/>
                    </a:lnTo>
                    <a:lnTo>
                      <a:pt x="71062" y="52692"/>
                    </a:lnTo>
                    <a:lnTo>
                      <a:pt x="27540" y="9182"/>
                    </a:lnTo>
                    <a:lnTo>
                      <a:pt x="21393" y="3022"/>
                    </a:lnTo>
                    <a:lnTo>
                      <a:pt x="13366" y="0"/>
                    </a:lnTo>
                    <a:lnTo>
                      <a:pt x="5327" y="12"/>
                    </a:lnTo>
                    <a:close/>
                  </a:path>
                </a:pathLst>
              </a:custGeom>
              <a:solidFill>
                <a:srgbClr val="34426E"/>
              </a:solidFill>
            </p:spPr>
            <p:txBody>
              <a:bodyPr wrap="square" lIns="0" tIns="0" rIns="0" bIns="0" rtlCol="0">
                <a:noAutofit/>
              </a:bodyPr>
              <a:lstStyle/>
              <a:p>
                <a:endParaRPr/>
              </a:p>
            </p:txBody>
          </p:sp>
          <p:sp>
            <p:nvSpPr>
              <p:cNvPr id="2572" name="object 83">
                <a:extLst>
                  <a:ext uri="{FF2B5EF4-FFF2-40B4-BE49-F238E27FC236}">
                    <a16:creationId xmlns:a16="http://schemas.microsoft.com/office/drawing/2014/main" id="{ACBB8B18-EDEF-C6F8-BCFC-956DE932D911}"/>
                  </a:ext>
                </a:extLst>
              </p:cNvPr>
              <p:cNvSpPr/>
              <p:nvPr/>
            </p:nvSpPr>
            <p:spPr>
              <a:xfrm>
                <a:off x="8756250" y="2338332"/>
                <a:ext cx="106860" cy="106855"/>
              </a:xfrm>
              <a:custGeom>
                <a:avLst/>
                <a:gdLst/>
                <a:ahLst/>
                <a:cxnLst/>
                <a:rect l="l" t="t" r="r" b="b"/>
                <a:pathLst>
                  <a:path w="106860" h="106855">
                    <a:moveTo>
                      <a:pt x="9167" y="53446"/>
                    </a:moveTo>
                    <a:lnTo>
                      <a:pt x="53414" y="97692"/>
                    </a:lnTo>
                    <a:lnTo>
                      <a:pt x="63618" y="104501"/>
                    </a:lnTo>
                    <a:lnTo>
                      <a:pt x="75441" y="106855"/>
                    </a:lnTo>
                    <a:lnTo>
                      <a:pt x="87278" y="104588"/>
                    </a:lnTo>
                    <a:lnTo>
                      <a:pt x="97686" y="97692"/>
                    </a:lnTo>
                    <a:lnTo>
                      <a:pt x="104504" y="87487"/>
                    </a:lnTo>
                    <a:lnTo>
                      <a:pt x="106860" y="75664"/>
                    </a:lnTo>
                    <a:lnTo>
                      <a:pt x="104591" y="63828"/>
                    </a:lnTo>
                    <a:lnTo>
                      <a:pt x="97699" y="53420"/>
                    </a:lnTo>
                    <a:lnTo>
                      <a:pt x="53465" y="9186"/>
                    </a:lnTo>
                    <a:lnTo>
                      <a:pt x="43234" y="2354"/>
                    </a:lnTo>
                    <a:lnTo>
                      <a:pt x="31410" y="0"/>
                    </a:lnTo>
                    <a:lnTo>
                      <a:pt x="19572" y="2272"/>
                    </a:lnTo>
                    <a:lnTo>
                      <a:pt x="9167" y="9173"/>
                    </a:lnTo>
                    <a:lnTo>
                      <a:pt x="2350" y="19383"/>
                    </a:lnTo>
                    <a:lnTo>
                      <a:pt x="0" y="31205"/>
                    </a:lnTo>
                    <a:lnTo>
                      <a:pt x="2273" y="43039"/>
                    </a:lnTo>
                    <a:lnTo>
                      <a:pt x="9167" y="53446"/>
                    </a:lnTo>
                    <a:close/>
                  </a:path>
                </a:pathLst>
              </a:custGeom>
              <a:solidFill>
                <a:srgbClr val="ECB133"/>
              </a:solidFill>
            </p:spPr>
            <p:txBody>
              <a:bodyPr wrap="square" lIns="0" tIns="0" rIns="0" bIns="0" rtlCol="0">
                <a:noAutofit/>
              </a:bodyPr>
              <a:lstStyle/>
              <a:p>
                <a:endParaRPr/>
              </a:p>
            </p:txBody>
          </p:sp>
          <p:sp>
            <p:nvSpPr>
              <p:cNvPr id="2573" name="object 84">
                <a:extLst>
                  <a:ext uri="{FF2B5EF4-FFF2-40B4-BE49-F238E27FC236}">
                    <a16:creationId xmlns:a16="http://schemas.microsoft.com/office/drawing/2014/main" id="{87ED6770-B9B1-0E1B-DE33-2DD0922D30A9}"/>
                  </a:ext>
                </a:extLst>
              </p:cNvPr>
              <p:cNvSpPr/>
              <p:nvPr/>
            </p:nvSpPr>
            <p:spPr>
              <a:xfrm>
                <a:off x="8442534" y="1714731"/>
                <a:ext cx="213612" cy="239704"/>
              </a:xfrm>
              <a:custGeom>
                <a:avLst/>
                <a:gdLst/>
                <a:ahLst/>
                <a:cxnLst/>
                <a:rect l="l" t="t" r="r" b="b"/>
                <a:pathLst>
                  <a:path w="213612" h="239704">
                    <a:moveTo>
                      <a:pt x="213612" y="26073"/>
                    </a:moveTo>
                    <a:lnTo>
                      <a:pt x="213541" y="24907"/>
                    </a:lnTo>
                    <a:lnTo>
                      <a:pt x="211846" y="12321"/>
                    </a:lnTo>
                    <a:lnTo>
                      <a:pt x="208443" y="12"/>
                    </a:lnTo>
                    <a:lnTo>
                      <a:pt x="200404" y="0"/>
                    </a:lnTo>
                    <a:lnTo>
                      <a:pt x="192365" y="3060"/>
                    </a:lnTo>
                    <a:lnTo>
                      <a:pt x="186243" y="9182"/>
                    </a:lnTo>
                    <a:lnTo>
                      <a:pt x="141996" y="53416"/>
                    </a:lnTo>
                    <a:lnTo>
                      <a:pt x="79373" y="116039"/>
                    </a:lnTo>
                    <a:lnTo>
                      <a:pt x="9167" y="186245"/>
                    </a:lnTo>
                    <a:lnTo>
                      <a:pt x="2344" y="196474"/>
                    </a:lnTo>
                    <a:lnTo>
                      <a:pt x="0" y="208300"/>
                    </a:lnTo>
                    <a:lnTo>
                      <a:pt x="2275" y="220137"/>
                    </a:lnTo>
                    <a:lnTo>
                      <a:pt x="9167" y="230543"/>
                    </a:lnTo>
                    <a:lnTo>
                      <a:pt x="19382" y="237356"/>
                    </a:lnTo>
                    <a:lnTo>
                      <a:pt x="31207" y="239704"/>
                    </a:lnTo>
                    <a:lnTo>
                      <a:pt x="43045" y="237429"/>
                    </a:lnTo>
                    <a:lnTo>
                      <a:pt x="53452" y="230530"/>
                    </a:lnTo>
                    <a:lnTo>
                      <a:pt x="123658" y="160312"/>
                    </a:lnTo>
                    <a:lnTo>
                      <a:pt x="186281" y="97713"/>
                    </a:lnTo>
                    <a:lnTo>
                      <a:pt x="195988" y="86282"/>
                    </a:lnTo>
                    <a:lnTo>
                      <a:pt x="202891" y="75191"/>
                    </a:lnTo>
                    <a:lnTo>
                      <a:pt x="208103" y="63442"/>
                    </a:lnTo>
                    <a:lnTo>
                      <a:pt x="211625" y="51217"/>
                    </a:lnTo>
                    <a:lnTo>
                      <a:pt x="213461" y="38700"/>
                    </a:lnTo>
                    <a:lnTo>
                      <a:pt x="213612" y="26073"/>
                    </a:lnTo>
                    <a:close/>
                  </a:path>
                </a:pathLst>
              </a:custGeom>
              <a:solidFill>
                <a:srgbClr val="34426E"/>
              </a:solidFill>
            </p:spPr>
            <p:txBody>
              <a:bodyPr wrap="square" lIns="0" tIns="0" rIns="0" bIns="0" rtlCol="0">
                <a:noAutofit/>
              </a:bodyPr>
              <a:lstStyle/>
              <a:p>
                <a:endParaRPr/>
              </a:p>
            </p:txBody>
          </p:sp>
          <p:sp>
            <p:nvSpPr>
              <p:cNvPr id="2574" name="object 85">
                <a:extLst>
                  <a:ext uri="{FF2B5EF4-FFF2-40B4-BE49-F238E27FC236}">
                    <a16:creationId xmlns:a16="http://schemas.microsoft.com/office/drawing/2014/main" id="{419B5195-C164-FE9D-5EF1-186EF0559CA4}"/>
                  </a:ext>
                </a:extLst>
              </p:cNvPr>
              <p:cNvSpPr/>
              <p:nvPr/>
            </p:nvSpPr>
            <p:spPr>
              <a:xfrm>
                <a:off x="8309715" y="1607831"/>
                <a:ext cx="239698" cy="213774"/>
              </a:xfrm>
              <a:custGeom>
                <a:avLst/>
                <a:gdLst/>
                <a:ahLst/>
                <a:cxnLst/>
                <a:rect l="l" t="t" r="r" b="b"/>
                <a:pathLst>
                  <a:path w="239698" h="213774">
                    <a:moveTo>
                      <a:pt x="239672" y="5327"/>
                    </a:moveTo>
                    <a:lnTo>
                      <a:pt x="233989" y="3526"/>
                    </a:lnTo>
                    <a:lnTo>
                      <a:pt x="221972" y="970"/>
                    </a:lnTo>
                    <a:lnTo>
                      <a:pt x="209767" y="0"/>
                    </a:lnTo>
                    <a:lnTo>
                      <a:pt x="197543" y="615"/>
                    </a:lnTo>
                    <a:lnTo>
                      <a:pt x="185467" y="2818"/>
                    </a:lnTo>
                    <a:lnTo>
                      <a:pt x="173707" y="6607"/>
                    </a:lnTo>
                    <a:lnTo>
                      <a:pt x="162430" y="11984"/>
                    </a:lnTo>
                    <a:lnTo>
                      <a:pt x="151804" y="18949"/>
                    </a:lnTo>
                    <a:lnTo>
                      <a:pt x="141996" y="27501"/>
                    </a:lnTo>
                    <a:lnTo>
                      <a:pt x="9167" y="160318"/>
                    </a:lnTo>
                    <a:lnTo>
                      <a:pt x="2347" y="170539"/>
                    </a:lnTo>
                    <a:lnTo>
                      <a:pt x="0" y="182366"/>
                    </a:lnTo>
                    <a:lnTo>
                      <a:pt x="2274" y="194202"/>
                    </a:lnTo>
                    <a:lnTo>
                      <a:pt x="9167" y="204603"/>
                    </a:lnTo>
                    <a:lnTo>
                      <a:pt x="19381" y="211424"/>
                    </a:lnTo>
                    <a:lnTo>
                      <a:pt x="31202" y="213774"/>
                    </a:lnTo>
                    <a:lnTo>
                      <a:pt x="43034" y="211496"/>
                    </a:lnTo>
                    <a:lnTo>
                      <a:pt x="53439" y="204590"/>
                    </a:lnTo>
                    <a:lnTo>
                      <a:pt x="123645" y="134385"/>
                    </a:lnTo>
                    <a:lnTo>
                      <a:pt x="185545" y="72497"/>
                    </a:lnTo>
                    <a:lnTo>
                      <a:pt x="186993" y="71050"/>
                    </a:lnTo>
                    <a:lnTo>
                      <a:pt x="230503" y="27527"/>
                    </a:lnTo>
                    <a:lnTo>
                      <a:pt x="236637" y="21405"/>
                    </a:lnTo>
                    <a:lnTo>
                      <a:pt x="239698" y="13366"/>
                    </a:lnTo>
                    <a:lnTo>
                      <a:pt x="239672" y="5327"/>
                    </a:lnTo>
                    <a:close/>
                  </a:path>
                </a:pathLst>
              </a:custGeom>
              <a:solidFill>
                <a:srgbClr val="34426E"/>
              </a:solidFill>
            </p:spPr>
            <p:txBody>
              <a:bodyPr wrap="square" lIns="0" tIns="0" rIns="0" bIns="0" rtlCol="0">
                <a:noAutofit/>
              </a:bodyPr>
              <a:lstStyle/>
              <a:p>
                <a:endParaRPr/>
              </a:p>
            </p:txBody>
          </p:sp>
          <p:sp>
            <p:nvSpPr>
              <p:cNvPr id="2575" name="object 86">
                <a:extLst>
                  <a:ext uri="{FF2B5EF4-FFF2-40B4-BE49-F238E27FC236}">
                    <a16:creationId xmlns:a16="http://schemas.microsoft.com/office/drawing/2014/main" id="{CBB9E715-75BD-5815-6F31-F21E47A87BB2}"/>
                  </a:ext>
                </a:extLst>
              </p:cNvPr>
              <p:cNvSpPr/>
              <p:nvPr/>
            </p:nvSpPr>
            <p:spPr>
              <a:xfrm>
                <a:off x="8508940" y="1648348"/>
                <a:ext cx="106860" cy="106866"/>
              </a:xfrm>
              <a:custGeom>
                <a:avLst/>
                <a:gdLst/>
                <a:ahLst/>
                <a:cxnLst/>
                <a:rect l="l" t="t" r="r" b="b"/>
                <a:pathLst>
                  <a:path w="106860" h="106866">
                    <a:moveTo>
                      <a:pt x="53414" y="9174"/>
                    </a:moveTo>
                    <a:lnTo>
                      <a:pt x="9167" y="53408"/>
                    </a:lnTo>
                    <a:lnTo>
                      <a:pt x="2350" y="63629"/>
                    </a:lnTo>
                    <a:lnTo>
                      <a:pt x="0" y="75455"/>
                    </a:lnTo>
                    <a:lnTo>
                      <a:pt x="2271" y="87292"/>
                    </a:lnTo>
                    <a:lnTo>
                      <a:pt x="9167" y="97693"/>
                    </a:lnTo>
                    <a:lnTo>
                      <a:pt x="19367" y="104510"/>
                    </a:lnTo>
                    <a:lnTo>
                      <a:pt x="31191" y="106866"/>
                    </a:lnTo>
                    <a:lnTo>
                      <a:pt x="43030" y="104598"/>
                    </a:lnTo>
                    <a:lnTo>
                      <a:pt x="53439" y="97705"/>
                    </a:lnTo>
                    <a:lnTo>
                      <a:pt x="97686" y="53458"/>
                    </a:lnTo>
                    <a:lnTo>
                      <a:pt x="104509" y="43227"/>
                    </a:lnTo>
                    <a:lnTo>
                      <a:pt x="106860" y="31404"/>
                    </a:lnTo>
                    <a:lnTo>
                      <a:pt x="104586" y="19569"/>
                    </a:lnTo>
                    <a:lnTo>
                      <a:pt x="97686" y="9161"/>
                    </a:lnTo>
                    <a:lnTo>
                      <a:pt x="87479" y="2351"/>
                    </a:lnTo>
                    <a:lnTo>
                      <a:pt x="75653" y="0"/>
                    </a:lnTo>
                    <a:lnTo>
                      <a:pt x="63816" y="2273"/>
                    </a:lnTo>
                    <a:lnTo>
                      <a:pt x="53414" y="9174"/>
                    </a:lnTo>
                    <a:close/>
                  </a:path>
                </a:pathLst>
              </a:custGeom>
              <a:solidFill>
                <a:srgbClr val="ECB133"/>
              </a:solidFill>
            </p:spPr>
            <p:txBody>
              <a:bodyPr wrap="square" lIns="0" tIns="0" rIns="0" bIns="0" rtlCol="0">
                <a:noAutofit/>
              </a:bodyPr>
              <a:lstStyle/>
              <a:p>
                <a:endParaRPr/>
              </a:p>
            </p:txBody>
          </p:sp>
          <p:sp>
            <p:nvSpPr>
              <p:cNvPr id="2576" name="object 87">
                <a:extLst>
                  <a:ext uri="{FF2B5EF4-FFF2-40B4-BE49-F238E27FC236}">
                    <a16:creationId xmlns:a16="http://schemas.microsoft.com/office/drawing/2014/main" id="{6F54F097-374C-A937-2391-D41EE88B4786}"/>
                  </a:ext>
                </a:extLst>
              </p:cNvPr>
              <p:cNvSpPr/>
              <p:nvPr/>
            </p:nvSpPr>
            <p:spPr>
              <a:xfrm>
                <a:off x="8446759" y="1896025"/>
                <a:ext cx="213617" cy="239710"/>
              </a:xfrm>
              <a:custGeom>
                <a:avLst/>
                <a:gdLst/>
                <a:ahLst/>
                <a:cxnLst/>
                <a:rect l="l" t="t" r="r" b="b"/>
                <a:pathLst>
                  <a:path w="213617" h="239710">
                    <a:moveTo>
                      <a:pt x="213617" y="213624"/>
                    </a:moveTo>
                    <a:lnTo>
                      <a:pt x="213465" y="200997"/>
                    </a:lnTo>
                    <a:lnTo>
                      <a:pt x="211627" y="188480"/>
                    </a:lnTo>
                    <a:lnTo>
                      <a:pt x="208103" y="176255"/>
                    </a:lnTo>
                    <a:lnTo>
                      <a:pt x="202890" y="164506"/>
                    </a:lnTo>
                    <a:lnTo>
                      <a:pt x="195989" y="153415"/>
                    </a:lnTo>
                    <a:lnTo>
                      <a:pt x="187397" y="143165"/>
                    </a:lnTo>
                    <a:lnTo>
                      <a:pt x="123650" y="79385"/>
                    </a:lnTo>
                    <a:lnTo>
                      <a:pt x="53457" y="9167"/>
                    </a:lnTo>
                    <a:lnTo>
                      <a:pt x="43046" y="2271"/>
                    </a:lnTo>
                    <a:lnTo>
                      <a:pt x="31210" y="0"/>
                    </a:lnTo>
                    <a:lnTo>
                      <a:pt x="19389" y="2350"/>
                    </a:lnTo>
                    <a:lnTo>
                      <a:pt x="9172" y="9167"/>
                    </a:lnTo>
                    <a:lnTo>
                      <a:pt x="2274" y="19577"/>
                    </a:lnTo>
                    <a:lnTo>
                      <a:pt x="0" y="31409"/>
                    </a:lnTo>
                    <a:lnTo>
                      <a:pt x="2350" y="43229"/>
                    </a:lnTo>
                    <a:lnTo>
                      <a:pt x="9172" y="53452"/>
                    </a:lnTo>
                    <a:lnTo>
                      <a:pt x="79378" y="123645"/>
                    </a:lnTo>
                    <a:lnTo>
                      <a:pt x="142001" y="186281"/>
                    </a:lnTo>
                    <a:lnTo>
                      <a:pt x="186248" y="230515"/>
                    </a:lnTo>
                    <a:lnTo>
                      <a:pt x="192369" y="236637"/>
                    </a:lnTo>
                    <a:lnTo>
                      <a:pt x="200409" y="239710"/>
                    </a:lnTo>
                    <a:lnTo>
                      <a:pt x="208435" y="239672"/>
                    </a:lnTo>
                    <a:lnTo>
                      <a:pt x="211835" y="227365"/>
                    </a:lnTo>
                    <a:lnTo>
                      <a:pt x="213545" y="214779"/>
                    </a:lnTo>
                    <a:lnTo>
                      <a:pt x="213617" y="213624"/>
                    </a:lnTo>
                    <a:close/>
                  </a:path>
                </a:pathLst>
              </a:custGeom>
              <a:solidFill>
                <a:srgbClr val="34426E"/>
              </a:solidFill>
            </p:spPr>
            <p:txBody>
              <a:bodyPr wrap="square" lIns="0" tIns="0" rIns="0" bIns="0" rtlCol="0">
                <a:noAutofit/>
              </a:bodyPr>
              <a:lstStyle/>
              <a:p>
                <a:endParaRPr/>
              </a:p>
            </p:txBody>
          </p:sp>
          <p:sp>
            <p:nvSpPr>
              <p:cNvPr id="2577" name="object 88">
                <a:extLst>
                  <a:ext uri="{FF2B5EF4-FFF2-40B4-BE49-F238E27FC236}">
                    <a16:creationId xmlns:a16="http://schemas.microsoft.com/office/drawing/2014/main" id="{FD66B868-2450-F1FE-CD9E-DD53B4158E05}"/>
                  </a:ext>
                </a:extLst>
              </p:cNvPr>
              <p:cNvSpPr/>
              <p:nvPr/>
            </p:nvSpPr>
            <p:spPr>
              <a:xfrm>
                <a:off x="8313929" y="2028861"/>
                <a:ext cx="239694" cy="213767"/>
              </a:xfrm>
              <a:custGeom>
                <a:avLst/>
                <a:gdLst/>
                <a:ahLst/>
                <a:cxnLst/>
                <a:rect l="l" t="t" r="r" b="b"/>
                <a:pathLst>
                  <a:path w="239694" h="213767">
                    <a:moveTo>
                      <a:pt x="239682" y="208433"/>
                    </a:moveTo>
                    <a:lnTo>
                      <a:pt x="239694" y="200394"/>
                    </a:lnTo>
                    <a:lnTo>
                      <a:pt x="236659" y="192355"/>
                    </a:lnTo>
                    <a:lnTo>
                      <a:pt x="230525" y="186234"/>
                    </a:lnTo>
                    <a:lnTo>
                      <a:pt x="187002" y="142711"/>
                    </a:lnTo>
                    <a:lnTo>
                      <a:pt x="185567" y="141276"/>
                    </a:lnTo>
                    <a:lnTo>
                      <a:pt x="123655" y="79376"/>
                    </a:lnTo>
                    <a:lnTo>
                      <a:pt x="53449" y="9170"/>
                    </a:lnTo>
                    <a:lnTo>
                      <a:pt x="43047" y="2269"/>
                    </a:lnTo>
                    <a:lnTo>
                      <a:pt x="31217" y="0"/>
                    </a:lnTo>
                    <a:lnTo>
                      <a:pt x="19399" y="2355"/>
                    </a:lnTo>
                    <a:lnTo>
                      <a:pt x="9177" y="9183"/>
                    </a:lnTo>
                    <a:lnTo>
                      <a:pt x="2277" y="19580"/>
                    </a:lnTo>
                    <a:lnTo>
                      <a:pt x="0" y="31408"/>
                    </a:lnTo>
                    <a:lnTo>
                      <a:pt x="2349" y="43230"/>
                    </a:lnTo>
                    <a:lnTo>
                      <a:pt x="9177" y="53455"/>
                    </a:lnTo>
                    <a:lnTo>
                      <a:pt x="142006" y="186284"/>
                    </a:lnTo>
                    <a:lnTo>
                      <a:pt x="151810" y="194830"/>
                    </a:lnTo>
                    <a:lnTo>
                      <a:pt x="162434" y="201789"/>
                    </a:lnTo>
                    <a:lnTo>
                      <a:pt x="173711" y="207163"/>
                    </a:lnTo>
                    <a:lnTo>
                      <a:pt x="185471" y="210951"/>
                    </a:lnTo>
                    <a:lnTo>
                      <a:pt x="197548" y="213152"/>
                    </a:lnTo>
                    <a:lnTo>
                      <a:pt x="209774" y="213767"/>
                    </a:lnTo>
                    <a:lnTo>
                      <a:pt x="221980" y="212795"/>
                    </a:lnTo>
                    <a:lnTo>
                      <a:pt x="233999" y="210236"/>
                    </a:lnTo>
                    <a:lnTo>
                      <a:pt x="239682" y="208433"/>
                    </a:lnTo>
                    <a:close/>
                  </a:path>
                </a:pathLst>
              </a:custGeom>
              <a:solidFill>
                <a:srgbClr val="34426E"/>
              </a:solidFill>
            </p:spPr>
            <p:txBody>
              <a:bodyPr wrap="square" lIns="0" tIns="0" rIns="0" bIns="0" rtlCol="0">
                <a:noAutofit/>
              </a:bodyPr>
              <a:lstStyle/>
              <a:p>
                <a:endParaRPr/>
              </a:p>
            </p:txBody>
          </p:sp>
          <p:sp>
            <p:nvSpPr>
              <p:cNvPr id="2578" name="object 89">
                <a:extLst>
                  <a:ext uri="{FF2B5EF4-FFF2-40B4-BE49-F238E27FC236}">
                    <a16:creationId xmlns:a16="http://schemas.microsoft.com/office/drawing/2014/main" id="{AD00A6CA-8580-C527-08E0-6048A10E47AF}"/>
                  </a:ext>
                </a:extLst>
              </p:cNvPr>
              <p:cNvSpPr/>
              <p:nvPr/>
            </p:nvSpPr>
            <p:spPr>
              <a:xfrm>
                <a:off x="8513165" y="2095237"/>
                <a:ext cx="106859" cy="106871"/>
              </a:xfrm>
              <a:custGeom>
                <a:avLst/>
                <a:gdLst/>
                <a:ahLst/>
                <a:cxnLst/>
                <a:rect l="l" t="t" r="r" b="b"/>
                <a:pathLst>
                  <a:path w="106859" h="106871">
                    <a:moveTo>
                      <a:pt x="53412" y="97694"/>
                    </a:moveTo>
                    <a:lnTo>
                      <a:pt x="63814" y="104594"/>
                    </a:lnTo>
                    <a:lnTo>
                      <a:pt x="75642" y="106871"/>
                    </a:lnTo>
                    <a:lnTo>
                      <a:pt x="87461" y="104522"/>
                    </a:lnTo>
                    <a:lnTo>
                      <a:pt x="97685" y="97694"/>
                    </a:lnTo>
                    <a:lnTo>
                      <a:pt x="104586" y="87291"/>
                    </a:lnTo>
                    <a:lnTo>
                      <a:pt x="106859" y="75456"/>
                    </a:lnTo>
                    <a:lnTo>
                      <a:pt x="104504" y="63633"/>
                    </a:lnTo>
                    <a:lnTo>
                      <a:pt x="97697" y="53434"/>
                    </a:lnTo>
                    <a:lnTo>
                      <a:pt x="53463" y="9188"/>
                    </a:lnTo>
                    <a:lnTo>
                      <a:pt x="43021" y="2263"/>
                    </a:lnTo>
                    <a:lnTo>
                      <a:pt x="31184" y="0"/>
                    </a:lnTo>
                    <a:lnTo>
                      <a:pt x="19359" y="2362"/>
                    </a:lnTo>
                    <a:lnTo>
                      <a:pt x="9166" y="9175"/>
                    </a:lnTo>
                    <a:lnTo>
                      <a:pt x="2270" y="19580"/>
                    </a:lnTo>
                    <a:lnTo>
                      <a:pt x="0" y="31414"/>
                    </a:lnTo>
                    <a:lnTo>
                      <a:pt x="2352" y="43237"/>
                    </a:lnTo>
                    <a:lnTo>
                      <a:pt x="9178" y="53460"/>
                    </a:lnTo>
                    <a:lnTo>
                      <a:pt x="53412" y="97707"/>
                    </a:lnTo>
                    <a:close/>
                  </a:path>
                </a:pathLst>
              </a:custGeom>
              <a:solidFill>
                <a:srgbClr val="ECB133"/>
              </a:solidFill>
            </p:spPr>
            <p:txBody>
              <a:bodyPr wrap="square" lIns="0" tIns="0" rIns="0" bIns="0" rtlCol="0">
                <a:noAutofit/>
              </a:bodyPr>
              <a:lstStyle/>
              <a:p>
                <a:endParaRPr/>
              </a:p>
            </p:txBody>
          </p:sp>
          <p:sp>
            <p:nvSpPr>
              <p:cNvPr id="2579" name="object 90">
                <a:extLst>
                  <a:ext uri="{FF2B5EF4-FFF2-40B4-BE49-F238E27FC236}">
                    <a16:creationId xmlns:a16="http://schemas.microsoft.com/office/drawing/2014/main" id="{B996A2F8-4F11-BDF3-3592-5203CCA38E0B}"/>
                  </a:ext>
                </a:extLst>
              </p:cNvPr>
              <p:cNvSpPr/>
              <p:nvPr/>
            </p:nvSpPr>
            <p:spPr>
              <a:xfrm>
                <a:off x="8656572" y="2238662"/>
                <a:ext cx="63123" cy="63120"/>
              </a:xfrm>
              <a:custGeom>
                <a:avLst/>
                <a:gdLst/>
                <a:ahLst/>
                <a:cxnLst/>
                <a:rect l="l" t="t" r="r" b="b"/>
                <a:pathLst>
                  <a:path w="63123" h="63120">
                    <a:moveTo>
                      <a:pt x="9248" y="9248"/>
                    </a:moveTo>
                    <a:lnTo>
                      <a:pt x="9111" y="9386"/>
                    </a:lnTo>
                    <a:lnTo>
                      <a:pt x="2260" y="19817"/>
                    </a:lnTo>
                    <a:lnTo>
                      <a:pt x="0" y="31652"/>
                    </a:lnTo>
                    <a:lnTo>
                      <a:pt x="2329" y="43477"/>
                    </a:lnTo>
                    <a:lnTo>
                      <a:pt x="9248" y="53876"/>
                    </a:lnTo>
                    <a:lnTo>
                      <a:pt x="19821" y="60861"/>
                    </a:lnTo>
                    <a:lnTo>
                      <a:pt x="31659" y="63120"/>
                    </a:lnTo>
                    <a:lnTo>
                      <a:pt x="43488" y="60793"/>
                    </a:lnTo>
                    <a:lnTo>
                      <a:pt x="53889" y="53876"/>
                    </a:lnTo>
                    <a:lnTo>
                      <a:pt x="54017" y="53747"/>
                    </a:lnTo>
                    <a:lnTo>
                      <a:pt x="60864" y="43319"/>
                    </a:lnTo>
                    <a:lnTo>
                      <a:pt x="63123" y="31478"/>
                    </a:lnTo>
                    <a:lnTo>
                      <a:pt x="60797" y="19646"/>
                    </a:lnTo>
                    <a:lnTo>
                      <a:pt x="53889" y="9248"/>
                    </a:lnTo>
                    <a:lnTo>
                      <a:pt x="53743" y="9103"/>
                    </a:lnTo>
                    <a:lnTo>
                      <a:pt x="43305" y="2257"/>
                    </a:lnTo>
                    <a:lnTo>
                      <a:pt x="31468" y="0"/>
                    </a:lnTo>
                    <a:lnTo>
                      <a:pt x="19645" y="2330"/>
                    </a:lnTo>
                    <a:lnTo>
                      <a:pt x="9248" y="9248"/>
                    </a:lnTo>
                    <a:close/>
                  </a:path>
                </a:pathLst>
              </a:custGeom>
              <a:solidFill>
                <a:srgbClr val="34426E"/>
              </a:solidFill>
            </p:spPr>
            <p:txBody>
              <a:bodyPr wrap="square" lIns="0" tIns="0" rIns="0" bIns="0" rtlCol="0">
                <a:noAutofit/>
              </a:bodyPr>
              <a:lstStyle/>
              <a:p>
                <a:endParaRPr/>
              </a:p>
            </p:txBody>
          </p:sp>
          <p:sp>
            <p:nvSpPr>
              <p:cNvPr id="2580" name="object 91">
                <a:extLst>
                  <a:ext uri="{FF2B5EF4-FFF2-40B4-BE49-F238E27FC236}">
                    <a16:creationId xmlns:a16="http://schemas.microsoft.com/office/drawing/2014/main" id="{D405FEB1-7A43-1762-BAFE-7866876AE155}"/>
                  </a:ext>
                </a:extLst>
              </p:cNvPr>
              <p:cNvSpPr/>
              <p:nvPr/>
            </p:nvSpPr>
            <p:spPr>
              <a:xfrm>
                <a:off x="9508625" y="1342851"/>
                <a:ext cx="239680" cy="213617"/>
              </a:xfrm>
              <a:custGeom>
                <a:avLst/>
                <a:gdLst/>
                <a:ahLst/>
                <a:cxnLst/>
                <a:rect l="l" t="t" r="r" b="b"/>
                <a:pathLst>
                  <a:path w="239680" h="213617">
                    <a:moveTo>
                      <a:pt x="26060" y="213617"/>
                    </a:moveTo>
                    <a:lnTo>
                      <a:pt x="38687" y="213465"/>
                    </a:lnTo>
                    <a:lnTo>
                      <a:pt x="51204" y="211627"/>
                    </a:lnTo>
                    <a:lnTo>
                      <a:pt x="63429" y="208103"/>
                    </a:lnTo>
                    <a:lnTo>
                      <a:pt x="75178" y="202890"/>
                    </a:lnTo>
                    <a:lnTo>
                      <a:pt x="86269" y="195989"/>
                    </a:lnTo>
                    <a:lnTo>
                      <a:pt x="96519" y="187397"/>
                    </a:lnTo>
                    <a:lnTo>
                      <a:pt x="160312" y="123662"/>
                    </a:lnTo>
                    <a:lnTo>
                      <a:pt x="230517" y="53444"/>
                    </a:lnTo>
                    <a:lnTo>
                      <a:pt x="237410" y="43033"/>
                    </a:lnTo>
                    <a:lnTo>
                      <a:pt x="239680" y="31193"/>
                    </a:lnTo>
                    <a:lnTo>
                      <a:pt x="237326" y="19368"/>
                    </a:lnTo>
                    <a:lnTo>
                      <a:pt x="230517" y="9172"/>
                    </a:lnTo>
                    <a:lnTo>
                      <a:pt x="220111" y="2273"/>
                    </a:lnTo>
                    <a:lnTo>
                      <a:pt x="208277" y="0"/>
                    </a:lnTo>
                    <a:lnTo>
                      <a:pt x="196455" y="2353"/>
                    </a:lnTo>
                    <a:lnTo>
                      <a:pt x="186245" y="9172"/>
                    </a:lnTo>
                    <a:lnTo>
                      <a:pt x="116039" y="79390"/>
                    </a:lnTo>
                    <a:lnTo>
                      <a:pt x="53416" y="142001"/>
                    </a:lnTo>
                    <a:lnTo>
                      <a:pt x="9169" y="186248"/>
                    </a:lnTo>
                    <a:lnTo>
                      <a:pt x="3048" y="192369"/>
                    </a:lnTo>
                    <a:lnTo>
                      <a:pt x="0" y="200409"/>
                    </a:lnTo>
                    <a:lnTo>
                      <a:pt x="0" y="208435"/>
                    </a:lnTo>
                    <a:lnTo>
                      <a:pt x="12307" y="211843"/>
                    </a:lnTo>
                    <a:lnTo>
                      <a:pt x="24892" y="213545"/>
                    </a:lnTo>
                    <a:lnTo>
                      <a:pt x="26060" y="213617"/>
                    </a:lnTo>
                    <a:close/>
                  </a:path>
                </a:pathLst>
              </a:custGeom>
              <a:solidFill>
                <a:srgbClr val="34426E"/>
              </a:solidFill>
            </p:spPr>
            <p:txBody>
              <a:bodyPr wrap="square" lIns="0" tIns="0" rIns="0" bIns="0" rtlCol="0">
                <a:noAutofit/>
              </a:bodyPr>
              <a:lstStyle/>
              <a:p>
                <a:endParaRPr/>
              </a:p>
            </p:txBody>
          </p:sp>
          <p:sp>
            <p:nvSpPr>
              <p:cNvPr id="2581" name="object 92">
                <a:extLst>
                  <a:ext uri="{FF2B5EF4-FFF2-40B4-BE49-F238E27FC236}">
                    <a16:creationId xmlns:a16="http://schemas.microsoft.com/office/drawing/2014/main" id="{60E487DC-0929-C782-9CB5-1C14F4812EEA}"/>
                  </a:ext>
                </a:extLst>
              </p:cNvPr>
              <p:cNvSpPr/>
              <p:nvPr/>
            </p:nvSpPr>
            <p:spPr>
              <a:xfrm>
                <a:off x="9401707" y="1210029"/>
                <a:ext cx="213781" cy="239704"/>
              </a:xfrm>
              <a:custGeom>
                <a:avLst/>
                <a:gdLst/>
                <a:ahLst/>
                <a:cxnLst/>
                <a:rect l="l" t="t" r="r" b="b"/>
                <a:pathLst>
                  <a:path w="213781" h="239704">
                    <a:moveTo>
                      <a:pt x="5333" y="239691"/>
                    </a:moveTo>
                    <a:lnTo>
                      <a:pt x="13359" y="239704"/>
                    </a:lnTo>
                    <a:lnTo>
                      <a:pt x="21411" y="236643"/>
                    </a:lnTo>
                    <a:lnTo>
                      <a:pt x="27533" y="230509"/>
                    </a:lnTo>
                    <a:lnTo>
                      <a:pt x="71056" y="186999"/>
                    </a:lnTo>
                    <a:lnTo>
                      <a:pt x="134403" y="123651"/>
                    </a:lnTo>
                    <a:lnTo>
                      <a:pt x="204609" y="53433"/>
                    </a:lnTo>
                    <a:lnTo>
                      <a:pt x="211509" y="43031"/>
                    </a:lnTo>
                    <a:lnTo>
                      <a:pt x="213781" y="31198"/>
                    </a:lnTo>
                    <a:lnTo>
                      <a:pt x="211425" y="19376"/>
                    </a:lnTo>
                    <a:lnTo>
                      <a:pt x="204609" y="9174"/>
                    </a:lnTo>
                    <a:lnTo>
                      <a:pt x="194207" y="2278"/>
                    </a:lnTo>
                    <a:lnTo>
                      <a:pt x="182371" y="0"/>
                    </a:lnTo>
                    <a:lnTo>
                      <a:pt x="170547" y="2344"/>
                    </a:lnTo>
                    <a:lnTo>
                      <a:pt x="160337" y="9161"/>
                    </a:lnTo>
                    <a:lnTo>
                      <a:pt x="27507" y="141990"/>
                    </a:lnTo>
                    <a:lnTo>
                      <a:pt x="18956" y="151795"/>
                    </a:lnTo>
                    <a:lnTo>
                      <a:pt x="11992" y="162417"/>
                    </a:lnTo>
                    <a:lnTo>
                      <a:pt x="6614" y="173691"/>
                    </a:lnTo>
                    <a:lnTo>
                      <a:pt x="2823" y="185448"/>
                    </a:lnTo>
                    <a:lnTo>
                      <a:pt x="618" y="197522"/>
                    </a:lnTo>
                    <a:lnTo>
                      <a:pt x="0" y="209746"/>
                    </a:lnTo>
                    <a:lnTo>
                      <a:pt x="968" y="221953"/>
                    </a:lnTo>
                    <a:lnTo>
                      <a:pt x="3522" y="233975"/>
                    </a:lnTo>
                    <a:lnTo>
                      <a:pt x="5333" y="239691"/>
                    </a:lnTo>
                    <a:close/>
                  </a:path>
                </a:pathLst>
              </a:custGeom>
              <a:solidFill>
                <a:srgbClr val="34426E"/>
              </a:solidFill>
            </p:spPr>
            <p:txBody>
              <a:bodyPr wrap="square" lIns="0" tIns="0" rIns="0" bIns="0" rtlCol="0">
                <a:noAutofit/>
              </a:bodyPr>
              <a:lstStyle/>
              <a:p>
                <a:endParaRPr/>
              </a:p>
            </p:txBody>
          </p:sp>
          <p:sp>
            <p:nvSpPr>
              <p:cNvPr id="2582" name="object 93">
                <a:extLst>
                  <a:ext uri="{FF2B5EF4-FFF2-40B4-BE49-F238E27FC236}">
                    <a16:creationId xmlns:a16="http://schemas.microsoft.com/office/drawing/2014/main" id="{8989D0B6-E762-D472-546D-3D3467EF4654}"/>
                  </a:ext>
                </a:extLst>
              </p:cNvPr>
              <p:cNvSpPr/>
              <p:nvPr/>
            </p:nvSpPr>
            <p:spPr>
              <a:xfrm>
                <a:off x="9442232" y="1409254"/>
                <a:ext cx="106867" cy="106860"/>
              </a:xfrm>
              <a:custGeom>
                <a:avLst/>
                <a:gdLst/>
                <a:ahLst/>
                <a:cxnLst/>
                <a:rect l="l" t="t" r="r" b="b"/>
                <a:pathLst>
                  <a:path w="106867" h="106860">
                    <a:moveTo>
                      <a:pt x="9178" y="53414"/>
                    </a:moveTo>
                    <a:lnTo>
                      <a:pt x="2278" y="63819"/>
                    </a:lnTo>
                    <a:lnTo>
                      <a:pt x="0" y="75652"/>
                    </a:lnTo>
                    <a:lnTo>
                      <a:pt x="2347" y="87472"/>
                    </a:lnTo>
                    <a:lnTo>
                      <a:pt x="9166" y="97686"/>
                    </a:lnTo>
                    <a:lnTo>
                      <a:pt x="19573" y="104586"/>
                    </a:lnTo>
                    <a:lnTo>
                      <a:pt x="31409" y="106860"/>
                    </a:lnTo>
                    <a:lnTo>
                      <a:pt x="43232" y="104509"/>
                    </a:lnTo>
                    <a:lnTo>
                      <a:pt x="53438" y="97699"/>
                    </a:lnTo>
                    <a:lnTo>
                      <a:pt x="97685" y="53465"/>
                    </a:lnTo>
                    <a:lnTo>
                      <a:pt x="104597" y="43032"/>
                    </a:lnTo>
                    <a:lnTo>
                      <a:pt x="106867" y="31196"/>
                    </a:lnTo>
                    <a:lnTo>
                      <a:pt x="104513" y="19373"/>
                    </a:lnTo>
                    <a:lnTo>
                      <a:pt x="97697" y="9167"/>
                    </a:lnTo>
                    <a:lnTo>
                      <a:pt x="87286" y="2271"/>
                    </a:lnTo>
                    <a:lnTo>
                      <a:pt x="75451" y="0"/>
                    </a:lnTo>
                    <a:lnTo>
                      <a:pt x="63630" y="2350"/>
                    </a:lnTo>
                    <a:lnTo>
                      <a:pt x="53412" y="9167"/>
                    </a:lnTo>
                    <a:lnTo>
                      <a:pt x="9178" y="53414"/>
                    </a:lnTo>
                    <a:close/>
                  </a:path>
                </a:pathLst>
              </a:custGeom>
              <a:solidFill>
                <a:srgbClr val="ECB133"/>
              </a:solidFill>
            </p:spPr>
            <p:txBody>
              <a:bodyPr wrap="square" lIns="0" tIns="0" rIns="0" bIns="0" rtlCol="0">
                <a:noAutofit/>
              </a:bodyPr>
              <a:lstStyle/>
              <a:p>
                <a:endParaRPr/>
              </a:p>
            </p:txBody>
          </p:sp>
          <p:sp>
            <p:nvSpPr>
              <p:cNvPr id="2583" name="object 94">
                <a:extLst>
                  <a:ext uri="{FF2B5EF4-FFF2-40B4-BE49-F238E27FC236}">
                    <a16:creationId xmlns:a16="http://schemas.microsoft.com/office/drawing/2014/main" id="{88C5A96D-F4F3-E51D-0F59-0231E87372B3}"/>
                  </a:ext>
                </a:extLst>
              </p:cNvPr>
              <p:cNvSpPr/>
              <p:nvPr/>
            </p:nvSpPr>
            <p:spPr>
              <a:xfrm>
                <a:off x="9132746" y="1718725"/>
                <a:ext cx="213617" cy="239698"/>
              </a:xfrm>
              <a:custGeom>
                <a:avLst/>
                <a:gdLst/>
                <a:ahLst/>
                <a:cxnLst/>
                <a:rect l="l" t="t" r="r" b="b"/>
                <a:pathLst>
                  <a:path w="213617" h="239698">
                    <a:moveTo>
                      <a:pt x="213617" y="26073"/>
                    </a:moveTo>
                    <a:lnTo>
                      <a:pt x="213545" y="24894"/>
                    </a:lnTo>
                    <a:lnTo>
                      <a:pt x="211842" y="12316"/>
                    </a:lnTo>
                    <a:lnTo>
                      <a:pt x="208435" y="0"/>
                    </a:lnTo>
                    <a:lnTo>
                      <a:pt x="200409" y="0"/>
                    </a:lnTo>
                    <a:lnTo>
                      <a:pt x="192382" y="3060"/>
                    </a:lnTo>
                    <a:lnTo>
                      <a:pt x="186248" y="9182"/>
                    </a:lnTo>
                    <a:lnTo>
                      <a:pt x="142001" y="53428"/>
                    </a:lnTo>
                    <a:lnTo>
                      <a:pt x="79390" y="116039"/>
                    </a:lnTo>
                    <a:lnTo>
                      <a:pt x="9172" y="186258"/>
                    </a:lnTo>
                    <a:lnTo>
                      <a:pt x="2346" y="196476"/>
                    </a:lnTo>
                    <a:lnTo>
                      <a:pt x="0" y="208295"/>
                    </a:lnTo>
                    <a:lnTo>
                      <a:pt x="2277" y="220126"/>
                    </a:lnTo>
                    <a:lnTo>
                      <a:pt x="9172" y="230530"/>
                    </a:lnTo>
                    <a:lnTo>
                      <a:pt x="19382" y="237344"/>
                    </a:lnTo>
                    <a:lnTo>
                      <a:pt x="31203" y="239698"/>
                    </a:lnTo>
                    <a:lnTo>
                      <a:pt x="43038" y="237427"/>
                    </a:lnTo>
                    <a:lnTo>
                      <a:pt x="53444" y="230530"/>
                    </a:lnTo>
                    <a:lnTo>
                      <a:pt x="123650" y="160312"/>
                    </a:lnTo>
                    <a:lnTo>
                      <a:pt x="186273" y="97701"/>
                    </a:lnTo>
                    <a:lnTo>
                      <a:pt x="195989" y="86281"/>
                    </a:lnTo>
                    <a:lnTo>
                      <a:pt x="202890" y="75188"/>
                    </a:lnTo>
                    <a:lnTo>
                      <a:pt x="208103" y="63437"/>
                    </a:lnTo>
                    <a:lnTo>
                      <a:pt x="211627" y="51211"/>
                    </a:lnTo>
                    <a:lnTo>
                      <a:pt x="213465" y="38695"/>
                    </a:lnTo>
                    <a:lnTo>
                      <a:pt x="213617" y="26073"/>
                    </a:lnTo>
                    <a:close/>
                  </a:path>
                </a:pathLst>
              </a:custGeom>
              <a:solidFill>
                <a:srgbClr val="34426E"/>
              </a:solidFill>
            </p:spPr>
            <p:txBody>
              <a:bodyPr wrap="square" lIns="0" tIns="0" rIns="0" bIns="0" rtlCol="0">
                <a:noAutofit/>
              </a:bodyPr>
              <a:lstStyle/>
              <a:p>
                <a:endParaRPr/>
              </a:p>
            </p:txBody>
          </p:sp>
          <p:sp>
            <p:nvSpPr>
              <p:cNvPr id="2584" name="object 95">
                <a:extLst>
                  <a:ext uri="{FF2B5EF4-FFF2-40B4-BE49-F238E27FC236}">
                    <a16:creationId xmlns:a16="http://schemas.microsoft.com/office/drawing/2014/main" id="{A1AA4FE2-46B6-D399-0958-971D22735D4E}"/>
                  </a:ext>
                </a:extLst>
              </p:cNvPr>
              <p:cNvSpPr/>
              <p:nvPr/>
            </p:nvSpPr>
            <p:spPr>
              <a:xfrm>
                <a:off x="8999914" y="1611817"/>
                <a:ext cx="239707" cy="213771"/>
              </a:xfrm>
              <a:custGeom>
                <a:avLst/>
                <a:gdLst/>
                <a:ahLst/>
                <a:cxnLst/>
                <a:rect l="l" t="t" r="r" b="b"/>
                <a:pathLst>
                  <a:path w="239707" h="213771">
                    <a:moveTo>
                      <a:pt x="239694" y="5336"/>
                    </a:moveTo>
                    <a:lnTo>
                      <a:pt x="233985" y="3526"/>
                    </a:lnTo>
                    <a:lnTo>
                      <a:pt x="221966" y="970"/>
                    </a:lnTo>
                    <a:lnTo>
                      <a:pt x="209761" y="0"/>
                    </a:lnTo>
                    <a:lnTo>
                      <a:pt x="197538" y="616"/>
                    </a:lnTo>
                    <a:lnTo>
                      <a:pt x="185463" y="2818"/>
                    </a:lnTo>
                    <a:lnTo>
                      <a:pt x="173704" y="6607"/>
                    </a:lnTo>
                    <a:lnTo>
                      <a:pt x="162428" y="11983"/>
                    </a:lnTo>
                    <a:lnTo>
                      <a:pt x="151802" y="18946"/>
                    </a:lnTo>
                    <a:lnTo>
                      <a:pt x="141993" y="27497"/>
                    </a:lnTo>
                    <a:lnTo>
                      <a:pt x="9177" y="160326"/>
                    </a:lnTo>
                    <a:lnTo>
                      <a:pt x="2349" y="170546"/>
                    </a:lnTo>
                    <a:lnTo>
                      <a:pt x="0" y="182369"/>
                    </a:lnTo>
                    <a:lnTo>
                      <a:pt x="2277" y="194200"/>
                    </a:lnTo>
                    <a:lnTo>
                      <a:pt x="9177" y="204599"/>
                    </a:lnTo>
                    <a:lnTo>
                      <a:pt x="19395" y="211418"/>
                    </a:lnTo>
                    <a:lnTo>
                      <a:pt x="31214" y="213771"/>
                    </a:lnTo>
                    <a:lnTo>
                      <a:pt x="43045" y="211500"/>
                    </a:lnTo>
                    <a:lnTo>
                      <a:pt x="53449" y="204599"/>
                    </a:lnTo>
                    <a:lnTo>
                      <a:pt x="123667" y="134393"/>
                    </a:lnTo>
                    <a:lnTo>
                      <a:pt x="185567" y="72493"/>
                    </a:lnTo>
                    <a:lnTo>
                      <a:pt x="187002" y="71058"/>
                    </a:lnTo>
                    <a:lnTo>
                      <a:pt x="230525" y="27535"/>
                    </a:lnTo>
                    <a:lnTo>
                      <a:pt x="236646" y="21414"/>
                    </a:lnTo>
                    <a:lnTo>
                      <a:pt x="239707" y="13362"/>
                    </a:lnTo>
                    <a:lnTo>
                      <a:pt x="239694" y="5336"/>
                    </a:lnTo>
                    <a:close/>
                  </a:path>
                </a:pathLst>
              </a:custGeom>
              <a:solidFill>
                <a:srgbClr val="34426E"/>
              </a:solidFill>
            </p:spPr>
            <p:txBody>
              <a:bodyPr wrap="square" lIns="0" tIns="0" rIns="0" bIns="0" rtlCol="0">
                <a:noAutofit/>
              </a:bodyPr>
              <a:lstStyle/>
              <a:p>
                <a:endParaRPr/>
              </a:p>
            </p:txBody>
          </p:sp>
          <p:sp>
            <p:nvSpPr>
              <p:cNvPr id="2585" name="object 96">
                <a:extLst>
                  <a:ext uri="{FF2B5EF4-FFF2-40B4-BE49-F238E27FC236}">
                    <a16:creationId xmlns:a16="http://schemas.microsoft.com/office/drawing/2014/main" id="{FD24DA98-3B6F-7A47-02C2-20EC34B3D5B6}"/>
                  </a:ext>
                </a:extLst>
              </p:cNvPr>
              <p:cNvSpPr/>
              <p:nvPr/>
            </p:nvSpPr>
            <p:spPr>
              <a:xfrm>
                <a:off x="9199148" y="1652331"/>
                <a:ext cx="106865" cy="106871"/>
              </a:xfrm>
              <a:custGeom>
                <a:avLst/>
                <a:gdLst/>
                <a:ahLst/>
                <a:cxnLst/>
                <a:rect l="l" t="t" r="r" b="b"/>
                <a:pathLst>
                  <a:path w="106865" h="106871">
                    <a:moveTo>
                      <a:pt x="53414" y="9172"/>
                    </a:moveTo>
                    <a:lnTo>
                      <a:pt x="9167" y="53419"/>
                    </a:lnTo>
                    <a:lnTo>
                      <a:pt x="2350" y="63638"/>
                    </a:lnTo>
                    <a:lnTo>
                      <a:pt x="0" y="75462"/>
                    </a:lnTo>
                    <a:lnTo>
                      <a:pt x="2271" y="87298"/>
                    </a:lnTo>
                    <a:lnTo>
                      <a:pt x="9167" y="97704"/>
                    </a:lnTo>
                    <a:lnTo>
                      <a:pt x="19377" y="104521"/>
                    </a:lnTo>
                    <a:lnTo>
                      <a:pt x="31199" y="106871"/>
                    </a:lnTo>
                    <a:lnTo>
                      <a:pt x="43033" y="104598"/>
                    </a:lnTo>
                    <a:lnTo>
                      <a:pt x="53439" y="97704"/>
                    </a:lnTo>
                    <a:lnTo>
                      <a:pt x="97686" y="53470"/>
                    </a:lnTo>
                    <a:lnTo>
                      <a:pt x="104514" y="43230"/>
                    </a:lnTo>
                    <a:lnTo>
                      <a:pt x="106865" y="31410"/>
                    </a:lnTo>
                    <a:lnTo>
                      <a:pt x="104590" y="19577"/>
                    </a:lnTo>
                    <a:lnTo>
                      <a:pt x="97686" y="9172"/>
                    </a:lnTo>
                    <a:lnTo>
                      <a:pt x="87476" y="2353"/>
                    </a:lnTo>
                    <a:lnTo>
                      <a:pt x="75655" y="0"/>
                    </a:lnTo>
                    <a:lnTo>
                      <a:pt x="63820" y="2273"/>
                    </a:lnTo>
                    <a:lnTo>
                      <a:pt x="53414" y="9172"/>
                    </a:lnTo>
                    <a:close/>
                  </a:path>
                </a:pathLst>
              </a:custGeom>
              <a:solidFill>
                <a:srgbClr val="ECB133"/>
              </a:solidFill>
            </p:spPr>
            <p:txBody>
              <a:bodyPr wrap="square" lIns="0" tIns="0" rIns="0" bIns="0" rtlCol="0">
                <a:noAutofit/>
              </a:bodyPr>
              <a:lstStyle/>
              <a:p>
                <a:endParaRPr/>
              </a:p>
            </p:txBody>
          </p:sp>
          <p:sp>
            <p:nvSpPr>
              <p:cNvPr id="2586" name="object 97">
                <a:extLst>
                  <a:ext uri="{FF2B5EF4-FFF2-40B4-BE49-F238E27FC236}">
                    <a16:creationId xmlns:a16="http://schemas.microsoft.com/office/drawing/2014/main" id="{2B3F098D-646D-19D0-2BE1-1ACABA7D05F1}"/>
                  </a:ext>
                </a:extLst>
              </p:cNvPr>
              <p:cNvSpPr/>
              <p:nvPr/>
            </p:nvSpPr>
            <p:spPr>
              <a:xfrm>
                <a:off x="9508619" y="1611969"/>
                <a:ext cx="239702" cy="213626"/>
              </a:xfrm>
              <a:custGeom>
                <a:avLst/>
                <a:gdLst/>
                <a:ahLst/>
                <a:cxnLst/>
                <a:rect l="l" t="t" r="r" b="b"/>
                <a:pathLst>
                  <a:path w="239702" h="213626">
                    <a:moveTo>
                      <a:pt x="26073" y="0"/>
                    </a:moveTo>
                    <a:lnTo>
                      <a:pt x="24917" y="71"/>
                    </a:lnTo>
                    <a:lnTo>
                      <a:pt x="12327" y="1781"/>
                    </a:lnTo>
                    <a:lnTo>
                      <a:pt x="25" y="5181"/>
                    </a:lnTo>
                    <a:lnTo>
                      <a:pt x="0" y="13220"/>
                    </a:lnTo>
                    <a:lnTo>
                      <a:pt x="3047" y="21247"/>
                    </a:lnTo>
                    <a:lnTo>
                      <a:pt x="9182" y="27381"/>
                    </a:lnTo>
                    <a:lnTo>
                      <a:pt x="53416" y="71615"/>
                    </a:lnTo>
                    <a:lnTo>
                      <a:pt x="116039" y="134226"/>
                    </a:lnTo>
                    <a:lnTo>
                      <a:pt x="186245" y="204444"/>
                    </a:lnTo>
                    <a:lnTo>
                      <a:pt x="196472" y="211277"/>
                    </a:lnTo>
                    <a:lnTo>
                      <a:pt x="208294" y="213626"/>
                    </a:lnTo>
                    <a:lnTo>
                      <a:pt x="220127" y="211348"/>
                    </a:lnTo>
                    <a:lnTo>
                      <a:pt x="230530" y="204444"/>
                    </a:lnTo>
                    <a:lnTo>
                      <a:pt x="237352" y="194225"/>
                    </a:lnTo>
                    <a:lnTo>
                      <a:pt x="239702" y="182401"/>
                    </a:lnTo>
                    <a:lnTo>
                      <a:pt x="237428" y="170565"/>
                    </a:lnTo>
                    <a:lnTo>
                      <a:pt x="230530" y="160159"/>
                    </a:lnTo>
                    <a:lnTo>
                      <a:pt x="160312" y="89954"/>
                    </a:lnTo>
                    <a:lnTo>
                      <a:pt x="97701" y="27330"/>
                    </a:lnTo>
                    <a:lnTo>
                      <a:pt x="86289" y="17639"/>
                    </a:lnTo>
                    <a:lnTo>
                      <a:pt x="75197" y="10736"/>
                    </a:lnTo>
                    <a:lnTo>
                      <a:pt x="63445" y="5522"/>
                    </a:lnTo>
                    <a:lnTo>
                      <a:pt x="51218" y="1996"/>
                    </a:lnTo>
                    <a:lnTo>
                      <a:pt x="38699" y="156"/>
                    </a:lnTo>
                    <a:lnTo>
                      <a:pt x="26073" y="0"/>
                    </a:lnTo>
                    <a:close/>
                  </a:path>
                </a:pathLst>
              </a:custGeom>
              <a:solidFill>
                <a:srgbClr val="34426E"/>
              </a:solidFill>
            </p:spPr>
            <p:txBody>
              <a:bodyPr wrap="square" lIns="0" tIns="0" rIns="0" bIns="0" rtlCol="0">
                <a:noAutofit/>
              </a:bodyPr>
              <a:lstStyle/>
              <a:p>
                <a:endParaRPr/>
              </a:p>
            </p:txBody>
          </p:sp>
          <p:sp>
            <p:nvSpPr>
              <p:cNvPr id="2587" name="object 98">
                <a:extLst>
                  <a:ext uri="{FF2B5EF4-FFF2-40B4-BE49-F238E27FC236}">
                    <a16:creationId xmlns:a16="http://schemas.microsoft.com/office/drawing/2014/main" id="{D0999157-5CCF-90D1-72D8-80B18A8A1DF3}"/>
                  </a:ext>
                </a:extLst>
              </p:cNvPr>
              <p:cNvSpPr/>
              <p:nvPr/>
            </p:nvSpPr>
            <p:spPr>
              <a:xfrm>
                <a:off x="9506733" y="2027197"/>
                <a:ext cx="239705" cy="213620"/>
              </a:xfrm>
              <a:custGeom>
                <a:avLst/>
                <a:gdLst/>
                <a:ahLst/>
                <a:cxnLst/>
                <a:rect l="l" t="t" r="r" b="b"/>
                <a:pathLst>
                  <a:path w="239705" h="213620">
                    <a:moveTo>
                      <a:pt x="26073" y="213620"/>
                    </a:moveTo>
                    <a:lnTo>
                      <a:pt x="38700" y="213468"/>
                    </a:lnTo>
                    <a:lnTo>
                      <a:pt x="51220" y="211631"/>
                    </a:lnTo>
                    <a:lnTo>
                      <a:pt x="63446" y="208106"/>
                    </a:lnTo>
                    <a:lnTo>
                      <a:pt x="75197" y="202893"/>
                    </a:lnTo>
                    <a:lnTo>
                      <a:pt x="86287" y="195992"/>
                    </a:lnTo>
                    <a:lnTo>
                      <a:pt x="96532" y="187400"/>
                    </a:lnTo>
                    <a:lnTo>
                      <a:pt x="160324" y="123653"/>
                    </a:lnTo>
                    <a:lnTo>
                      <a:pt x="230543" y="53447"/>
                    </a:lnTo>
                    <a:lnTo>
                      <a:pt x="237435" y="43040"/>
                    </a:lnTo>
                    <a:lnTo>
                      <a:pt x="239705" y="31204"/>
                    </a:lnTo>
                    <a:lnTo>
                      <a:pt x="237354" y="19379"/>
                    </a:lnTo>
                    <a:lnTo>
                      <a:pt x="230543" y="9162"/>
                    </a:lnTo>
                    <a:lnTo>
                      <a:pt x="220134" y="2270"/>
                    </a:lnTo>
                    <a:lnTo>
                      <a:pt x="208295" y="0"/>
                    </a:lnTo>
                    <a:lnTo>
                      <a:pt x="196469" y="2351"/>
                    </a:lnTo>
                    <a:lnTo>
                      <a:pt x="186258" y="9162"/>
                    </a:lnTo>
                    <a:lnTo>
                      <a:pt x="116052" y="79381"/>
                    </a:lnTo>
                    <a:lnTo>
                      <a:pt x="53428" y="142004"/>
                    </a:lnTo>
                    <a:lnTo>
                      <a:pt x="9182" y="186251"/>
                    </a:lnTo>
                    <a:lnTo>
                      <a:pt x="3060" y="192373"/>
                    </a:lnTo>
                    <a:lnTo>
                      <a:pt x="0" y="200412"/>
                    </a:lnTo>
                    <a:lnTo>
                      <a:pt x="25" y="208438"/>
                    </a:lnTo>
                    <a:lnTo>
                      <a:pt x="12332" y="211843"/>
                    </a:lnTo>
                    <a:lnTo>
                      <a:pt x="24918" y="213548"/>
                    </a:lnTo>
                    <a:lnTo>
                      <a:pt x="26073" y="213620"/>
                    </a:lnTo>
                    <a:close/>
                  </a:path>
                </a:pathLst>
              </a:custGeom>
              <a:solidFill>
                <a:srgbClr val="34426E"/>
              </a:solidFill>
            </p:spPr>
            <p:txBody>
              <a:bodyPr wrap="square" lIns="0" tIns="0" rIns="0" bIns="0" rtlCol="0">
                <a:noAutofit/>
              </a:bodyPr>
              <a:lstStyle/>
              <a:p>
                <a:endParaRPr/>
              </a:p>
            </p:txBody>
          </p:sp>
          <p:sp>
            <p:nvSpPr>
              <p:cNvPr id="2588" name="object 99">
                <a:extLst>
                  <a:ext uri="{FF2B5EF4-FFF2-40B4-BE49-F238E27FC236}">
                    <a16:creationId xmlns:a16="http://schemas.microsoft.com/office/drawing/2014/main" id="{2978FBAA-BD63-22BF-3210-465C1E93822B}"/>
                  </a:ext>
                </a:extLst>
              </p:cNvPr>
              <p:cNvSpPr/>
              <p:nvPr/>
            </p:nvSpPr>
            <p:spPr>
              <a:xfrm>
                <a:off x="9399840" y="1894379"/>
                <a:ext cx="213769" cy="239690"/>
              </a:xfrm>
              <a:custGeom>
                <a:avLst/>
                <a:gdLst/>
                <a:ahLst/>
                <a:cxnLst/>
                <a:rect l="l" t="t" r="r" b="b"/>
                <a:pathLst>
                  <a:path w="213769" h="239690">
                    <a:moveTo>
                      <a:pt x="5333" y="239677"/>
                    </a:moveTo>
                    <a:lnTo>
                      <a:pt x="13360" y="239690"/>
                    </a:lnTo>
                    <a:lnTo>
                      <a:pt x="21411" y="236654"/>
                    </a:lnTo>
                    <a:lnTo>
                      <a:pt x="27533" y="230507"/>
                    </a:lnTo>
                    <a:lnTo>
                      <a:pt x="71056" y="186997"/>
                    </a:lnTo>
                    <a:lnTo>
                      <a:pt x="72491" y="185549"/>
                    </a:lnTo>
                    <a:lnTo>
                      <a:pt x="134403" y="123650"/>
                    </a:lnTo>
                    <a:lnTo>
                      <a:pt x="204596" y="53444"/>
                    </a:lnTo>
                    <a:lnTo>
                      <a:pt x="211495" y="43036"/>
                    </a:lnTo>
                    <a:lnTo>
                      <a:pt x="213769" y="31199"/>
                    </a:lnTo>
                    <a:lnTo>
                      <a:pt x="211415" y="19376"/>
                    </a:lnTo>
                    <a:lnTo>
                      <a:pt x="204596" y="9172"/>
                    </a:lnTo>
                    <a:lnTo>
                      <a:pt x="194193" y="2272"/>
                    </a:lnTo>
                    <a:lnTo>
                      <a:pt x="182357" y="0"/>
                    </a:lnTo>
                    <a:lnTo>
                      <a:pt x="170533" y="2356"/>
                    </a:lnTo>
                    <a:lnTo>
                      <a:pt x="160337" y="9172"/>
                    </a:lnTo>
                    <a:lnTo>
                      <a:pt x="27495" y="142001"/>
                    </a:lnTo>
                    <a:lnTo>
                      <a:pt x="18946" y="151808"/>
                    </a:lnTo>
                    <a:lnTo>
                      <a:pt x="11983" y="162432"/>
                    </a:lnTo>
                    <a:lnTo>
                      <a:pt x="6607" y="173707"/>
                    </a:lnTo>
                    <a:lnTo>
                      <a:pt x="2818" y="185465"/>
                    </a:lnTo>
                    <a:lnTo>
                      <a:pt x="615" y="197539"/>
                    </a:lnTo>
                    <a:lnTo>
                      <a:pt x="0" y="209762"/>
                    </a:lnTo>
                    <a:lnTo>
                      <a:pt x="971" y="221967"/>
                    </a:lnTo>
                    <a:lnTo>
                      <a:pt x="3529" y="233987"/>
                    </a:lnTo>
                    <a:lnTo>
                      <a:pt x="5333" y="239677"/>
                    </a:lnTo>
                    <a:close/>
                  </a:path>
                </a:pathLst>
              </a:custGeom>
              <a:solidFill>
                <a:srgbClr val="34426E"/>
              </a:solidFill>
            </p:spPr>
            <p:txBody>
              <a:bodyPr wrap="square" lIns="0" tIns="0" rIns="0" bIns="0" rtlCol="0">
                <a:noAutofit/>
              </a:bodyPr>
              <a:lstStyle/>
              <a:p>
                <a:endParaRPr/>
              </a:p>
            </p:txBody>
          </p:sp>
          <p:sp>
            <p:nvSpPr>
              <p:cNvPr id="2589" name="object 100">
                <a:extLst>
                  <a:ext uri="{FF2B5EF4-FFF2-40B4-BE49-F238E27FC236}">
                    <a16:creationId xmlns:a16="http://schemas.microsoft.com/office/drawing/2014/main" id="{89F04656-7B46-7D18-13E6-8323AA8F6BEB}"/>
                  </a:ext>
                </a:extLst>
              </p:cNvPr>
              <p:cNvSpPr/>
              <p:nvPr/>
            </p:nvSpPr>
            <p:spPr>
              <a:xfrm>
                <a:off x="9440363" y="2093606"/>
                <a:ext cx="106860" cy="106857"/>
              </a:xfrm>
              <a:custGeom>
                <a:avLst/>
                <a:gdLst/>
                <a:ahLst/>
                <a:cxnLst/>
                <a:rect l="l" t="t" r="r" b="b"/>
                <a:pathLst>
                  <a:path w="106860" h="106857">
                    <a:moveTo>
                      <a:pt x="9167" y="53423"/>
                    </a:moveTo>
                    <a:lnTo>
                      <a:pt x="2272" y="63823"/>
                    </a:lnTo>
                    <a:lnTo>
                      <a:pt x="0" y="75654"/>
                    </a:lnTo>
                    <a:lnTo>
                      <a:pt x="2353" y="87475"/>
                    </a:lnTo>
                    <a:lnTo>
                      <a:pt x="9167" y="97683"/>
                    </a:lnTo>
                    <a:lnTo>
                      <a:pt x="19572" y="104584"/>
                    </a:lnTo>
                    <a:lnTo>
                      <a:pt x="31410" y="106857"/>
                    </a:lnTo>
                    <a:lnTo>
                      <a:pt x="43234" y="104503"/>
                    </a:lnTo>
                    <a:lnTo>
                      <a:pt x="53427" y="97696"/>
                    </a:lnTo>
                    <a:lnTo>
                      <a:pt x="97673" y="53449"/>
                    </a:lnTo>
                    <a:lnTo>
                      <a:pt x="104593" y="43018"/>
                    </a:lnTo>
                    <a:lnTo>
                      <a:pt x="106860" y="31182"/>
                    </a:lnTo>
                    <a:lnTo>
                      <a:pt x="104498" y="19360"/>
                    </a:lnTo>
                    <a:lnTo>
                      <a:pt x="97686" y="9177"/>
                    </a:lnTo>
                    <a:lnTo>
                      <a:pt x="87281" y="2273"/>
                    </a:lnTo>
                    <a:lnTo>
                      <a:pt x="75447" y="0"/>
                    </a:lnTo>
                    <a:lnTo>
                      <a:pt x="63627" y="2352"/>
                    </a:lnTo>
                    <a:lnTo>
                      <a:pt x="53414" y="9177"/>
                    </a:lnTo>
                    <a:lnTo>
                      <a:pt x="9167" y="53423"/>
                    </a:lnTo>
                    <a:close/>
                  </a:path>
                </a:pathLst>
              </a:custGeom>
              <a:solidFill>
                <a:srgbClr val="ECB133"/>
              </a:solidFill>
            </p:spPr>
            <p:txBody>
              <a:bodyPr wrap="square" lIns="0" tIns="0" rIns="0" bIns="0" rtlCol="0">
                <a:noAutofit/>
              </a:bodyPr>
              <a:lstStyle/>
              <a:p>
                <a:endParaRPr/>
              </a:p>
            </p:txBody>
          </p:sp>
          <p:sp>
            <p:nvSpPr>
              <p:cNvPr id="2590" name="object 101">
                <a:extLst>
                  <a:ext uri="{FF2B5EF4-FFF2-40B4-BE49-F238E27FC236}">
                    <a16:creationId xmlns:a16="http://schemas.microsoft.com/office/drawing/2014/main" id="{D91E64E1-314A-E73E-0095-33CEF23C2E6A}"/>
                  </a:ext>
                </a:extLst>
              </p:cNvPr>
              <p:cNvSpPr/>
              <p:nvPr/>
            </p:nvSpPr>
            <p:spPr>
              <a:xfrm>
                <a:off x="9401709" y="1718715"/>
                <a:ext cx="213779" cy="239696"/>
              </a:xfrm>
              <a:custGeom>
                <a:avLst/>
                <a:gdLst/>
                <a:ahLst/>
                <a:cxnLst/>
                <a:rect l="l" t="t" r="r" b="b"/>
                <a:pathLst>
                  <a:path w="213779" h="239696">
                    <a:moveTo>
                      <a:pt x="5331" y="12"/>
                    </a:moveTo>
                    <a:lnTo>
                      <a:pt x="3523" y="5719"/>
                    </a:lnTo>
                    <a:lnTo>
                      <a:pt x="967" y="17740"/>
                    </a:lnTo>
                    <a:lnTo>
                      <a:pt x="0" y="29947"/>
                    </a:lnTo>
                    <a:lnTo>
                      <a:pt x="619" y="42170"/>
                    </a:lnTo>
                    <a:lnTo>
                      <a:pt x="2824" y="54243"/>
                    </a:lnTo>
                    <a:lnTo>
                      <a:pt x="6616" y="66000"/>
                    </a:lnTo>
                    <a:lnTo>
                      <a:pt x="11994" y="77273"/>
                    </a:lnTo>
                    <a:lnTo>
                      <a:pt x="18957" y="87896"/>
                    </a:lnTo>
                    <a:lnTo>
                      <a:pt x="27505" y="97701"/>
                    </a:lnTo>
                    <a:lnTo>
                      <a:pt x="160321" y="230517"/>
                    </a:lnTo>
                    <a:lnTo>
                      <a:pt x="170547" y="237347"/>
                    </a:lnTo>
                    <a:lnTo>
                      <a:pt x="182372" y="239696"/>
                    </a:lnTo>
                    <a:lnTo>
                      <a:pt x="194207" y="237422"/>
                    </a:lnTo>
                    <a:lnTo>
                      <a:pt x="204606" y="230530"/>
                    </a:lnTo>
                    <a:lnTo>
                      <a:pt x="211429" y="220312"/>
                    </a:lnTo>
                    <a:lnTo>
                      <a:pt x="213779" y="208491"/>
                    </a:lnTo>
                    <a:lnTo>
                      <a:pt x="211505" y="196656"/>
                    </a:lnTo>
                    <a:lnTo>
                      <a:pt x="204606" y="186245"/>
                    </a:lnTo>
                    <a:lnTo>
                      <a:pt x="134401" y="116039"/>
                    </a:lnTo>
                    <a:lnTo>
                      <a:pt x="72501" y="54140"/>
                    </a:lnTo>
                    <a:lnTo>
                      <a:pt x="71053" y="52692"/>
                    </a:lnTo>
                    <a:lnTo>
                      <a:pt x="27543" y="9194"/>
                    </a:lnTo>
                    <a:lnTo>
                      <a:pt x="21409" y="3047"/>
                    </a:lnTo>
                    <a:lnTo>
                      <a:pt x="13357" y="0"/>
                    </a:lnTo>
                    <a:lnTo>
                      <a:pt x="5331" y="12"/>
                    </a:lnTo>
                    <a:close/>
                  </a:path>
                </a:pathLst>
              </a:custGeom>
              <a:solidFill>
                <a:srgbClr val="34426E"/>
              </a:solidFill>
            </p:spPr>
            <p:txBody>
              <a:bodyPr wrap="square" lIns="0" tIns="0" rIns="0" bIns="0" rtlCol="0">
                <a:noAutofit/>
              </a:bodyPr>
              <a:lstStyle/>
              <a:p>
                <a:endParaRPr/>
              </a:p>
            </p:txBody>
          </p:sp>
          <p:sp>
            <p:nvSpPr>
              <p:cNvPr id="2591" name="object 102">
                <a:extLst>
                  <a:ext uri="{FF2B5EF4-FFF2-40B4-BE49-F238E27FC236}">
                    <a16:creationId xmlns:a16="http://schemas.microsoft.com/office/drawing/2014/main" id="{39AAF63B-36DF-1DFA-FF70-0B24CE954D50}"/>
                  </a:ext>
                </a:extLst>
              </p:cNvPr>
              <p:cNvSpPr/>
              <p:nvPr/>
            </p:nvSpPr>
            <p:spPr>
              <a:xfrm>
                <a:off x="9442233" y="1652333"/>
                <a:ext cx="106870" cy="106846"/>
              </a:xfrm>
              <a:custGeom>
                <a:avLst/>
                <a:gdLst/>
                <a:ahLst/>
                <a:cxnLst/>
                <a:rect l="l" t="t" r="r" b="b"/>
                <a:pathLst>
                  <a:path w="106870" h="106846">
                    <a:moveTo>
                      <a:pt x="9177" y="53446"/>
                    </a:moveTo>
                    <a:lnTo>
                      <a:pt x="53411" y="97680"/>
                    </a:lnTo>
                    <a:lnTo>
                      <a:pt x="63634" y="104493"/>
                    </a:lnTo>
                    <a:lnTo>
                      <a:pt x="75457" y="106846"/>
                    </a:lnTo>
                    <a:lnTo>
                      <a:pt x="87291" y="104576"/>
                    </a:lnTo>
                    <a:lnTo>
                      <a:pt x="97696" y="97680"/>
                    </a:lnTo>
                    <a:lnTo>
                      <a:pt x="104510" y="87487"/>
                    </a:lnTo>
                    <a:lnTo>
                      <a:pt x="106870" y="75663"/>
                    </a:lnTo>
                    <a:lnTo>
                      <a:pt x="104602" y="63825"/>
                    </a:lnTo>
                    <a:lnTo>
                      <a:pt x="97708" y="53420"/>
                    </a:lnTo>
                    <a:lnTo>
                      <a:pt x="53449" y="9173"/>
                    </a:lnTo>
                    <a:lnTo>
                      <a:pt x="43244" y="2354"/>
                    </a:lnTo>
                    <a:lnTo>
                      <a:pt x="31419" y="0"/>
                    </a:lnTo>
                    <a:lnTo>
                      <a:pt x="19581" y="2272"/>
                    </a:lnTo>
                    <a:lnTo>
                      <a:pt x="9177" y="9173"/>
                    </a:lnTo>
                    <a:lnTo>
                      <a:pt x="2349" y="19392"/>
                    </a:lnTo>
                    <a:lnTo>
                      <a:pt x="0" y="31211"/>
                    </a:lnTo>
                    <a:lnTo>
                      <a:pt x="2277" y="43042"/>
                    </a:lnTo>
                    <a:lnTo>
                      <a:pt x="9177" y="53446"/>
                    </a:lnTo>
                    <a:close/>
                  </a:path>
                </a:pathLst>
              </a:custGeom>
              <a:solidFill>
                <a:srgbClr val="ECB133"/>
              </a:solidFill>
            </p:spPr>
            <p:txBody>
              <a:bodyPr wrap="square" lIns="0" tIns="0" rIns="0" bIns="0" rtlCol="0">
                <a:noAutofit/>
              </a:bodyPr>
              <a:lstStyle/>
              <a:p>
                <a:endParaRPr/>
              </a:p>
            </p:txBody>
          </p:sp>
          <p:sp>
            <p:nvSpPr>
              <p:cNvPr id="2592" name="object 103">
                <a:extLst>
                  <a:ext uri="{FF2B5EF4-FFF2-40B4-BE49-F238E27FC236}">
                    <a16:creationId xmlns:a16="http://schemas.microsoft.com/office/drawing/2014/main" id="{B347CF88-3613-7310-235D-75E3CE802AE8}"/>
                  </a:ext>
                </a:extLst>
              </p:cNvPr>
              <p:cNvSpPr/>
              <p:nvPr/>
            </p:nvSpPr>
            <p:spPr>
              <a:xfrm>
                <a:off x="9132741" y="1210018"/>
                <a:ext cx="213628" cy="239718"/>
              </a:xfrm>
              <a:custGeom>
                <a:avLst/>
                <a:gdLst/>
                <a:ahLst/>
                <a:cxnLst/>
                <a:rect l="l" t="t" r="r" b="b"/>
                <a:pathLst>
                  <a:path w="213628" h="239718">
                    <a:moveTo>
                      <a:pt x="213628" y="213632"/>
                    </a:moveTo>
                    <a:lnTo>
                      <a:pt x="213472" y="201005"/>
                    </a:lnTo>
                    <a:lnTo>
                      <a:pt x="211632" y="188486"/>
                    </a:lnTo>
                    <a:lnTo>
                      <a:pt x="208107" y="176261"/>
                    </a:lnTo>
                    <a:lnTo>
                      <a:pt x="202893" y="164511"/>
                    </a:lnTo>
                    <a:lnTo>
                      <a:pt x="195989" y="153420"/>
                    </a:lnTo>
                    <a:lnTo>
                      <a:pt x="187392" y="143170"/>
                    </a:lnTo>
                    <a:lnTo>
                      <a:pt x="123661" y="79381"/>
                    </a:lnTo>
                    <a:lnTo>
                      <a:pt x="53443" y="9162"/>
                    </a:lnTo>
                    <a:lnTo>
                      <a:pt x="43038" y="2268"/>
                    </a:lnTo>
                    <a:lnTo>
                      <a:pt x="31202" y="0"/>
                    </a:lnTo>
                    <a:lnTo>
                      <a:pt x="19377" y="2357"/>
                    </a:lnTo>
                    <a:lnTo>
                      <a:pt x="9183" y="9162"/>
                    </a:lnTo>
                    <a:lnTo>
                      <a:pt x="2278" y="19567"/>
                    </a:lnTo>
                    <a:lnTo>
                      <a:pt x="0" y="31401"/>
                    </a:lnTo>
                    <a:lnTo>
                      <a:pt x="2347" y="43224"/>
                    </a:lnTo>
                    <a:lnTo>
                      <a:pt x="9170" y="53447"/>
                    </a:lnTo>
                    <a:lnTo>
                      <a:pt x="79376" y="123653"/>
                    </a:lnTo>
                    <a:lnTo>
                      <a:pt x="142012" y="186277"/>
                    </a:lnTo>
                    <a:lnTo>
                      <a:pt x="186246" y="230523"/>
                    </a:lnTo>
                    <a:lnTo>
                      <a:pt x="192381" y="236645"/>
                    </a:lnTo>
                    <a:lnTo>
                      <a:pt x="200420" y="239718"/>
                    </a:lnTo>
                    <a:lnTo>
                      <a:pt x="208446" y="239680"/>
                    </a:lnTo>
                    <a:lnTo>
                      <a:pt x="211851" y="227373"/>
                    </a:lnTo>
                    <a:lnTo>
                      <a:pt x="213556" y="214787"/>
                    </a:lnTo>
                    <a:lnTo>
                      <a:pt x="213628" y="213632"/>
                    </a:lnTo>
                    <a:close/>
                  </a:path>
                </a:pathLst>
              </a:custGeom>
              <a:solidFill>
                <a:srgbClr val="34426E"/>
              </a:solidFill>
            </p:spPr>
            <p:txBody>
              <a:bodyPr wrap="square" lIns="0" tIns="0" rIns="0" bIns="0" rtlCol="0">
                <a:noAutofit/>
              </a:bodyPr>
              <a:lstStyle/>
              <a:p>
                <a:endParaRPr/>
              </a:p>
            </p:txBody>
          </p:sp>
          <p:sp>
            <p:nvSpPr>
              <p:cNvPr id="2593" name="object 104">
                <a:extLst>
                  <a:ext uri="{FF2B5EF4-FFF2-40B4-BE49-F238E27FC236}">
                    <a16:creationId xmlns:a16="http://schemas.microsoft.com/office/drawing/2014/main" id="{0EFC69EF-8AEC-E7D0-9926-386D9B3B04A5}"/>
                  </a:ext>
                </a:extLst>
              </p:cNvPr>
              <p:cNvSpPr/>
              <p:nvPr/>
            </p:nvSpPr>
            <p:spPr>
              <a:xfrm>
                <a:off x="8999917" y="1342848"/>
                <a:ext cx="239710" cy="213781"/>
              </a:xfrm>
              <a:custGeom>
                <a:avLst/>
                <a:gdLst/>
                <a:ahLst/>
                <a:cxnLst/>
                <a:rect l="l" t="t" r="r" b="b"/>
                <a:pathLst>
                  <a:path w="239710" h="213781">
                    <a:moveTo>
                      <a:pt x="239685" y="208448"/>
                    </a:moveTo>
                    <a:lnTo>
                      <a:pt x="239710" y="200421"/>
                    </a:lnTo>
                    <a:lnTo>
                      <a:pt x="236662" y="192382"/>
                    </a:lnTo>
                    <a:lnTo>
                      <a:pt x="230515" y="186248"/>
                    </a:lnTo>
                    <a:lnTo>
                      <a:pt x="187005" y="142712"/>
                    </a:lnTo>
                    <a:lnTo>
                      <a:pt x="185557" y="141290"/>
                    </a:lnTo>
                    <a:lnTo>
                      <a:pt x="123658" y="79378"/>
                    </a:lnTo>
                    <a:lnTo>
                      <a:pt x="53439" y="9172"/>
                    </a:lnTo>
                    <a:lnTo>
                      <a:pt x="43038" y="2273"/>
                    </a:lnTo>
                    <a:lnTo>
                      <a:pt x="31203" y="0"/>
                    </a:lnTo>
                    <a:lnTo>
                      <a:pt x="19379" y="2353"/>
                    </a:lnTo>
                    <a:lnTo>
                      <a:pt x="9167" y="9172"/>
                    </a:lnTo>
                    <a:lnTo>
                      <a:pt x="2273" y="19573"/>
                    </a:lnTo>
                    <a:lnTo>
                      <a:pt x="0" y="31408"/>
                    </a:lnTo>
                    <a:lnTo>
                      <a:pt x="2350" y="43233"/>
                    </a:lnTo>
                    <a:lnTo>
                      <a:pt x="9167" y="53444"/>
                    </a:lnTo>
                    <a:lnTo>
                      <a:pt x="141996" y="186273"/>
                    </a:lnTo>
                    <a:lnTo>
                      <a:pt x="151805" y="194825"/>
                    </a:lnTo>
                    <a:lnTo>
                      <a:pt x="162431" y="201790"/>
                    </a:lnTo>
                    <a:lnTo>
                      <a:pt x="173706" y="207168"/>
                    </a:lnTo>
                    <a:lnTo>
                      <a:pt x="185463" y="210959"/>
                    </a:lnTo>
                    <a:lnTo>
                      <a:pt x="197536" y="213163"/>
                    </a:lnTo>
                    <a:lnTo>
                      <a:pt x="209758" y="213781"/>
                    </a:lnTo>
                    <a:lnTo>
                      <a:pt x="221962" y="212812"/>
                    </a:lnTo>
                    <a:lnTo>
                      <a:pt x="233981" y="210256"/>
                    </a:lnTo>
                    <a:lnTo>
                      <a:pt x="239685" y="208448"/>
                    </a:lnTo>
                    <a:close/>
                  </a:path>
                </a:pathLst>
              </a:custGeom>
              <a:solidFill>
                <a:srgbClr val="34426E"/>
              </a:solidFill>
            </p:spPr>
            <p:txBody>
              <a:bodyPr wrap="square" lIns="0" tIns="0" rIns="0" bIns="0" rtlCol="0">
                <a:noAutofit/>
              </a:bodyPr>
              <a:lstStyle/>
              <a:p>
                <a:endParaRPr/>
              </a:p>
            </p:txBody>
          </p:sp>
          <p:sp>
            <p:nvSpPr>
              <p:cNvPr id="2594" name="object 105">
                <a:extLst>
                  <a:ext uri="{FF2B5EF4-FFF2-40B4-BE49-F238E27FC236}">
                    <a16:creationId xmlns:a16="http://schemas.microsoft.com/office/drawing/2014/main" id="{2D2AAEFB-C741-A4FF-8E29-9ACAD43FBCAD}"/>
                  </a:ext>
                </a:extLst>
              </p:cNvPr>
              <p:cNvSpPr/>
              <p:nvPr/>
            </p:nvSpPr>
            <p:spPr>
              <a:xfrm>
                <a:off x="9199148" y="1409231"/>
                <a:ext cx="106865" cy="106870"/>
              </a:xfrm>
              <a:custGeom>
                <a:avLst/>
                <a:gdLst/>
                <a:ahLst/>
                <a:cxnLst/>
                <a:rect l="l" t="t" r="r" b="b"/>
                <a:pathLst>
                  <a:path w="106865" h="106870">
                    <a:moveTo>
                      <a:pt x="53414" y="97702"/>
                    </a:moveTo>
                    <a:lnTo>
                      <a:pt x="63820" y="104596"/>
                    </a:lnTo>
                    <a:lnTo>
                      <a:pt x="75655" y="106870"/>
                    </a:lnTo>
                    <a:lnTo>
                      <a:pt x="87476" y="104519"/>
                    </a:lnTo>
                    <a:lnTo>
                      <a:pt x="97686" y="97702"/>
                    </a:lnTo>
                    <a:lnTo>
                      <a:pt x="104588" y="87296"/>
                    </a:lnTo>
                    <a:lnTo>
                      <a:pt x="106865" y="75465"/>
                    </a:lnTo>
                    <a:lnTo>
                      <a:pt x="104515" y="63647"/>
                    </a:lnTo>
                    <a:lnTo>
                      <a:pt x="97699" y="53443"/>
                    </a:lnTo>
                    <a:lnTo>
                      <a:pt x="53452" y="9183"/>
                    </a:lnTo>
                    <a:lnTo>
                      <a:pt x="43034" y="2272"/>
                    </a:lnTo>
                    <a:lnTo>
                      <a:pt x="31202" y="0"/>
                    </a:lnTo>
                    <a:lnTo>
                      <a:pt x="19381" y="2355"/>
                    </a:lnTo>
                    <a:lnTo>
                      <a:pt x="9167" y="9183"/>
                    </a:lnTo>
                    <a:lnTo>
                      <a:pt x="2270" y="19591"/>
                    </a:lnTo>
                    <a:lnTo>
                      <a:pt x="0" y="31428"/>
                    </a:lnTo>
                    <a:lnTo>
                      <a:pt x="2353" y="43251"/>
                    </a:lnTo>
                    <a:lnTo>
                      <a:pt x="9167" y="53455"/>
                    </a:lnTo>
                    <a:lnTo>
                      <a:pt x="53414" y="97702"/>
                    </a:lnTo>
                    <a:close/>
                  </a:path>
                </a:pathLst>
              </a:custGeom>
              <a:solidFill>
                <a:srgbClr val="ECB133"/>
              </a:solidFill>
            </p:spPr>
            <p:txBody>
              <a:bodyPr wrap="square" lIns="0" tIns="0" rIns="0" bIns="0" rtlCol="0">
                <a:noAutofit/>
              </a:bodyPr>
              <a:lstStyle/>
              <a:p>
                <a:endParaRPr/>
              </a:p>
            </p:txBody>
          </p:sp>
          <p:sp>
            <p:nvSpPr>
              <p:cNvPr id="2595" name="object 106">
                <a:extLst>
                  <a:ext uri="{FF2B5EF4-FFF2-40B4-BE49-F238E27FC236}">
                    <a16:creationId xmlns:a16="http://schemas.microsoft.com/office/drawing/2014/main" id="{F86F58F5-B7F7-6E65-4F4A-FCA11CDE2245}"/>
                  </a:ext>
                </a:extLst>
              </p:cNvPr>
              <p:cNvSpPr/>
              <p:nvPr/>
            </p:nvSpPr>
            <p:spPr>
              <a:xfrm>
                <a:off x="9342563" y="1552658"/>
                <a:ext cx="63121" cy="63121"/>
              </a:xfrm>
              <a:custGeom>
                <a:avLst/>
                <a:gdLst/>
                <a:ahLst/>
                <a:cxnLst/>
                <a:rect l="l" t="t" r="r" b="b"/>
                <a:pathLst>
                  <a:path w="63121" h="63121">
                    <a:moveTo>
                      <a:pt x="9243" y="9242"/>
                    </a:moveTo>
                    <a:lnTo>
                      <a:pt x="9098" y="9388"/>
                    </a:lnTo>
                    <a:lnTo>
                      <a:pt x="2254" y="19820"/>
                    </a:lnTo>
                    <a:lnTo>
                      <a:pt x="0" y="31657"/>
                    </a:lnTo>
                    <a:lnTo>
                      <a:pt x="2330" y="43484"/>
                    </a:lnTo>
                    <a:lnTo>
                      <a:pt x="9243" y="53882"/>
                    </a:lnTo>
                    <a:lnTo>
                      <a:pt x="19813" y="60863"/>
                    </a:lnTo>
                    <a:lnTo>
                      <a:pt x="31653" y="63121"/>
                    </a:lnTo>
                    <a:lnTo>
                      <a:pt x="43483" y="60795"/>
                    </a:lnTo>
                    <a:lnTo>
                      <a:pt x="53884" y="53882"/>
                    </a:lnTo>
                    <a:lnTo>
                      <a:pt x="54016" y="53749"/>
                    </a:lnTo>
                    <a:lnTo>
                      <a:pt x="60863" y="43318"/>
                    </a:lnTo>
                    <a:lnTo>
                      <a:pt x="63121" y="31481"/>
                    </a:lnTo>
                    <a:lnTo>
                      <a:pt x="60791" y="19655"/>
                    </a:lnTo>
                    <a:lnTo>
                      <a:pt x="53871" y="9255"/>
                    </a:lnTo>
                    <a:lnTo>
                      <a:pt x="53729" y="9113"/>
                    </a:lnTo>
                    <a:lnTo>
                      <a:pt x="43302" y="2263"/>
                    </a:lnTo>
                    <a:lnTo>
                      <a:pt x="31464" y="0"/>
                    </a:lnTo>
                    <a:lnTo>
                      <a:pt x="19637" y="2325"/>
                    </a:lnTo>
                    <a:lnTo>
                      <a:pt x="9243" y="9242"/>
                    </a:lnTo>
                    <a:close/>
                  </a:path>
                </a:pathLst>
              </a:custGeom>
              <a:solidFill>
                <a:srgbClr val="34426E"/>
              </a:solidFill>
            </p:spPr>
            <p:txBody>
              <a:bodyPr wrap="square" lIns="0" tIns="0" rIns="0" bIns="0" rtlCol="0">
                <a:noAutofit/>
              </a:bodyPr>
              <a:lstStyle/>
              <a:p>
                <a:endParaRPr/>
              </a:p>
            </p:txBody>
          </p:sp>
          <p:sp>
            <p:nvSpPr>
              <p:cNvPr id="2596" name="object 31">
                <a:extLst>
                  <a:ext uri="{FF2B5EF4-FFF2-40B4-BE49-F238E27FC236}">
                    <a16:creationId xmlns:a16="http://schemas.microsoft.com/office/drawing/2014/main" id="{CFD42DD7-99D7-EFF5-9945-14D6AAB9AB7B}"/>
                  </a:ext>
                </a:extLst>
              </p:cNvPr>
              <p:cNvSpPr/>
              <p:nvPr/>
            </p:nvSpPr>
            <p:spPr>
              <a:xfrm>
                <a:off x="9506746" y="2296330"/>
                <a:ext cx="239702" cy="213617"/>
              </a:xfrm>
              <a:custGeom>
                <a:avLst/>
                <a:gdLst/>
                <a:ahLst/>
                <a:cxnLst/>
                <a:rect l="l" t="t" r="r" b="b"/>
                <a:pathLst>
                  <a:path w="239702" h="213617">
                    <a:moveTo>
                      <a:pt x="26073" y="0"/>
                    </a:moveTo>
                    <a:lnTo>
                      <a:pt x="24909" y="69"/>
                    </a:lnTo>
                    <a:lnTo>
                      <a:pt x="12317" y="1764"/>
                    </a:lnTo>
                    <a:lnTo>
                      <a:pt x="12" y="5156"/>
                    </a:lnTo>
                    <a:lnTo>
                      <a:pt x="0" y="13195"/>
                    </a:lnTo>
                    <a:lnTo>
                      <a:pt x="3060" y="21234"/>
                    </a:lnTo>
                    <a:lnTo>
                      <a:pt x="9182" y="27355"/>
                    </a:lnTo>
                    <a:lnTo>
                      <a:pt x="53428" y="71615"/>
                    </a:lnTo>
                    <a:lnTo>
                      <a:pt x="116039" y="134213"/>
                    </a:lnTo>
                    <a:lnTo>
                      <a:pt x="186245" y="204444"/>
                    </a:lnTo>
                    <a:lnTo>
                      <a:pt x="196464" y="211266"/>
                    </a:lnTo>
                    <a:lnTo>
                      <a:pt x="208288" y="213617"/>
                    </a:lnTo>
                    <a:lnTo>
                      <a:pt x="220124" y="211342"/>
                    </a:lnTo>
                    <a:lnTo>
                      <a:pt x="230530" y="204444"/>
                    </a:lnTo>
                    <a:lnTo>
                      <a:pt x="237352" y="194225"/>
                    </a:lnTo>
                    <a:lnTo>
                      <a:pt x="239702" y="182401"/>
                    </a:lnTo>
                    <a:lnTo>
                      <a:pt x="237428" y="170565"/>
                    </a:lnTo>
                    <a:lnTo>
                      <a:pt x="230530" y="160159"/>
                    </a:lnTo>
                    <a:lnTo>
                      <a:pt x="160312" y="89941"/>
                    </a:lnTo>
                    <a:lnTo>
                      <a:pt x="97701" y="27330"/>
                    </a:lnTo>
                    <a:lnTo>
                      <a:pt x="86282" y="17612"/>
                    </a:lnTo>
                    <a:lnTo>
                      <a:pt x="75191" y="10712"/>
                    </a:lnTo>
                    <a:lnTo>
                      <a:pt x="63439" y="5501"/>
                    </a:lnTo>
                    <a:lnTo>
                      <a:pt x="51213" y="1979"/>
                    </a:lnTo>
                    <a:lnTo>
                      <a:pt x="38695" y="146"/>
                    </a:lnTo>
                    <a:lnTo>
                      <a:pt x="26073" y="0"/>
                    </a:lnTo>
                    <a:close/>
                  </a:path>
                </a:pathLst>
              </a:custGeom>
              <a:solidFill>
                <a:srgbClr val="34426E"/>
              </a:solidFill>
            </p:spPr>
            <p:txBody>
              <a:bodyPr wrap="square" lIns="0" tIns="0" rIns="0" bIns="0" rtlCol="0">
                <a:noAutofit/>
              </a:bodyPr>
              <a:lstStyle/>
              <a:p>
                <a:endParaRPr/>
              </a:p>
            </p:txBody>
          </p:sp>
          <p:sp>
            <p:nvSpPr>
              <p:cNvPr id="2597" name="object 32">
                <a:extLst>
                  <a:ext uri="{FF2B5EF4-FFF2-40B4-BE49-F238E27FC236}">
                    <a16:creationId xmlns:a16="http://schemas.microsoft.com/office/drawing/2014/main" id="{274E6996-89BD-741A-DAE7-E80DF500DA28}"/>
                  </a:ext>
                </a:extLst>
              </p:cNvPr>
              <p:cNvSpPr/>
              <p:nvPr/>
            </p:nvSpPr>
            <p:spPr>
              <a:xfrm>
                <a:off x="9399840" y="2403063"/>
                <a:ext cx="213773" cy="239702"/>
              </a:xfrm>
              <a:custGeom>
                <a:avLst/>
                <a:gdLst/>
                <a:ahLst/>
                <a:cxnLst/>
                <a:rect l="l" t="t" r="r" b="b"/>
                <a:pathLst>
                  <a:path w="213773" h="239702">
                    <a:moveTo>
                      <a:pt x="5333" y="25"/>
                    </a:moveTo>
                    <a:lnTo>
                      <a:pt x="3529" y="5712"/>
                    </a:lnTo>
                    <a:lnTo>
                      <a:pt x="971" y="17729"/>
                    </a:lnTo>
                    <a:lnTo>
                      <a:pt x="0" y="29932"/>
                    </a:lnTo>
                    <a:lnTo>
                      <a:pt x="615" y="42154"/>
                    </a:lnTo>
                    <a:lnTo>
                      <a:pt x="2818" y="54228"/>
                    </a:lnTo>
                    <a:lnTo>
                      <a:pt x="6607" y="65986"/>
                    </a:lnTo>
                    <a:lnTo>
                      <a:pt x="11983" y="77263"/>
                    </a:lnTo>
                    <a:lnTo>
                      <a:pt x="18946" y="87890"/>
                    </a:lnTo>
                    <a:lnTo>
                      <a:pt x="27495" y="97701"/>
                    </a:lnTo>
                    <a:lnTo>
                      <a:pt x="160324" y="230530"/>
                    </a:lnTo>
                    <a:lnTo>
                      <a:pt x="170535" y="237349"/>
                    </a:lnTo>
                    <a:lnTo>
                      <a:pt x="182360" y="239702"/>
                    </a:lnTo>
                    <a:lnTo>
                      <a:pt x="194195" y="237429"/>
                    </a:lnTo>
                    <a:lnTo>
                      <a:pt x="204596" y="230530"/>
                    </a:lnTo>
                    <a:lnTo>
                      <a:pt x="211420" y="220312"/>
                    </a:lnTo>
                    <a:lnTo>
                      <a:pt x="213773" y="208492"/>
                    </a:lnTo>
                    <a:lnTo>
                      <a:pt x="211500" y="196661"/>
                    </a:lnTo>
                    <a:lnTo>
                      <a:pt x="204596" y="186258"/>
                    </a:lnTo>
                    <a:lnTo>
                      <a:pt x="134391" y="116039"/>
                    </a:lnTo>
                    <a:lnTo>
                      <a:pt x="72491" y="54152"/>
                    </a:lnTo>
                    <a:lnTo>
                      <a:pt x="71056" y="52705"/>
                    </a:lnTo>
                    <a:lnTo>
                      <a:pt x="27533" y="9182"/>
                    </a:lnTo>
                    <a:lnTo>
                      <a:pt x="21411" y="3048"/>
                    </a:lnTo>
                    <a:lnTo>
                      <a:pt x="13360" y="0"/>
                    </a:lnTo>
                    <a:lnTo>
                      <a:pt x="5333" y="25"/>
                    </a:lnTo>
                    <a:close/>
                  </a:path>
                </a:pathLst>
              </a:custGeom>
              <a:solidFill>
                <a:srgbClr val="34426E"/>
              </a:solidFill>
            </p:spPr>
            <p:txBody>
              <a:bodyPr wrap="square" lIns="0" tIns="0" rIns="0" bIns="0" rtlCol="0">
                <a:noAutofit/>
              </a:bodyPr>
              <a:lstStyle/>
              <a:p>
                <a:endParaRPr/>
              </a:p>
            </p:txBody>
          </p:sp>
          <p:sp>
            <p:nvSpPr>
              <p:cNvPr id="2598" name="object 33">
                <a:extLst>
                  <a:ext uri="{FF2B5EF4-FFF2-40B4-BE49-F238E27FC236}">
                    <a16:creationId xmlns:a16="http://schemas.microsoft.com/office/drawing/2014/main" id="{C458A538-85BC-AF13-30C6-826470380F4B}"/>
                  </a:ext>
                </a:extLst>
              </p:cNvPr>
              <p:cNvSpPr/>
              <p:nvPr/>
            </p:nvSpPr>
            <p:spPr>
              <a:xfrm>
                <a:off x="9440368" y="2336683"/>
                <a:ext cx="106855" cy="106847"/>
              </a:xfrm>
              <a:custGeom>
                <a:avLst/>
                <a:gdLst/>
                <a:ahLst/>
                <a:cxnLst/>
                <a:rect l="l" t="t" r="r" b="b"/>
                <a:pathLst>
                  <a:path w="106855" h="106847">
                    <a:moveTo>
                      <a:pt x="9162" y="53433"/>
                    </a:moveTo>
                    <a:lnTo>
                      <a:pt x="53409" y="97680"/>
                    </a:lnTo>
                    <a:lnTo>
                      <a:pt x="63614" y="104494"/>
                    </a:lnTo>
                    <a:lnTo>
                      <a:pt x="75436" y="106847"/>
                    </a:lnTo>
                    <a:lnTo>
                      <a:pt x="87273" y="104577"/>
                    </a:lnTo>
                    <a:lnTo>
                      <a:pt x="97681" y="97680"/>
                    </a:lnTo>
                    <a:lnTo>
                      <a:pt x="104499" y="87476"/>
                    </a:lnTo>
                    <a:lnTo>
                      <a:pt x="106855" y="75656"/>
                    </a:lnTo>
                    <a:lnTo>
                      <a:pt x="104587" y="63821"/>
                    </a:lnTo>
                    <a:lnTo>
                      <a:pt x="97694" y="53408"/>
                    </a:lnTo>
                    <a:lnTo>
                      <a:pt x="53447" y="9174"/>
                    </a:lnTo>
                    <a:lnTo>
                      <a:pt x="43229" y="2351"/>
                    </a:lnTo>
                    <a:lnTo>
                      <a:pt x="31406" y="0"/>
                    </a:lnTo>
                    <a:lnTo>
                      <a:pt x="19570" y="2273"/>
                    </a:lnTo>
                    <a:lnTo>
                      <a:pt x="9162" y="9174"/>
                    </a:lnTo>
                    <a:lnTo>
                      <a:pt x="2357" y="19367"/>
                    </a:lnTo>
                    <a:lnTo>
                      <a:pt x="0" y="31192"/>
                    </a:lnTo>
                    <a:lnTo>
                      <a:pt x="2268" y="43029"/>
                    </a:lnTo>
                    <a:lnTo>
                      <a:pt x="9162" y="53433"/>
                    </a:lnTo>
                    <a:close/>
                  </a:path>
                </a:pathLst>
              </a:custGeom>
              <a:solidFill>
                <a:srgbClr val="ECB133"/>
              </a:solidFill>
            </p:spPr>
            <p:txBody>
              <a:bodyPr wrap="square" lIns="0" tIns="0" rIns="0" bIns="0" rtlCol="0">
                <a:noAutofit/>
              </a:bodyPr>
              <a:lstStyle/>
              <a:p>
                <a:endParaRPr/>
              </a:p>
            </p:txBody>
          </p:sp>
          <p:sp>
            <p:nvSpPr>
              <p:cNvPr id="2599" name="object 28">
                <a:extLst>
                  <a:ext uri="{FF2B5EF4-FFF2-40B4-BE49-F238E27FC236}">
                    <a16:creationId xmlns:a16="http://schemas.microsoft.com/office/drawing/2014/main" id="{A43327DB-D18F-C771-E483-56E8317F8762}"/>
                  </a:ext>
                </a:extLst>
              </p:cNvPr>
              <p:cNvSpPr/>
              <p:nvPr/>
            </p:nvSpPr>
            <p:spPr>
              <a:xfrm>
                <a:off x="8442542" y="1206034"/>
                <a:ext cx="213604" cy="239696"/>
              </a:xfrm>
              <a:custGeom>
                <a:avLst/>
                <a:gdLst/>
                <a:ahLst/>
                <a:cxnLst/>
                <a:rect l="l" t="t" r="r" b="b"/>
                <a:pathLst>
                  <a:path w="213604" h="239696">
                    <a:moveTo>
                      <a:pt x="213604" y="213623"/>
                    </a:moveTo>
                    <a:lnTo>
                      <a:pt x="213458" y="201001"/>
                    </a:lnTo>
                    <a:lnTo>
                      <a:pt x="211624" y="188486"/>
                    </a:lnTo>
                    <a:lnTo>
                      <a:pt x="208102" y="176261"/>
                    </a:lnTo>
                    <a:lnTo>
                      <a:pt x="202891" y="164510"/>
                    </a:lnTo>
                    <a:lnTo>
                      <a:pt x="195991" y="153418"/>
                    </a:lnTo>
                    <a:lnTo>
                      <a:pt x="187400" y="143168"/>
                    </a:lnTo>
                    <a:lnTo>
                      <a:pt x="123650" y="79384"/>
                    </a:lnTo>
                    <a:lnTo>
                      <a:pt x="53444" y="9166"/>
                    </a:lnTo>
                    <a:lnTo>
                      <a:pt x="43044" y="2269"/>
                    </a:lnTo>
                    <a:lnTo>
                      <a:pt x="31211" y="0"/>
                    </a:lnTo>
                    <a:lnTo>
                      <a:pt x="19388" y="2355"/>
                    </a:lnTo>
                    <a:lnTo>
                      <a:pt x="9172" y="9178"/>
                    </a:lnTo>
                    <a:lnTo>
                      <a:pt x="2273" y="19579"/>
                    </a:lnTo>
                    <a:lnTo>
                      <a:pt x="0" y="31414"/>
                    </a:lnTo>
                    <a:lnTo>
                      <a:pt x="2353" y="43239"/>
                    </a:lnTo>
                    <a:lnTo>
                      <a:pt x="9172" y="53450"/>
                    </a:lnTo>
                    <a:lnTo>
                      <a:pt x="79378" y="123656"/>
                    </a:lnTo>
                    <a:lnTo>
                      <a:pt x="141989" y="186267"/>
                    </a:lnTo>
                    <a:lnTo>
                      <a:pt x="186248" y="230527"/>
                    </a:lnTo>
                    <a:lnTo>
                      <a:pt x="192369" y="236635"/>
                    </a:lnTo>
                    <a:lnTo>
                      <a:pt x="200396" y="239696"/>
                    </a:lnTo>
                    <a:lnTo>
                      <a:pt x="208435" y="239683"/>
                    </a:lnTo>
                    <a:lnTo>
                      <a:pt x="211842" y="227380"/>
                    </a:lnTo>
                    <a:lnTo>
                      <a:pt x="213535" y="214788"/>
                    </a:lnTo>
                    <a:lnTo>
                      <a:pt x="213604" y="213623"/>
                    </a:lnTo>
                    <a:close/>
                  </a:path>
                </a:pathLst>
              </a:custGeom>
              <a:solidFill>
                <a:srgbClr val="34426E"/>
              </a:solidFill>
            </p:spPr>
            <p:txBody>
              <a:bodyPr wrap="square" lIns="0" tIns="0" rIns="0" bIns="0" rtlCol="0">
                <a:noAutofit/>
              </a:bodyPr>
              <a:lstStyle/>
              <a:p>
                <a:endParaRPr/>
              </a:p>
            </p:txBody>
          </p:sp>
          <p:sp>
            <p:nvSpPr>
              <p:cNvPr id="2600" name="object 29">
                <a:extLst>
                  <a:ext uri="{FF2B5EF4-FFF2-40B4-BE49-F238E27FC236}">
                    <a16:creationId xmlns:a16="http://schemas.microsoft.com/office/drawing/2014/main" id="{BA9313BE-E120-4632-BC58-AA97BFE99882}"/>
                  </a:ext>
                </a:extLst>
              </p:cNvPr>
              <p:cNvSpPr/>
              <p:nvPr/>
            </p:nvSpPr>
            <p:spPr>
              <a:xfrm>
                <a:off x="8309722" y="1338872"/>
                <a:ext cx="239691" cy="213768"/>
              </a:xfrm>
              <a:custGeom>
                <a:avLst/>
                <a:gdLst/>
                <a:ahLst/>
                <a:cxnLst/>
                <a:rect l="l" t="t" r="r" b="b"/>
                <a:pathLst>
                  <a:path w="239691" h="213768">
                    <a:moveTo>
                      <a:pt x="239679" y="208443"/>
                    </a:moveTo>
                    <a:lnTo>
                      <a:pt x="239691" y="200404"/>
                    </a:lnTo>
                    <a:lnTo>
                      <a:pt x="236643" y="192352"/>
                    </a:lnTo>
                    <a:lnTo>
                      <a:pt x="230522" y="186243"/>
                    </a:lnTo>
                    <a:lnTo>
                      <a:pt x="186986" y="142695"/>
                    </a:lnTo>
                    <a:lnTo>
                      <a:pt x="185551" y="141260"/>
                    </a:lnTo>
                    <a:lnTo>
                      <a:pt x="123651" y="79373"/>
                    </a:lnTo>
                    <a:lnTo>
                      <a:pt x="53433" y="9167"/>
                    </a:lnTo>
                    <a:lnTo>
                      <a:pt x="43030" y="2269"/>
                    </a:lnTo>
                    <a:lnTo>
                      <a:pt x="31193" y="0"/>
                    </a:lnTo>
                    <a:lnTo>
                      <a:pt x="19370" y="2356"/>
                    </a:lnTo>
                    <a:lnTo>
                      <a:pt x="9174" y="9167"/>
                    </a:lnTo>
                    <a:lnTo>
                      <a:pt x="2273" y="19570"/>
                    </a:lnTo>
                    <a:lnTo>
                      <a:pt x="0" y="31406"/>
                    </a:lnTo>
                    <a:lnTo>
                      <a:pt x="2351" y="43232"/>
                    </a:lnTo>
                    <a:lnTo>
                      <a:pt x="9161" y="53439"/>
                    </a:lnTo>
                    <a:lnTo>
                      <a:pt x="141990" y="186269"/>
                    </a:lnTo>
                    <a:lnTo>
                      <a:pt x="151800" y="194817"/>
                    </a:lnTo>
                    <a:lnTo>
                      <a:pt x="162427" y="201779"/>
                    </a:lnTo>
                    <a:lnTo>
                      <a:pt x="173703" y="207156"/>
                    </a:lnTo>
                    <a:lnTo>
                      <a:pt x="185462" y="210946"/>
                    </a:lnTo>
                    <a:lnTo>
                      <a:pt x="197536" y="213150"/>
                    </a:lnTo>
                    <a:lnTo>
                      <a:pt x="209759" y="213768"/>
                    </a:lnTo>
                    <a:lnTo>
                      <a:pt x="221964" y="212800"/>
                    </a:lnTo>
                    <a:lnTo>
                      <a:pt x="233984" y="210246"/>
                    </a:lnTo>
                    <a:lnTo>
                      <a:pt x="239679" y="208443"/>
                    </a:lnTo>
                    <a:close/>
                  </a:path>
                </a:pathLst>
              </a:custGeom>
              <a:solidFill>
                <a:srgbClr val="34426E"/>
              </a:solidFill>
            </p:spPr>
            <p:txBody>
              <a:bodyPr wrap="square" lIns="0" tIns="0" rIns="0" bIns="0" rtlCol="0">
                <a:noAutofit/>
              </a:bodyPr>
              <a:lstStyle/>
              <a:p>
                <a:endParaRPr/>
              </a:p>
            </p:txBody>
          </p:sp>
          <p:sp>
            <p:nvSpPr>
              <p:cNvPr id="2601" name="object 30">
                <a:extLst>
                  <a:ext uri="{FF2B5EF4-FFF2-40B4-BE49-F238E27FC236}">
                    <a16:creationId xmlns:a16="http://schemas.microsoft.com/office/drawing/2014/main" id="{FA833227-3082-527B-86E3-49FE66F88C6C}"/>
                  </a:ext>
                </a:extLst>
              </p:cNvPr>
              <p:cNvSpPr/>
              <p:nvPr/>
            </p:nvSpPr>
            <p:spPr>
              <a:xfrm>
                <a:off x="8508936" y="1405251"/>
                <a:ext cx="106870" cy="106867"/>
              </a:xfrm>
              <a:custGeom>
                <a:avLst/>
                <a:gdLst/>
                <a:ahLst/>
                <a:cxnLst/>
                <a:rect l="l" t="t" r="r" b="b"/>
                <a:pathLst>
                  <a:path w="106870" h="106867">
                    <a:moveTo>
                      <a:pt x="53412" y="97688"/>
                    </a:moveTo>
                    <a:lnTo>
                      <a:pt x="63817" y="104587"/>
                    </a:lnTo>
                    <a:lnTo>
                      <a:pt x="75651" y="106867"/>
                    </a:lnTo>
                    <a:lnTo>
                      <a:pt x="87474" y="104522"/>
                    </a:lnTo>
                    <a:lnTo>
                      <a:pt x="97697" y="97700"/>
                    </a:lnTo>
                    <a:lnTo>
                      <a:pt x="104597" y="87294"/>
                    </a:lnTo>
                    <a:lnTo>
                      <a:pt x="106870" y="75460"/>
                    </a:lnTo>
                    <a:lnTo>
                      <a:pt x="104516" y="63638"/>
                    </a:lnTo>
                    <a:lnTo>
                      <a:pt x="97697" y="53428"/>
                    </a:lnTo>
                    <a:lnTo>
                      <a:pt x="53463" y="9181"/>
                    </a:lnTo>
                    <a:lnTo>
                      <a:pt x="43035" y="2269"/>
                    </a:lnTo>
                    <a:lnTo>
                      <a:pt x="31199" y="0"/>
                    </a:lnTo>
                    <a:lnTo>
                      <a:pt x="19373" y="2353"/>
                    </a:lnTo>
                    <a:lnTo>
                      <a:pt x="9166" y="9169"/>
                    </a:lnTo>
                    <a:lnTo>
                      <a:pt x="2270" y="19573"/>
                    </a:lnTo>
                    <a:lnTo>
                      <a:pt x="0" y="31408"/>
                    </a:lnTo>
                    <a:lnTo>
                      <a:pt x="2352" y="43230"/>
                    </a:lnTo>
                    <a:lnTo>
                      <a:pt x="9178" y="53454"/>
                    </a:lnTo>
                    <a:lnTo>
                      <a:pt x="53412" y="97688"/>
                    </a:lnTo>
                    <a:close/>
                  </a:path>
                </a:pathLst>
              </a:custGeom>
              <a:solidFill>
                <a:srgbClr val="ECB133"/>
              </a:solidFill>
            </p:spPr>
            <p:txBody>
              <a:bodyPr wrap="square" lIns="0" tIns="0" rIns="0" bIns="0" rtlCol="0">
                <a:noAutofit/>
              </a:bodyPr>
              <a:lstStyle/>
              <a:p>
                <a:endParaRPr/>
              </a:p>
            </p:txBody>
          </p:sp>
        </p:grpSp>
        <p:grpSp>
          <p:nvGrpSpPr>
            <p:cNvPr id="2602" name="Group 2601">
              <a:extLst>
                <a:ext uri="{FF2B5EF4-FFF2-40B4-BE49-F238E27FC236}">
                  <a16:creationId xmlns:a16="http://schemas.microsoft.com/office/drawing/2014/main" id="{DCBBE034-A540-607D-E9DB-21477DF1416C}"/>
                </a:ext>
              </a:extLst>
            </p:cNvPr>
            <p:cNvGrpSpPr/>
            <p:nvPr/>
          </p:nvGrpSpPr>
          <p:grpSpPr>
            <a:xfrm>
              <a:off x="11420907" y="2157516"/>
              <a:ext cx="732760" cy="732652"/>
              <a:chOff x="8309715" y="1206034"/>
              <a:chExt cx="1438606" cy="1438393"/>
            </a:xfrm>
          </p:grpSpPr>
          <p:sp>
            <p:nvSpPr>
              <p:cNvPr id="2603" name="object 61">
                <a:extLst>
                  <a:ext uri="{FF2B5EF4-FFF2-40B4-BE49-F238E27FC236}">
                    <a16:creationId xmlns:a16="http://schemas.microsoft.com/office/drawing/2014/main" id="{3CC01FAF-C586-3300-4AFA-6029E993C3C2}"/>
                  </a:ext>
                </a:extLst>
              </p:cNvPr>
              <p:cNvSpPr/>
              <p:nvPr/>
            </p:nvSpPr>
            <p:spPr>
              <a:xfrm>
                <a:off x="9130872" y="2403060"/>
                <a:ext cx="213604" cy="239704"/>
              </a:xfrm>
              <a:custGeom>
                <a:avLst/>
                <a:gdLst/>
                <a:ahLst/>
                <a:cxnLst/>
                <a:rect l="l" t="t" r="r" b="b"/>
                <a:pathLst>
                  <a:path w="213604" h="239704">
                    <a:moveTo>
                      <a:pt x="213604" y="26073"/>
                    </a:moveTo>
                    <a:lnTo>
                      <a:pt x="213535" y="24921"/>
                    </a:lnTo>
                    <a:lnTo>
                      <a:pt x="211843" y="12333"/>
                    </a:lnTo>
                    <a:lnTo>
                      <a:pt x="208435" y="25"/>
                    </a:lnTo>
                    <a:lnTo>
                      <a:pt x="200409" y="0"/>
                    </a:lnTo>
                    <a:lnTo>
                      <a:pt x="192369" y="3060"/>
                    </a:lnTo>
                    <a:lnTo>
                      <a:pt x="186248" y="9182"/>
                    </a:lnTo>
                    <a:lnTo>
                      <a:pt x="141989" y="53428"/>
                    </a:lnTo>
                    <a:lnTo>
                      <a:pt x="79378" y="116052"/>
                    </a:lnTo>
                    <a:lnTo>
                      <a:pt x="9172" y="186258"/>
                    </a:lnTo>
                    <a:lnTo>
                      <a:pt x="2350" y="196477"/>
                    </a:lnTo>
                    <a:lnTo>
                      <a:pt x="0" y="208301"/>
                    </a:lnTo>
                    <a:lnTo>
                      <a:pt x="2274" y="220137"/>
                    </a:lnTo>
                    <a:lnTo>
                      <a:pt x="9172" y="230543"/>
                    </a:lnTo>
                    <a:lnTo>
                      <a:pt x="19378" y="237353"/>
                    </a:lnTo>
                    <a:lnTo>
                      <a:pt x="31201" y="239704"/>
                    </a:lnTo>
                    <a:lnTo>
                      <a:pt x="43036" y="237430"/>
                    </a:lnTo>
                    <a:lnTo>
                      <a:pt x="53444" y="230530"/>
                    </a:lnTo>
                    <a:lnTo>
                      <a:pt x="123650" y="160312"/>
                    </a:lnTo>
                    <a:lnTo>
                      <a:pt x="186273" y="97713"/>
                    </a:lnTo>
                    <a:lnTo>
                      <a:pt x="195986" y="86275"/>
                    </a:lnTo>
                    <a:lnTo>
                      <a:pt x="202889" y="75185"/>
                    </a:lnTo>
                    <a:lnTo>
                      <a:pt x="208101" y="63437"/>
                    </a:lnTo>
                    <a:lnTo>
                      <a:pt x="211624" y="51214"/>
                    </a:lnTo>
                    <a:lnTo>
                      <a:pt x="213458" y="38698"/>
                    </a:lnTo>
                    <a:lnTo>
                      <a:pt x="213604" y="26073"/>
                    </a:lnTo>
                    <a:close/>
                  </a:path>
                </a:pathLst>
              </a:custGeom>
              <a:solidFill>
                <a:srgbClr val="34426E"/>
              </a:solidFill>
            </p:spPr>
            <p:txBody>
              <a:bodyPr wrap="square" lIns="0" tIns="0" rIns="0" bIns="0" rtlCol="0">
                <a:noAutofit/>
              </a:bodyPr>
              <a:lstStyle/>
              <a:p>
                <a:endParaRPr/>
              </a:p>
            </p:txBody>
          </p:sp>
          <p:sp>
            <p:nvSpPr>
              <p:cNvPr id="2604" name="object 62">
                <a:extLst>
                  <a:ext uri="{FF2B5EF4-FFF2-40B4-BE49-F238E27FC236}">
                    <a16:creationId xmlns:a16="http://schemas.microsoft.com/office/drawing/2014/main" id="{BEAFA235-8C61-4211-5BFF-15DD5925C0AE}"/>
                  </a:ext>
                </a:extLst>
              </p:cNvPr>
              <p:cNvSpPr/>
              <p:nvPr/>
            </p:nvSpPr>
            <p:spPr>
              <a:xfrm>
                <a:off x="8998047" y="2296167"/>
                <a:ext cx="239690" cy="213769"/>
              </a:xfrm>
              <a:custGeom>
                <a:avLst/>
                <a:gdLst/>
                <a:ahLst/>
                <a:cxnLst/>
                <a:rect l="l" t="t" r="r" b="b"/>
                <a:pathLst>
                  <a:path w="239690" h="213769">
                    <a:moveTo>
                      <a:pt x="239690" y="5333"/>
                    </a:moveTo>
                    <a:lnTo>
                      <a:pt x="233990" y="3526"/>
                    </a:lnTo>
                    <a:lnTo>
                      <a:pt x="221970" y="970"/>
                    </a:lnTo>
                    <a:lnTo>
                      <a:pt x="209764" y="0"/>
                    </a:lnTo>
                    <a:lnTo>
                      <a:pt x="197540" y="616"/>
                    </a:lnTo>
                    <a:lnTo>
                      <a:pt x="185465" y="2819"/>
                    </a:lnTo>
                    <a:lnTo>
                      <a:pt x="173707" y="6609"/>
                    </a:lnTo>
                    <a:lnTo>
                      <a:pt x="162431" y="11985"/>
                    </a:lnTo>
                    <a:lnTo>
                      <a:pt x="151807" y="18947"/>
                    </a:lnTo>
                    <a:lnTo>
                      <a:pt x="142001" y="27495"/>
                    </a:lnTo>
                    <a:lnTo>
                      <a:pt x="9172" y="160324"/>
                    </a:lnTo>
                    <a:lnTo>
                      <a:pt x="2353" y="170536"/>
                    </a:lnTo>
                    <a:lnTo>
                      <a:pt x="0" y="182360"/>
                    </a:lnTo>
                    <a:lnTo>
                      <a:pt x="2273" y="194195"/>
                    </a:lnTo>
                    <a:lnTo>
                      <a:pt x="9172" y="204596"/>
                    </a:lnTo>
                    <a:lnTo>
                      <a:pt x="19378" y="211415"/>
                    </a:lnTo>
                    <a:lnTo>
                      <a:pt x="31203" y="213769"/>
                    </a:lnTo>
                    <a:lnTo>
                      <a:pt x="43041" y="211496"/>
                    </a:lnTo>
                    <a:lnTo>
                      <a:pt x="53444" y="204596"/>
                    </a:lnTo>
                    <a:lnTo>
                      <a:pt x="123662" y="134403"/>
                    </a:lnTo>
                    <a:lnTo>
                      <a:pt x="185562" y="72491"/>
                    </a:lnTo>
                    <a:lnTo>
                      <a:pt x="186997" y="71056"/>
                    </a:lnTo>
                    <a:lnTo>
                      <a:pt x="230520" y="27533"/>
                    </a:lnTo>
                    <a:lnTo>
                      <a:pt x="236654" y="21411"/>
                    </a:lnTo>
                    <a:lnTo>
                      <a:pt x="239690" y="13360"/>
                    </a:lnTo>
                    <a:lnTo>
                      <a:pt x="239690" y="5333"/>
                    </a:lnTo>
                    <a:close/>
                  </a:path>
                </a:pathLst>
              </a:custGeom>
              <a:solidFill>
                <a:srgbClr val="34426E"/>
              </a:solidFill>
            </p:spPr>
            <p:txBody>
              <a:bodyPr wrap="square" lIns="0" tIns="0" rIns="0" bIns="0" rtlCol="0">
                <a:noAutofit/>
              </a:bodyPr>
              <a:lstStyle/>
              <a:p>
                <a:endParaRPr/>
              </a:p>
            </p:txBody>
          </p:sp>
          <p:sp>
            <p:nvSpPr>
              <p:cNvPr id="2605" name="object 63">
                <a:extLst>
                  <a:ext uri="{FF2B5EF4-FFF2-40B4-BE49-F238E27FC236}">
                    <a16:creationId xmlns:a16="http://schemas.microsoft.com/office/drawing/2014/main" id="{981BF54A-F4F8-382B-88BD-99D4A28F0D32}"/>
                  </a:ext>
                </a:extLst>
              </p:cNvPr>
              <p:cNvSpPr/>
              <p:nvPr/>
            </p:nvSpPr>
            <p:spPr>
              <a:xfrm>
                <a:off x="9197278" y="2336688"/>
                <a:ext cx="106859" cy="106865"/>
              </a:xfrm>
              <a:custGeom>
                <a:avLst/>
                <a:gdLst/>
                <a:ahLst/>
                <a:cxnLst/>
                <a:rect l="l" t="t" r="r" b="b"/>
                <a:pathLst>
                  <a:path w="106859" h="106865">
                    <a:moveTo>
                      <a:pt x="53412" y="9177"/>
                    </a:moveTo>
                    <a:lnTo>
                      <a:pt x="9178" y="53411"/>
                    </a:lnTo>
                    <a:lnTo>
                      <a:pt x="2349" y="63642"/>
                    </a:lnTo>
                    <a:lnTo>
                      <a:pt x="0" y="75464"/>
                    </a:lnTo>
                    <a:lnTo>
                      <a:pt x="2271" y="87299"/>
                    </a:lnTo>
                    <a:lnTo>
                      <a:pt x="9166" y="97708"/>
                    </a:lnTo>
                    <a:lnTo>
                      <a:pt x="19373" y="104517"/>
                    </a:lnTo>
                    <a:lnTo>
                      <a:pt x="31199" y="106865"/>
                    </a:lnTo>
                    <a:lnTo>
                      <a:pt x="43035" y="104590"/>
                    </a:lnTo>
                    <a:lnTo>
                      <a:pt x="53438" y="97696"/>
                    </a:lnTo>
                    <a:lnTo>
                      <a:pt x="97672" y="53449"/>
                    </a:lnTo>
                    <a:lnTo>
                      <a:pt x="104501" y="43240"/>
                    </a:lnTo>
                    <a:lnTo>
                      <a:pt x="106859" y="31418"/>
                    </a:lnTo>
                    <a:lnTo>
                      <a:pt x="104587" y="19582"/>
                    </a:lnTo>
                    <a:lnTo>
                      <a:pt x="97685" y="9177"/>
                    </a:lnTo>
                    <a:lnTo>
                      <a:pt x="87466" y="2349"/>
                    </a:lnTo>
                    <a:lnTo>
                      <a:pt x="75647" y="0"/>
                    </a:lnTo>
                    <a:lnTo>
                      <a:pt x="63816" y="2277"/>
                    </a:lnTo>
                    <a:lnTo>
                      <a:pt x="53412" y="9177"/>
                    </a:lnTo>
                    <a:close/>
                  </a:path>
                </a:pathLst>
              </a:custGeom>
              <a:solidFill>
                <a:srgbClr val="ECB133"/>
              </a:solidFill>
            </p:spPr>
            <p:txBody>
              <a:bodyPr wrap="square" lIns="0" tIns="0" rIns="0" bIns="0" rtlCol="0">
                <a:noAutofit/>
              </a:bodyPr>
              <a:lstStyle/>
              <a:p>
                <a:endParaRPr/>
              </a:p>
            </p:txBody>
          </p:sp>
          <p:sp>
            <p:nvSpPr>
              <p:cNvPr id="2606" name="object 64">
                <a:extLst>
                  <a:ext uri="{FF2B5EF4-FFF2-40B4-BE49-F238E27FC236}">
                    <a16:creationId xmlns:a16="http://schemas.microsoft.com/office/drawing/2014/main" id="{D934455F-C8E4-7CC5-E21B-39D795578E2C}"/>
                  </a:ext>
                </a:extLst>
              </p:cNvPr>
              <p:cNvSpPr/>
              <p:nvPr/>
            </p:nvSpPr>
            <p:spPr>
              <a:xfrm>
                <a:off x="9130872" y="1894369"/>
                <a:ext cx="213617" cy="239717"/>
              </a:xfrm>
              <a:custGeom>
                <a:avLst/>
                <a:gdLst/>
                <a:ahLst/>
                <a:cxnLst/>
                <a:rect l="l" t="t" r="r" b="b"/>
                <a:pathLst>
                  <a:path w="213617" h="239717">
                    <a:moveTo>
                      <a:pt x="213617" y="213618"/>
                    </a:moveTo>
                    <a:lnTo>
                      <a:pt x="213466" y="200994"/>
                    </a:lnTo>
                    <a:lnTo>
                      <a:pt x="211629" y="188476"/>
                    </a:lnTo>
                    <a:lnTo>
                      <a:pt x="208105" y="176250"/>
                    </a:lnTo>
                    <a:lnTo>
                      <a:pt x="202892" y="164499"/>
                    </a:lnTo>
                    <a:lnTo>
                      <a:pt x="195987" y="153409"/>
                    </a:lnTo>
                    <a:lnTo>
                      <a:pt x="187389" y="143162"/>
                    </a:lnTo>
                    <a:lnTo>
                      <a:pt x="123662" y="79392"/>
                    </a:lnTo>
                    <a:lnTo>
                      <a:pt x="53444" y="9161"/>
                    </a:lnTo>
                    <a:lnTo>
                      <a:pt x="43042" y="2268"/>
                    </a:lnTo>
                    <a:lnTo>
                      <a:pt x="31205" y="0"/>
                    </a:lnTo>
                    <a:lnTo>
                      <a:pt x="19379" y="2356"/>
                    </a:lnTo>
                    <a:lnTo>
                      <a:pt x="9172" y="9173"/>
                    </a:lnTo>
                    <a:lnTo>
                      <a:pt x="2273" y="19575"/>
                    </a:lnTo>
                    <a:lnTo>
                      <a:pt x="0" y="31409"/>
                    </a:lnTo>
                    <a:lnTo>
                      <a:pt x="2353" y="43234"/>
                    </a:lnTo>
                    <a:lnTo>
                      <a:pt x="9172" y="53446"/>
                    </a:lnTo>
                    <a:lnTo>
                      <a:pt x="79390" y="123664"/>
                    </a:lnTo>
                    <a:lnTo>
                      <a:pt x="142001" y="186288"/>
                    </a:lnTo>
                    <a:lnTo>
                      <a:pt x="186248" y="230522"/>
                    </a:lnTo>
                    <a:lnTo>
                      <a:pt x="192369" y="236630"/>
                    </a:lnTo>
                    <a:lnTo>
                      <a:pt x="200409" y="239717"/>
                    </a:lnTo>
                    <a:lnTo>
                      <a:pt x="208448" y="239691"/>
                    </a:lnTo>
                    <a:lnTo>
                      <a:pt x="211844" y="227388"/>
                    </a:lnTo>
                    <a:lnTo>
                      <a:pt x="213545" y="214796"/>
                    </a:lnTo>
                    <a:lnTo>
                      <a:pt x="213617" y="213618"/>
                    </a:lnTo>
                    <a:close/>
                  </a:path>
                </a:pathLst>
              </a:custGeom>
              <a:solidFill>
                <a:srgbClr val="34426E"/>
              </a:solidFill>
            </p:spPr>
            <p:txBody>
              <a:bodyPr wrap="square" lIns="0" tIns="0" rIns="0" bIns="0" rtlCol="0">
                <a:noAutofit/>
              </a:bodyPr>
              <a:lstStyle/>
              <a:p>
                <a:endParaRPr/>
              </a:p>
            </p:txBody>
          </p:sp>
          <p:sp>
            <p:nvSpPr>
              <p:cNvPr id="2607" name="object 65">
                <a:extLst>
                  <a:ext uri="{FF2B5EF4-FFF2-40B4-BE49-F238E27FC236}">
                    <a16:creationId xmlns:a16="http://schemas.microsoft.com/office/drawing/2014/main" id="{0CE611A5-573E-FC94-B55F-F5278AB187C3}"/>
                  </a:ext>
                </a:extLst>
              </p:cNvPr>
              <p:cNvSpPr/>
              <p:nvPr/>
            </p:nvSpPr>
            <p:spPr>
              <a:xfrm>
                <a:off x="8998052" y="2027202"/>
                <a:ext cx="239691" cy="213776"/>
              </a:xfrm>
              <a:custGeom>
                <a:avLst/>
                <a:gdLst/>
                <a:ahLst/>
                <a:cxnLst/>
                <a:rect l="l" t="t" r="r" b="b"/>
                <a:pathLst>
                  <a:path w="239691" h="213776">
                    <a:moveTo>
                      <a:pt x="239679" y="208443"/>
                    </a:moveTo>
                    <a:lnTo>
                      <a:pt x="239691" y="200404"/>
                    </a:lnTo>
                    <a:lnTo>
                      <a:pt x="236656" y="192365"/>
                    </a:lnTo>
                    <a:lnTo>
                      <a:pt x="230522" y="186243"/>
                    </a:lnTo>
                    <a:lnTo>
                      <a:pt x="186999" y="142720"/>
                    </a:lnTo>
                    <a:lnTo>
                      <a:pt x="185551" y="141285"/>
                    </a:lnTo>
                    <a:lnTo>
                      <a:pt x="123664" y="79385"/>
                    </a:lnTo>
                    <a:lnTo>
                      <a:pt x="53433" y="9167"/>
                    </a:lnTo>
                    <a:lnTo>
                      <a:pt x="43030" y="2269"/>
                    </a:lnTo>
                    <a:lnTo>
                      <a:pt x="31193" y="0"/>
                    </a:lnTo>
                    <a:lnTo>
                      <a:pt x="19370" y="2356"/>
                    </a:lnTo>
                    <a:lnTo>
                      <a:pt x="9174" y="9167"/>
                    </a:lnTo>
                    <a:lnTo>
                      <a:pt x="2273" y="19571"/>
                    </a:lnTo>
                    <a:lnTo>
                      <a:pt x="0" y="31411"/>
                    </a:lnTo>
                    <a:lnTo>
                      <a:pt x="2351" y="43237"/>
                    </a:lnTo>
                    <a:lnTo>
                      <a:pt x="9161" y="53439"/>
                    </a:lnTo>
                    <a:lnTo>
                      <a:pt x="142003" y="186281"/>
                    </a:lnTo>
                    <a:lnTo>
                      <a:pt x="151809" y="194830"/>
                    </a:lnTo>
                    <a:lnTo>
                      <a:pt x="162434" y="201793"/>
                    </a:lnTo>
                    <a:lnTo>
                      <a:pt x="173708" y="207169"/>
                    </a:lnTo>
                    <a:lnTo>
                      <a:pt x="185466" y="210958"/>
                    </a:lnTo>
                    <a:lnTo>
                      <a:pt x="197541" y="213161"/>
                    </a:lnTo>
                    <a:lnTo>
                      <a:pt x="209764" y="213776"/>
                    </a:lnTo>
                    <a:lnTo>
                      <a:pt x="221969" y="212805"/>
                    </a:lnTo>
                    <a:lnTo>
                      <a:pt x="233989" y="210247"/>
                    </a:lnTo>
                    <a:lnTo>
                      <a:pt x="239679" y="208443"/>
                    </a:lnTo>
                    <a:close/>
                  </a:path>
                </a:pathLst>
              </a:custGeom>
              <a:solidFill>
                <a:srgbClr val="34426E"/>
              </a:solidFill>
            </p:spPr>
            <p:txBody>
              <a:bodyPr wrap="square" lIns="0" tIns="0" rIns="0" bIns="0" rtlCol="0">
                <a:noAutofit/>
              </a:bodyPr>
              <a:lstStyle/>
              <a:p>
                <a:endParaRPr/>
              </a:p>
            </p:txBody>
          </p:sp>
          <p:sp>
            <p:nvSpPr>
              <p:cNvPr id="2608" name="object 66">
                <a:extLst>
                  <a:ext uri="{FF2B5EF4-FFF2-40B4-BE49-F238E27FC236}">
                    <a16:creationId xmlns:a16="http://schemas.microsoft.com/office/drawing/2014/main" id="{1F430CA4-73A1-E3BA-7164-EC592F317EAF}"/>
                  </a:ext>
                </a:extLst>
              </p:cNvPr>
              <p:cNvSpPr/>
              <p:nvPr/>
            </p:nvSpPr>
            <p:spPr>
              <a:xfrm>
                <a:off x="9197276" y="2093587"/>
                <a:ext cx="106855" cy="106860"/>
              </a:xfrm>
              <a:custGeom>
                <a:avLst/>
                <a:gdLst/>
                <a:ahLst/>
                <a:cxnLst/>
                <a:rect l="l" t="t" r="r" b="b"/>
                <a:pathLst>
                  <a:path w="106855" h="106860">
                    <a:moveTo>
                      <a:pt x="53408" y="97694"/>
                    </a:moveTo>
                    <a:lnTo>
                      <a:pt x="63813" y="104591"/>
                    </a:lnTo>
                    <a:lnTo>
                      <a:pt x="75645" y="106860"/>
                    </a:lnTo>
                    <a:lnTo>
                      <a:pt x="87466" y="104504"/>
                    </a:lnTo>
                    <a:lnTo>
                      <a:pt x="97680" y="97681"/>
                    </a:lnTo>
                    <a:lnTo>
                      <a:pt x="104583" y="87275"/>
                    </a:lnTo>
                    <a:lnTo>
                      <a:pt x="106855" y="75437"/>
                    </a:lnTo>
                    <a:lnTo>
                      <a:pt x="104500" y="63614"/>
                    </a:lnTo>
                    <a:lnTo>
                      <a:pt x="97705" y="53435"/>
                    </a:lnTo>
                    <a:lnTo>
                      <a:pt x="53458" y="9188"/>
                    </a:lnTo>
                    <a:lnTo>
                      <a:pt x="43029" y="2269"/>
                    </a:lnTo>
                    <a:lnTo>
                      <a:pt x="31191" y="0"/>
                    </a:lnTo>
                    <a:lnTo>
                      <a:pt x="19364" y="2354"/>
                    </a:lnTo>
                    <a:lnTo>
                      <a:pt x="9161" y="9162"/>
                    </a:lnTo>
                    <a:lnTo>
                      <a:pt x="2270" y="19569"/>
                    </a:lnTo>
                    <a:lnTo>
                      <a:pt x="0" y="31408"/>
                    </a:lnTo>
                    <a:lnTo>
                      <a:pt x="2350" y="43235"/>
                    </a:lnTo>
                    <a:lnTo>
                      <a:pt x="9173" y="53460"/>
                    </a:lnTo>
                    <a:lnTo>
                      <a:pt x="53408" y="97694"/>
                    </a:lnTo>
                    <a:close/>
                  </a:path>
                </a:pathLst>
              </a:custGeom>
              <a:solidFill>
                <a:srgbClr val="ECB133"/>
              </a:solidFill>
            </p:spPr>
            <p:txBody>
              <a:bodyPr wrap="square" lIns="0" tIns="0" rIns="0" bIns="0" rtlCol="0">
                <a:noAutofit/>
              </a:bodyPr>
              <a:lstStyle/>
              <a:p>
                <a:endParaRPr/>
              </a:p>
            </p:txBody>
          </p:sp>
          <p:sp>
            <p:nvSpPr>
              <p:cNvPr id="2609" name="object 67">
                <a:extLst>
                  <a:ext uri="{FF2B5EF4-FFF2-40B4-BE49-F238E27FC236}">
                    <a16:creationId xmlns:a16="http://schemas.microsoft.com/office/drawing/2014/main" id="{A21FBB15-96D6-8304-AF89-6D14DDDAD9FE}"/>
                  </a:ext>
                </a:extLst>
              </p:cNvPr>
              <p:cNvSpPr/>
              <p:nvPr/>
            </p:nvSpPr>
            <p:spPr>
              <a:xfrm>
                <a:off x="9340695" y="2237000"/>
                <a:ext cx="63112" cy="63121"/>
              </a:xfrm>
              <a:custGeom>
                <a:avLst/>
                <a:gdLst/>
                <a:ahLst/>
                <a:cxnLst/>
                <a:rect l="l" t="t" r="r" b="b"/>
                <a:pathLst>
                  <a:path w="63112" h="63121">
                    <a:moveTo>
                      <a:pt x="9239" y="9248"/>
                    </a:moveTo>
                    <a:lnTo>
                      <a:pt x="9103" y="9385"/>
                    </a:lnTo>
                    <a:lnTo>
                      <a:pt x="2258" y="19816"/>
                    </a:lnTo>
                    <a:lnTo>
                      <a:pt x="0" y="31653"/>
                    </a:lnTo>
                    <a:lnTo>
                      <a:pt x="2326" y="43482"/>
                    </a:lnTo>
                    <a:lnTo>
                      <a:pt x="9239" y="53889"/>
                    </a:lnTo>
                    <a:lnTo>
                      <a:pt x="19810" y="60866"/>
                    </a:lnTo>
                    <a:lnTo>
                      <a:pt x="31649" y="63121"/>
                    </a:lnTo>
                    <a:lnTo>
                      <a:pt x="43473" y="60791"/>
                    </a:lnTo>
                    <a:lnTo>
                      <a:pt x="53866" y="53876"/>
                    </a:lnTo>
                    <a:lnTo>
                      <a:pt x="53999" y="53743"/>
                    </a:lnTo>
                    <a:lnTo>
                      <a:pt x="60847" y="43319"/>
                    </a:lnTo>
                    <a:lnTo>
                      <a:pt x="63112" y="31484"/>
                    </a:lnTo>
                    <a:lnTo>
                      <a:pt x="60790" y="19656"/>
                    </a:lnTo>
                    <a:lnTo>
                      <a:pt x="53879" y="9248"/>
                    </a:lnTo>
                    <a:lnTo>
                      <a:pt x="53733" y="9103"/>
                    </a:lnTo>
                    <a:lnTo>
                      <a:pt x="43301" y="2257"/>
                    </a:lnTo>
                    <a:lnTo>
                      <a:pt x="31464" y="0"/>
                    </a:lnTo>
                    <a:lnTo>
                      <a:pt x="19637" y="2330"/>
                    </a:lnTo>
                    <a:lnTo>
                      <a:pt x="9239" y="9248"/>
                    </a:lnTo>
                    <a:close/>
                  </a:path>
                </a:pathLst>
              </a:custGeom>
              <a:solidFill>
                <a:srgbClr val="34426E"/>
              </a:solidFill>
            </p:spPr>
            <p:txBody>
              <a:bodyPr wrap="square" lIns="0" tIns="0" rIns="0" bIns="0" rtlCol="0">
                <a:noAutofit/>
              </a:bodyPr>
              <a:lstStyle/>
              <a:p>
                <a:endParaRPr/>
              </a:p>
            </p:txBody>
          </p:sp>
          <p:sp>
            <p:nvSpPr>
              <p:cNvPr id="2610" name="object 68">
                <a:extLst>
                  <a:ext uri="{FF2B5EF4-FFF2-40B4-BE49-F238E27FC236}">
                    <a16:creationId xmlns:a16="http://schemas.microsoft.com/office/drawing/2014/main" id="{1A174E86-68A0-FE38-3BBD-EB738E038D81}"/>
                  </a:ext>
                </a:extLst>
              </p:cNvPr>
              <p:cNvSpPr/>
              <p:nvPr/>
            </p:nvSpPr>
            <p:spPr>
              <a:xfrm>
                <a:off x="8818403" y="1338860"/>
                <a:ext cx="239702" cy="213613"/>
              </a:xfrm>
              <a:custGeom>
                <a:avLst/>
                <a:gdLst/>
                <a:ahLst/>
                <a:cxnLst/>
                <a:rect l="l" t="t" r="r" b="b"/>
                <a:pathLst>
                  <a:path w="239702" h="213613">
                    <a:moveTo>
                      <a:pt x="26073" y="213613"/>
                    </a:moveTo>
                    <a:lnTo>
                      <a:pt x="38700" y="213463"/>
                    </a:lnTo>
                    <a:lnTo>
                      <a:pt x="51219" y="211627"/>
                    </a:lnTo>
                    <a:lnTo>
                      <a:pt x="63444" y="208105"/>
                    </a:lnTo>
                    <a:lnTo>
                      <a:pt x="75194" y="202895"/>
                    </a:lnTo>
                    <a:lnTo>
                      <a:pt x="86285" y="195995"/>
                    </a:lnTo>
                    <a:lnTo>
                      <a:pt x="96535" y="187403"/>
                    </a:lnTo>
                    <a:lnTo>
                      <a:pt x="160324" y="123659"/>
                    </a:lnTo>
                    <a:lnTo>
                      <a:pt x="230530" y="53441"/>
                    </a:lnTo>
                    <a:lnTo>
                      <a:pt x="237429" y="43040"/>
                    </a:lnTo>
                    <a:lnTo>
                      <a:pt x="239702" y="31205"/>
                    </a:lnTo>
                    <a:lnTo>
                      <a:pt x="237349" y="19380"/>
                    </a:lnTo>
                    <a:lnTo>
                      <a:pt x="230530" y="9169"/>
                    </a:lnTo>
                    <a:lnTo>
                      <a:pt x="220126" y="2274"/>
                    </a:lnTo>
                    <a:lnTo>
                      <a:pt x="208286" y="0"/>
                    </a:lnTo>
                    <a:lnTo>
                      <a:pt x="196460" y="2348"/>
                    </a:lnTo>
                    <a:lnTo>
                      <a:pt x="186258" y="9156"/>
                    </a:lnTo>
                    <a:lnTo>
                      <a:pt x="116039" y="79387"/>
                    </a:lnTo>
                    <a:lnTo>
                      <a:pt x="53416" y="141985"/>
                    </a:lnTo>
                    <a:lnTo>
                      <a:pt x="9182" y="186245"/>
                    </a:lnTo>
                    <a:lnTo>
                      <a:pt x="3060" y="192366"/>
                    </a:lnTo>
                    <a:lnTo>
                      <a:pt x="0" y="200405"/>
                    </a:lnTo>
                    <a:lnTo>
                      <a:pt x="12" y="208444"/>
                    </a:lnTo>
                    <a:lnTo>
                      <a:pt x="12321" y="211847"/>
                    </a:lnTo>
                    <a:lnTo>
                      <a:pt x="24907" y="213543"/>
                    </a:lnTo>
                    <a:lnTo>
                      <a:pt x="26073" y="213613"/>
                    </a:lnTo>
                    <a:close/>
                  </a:path>
                </a:pathLst>
              </a:custGeom>
              <a:solidFill>
                <a:srgbClr val="34426E"/>
              </a:solidFill>
            </p:spPr>
            <p:txBody>
              <a:bodyPr wrap="square" lIns="0" tIns="0" rIns="0" bIns="0" rtlCol="0">
                <a:noAutofit/>
              </a:bodyPr>
              <a:lstStyle/>
              <a:p>
                <a:endParaRPr/>
              </a:p>
            </p:txBody>
          </p:sp>
          <p:sp>
            <p:nvSpPr>
              <p:cNvPr id="2611" name="object 69">
                <a:extLst>
                  <a:ext uri="{FF2B5EF4-FFF2-40B4-BE49-F238E27FC236}">
                    <a16:creationId xmlns:a16="http://schemas.microsoft.com/office/drawing/2014/main" id="{5B19180F-573A-8257-BFE6-ABF3FB5E271C}"/>
                  </a:ext>
                </a:extLst>
              </p:cNvPr>
              <p:cNvSpPr/>
              <p:nvPr/>
            </p:nvSpPr>
            <p:spPr>
              <a:xfrm>
                <a:off x="8711498" y="1206040"/>
                <a:ext cx="213781" cy="239699"/>
              </a:xfrm>
              <a:custGeom>
                <a:avLst/>
                <a:gdLst/>
                <a:ahLst/>
                <a:cxnLst/>
                <a:rect l="l" t="t" r="r" b="b"/>
                <a:pathLst>
                  <a:path w="213781" h="239699">
                    <a:moveTo>
                      <a:pt x="5333" y="239686"/>
                    </a:moveTo>
                    <a:lnTo>
                      <a:pt x="13372" y="239699"/>
                    </a:lnTo>
                    <a:lnTo>
                      <a:pt x="21411" y="236638"/>
                    </a:lnTo>
                    <a:lnTo>
                      <a:pt x="27533" y="230504"/>
                    </a:lnTo>
                    <a:lnTo>
                      <a:pt x="71055" y="186994"/>
                    </a:lnTo>
                    <a:lnTo>
                      <a:pt x="72491" y="185559"/>
                    </a:lnTo>
                    <a:lnTo>
                      <a:pt x="134403" y="123647"/>
                    </a:lnTo>
                    <a:lnTo>
                      <a:pt x="204609" y="53441"/>
                    </a:lnTo>
                    <a:lnTo>
                      <a:pt x="211508" y="43035"/>
                    </a:lnTo>
                    <a:lnTo>
                      <a:pt x="213781" y="31200"/>
                    </a:lnTo>
                    <a:lnTo>
                      <a:pt x="211428" y="19379"/>
                    </a:lnTo>
                    <a:lnTo>
                      <a:pt x="204609" y="9169"/>
                    </a:lnTo>
                    <a:lnTo>
                      <a:pt x="194204" y="2274"/>
                    </a:lnTo>
                    <a:lnTo>
                      <a:pt x="182365" y="0"/>
                    </a:lnTo>
                    <a:lnTo>
                      <a:pt x="170539" y="2348"/>
                    </a:lnTo>
                    <a:lnTo>
                      <a:pt x="160336" y="9156"/>
                    </a:lnTo>
                    <a:lnTo>
                      <a:pt x="27507" y="141998"/>
                    </a:lnTo>
                    <a:lnTo>
                      <a:pt x="18956" y="151803"/>
                    </a:lnTo>
                    <a:lnTo>
                      <a:pt x="11991" y="162426"/>
                    </a:lnTo>
                    <a:lnTo>
                      <a:pt x="6613" y="173699"/>
                    </a:lnTo>
                    <a:lnTo>
                      <a:pt x="2821" y="185455"/>
                    </a:lnTo>
                    <a:lnTo>
                      <a:pt x="617" y="197529"/>
                    </a:lnTo>
                    <a:lnTo>
                      <a:pt x="0" y="209752"/>
                    </a:lnTo>
                    <a:lnTo>
                      <a:pt x="969" y="221958"/>
                    </a:lnTo>
                    <a:lnTo>
                      <a:pt x="3525" y="233980"/>
                    </a:lnTo>
                    <a:lnTo>
                      <a:pt x="5333" y="239686"/>
                    </a:lnTo>
                    <a:close/>
                  </a:path>
                </a:pathLst>
              </a:custGeom>
              <a:solidFill>
                <a:srgbClr val="34426E"/>
              </a:solidFill>
            </p:spPr>
            <p:txBody>
              <a:bodyPr wrap="square" lIns="0" tIns="0" rIns="0" bIns="0" rtlCol="0">
                <a:noAutofit/>
              </a:bodyPr>
              <a:lstStyle/>
              <a:p>
                <a:endParaRPr/>
              </a:p>
            </p:txBody>
          </p:sp>
          <p:sp>
            <p:nvSpPr>
              <p:cNvPr id="2612" name="object 70">
                <a:extLst>
                  <a:ext uri="{FF2B5EF4-FFF2-40B4-BE49-F238E27FC236}">
                    <a16:creationId xmlns:a16="http://schemas.microsoft.com/office/drawing/2014/main" id="{DEA0A856-9C25-E552-1D87-6C99BF7E8389}"/>
                  </a:ext>
                </a:extLst>
              </p:cNvPr>
              <p:cNvSpPr/>
              <p:nvPr/>
            </p:nvSpPr>
            <p:spPr>
              <a:xfrm>
                <a:off x="8752027" y="1405273"/>
                <a:ext cx="106860" cy="106847"/>
              </a:xfrm>
              <a:custGeom>
                <a:avLst/>
                <a:gdLst/>
                <a:ahLst/>
                <a:cxnLst/>
                <a:rect l="l" t="t" r="r" b="b"/>
                <a:pathLst>
                  <a:path w="106860" h="106847">
                    <a:moveTo>
                      <a:pt x="9167" y="53414"/>
                    </a:moveTo>
                    <a:lnTo>
                      <a:pt x="2272" y="63816"/>
                    </a:lnTo>
                    <a:lnTo>
                      <a:pt x="0" y="75649"/>
                    </a:lnTo>
                    <a:lnTo>
                      <a:pt x="2353" y="87471"/>
                    </a:lnTo>
                    <a:lnTo>
                      <a:pt x="9167" y="97673"/>
                    </a:lnTo>
                    <a:lnTo>
                      <a:pt x="19570" y="104574"/>
                    </a:lnTo>
                    <a:lnTo>
                      <a:pt x="31406" y="106847"/>
                    </a:lnTo>
                    <a:lnTo>
                      <a:pt x="43232" y="104496"/>
                    </a:lnTo>
                    <a:lnTo>
                      <a:pt x="53439" y="97686"/>
                    </a:lnTo>
                    <a:lnTo>
                      <a:pt x="97673" y="53452"/>
                    </a:lnTo>
                    <a:lnTo>
                      <a:pt x="104592" y="43017"/>
                    </a:lnTo>
                    <a:lnTo>
                      <a:pt x="106860" y="31179"/>
                    </a:lnTo>
                    <a:lnTo>
                      <a:pt x="104501" y="19358"/>
                    </a:lnTo>
                    <a:lnTo>
                      <a:pt x="97686" y="9167"/>
                    </a:lnTo>
                    <a:lnTo>
                      <a:pt x="87280" y="2271"/>
                    </a:lnTo>
                    <a:lnTo>
                      <a:pt x="75444" y="0"/>
                    </a:lnTo>
                    <a:lnTo>
                      <a:pt x="63620" y="2350"/>
                    </a:lnTo>
                    <a:lnTo>
                      <a:pt x="53401" y="9167"/>
                    </a:lnTo>
                    <a:lnTo>
                      <a:pt x="9167" y="53414"/>
                    </a:lnTo>
                    <a:close/>
                  </a:path>
                </a:pathLst>
              </a:custGeom>
              <a:solidFill>
                <a:srgbClr val="ECB133"/>
              </a:solidFill>
            </p:spPr>
            <p:txBody>
              <a:bodyPr wrap="square" lIns="0" tIns="0" rIns="0" bIns="0" rtlCol="0">
                <a:noAutofit/>
              </a:bodyPr>
              <a:lstStyle/>
              <a:p>
                <a:endParaRPr/>
              </a:p>
            </p:txBody>
          </p:sp>
          <p:sp>
            <p:nvSpPr>
              <p:cNvPr id="2613" name="object 71">
                <a:extLst>
                  <a:ext uri="{FF2B5EF4-FFF2-40B4-BE49-F238E27FC236}">
                    <a16:creationId xmlns:a16="http://schemas.microsoft.com/office/drawing/2014/main" id="{17FF0B70-4DEC-0793-AC06-2C6258171F40}"/>
                  </a:ext>
                </a:extLst>
              </p:cNvPr>
              <p:cNvSpPr/>
              <p:nvPr/>
            </p:nvSpPr>
            <p:spPr>
              <a:xfrm>
                <a:off x="8818403" y="1608000"/>
                <a:ext cx="239704" cy="213605"/>
              </a:xfrm>
              <a:custGeom>
                <a:avLst/>
                <a:gdLst/>
                <a:ahLst/>
                <a:cxnLst/>
                <a:rect l="l" t="t" r="r" b="b"/>
                <a:pathLst>
                  <a:path w="239704" h="213605">
                    <a:moveTo>
                      <a:pt x="26085" y="0"/>
                    </a:moveTo>
                    <a:lnTo>
                      <a:pt x="24922" y="69"/>
                    </a:lnTo>
                    <a:lnTo>
                      <a:pt x="12330" y="1759"/>
                    </a:lnTo>
                    <a:lnTo>
                      <a:pt x="25" y="5156"/>
                    </a:lnTo>
                    <a:lnTo>
                      <a:pt x="0" y="13195"/>
                    </a:lnTo>
                    <a:lnTo>
                      <a:pt x="3060" y="21234"/>
                    </a:lnTo>
                    <a:lnTo>
                      <a:pt x="9182" y="27355"/>
                    </a:lnTo>
                    <a:lnTo>
                      <a:pt x="53428" y="71615"/>
                    </a:lnTo>
                    <a:lnTo>
                      <a:pt x="116039" y="134213"/>
                    </a:lnTo>
                    <a:lnTo>
                      <a:pt x="186258" y="204444"/>
                    </a:lnTo>
                    <a:lnTo>
                      <a:pt x="196465" y="211254"/>
                    </a:lnTo>
                    <a:lnTo>
                      <a:pt x="208291" y="213605"/>
                    </a:lnTo>
                    <a:lnTo>
                      <a:pt x="220127" y="211332"/>
                    </a:lnTo>
                    <a:lnTo>
                      <a:pt x="230530" y="204431"/>
                    </a:lnTo>
                    <a:lnTo>
                      <a:pt x="237348" y="194224"/>
                    </a:lnTo>
                    <a:lnTo>
                      <a:pt x="239704" y="182398"/>
                    </a:lnTo>
                    <a:lnTo>
                      <a:pt x="237435" y="170562"/>
                    </a:lnTo>
                    <a:lnTo>
                      <a:pt x="230543" y="160159"/>
                    </a:lnTo>
                    <a:lnTo>
                      <a:pt x="160312" y="89941"/>
                    </a:lnTo>
                    <a:lnTo>
                      <a:pt x="97713" y="27330"/>
                    </a:lnTo>
                    <a:lnTo>
                      <a:pt x="86291" y="17618"/>
                    </a:lnTo>
                    <a:lnTo>
                      <a:pt x="75201" y="10716"/>
                    </a:lnTo>
                    <a:lnTo>
                      <a:pt x="63451" y="5503"/>
                    </a:lnTo>
                    <a:lnTo>
                      <a:pt x="51226" y="1980"/>
                    </a:lnTo>
                    <a:lnTo>
                      <a:pt x="38709" y="146"/>
                    </a:lnTo>
                    <a:lnTo>
                      <a:pt x="26085" y="0"/>
                    </a:lnTo>
                    <a:close/>
                  </a:path>
                </a:pathLst>
              </a:custGeom>
              <a:solidFill>
                <a:srgbClr val="34426E"/>
              </a:solidFill>
            </p:spPr>
            <p:txBody>
              <a:bodyPr wrap="square" lIns="0" tIns="0" rIns="0" bIns="0" rtlCol="0">
                <a:noAutofit/>
              </a:bodyPr>
              <a:lstStyle/>
              <a:p>
                <a:endParaRPr/>
              </a:p>
            </p:txBody>
          </p:sp>
          <p:sp>
            <p:nvSpPr>
              <p:cNvPr id="2614" name="object 72">
                <a:extLst>
                  <a:ext uri="{FF2B5EF4-FFF2-40B4-BE49-F238E27FC236}">
                    <a16:creationId xmlns:a16="http://schemas.microsoft.com/office/drawing/2014/main" id="{497800AB-7C6D-B8D6-D50D-C4E18BF37806}"/>
                  </a:ext>
                </a:extLst>
              </p:cNvPr>
              <p:cNvSpPr/>
              <p:nvPr/>
            </p:nvSpPr>
            <p:spPr>
              <a:xfrm>
                <a:off x="8711500" y="1714708"/>
                <a:ext cx="213779" cy="239717"/>
              </a:xfrm>
              <a:custGeom>
                <a:avLst/>
                <a:gdLst/>
                <a:ahLst/>
                <a:cxnLst/>
                <a:rect l="l" t="t" r="r" b="b"/>
                <a:pathLst>
                  <a:path w="213779" h="239717">
                    <a:moveTo>
                      <a:pt x="5331" y="38"/>
                    </a:moveTo>
                    <a:lnTo>
                      <a:pt x="3523" y="5742"/>
                    </a:lnTo>
                    <a:lnTo>
                      <a:pt x="967" y="17760"/>
                    </a:lnTo>
                    <a:lnTo>
                      <a:pt x="0" y="29964"/>
                    </a:lnTo>
                    <a:lnTo>
                      <a:pt x="619" y="42186"/>
                    </a:lnTo>
                    <a:lnTo>
                      <a:pt x="2824" y="54259"/>
                    </a:lnTo>
                    <a:lnTo>
                      <a:pt x="6616" y="66017"/>
                    </a:lnTo>
                    <a:lnTo>
                      <a:pt x="11994" y="77292"/>
                    </a:lnTo>
                    <a:lnTo>
                      <a:pt x="18957" y="87917"/>
                    </a:lnTo>
                    <a:lnTo>
                      <a:pt x="27505" y="97726"/>
                    </a:lnTo>
                    <a:lnTo>
                      <a:pt x="160334" y="230555"/>
                    </a:lnTo>
                    <a:lnTo>
                      <a:pt x="170534" y="237366"/>
                    </a:lnTo>
                    <a:lnTo>
                      <a:pt x="182358" y="239717"/>
                    </a:lnTo>
                    <a:lnTo>
                      <a:pt x="194197" y="237443"/>
                    </a:lnTo>
                    <a:lnTo>
                      <a:pt x="204606" y="230543"/>
                    </a:lnTo>
                    <a:lnTo>
                      <a:pt x="211422" y="220346"/>
                    </a:lnTo>
                    <a:lnTo>
                      <a:pt x="213779" y="208523"/>
                    </a:lnTo>
                    <a:lnTo>
                      <a:pt x="211507" y="196686"/>
                    </a:lnTo>
                    <a:lnTo>
                      <a:pt x="204606" y="186283"/>
                    </a:lnTo>
                    <a:lnTo>
                      <a:pt x="134388" y="116065"/>
                    </a:lnTo>
                    <a:lnTo>
                      <a:pt x="72501" y="54165"/>
                    </a:lnTo>
                    <a:lnTo>
                      <a:pt x="71053" y="52717"/>
                    </a:lnTo>
                    <a:lnTo>
                      <a:pt x="27530" y="9207"/>
                    </a:lnTo>
                    <a:lnTo>
                      <a:pt x="21409" y="3060"/>
                    </a:lnTo>
                    <a:lnTo>
                      <a:pt x="13357" y="0"/>
                    </a:lnTo>
                    <a:lnTo>
                      <a:pt x="5331" y="38"/>
                    </a:lnTo>
                    <a:close/>
                  </a:path>
                </a:pathLst>
              </a:custGeom>
              <a:solidFill>
                <a:srgbClr val="34426E"/>
              </a:solidFill>
            </p:spPr>
            <p:txBody>
              <a:bodyPr wrap="square" lIns="0" tIns="0" rIns="0" bIns="0" rtlCol="0">
                <a:noAutofit/>
              </a:bodyPr>
              <a:lstStyle/>
              <a:p>
                <a:endParaRPr/>
              </a:p>
            </p:txBody>
          </p:sp>
          <p:sp>
            <p:nvSpPr>
              <p:cNvPr id="2615" name="object 73">
                <a:extLst>
                  <a:ext uri="{FF2B5EF4-FFF2-40B4-BE49-F238E27FC236}">
                    <a16:creationId xmlns:a16="http://schemas.microsoft.com/office/drawing/2014/main" id="{1658BE73-E692-8635-5B77-6CF9E7B13694}"/>
                  </a:ext>
                </a:extLst>
              </p:cNvPr>
              <p:cNvSpPr/>
              <p:nvPr/>
            </p:nvSpPr>
            <p:spPr>
              <a:xfrm>
                <a:off x="8752022" y="1648341"/>
                <a:ext cx="106865" cy="106857"/>
              </a:xfrm>
              <a:custGeom>
                <a:avLst/>
                <a:gdLst/>
                <a:ahLst/>
                <a:cxnLst/>
                <a:rect l="l" t="t" r="r" b="b"/>
                <a:pathLst>
                  <a:path w="106865" h="106857">
                    <a:moveTo>
                      <a:pt x="9172" y="53444"/>
                    </a:moveTo>
                    <a:lnTo>
                      <a:pt x="53406" y="97678"/>
                    </a:lnTo>
                    <a:lnTo>
                      <a:pt x="63629" y="104504"/>
                    </a:lnTo>
                    <a:lnTo>
                      <a:pt x="75452" y="106857"/>
                    </a:lnTo>
                    <a:lnTo>
                      <a:pt x="87286" y="104587"/>
                    </a:lnTo>
                    <a:lnTo>
                      <a:pt x="97691" y="97691"/>
                    </a:lnTo>
                    <a:lnTo>
                      <a:pt x="104509" y="87485"/>
                    </a:lnTo>
                    <a:lnTo>
                      <a:pt x="106865" y="75662"/>
                    </a:lnTo>
                    <a:lnTo>
                      <a:pt x="104596" y="63827"/>
                    </a:lnTo>
                    <a:lnTo>
                      <a:pt x="97704" y="53419"/>
                    </a:lnTo>
                    <a:lnTo>
                      <a:pt x="53457" y="9172"/>
                    </a:lnTo>
                    <a:lnTo>
                      <a:pt x="43234" y="2353"/>
                    </a:lnTo>
                    <a:lnTo>
                      <a:pt x="31413" y="0"/>
                    </a:lnTo>
                    <a:lnTo>
                      <a:pt x="19578" y="2273"/>
                    </a:lnTo>
                    <a:lnTo>
                      <a:pt x="9172" y="9172"/>
                    </a:lnTo>
                    <a:lnTo>
                      <a:pt x="2353" y="19382"/>
                    </a:lnTo>
                    <a:lnTo>
                      <a:pt x="0" y="31203"/>
                    </a:lnTo>
                    <a:lnTo>
                      <a:pt x="2273" y="43038"/>
                    </a:lnTo>
                    <a:lnTo>
                      <a:pt x="9172" y="53444"/>
                    </a:lnTo>
                    <a:close/>
                  </a:path>
                </a:pathLst>
              </a:custGeom>
              <a:solidFill>
                <a:srgbClr val="ECB133"/>
              </a:solidFill>
            </p:spPr>
            <p:txBody>
              <a:bodyPr wrap="square" lIns="0" tIns="0" rIns="0" bIns="0" rtlCol="0">
                <a:noAutofit/>
              </a:bodyPr>
              <a:lstStyle/>
              <a:p>
                <a:endParaRPr/>
              </a:p>
            </p:txBody>
          </p:sp>
          <p:sp>
            <p:nvSpPr>
              <p:cNvPr id="2616" name="object 74">
                <a:extLst>
                  <a:ext uri="{FF2B5EF4-FFF2-40B4-BE49-F238E27FC236}">
                    <a16:creationId xmlns:a16="http://schemas.microsoft.com/office/drawing/2014/main" id="{6F452BC0-B695-46CA-F5F0-A52B2F7103F3}"/>
                  </a:ext>
                </a:extLst>
              </p:cNvPr>
              <p:cNvSpPr/>
              <p:nvPr/>
            </p:nvSpPr>
            <p:spPr>
              <a:xfrm>
                <a:off x="8652360" y="1548670"/>
                <a:ext cx="63120" cy="63115"/>
              </a:xfrm>
              <a:custGeom>
                <a:avLst/>
                <a:gdLst/>
                <a:ahLst/>
                <a:cxnLst/>
                <a:rect l="l" t="t" r="r" b="b"/>
                <a:pathLst>
                  <a:path w="63120" h="63115">
                    <a:moveTo>
                      <a:pt x="9243" y="9248"/>
                    </a:moveTo>
                    <a:lnTo>
                      <a:pt x="9106" y="9386"/>
                    </a:lnTo>
                    <a:lnTo>
                      <a:pt x="2257" y="19817"/>
                    </a:lnTo>
                    <a:lnTo>
                      <a:pt x="0" y="31652"/>
                    </a:lnTo>
                    <a:lnTo>
                      <a:pt x="2329" y="43477"/>
                    </a:lnTo>
                    <a:lnTo>
                      <a:pt x="9243" y="53876"/>
                    </a:lnTo>
                    <a:lnTo>
                      <a:pt x="19805" y="60853"/>
                    </a:lnTo>
                    <a:lnTo>
                      <a:pt x="31646" y="63115"/>
                    </a:lnTo>
                    <a:lnTo>
                      <a:pt x="43475" y="60789"/>
                    </a:lnTo>
                    <a:lnTo>
                      <a:pt x="53871" y="53876"/>
                    </a:lnTo>
                    <a:lnTo>
                      <a:pt x="54008" y="53738"/>
                    </a:lnTo>
                    <a:lnTo>
                      <a:pt x="60859" y="43307"/>
                    </a:lnTo>
                    <a:lnTo>
                      <a:pt x="63120" y="31472"/>
                    </a:lnTo>
                    <a:lnTo>
                      <a:pt x="60791" y="19647"/>
                    </a:lnTo>
                    <a:lnTo>
                      <a:pt x="53871" y="9248"/>
                    </a:lnTo>
                    <a:lnTo>
                      <a:pt x="53734" y="9111"/>
                    </a:lnTo>
                    <a:lnTo>
                      <a:pt x="43308" y="2260"/>
                    </a:lnTo>
                    <a:lnTo>
                      <a:pt x="31472" y="0"/>
                    </a:lnTo>
                    <a:lnTo>
                      <a:pt x="19644" y="2329"/>
                    </a:lnTo>
                    <a:lnTo>
                      <a:pt x="9243" y="9248"/>
                    </a:lnTo>
                    <a:close/>
                  </a:path>
                </a:pathLst>
              </a:custGeom>
              <a:solidFill>
                <a:srgbClr val="34426E"/>
              </a:solidFill>
            </p:spPr>
            <p:txBody>
              <a:bodyPr wrap="square" lIns="0" tIns="0" rIns="0" bIns="0" rtlCol="0">
                <a:noAutofit/>
              </a:bodyPr>
              <a:lstStyle/>
              <a:p>
                <a:endParaRPr/>
              </a:p>
            </p:txBody>
          </p:sp>
          <p:sp>
            <p:nvSpPr>
              <p:cNvPr id="2617" name="object 75">
                <a:extLst>
                  <a:ext uri="{FF2B5EF4-FFF2-40B4-BE49-F238E27FC236}">
                    <a16:creationId xmlns:a16="http://schemas.microsoft.com/office/drawing/2014/main" id="{6CB0428C-A901-EE25-C68B-C67F0BF7DE40}"/>
                  </a:ext>
                </a:extLst>
              </p:cNvPr>
              <p:cNvSpPr/>
              <p:nvPr/>
            </p:nvSpPr>
            <p:spPr>
              <a:xfrm>
                <a:off x="8822620" y="2028849"/>
                <a:ext cx="239713" cy="213617"/>
              </a:xfrm>
              <a:custGeom>
                <a:avLst/>
                <a:gdLst/>
                <a:ahLst/>
                <a:cxnLst/>
                <a:rect l="l" t="t" r="r" b="b"/>
                <a:pathLst>
                  <a:path w="239713" h="213617">
                    <a:moveTo>
                      <a:pt x="26085" y="213617"/>
                    </a:moveTo>
                    <a:lnTo>
                      <a:pt x="38711" y="213466"/>
                    </a:lnTo>
                    <a:lnTo>
                      <a:pt x="51229" y="211629"/>
                    </a:lnTo>
                    <a:lnTo>
                      <a:pt x="63456" y="208106"/>
                    </a:lnTo>
                    <a:lnTo>
                      <a:pt x="75207" y="202894"/>
                    </a:lnTo>
                    <a:lnTo>
                      <a:pt x="86298" y="195992"/>
                    </a:lnTo>
                    <a:lnTo>
                      <a:pt x="96545" y="187397"/>
                    </a:lnTo>
                    <a:lnTo>
                      <a:pt x="160324" y="123662"/>
                    </a:lnTo>
                    <a:lnTo>
                      <a:pt x="230530" y="53457"/>
                    </a:lnTo>
                    <a:lnTo>
                      <a:pt x="237435" y="43052"/>
                    </a:lnTo>
                    <a:lnTo>
                      <a:pt x="239713" y="31218"/>
                    </a:lnTo>
                    <a:lnTo>
                      <a:pt x="237366" y="19395"/>
                    </a:lnTo>
                    <a:lnTo>
                      <a:pt x="230543" y="9172"/>
                    </a:lnTo>
                    <a:lnTo>
                      <a:pt x="220131" y="2274"/>
                    </a:lnTo>
                    <a:lnTo>
                      <a:pt x="208296" y="0"/>
                    </a:lnTo>
                    <a:lnTo>
                      <a:pt x="196475" y="2350"/>
                    </a:lnTo>
                    <a:lnTo>
                      <a:pt x="186258" y="9172"/>
                    </a:lnTo>
                    <a:lnTo>
                      <a:pt x="116052" y="79390"/>
                    </a:lnTo>
                    <a:lnTo>
                      <a:pt x="53428" y="142001"/>
                    </a:lnTo>
                    <a:lnTo>
                      <a:pt x="9182" y="186248"/>
                    </a:lnTo>
                    <a:lnTo>
                      <a:pt x="3060" y="192369"/>
                    </a:lnTo>
                    <a:lnTo>
                      <a:pt x="0" y="200409"/>
                    </a:lnTo>
                    <a:lnTo>
                      <a:pt x="25" y="208448"/>
                    </a:lnTo>
                    <a:lnTo>
                      <a:pt x="12324" y="211850"/>
                    </a:lnTo>
                    <a:lnTo>
                      <a:pt x="24918" y="213546"/>
                    </a:lnTo>
                    <a:lnTo>
                      <a:pt x="26085" y="213617"/>
                    </a:lnTo>
                    <a:close/>
                  </a:path>
                </a:pathLst>
              </a:custGeom>
              <a:solidFill>
                <a:srgbClr val="34426E"/>
              </a:solidFill>
            </p:spPr>
            <p:txBody>
              <a:bodyPr wrap="square" lIns="0" tIns="0" rIns="0" bIns="0" rtlCol="0">
                <a:noAutofit/>
              </a:bodyPr>
              <a:lstStyle/>
              <a:p>
                <a:endParaRPr/>
              </a:p>
            </p:txBody>
          </p:sp>
          <p:sp>
            <p:nvSpPr>
              <p:cNvPr id="2618" name="object 76">
                <a:extLst>
                  <a:ext uri="{FF2B5EF4-FFF2-40B4-BE49-F238E27FC236}">
                    <a16:creationId xmlns:a16="http://schemas.microsoft.com/office/drawing/2014/main" id="{34C6E134-D2EE-2375-454E-28016A8AAD22}"/>
                  </a:ext>
                </a:extLst>
              </p:cNvPr>
              <p:cNvSpPr/>
              <p:nvPr/>
            </p:nvSpPr>
            <p:spPr>
              <a:xfrm>
                <a:off x="8715721" y="1896029"/>
                <a:ext cx="213769" cy="239715"/>
              </a:xfrm>
              <a:custGeom>
                <a:avLst/>
                <a:gdLst/>
                <a:ahLst/>
                <a:cxnLst/>
                <a:rect l="l" t="t" r="r" b="b"/>
                <a:pathLst>
                  <a:path w="213769" h="239715">
                    <a:moveTo>
                      <a:pt x="5327" y="239690"/>
                    </a:moveTo>
                    <a:lnTo>
                      <a:pt x="13366" y="239715"/>
                    </a:lnTo>
                    <a:lnTo>
                      <a:pt x="21405" y="236642"/>
                    </a:lnTo>
                    <a:lnTo>
                      <a:pt x="27527" y="230508"/>
                    </a:lnTo>
                    <a:lnTo>
                      <a:pt x="71050" y="186985"/>
                    </a:lnTo>
                    <a:lnTo>
                      <a:pt x="72485" y="185537"/>
                    </a:lnTo>
                    <a:lnTo>
                      <a:pt x="134397" y="123650"/>
                    </a:lnTo>
                    <a:lnTo>
                      <a:pt x="204590" y="53431"/>
                    </a:lnTo>
                    <a:lnTo>
                      <a:pt x="211492" y="43026"/>
                    </a:lnTo>
                    <a:lnTo>
                      <a:pt x="213769" y="31195"/>
                    </a:lnTo>
                    <a:lnTo>
                      <a:pt x="211419" y="19376"/>
                    </a:lnTo>
                    <a:lnTo>
                      <a:pt x="204603" y="9172"/>
                    </a:lnTo>
                    <a:lnTo>
                      <a:pt x="194202" y="2273"/>
                    </a:lnTo>
                    <a:lnTo>
                      <a:pt x="182367" y="0"/>
                    </a:lnTo>
                    <a:lnTo>
                      <a:pt x="170542" y="2353"/>
                    </a:lnTo>
                    <a:lnTo>
                      <a:pt x="160331" y="9172"/>
                    </a:lnTo>
                    <a:lnTo>
                      <a:pt x="27501" y="142001"/>
                    </a:lnTo>
                    <a:lnTo>
                      <a:pt x="18950" y="151811"/>
                    </a:lnTo>
                    <a:lnTo>
                      <a:pt x="11985" y="162436"/>
                    </a:lnTo>
                    <a:lnTo>
                      <a:pt x="6609" y="173711"/>
                    </a:lnTo>
                    <a:lnTo>
                      <a:pt x="2819" y="185468"/>
                    </a:lnTo>
                    <a:lnTo>
                      <a:pt x="616" y="197542"/>
                    </a:lnTo>
                    <a:lnTo>
                      <a:pt x="0" y="209765"/>
                    </a:lnTo>
                    <a:lnTo>
                      <a:pt x="969" y="221971"/>
                    </a:lnTo>
                    <a:lnTo>
                      <a:pt x="3524" y="233993"/>
                    </a:lnTo>
                    <a:lnTo>
                      <a:pt x="5327" y="239690"/>
                    </a:lnTo>
                    <a:close/>
                  </a:path>
                </a:pathLst>
              </a:custGeom>
              <a:solidFill>
                <a:srgbClr val="34426E"/>
              </a:solidFill>
            </p:spPr>
            <p:txBody>
              <a:bodyPr wrap="square" lIns="0" tIns="0" rIns="0" bIns="0" rtlCol="0">
                <a:noAutofit/>
              </a:bodyPr>
              <a:lstStyle/>
              <a:p>
                <a:endParaRPr/>
              </a:p>
            </p:txBody>
          </p:sp>
          <p:sp>
            <p:nvSpPr>
              <p:cNvPr id="2619" name="object 77">
                <a:extLst>
                  <a:ext uri="{FF2B5EF4-FFF2-40B4-BE49-F238E27FC236}">
                    <a16:creationId xmlns:a16="http://schemas.microsoft.com/office/drawing/2014/main" id="{C2050C61-2F77-C591-5708-F569ACE47142}"/>
                  </a:ext>
                </a:extLst>
              </p:cNvPr>
              <p:cNvSpPr/>
              <p:nvPr/>
            </p:nvSpPr>
            <p:spPr>
              <a:xfrm>
                <a:off x="8756250" y="2095264"/>
                <a:ext cx="106851" cy="106851"/>
              </a:xfrm>
              <a:custGeom>
                <a:avLst/>
                <a:gdLst/>
                <a:ahLst/>
                <a:cxnLst/>
                <a:rect l="l" t="t" r="r" b="b"/>
                <a:pathLst>
                  <a:path w="106851" h="106851">
                    <a:moveTo>
                      <a:pt x="9167" y="53403"/>
                    </a:moveTo>
                    <a:lnTo>
                      <a:pt x="2273" y="63809"/>
                    </a:lnTo>
                    <a:lnTo>
                      <a:pt x="0" y="75643"/>
                    </a:lnTo>
                    <a:lnTo>
                      <a:pt x="2350" y="87465"/>
                    </a:lnTo>
                    <a:lnTo>
                      <a:pt x="9167" y="97675"/>
                    </a:lnTo>
                    <a:lnTo>
                      <a:pt x="19571" y="104576"/>
                    </a:lnTo>
                    <a:lnTo>
                      <a:pt x="31409" y="106851"/>
                    </a:lnTo>
                    <a:lnTo>
                      <a:pt x="43236" y="104502"/>
                    </a:lnTo>
                    <a:lnTo>
                      <a:pt x="53439" y="97700"/>
                    </a:lnTo>
                    <a:lnTo>
                      <a:pt x="97673" y="53454"/>
                    </a:lnTo>
                    <a:lnTo>
                      <a:pt x="104585" y="43018"/>
                    </a:lnTo>
                    <a:lnTo>
                      <a:pt x="106851" y="31179"/>
                    </a:lnTo>
                    <a:lnTo>
                      <a:pt x="104493" y="19353"/>
                    </a:lnTo>
                    <a:lnTo>
                      <a:pt x="97686" y="9156"/>
                    </a:lnTo>
                    <a:lnTo>
                      <a:pt x="87277" y="2265"/>
                    </a:lnTo>
                    <a:lnTo>
                      <a:pt x="75438" y="0"/>
                    </a:lnTo>
                    <a:lnTo>
                      <a:pt x="63614" y="2356"/>
                    </a:lnTo>
                    <a:lnTo>
                      <a:pt x="53414" y="9169"/>
                    </a:lnTo>
                    <a:lnTo>
                      <a:pt x="9167" y="53403"/>
                    </a:lnTo>
                    <a:close/>
                  </a:path>
                </a:pathLst>
              </a:custGeom>
              <a:solidFill>
                <a:srgbClr val="ECB133"/>
              </a:solidFill>
            </p:spPr>
            <p:txBody>
              <a:bodyPr wrap="square" lIns="0" tIns="0" rIns="0" bIns="0" rtlCol="0">
                <a:noAutofit/>
              </a:bodyPr>
              <a:lstStyle/>
              <a:p>
                <a:endParaRPr/>
              </a:p>
            </p:txBody>
          </p:sp>
          <p:sp>
            <p:nvSpPr>
              <p:cNvPr id="2620" name="object 78">
                <a:extLst>
                  <a:ext uri="{FF2B5EF4-FFF2-40B4-BE49-F238E27FC236}">
                    <a16:creationId xmlns:a16="http://schemas.microsoft.com/office/drawing/2014/main" id="{B2E2C25C-3F54-9162-852B-053080A5A3AC}"/>
                  </a:ext>
                </a:extLst>
              </p:cNvPr>
              <p:cNvSpPr/>
              <p:nvPr/>
            </p:nvSpPr>
            <p:spPr>
              <a:xfrm>
                <a:off x="8446754" y="2404723"/>
                <a:ext cx="213621" cy="239704"/>
              </a:xfrm>
              <a:custGeom>
                <a:avLst/>
                <a:gdLst/>
                <a:ahLst/>
                <a:cxnLst/>
                <a:rect l="l" t="t" r="r" b="b"/>
                <a:pathLst>
                  <a:path w="213621" h="239704">
                    <a:moveTo>
                      <a:pt x="213621" y="26073"/>
                    </a:moveTo>
                    <a:lnTo>
                      <a:pt x="213550" y="24921"/>
                    </a:lnTo>
                    <a:lnTo>
                      <a:pt x="211847" y="12333"/>
                    </a:lnTo>
                    <a:lnTo>
                      <a:pt x="208452" y="25"/>
                    </a:lnTo>
                    <a:lnTo>
                      <a:pt x="200401" y="0"/>
                    </a:lnTo>
                    <a:lnTo>
                      <a:pt x="192374" y="3060"/>
                    </a:lnTo>
                    <a:lnTo>
                      <a:pt x="186240" y="9182"/>
                    </a:lnTo>
                    <a:lnTo>
                      <a:pt x="141993" y="53416"/>
                    </a:lnTo>
                    <a:lnTo>
                      <a:pt x="79382" y="116039"/>
                    </a:lnTo>
                    <a:lnTo>
                      <a:pt x="9177" y="186245"/>
                    </a:lnTo>
                    <a:lnTo>
                      <a:pt x="2346" y="196480"/>
                    </a:lnTo>
                    <a:lnTo>
                      <a:pt x="0" y="208301"/>
                    </a:lnTo>
                    <a:lnTo>
                      <a:pt x="2275" y="220135"/>
                    </a:lnTo>
                    <a:lnTo>
                      <a:pt x="9177" y="230543"/>
                    </a:lnTo>
                    <a:lnTo>
                      <a:pt x="19382" y="237353"/>
                    </a:lnTo>
                    <a:lnTo>
                      <a:pt x="31205" y="239704"/>
                    </a:lnTo>
                    <a:lnTo>
                      <a:pt x="43041" y="237430"/>
                    </a:lnTo>
                    <a:lnTo>
                      <a:pt x="53449" y="230530"/>
                    </a:lnTo>
                    <a:lnTo>
                      <a:pt x="123654" y="160312"/>
                    </a:lnTo>
                    <a:lnTo>
                      <a:pt x="186278" y="97713"/>
                    </a:lnTo>
                    <a:lnTo>
                      <a:pt x="195993" y="86287"/>
                    </a:lnTo>
                    <a:lnTo>
                      <a:pt x="202895" y="75197"/>
                    </a:lnTo>
                    <a:lnTo>
                      <a:pt x="208108" y="63446"/>
                    </a:lnTo>
                    <a:lnTo>
                      <a:pt x="211632" y="51220"/>
                    </a:lnTo>
                    <a:lnTo>
                      <a:pt x="213470" y="38700"/>
                    </a:lnTo>
                    <a:lnTo>
                      <a:pt x="213621" y="26073"/>
                    </a:lnTo>
                    <a:close/>
                  </a:path>
                </a:pathLst>
              </a:custGeom>
              <a:solidFill>
                <a:srgbClr val="34426E"/>
              </a:solidFill>
            </p:spPr>
            <p:txBody>
              <a:bodyPr wrap="square" lIns="0" tIns="0" rIns="0" bIns="0" rtlCol="0">
                <a:noAutofit/>
              </a:bodyPr>
              <a:lstStyle/>
              <a:p>
                <a:endParaRPr/>
              </a:p>
            </p:txBody>
          </p:sp>
          <p:sp>
            <p:nvSpPr>
              <p:cNvPr id="2621" name="object 79">
                <a:extLst>
                  <a:ext uri="{FF2B5EF4-FFF2-40B4-BE49-F238E27FC236}">
                    <a16:creationId xmlns:a16="http://schemas.microsoft.com/office/drawing/2014/main" id="{1A88B6B4-1891-A93B-8C05-7A67C0F44065}"/>
                  </a:ext>
                </a:extLst>
              </p:cNvPr>
              <p:cNvSpPr/>
              <p:nvPr/>
            </p:nvSpPr>
            <p:spPr>
              <a:xfrm>
                <a:off x="8313927" y="2297823"/>
                <a:ext cx="239702" cy="213767"/>
              </a:xfrm>
              <a:custGeom>
                <a:avLst/>
                <a:gdLst/>
                <a:ahLst/>
                <a:cxnLst/>
                <a:rect l="l" t="t" r="r" b="b"/>
                <a:pathLst>
                  <a:path w="239702" h="213767">
                    <a:moveTo>
                      <a:pt x="239690" y="5327"/>
                    </a:moveTo>
                    <a:lnTo>
                      <a:pt x="233995" y="3524"/>
                    </a:lnTo>
                    <a:lnTo>
                      <a:pt x="221975" y="969"/>
                    </a:lnTo>
                    <a:lnTo>
                      <a:pt x="209770" y="0"/>
                    </a:lnTo>
                    <a:lnTo>
                      <a:pt x="197547" y="616"/>
                    </a:lnTo>
                    <a:lnTo>
                      <a:pt x="185473" y="2819"/>
                    </a:lnTo>
                    <a:lnTo>
                      <a:pt x="173714" y="6609"/>
                    </a:lnTo>
                    <a:lnTo>
                      <a:pt x="162438" y="11985"/>
                    </a:lnTo>
                    <a:lnTo>
                      <a:pt x="151811" y="18950"/>
                    </a:lnTo>
                    <a:lnTo>
                      <a:pt x="142001" y="27501"/>
                    </a:lnTo>
                    <a:lnTo>
                      <a:pt x="9172" y="160318"/>
                    </a:lnTo>
                    <a:lnTo>
                      <a:pt x="2353" y="170531"/>
                    </a:lnTo>
                    <a:lnTo>
                      <a:pt x="0" y="182359"/>
                    </a:lnTo>
                    <a:lnTo>
                      <a:pt x="2273" y="194195"/>
                    </a:lnTo>
                    <a:lnTo>
                      <a:pt x="9172" y="204590"/>
                    </a:lnTo>
                    <a:lnTo>
                      <a:pt x="19390" y="211418"/>
                    </a:lnTo>
                    <a:lnTo>
                      <a:pt x="31209" y="213767"/>
                    </a:lnTo>
                    <a:lnTo>
                      <a:pt x="43040" y="211490"/>
                    </a:lnTo>
                    <a:lnTo>
                      <a:pt x="53444" y="204590"/>
                    </a:lnTo>
                    <a:lnTo>
                      <a:pt x="123650" y="134385"/>
                    </a:lnTo>
                    <a:lnTo>
                      <a:pt x="185550" y="72472"/>
                    </a:lnTo>
                    <a:lnTo>
                      <a:pt x="186997" y="71037"/>
                    </a:lnTo>
                    <a:lnTo>
                      <a:pt x="230508" y="27527"/>
                    </a:lnTo>
                    <a:lnTo>
                      <a:pt x="236642" y="21393"/>
                    </a:lnTo>
                    <a:lnTo>
                      <a:pt x="239702" y="13366"/>
                    </a:lnTo>
                    <a:lnTo>
                      <a:pt x="239690" y="5327"/>
                    </a:lnTo>
                    <a:close/>
                  </a:path>
                </a:pathLst>
              </a:custGeom>
              <a:solidFill>
                <a:srgbClr val="34426E"/>
              </a:solidFill>
            </p:spPr>
            <p:txBody>
              <a:bodyPr wrap="square" lIns="0" tIns="0" rIns="0" bIns="0" rtlCol="0">
                <a:noAutofit/>
              </a:bodyPr>
              <a:lstStyle/>
              <a:p>
                <a:endParaRPr/>
              </a:p>
            </p:txBody>
          </p:sp>
          <p:sp>
            <p:nvSpPr>
              <p:cNvPr id="2622" name="object 80">
                <a:extLst>
                  <a:ext uri="{FF2B5EF4-FFF2-40B4-BE49-F238E27FC236}">
                    <a16:creationId xmlns:a16="http://schemas.microsoft.com/office/drawing/2014/main" id="{44D9B12B-1AEA-D455-63E9-F5D737921629}"/>
                  </a:ext>
                </a:extLst>
              </p:cNvPr>
              <p:cNvSpPr/>
              <p:nvPr/>
            </p:nvSpPr>
            <p:spPr>
              <a:xfrm>
                <a:off x="8513161" y="2338342"/>
                <a:ext cx="106858" cy="106863"/>
              </a:xfrm>
              <a:custGeom>
                <a:avLst/>
                <a:gdLst/>
                <a:ahLst/>
                <a:cxnLst/>
                <a:rect l="l" t="t" r="r" b="b"/>
                <a:pathLst>
                  <a:path w="106858" h="106863">
                    <a:moveTo>
                      <a:pt x="53409" y="9183"/>
                    </a:moveTo>
                    <a:lnTo>
                      <a:pt x="9162" y="53417"/>
                    </a:lnTo>
                    <a:lnTo>
                      <a:pt x="2354" y="63613"/>
                    </a:lnTo>
                    <a:lnTo>
                      <a:pt x="0" y="75438"/>
                    </a:lnTo>
                    <a:lnTo>
                      <a:pt x="2269" y="87278"/>
                    </a:lnTo>
                    <a:lnTo>
                      <a:pt x="9162" y="97689"/>
                    </a:lnTo>
                    <a:lnTo>
                      <a:pt x="19377" y="104510"/>
                    </a:lnTo>
                    <a:lnTo>
                      <a:pt x="31203" y="106863"/>
                    </a:lnTo>
                    <a:lnTo>
                      <a:pt x="43040" y="104594"/>
                    </a:lnTo>
                    <a:lnTo>
                      <a:pt x="53447" y="97702"/>
                    </a:lnTo>
                    <a:lnTo>
                      <a:pt x="97681" y="53455"/>
                    </a:lnTo>
                    <a:lnTo>
                      <a:pt x="104503" y="43240"/>
                    </a:lnTo>
                    <a:lnTo>
                      <a:pt x="106858" y="31414"/>
                    </a:lnTo>
                    <a:lnTo>
                      <a:pt x="104589" y="19576"/>
                    </a:lnTo>
                    <a:lnTo>
                      <a:pt x="97694" y="9170"/>
                    </a:lnTo>
                    <a:lnTo>
                      <a:pt x="87471" y="2347"/>
                    </a:lnTo>
                    <a:lnTo>
                      <a:pt x="75648" y="0"/>
                    </a:lnTo>
                    <a:lnTo>
                      <a:pt x="63814" y="2278"/>
                    </a:lnTo>
                    <a:lnTo>
                      <a:pt x="53409" y="9183"/>
                    </a:lnTo>
                    <a:close/>
                  </a:path>
                </a:pathLst>
              </a:custGeom>
              <a:solidFill>
                <a:srgbClr val="ECB133"/>
              </a:solidFill>
            </p:spPr>
            <p:txBody>
              <a:bodyPr wrap="square" lIns="0" tIns="0" rIns="0" bIns="0" rtlCol="0">
                <a:noAutofit/>
              </a:bodyPr>
              <a:lstStyle/>
              <a:p>
                <a:endParaRPr/>
              </a:p>
            </p:txBody>
          </p:sp>
          <p:sp>
            <p:nvSpPr>
              <p:cNvPr id="2623" name="object 81">
                <a:extLst>
                  <a:ext uri="{FF2B5EF4-FFF2-40B4-BE49-F238E27FC236}">
                    <a16:creationId xmlns:a16="http://schemas.microsoft.com/office/drawing/2014/main" id="{F6E36986-95B0-7EE6-09CD-1059CF9FE35C}"/>
                  </a:ext>
                </a:extLst>
              </p:cNvPr>
              <p:cNvSpPr/>
              <p:nvPr/>
            </p:nvSpPr>
            <p:spPr>
              <a:xfrm>
                <a:off x="8822621" y="2297967"/>
                <a:ext cx="239704" cy="213628"/>
              </a:xfrm>
              <a:custGeom>
                <a:avLst/>
                <a:gdLst/>
                <a:ahLst/>
                <a:cxnLst/>
                <a:rect l="l" t="t" r="r" b="b"/>
                <a:pathLst>
                  <a:path w="239704" h="213628">
                    <a:moveTo>
                      <a:pt x="26073" y="0"/>
                    </a:moveTo>
                    <a:lnTo>
                      <a:pt x="24917" y="71"/>
                    </a:lnTo>
                    <a:lnTo>
                      <a:pt x="12327" y="1781"/>
                    </a:lnTo>
                    <a:lnTo>
                      <a:pt x="25" y="5181"/>
                    </a:lnTo>
                    <a:lnTo>
                      <a:pt x="0" y="13220"/>
                    </a:lnTo>
                    <a:lnTo>
                      <a:pt x="3060" y="21247"/>
                    </a:lnTo>
                    <a:lnTo>
                      <a:pt x="9194" y="27381"/>
                    </a:lnTo>
                    <a:lnTo>
                      <a:pt x="53428" y="71628"/>
                    </a:lnTo>
                    <a:lnTo>
                      <a:pt x="116052" y="134239"/>
                    </a:lnTo>
                    <a:lnTo>
                      <a:pt x="186258" y="204444"/>
                    </a:lnTo>
                    <a:lnTo>
                      <a:pt x="196481" y="211275"/>
                    </a:lnTo>
                    <a:lnTo>
                      <a:pt x="208304" y="213628"/>
                    </a:lnTo>
                    <a:lnTo>
                      <a:pt x="220138" y="211354"/>
                    </a:lnTo>
                    <a:lnTo>
                      <a:pt x="230543" y="204457"/>
                    </a:lnTo>
                    <a:lnTo>
                      <a:pt x="237356" y="194247"/>
                    </a:lnTo>
                    <a:lnTo>
                      <a:pt x="239704" y="182421"/>
                    </a:lnTo>
                    <a:lnTo>
                      <a:pt x="237429" y="170581"/>
                    </a:lnTo>
                    <a:lnTo>
                      <a:pt x="230530" y="160172"/>
                    </a:lnTo>
                    <a:lnTo>
                      <a:pt x="160324" y="89966"/>
                    </a:lnTo>
                    <a:lnTo>
                      <a:pt x="97713" y="27343"/>
                    </a:lnTo>
                    <a:lnTo>
                      <a:pt x="86293" y="17633"/>
                    </a:lnTo>
                    <a:lnTo>
                      <a:pt x="75203" y="10732"/>
                    </a:lnTo>
                    <a:lnTo>
                      <a:pt x="63451" y="5520"/>
                    </a:lnTo>
                    <a:lnTo>
                      <a:pt x="51223" y="1995"/>
                    </a:lnTo>
                    <a:lnTo>
                      <a:pt x="38702" y="156"/>
                    </a:lnTo>
                    <a:lnTo>
                      <a:pt x="26073" y="0"/>
                    </a:lnTo>
                    <a:close/>
                  </a:path>
                </a:pathLst>
              </a:custGeom>
              <a:solidFill>
                <a:srgbClr val="34426E"/>
              </a:solidFill>
            </p:spPr>
            <p:txBody>
              <a:bodyPr wrap="square" lIns="0" tIns="0" rIns="0" bIns="0" rtlCol="0">
                <a:noAutofit/>
              </a:bodyPr>
              <a:lstStyle/>
              <a:p>
                <a:endParaRPr/>
              </a:p>
            </p:txBody>
          </p:sp>
          <p:sp>
            <p:nvSpPr>
              <p:cNvPr id="2624" name="object 82">
                <a:extLst>
                  <a:ext uri="{FF2B5EF4-FFF2-40B4-BE49-F238E27FC236}">
                    <a16:creationId xmlns:a16="http://schemas.microsoft.com/office/drawing/2014/main" id="{8C3684C3-68AF-6DB2-6103-282F952F382C}"/>
                  </a:ext>
                </a:extLst>
              </p:cNvPr>
              <p:cNvSpPr/>
              <p:nvPr/>
            </p:nvSpPr>
            <p:spPr>
              <a:xfrm>
                <a:off x="8715721" y="2404725"/>
                <a:ext cx="213775" cy="239701"/>
              </a:xfrm>
              <a:custGeom>
                <a:avLst/>
                <a:gdLst/>
                <a:ahLst/>
                <a:cxnLst/>
                <a:rect l="l" t="t" r="r" b="b"/>
                <a:pathLst>
                  <a:path w="213775" h="239701">
                    <a:moveTo>
                      <a:pt x="5327" y="12"/>
                    </a:moveTo>
                    <a:lnTo>
                      <a:pt x="3524" y="5707"/>
                    </a:lnTo>
                    <a:lnTo>
                      <a:pt x="969" y="17727"/>
                    </a:lnTo>
                    <a:lnTo>
                      <a:pt x="0" y="29931"/>
                    </a:lnTo>
                    <a:lnTo>
                      <a:pt x="616" y="42155"/>
                    </a:lnTo>
                    <a:lnTo>
                      <a:pt x="2819" y="54229"/>
                    </a:lnTo>
                    <a:lnTo>
                      <a:pt x="6609" y="65988"/>
                    </a:lnTo>
                    <a:lnTo>
                      <a:pt x="11985" y="77264"/>
                    </a:lnTo>
                    <a:lnTo>
                      <a:pt x="18950" y="87891"/>
                    </a:lnTo>
                    <a:lnTo>
                      <a:pt x="27501" y="97701"/>
                    </a:lnTo>
                    <a:lnTo>
                      <a:pt x="160318" y="230517"/>
                    </a:lnTo>
                    <a:lnTo>
                      <a:pt x="170543" y="237348"/>
                    </a:lnTo>
                    <a:lnTo>
                      <a:pt x="182369" y="239701"/>
                    </a:lnTo>
                    <a:lnTo>
                      <a:pt x="194204" y="237427"/>
                    </a:lnTo>
                    <a:lnTo>
                      <a:pt x="204603" y="230530"/>
                    </a:lnTo>
                    <a:lnTo>
                      <a:pt x="211425" y="220311"/>
                    </a:lnTo>
                    <a:lnTo>
                      <a:pt x="213775" y="208487"/>
                    </a:lnTo>
                    <a:lnTo>
                      <a:pt x="211501" y="196651"/>
                    </a:lnTo>
                    <a:lnTo>
                      <a:pt x="204603" y="186245"/>
                    </a:lnTo>
                    <a:lnTo>
                      <a:pt x="134410" y="116039"/>
                    </a:lnTo>
                    <a:lnTo>
                      <a:pt x="72498" y="54140"/>
                    </a:lnTo>
                    <a:lnTo>
                      <a:pt x="71062" y="52692"/>
                    </a:lnTo>
                    <a:lnTo>
                      <a:pt x="27540" y="9182"/>
                    </a:lnTo>
                    <a:lnTo>
                      <a:pt x="21393" y="3022"/>
                    </a:lnTo>
                    <a:lnTo>
                      <a:pt x="13366" y="0"/>
                    </a:lnTo>
                    <a:lnTo>
                      <a:pt x="5327" y="12"/>
                    </a:lnTo>
                    <a:close/>
                  </a:path>
                </a:pathLst>
              </a:custGeom>
              <a:solidFill>
                <a:srgbClr val="34426E"/>
              </a:solidFill>
            </p:spPr>
            <p:txBody>
              <a:bodyPr wrap="square" lIns="0" tIns="0" rIns="0" bIns="0" rtlCol="0">
                <a:noAutofit/>
              </a:bodyPr>
              <a:lstStyle/>
              <a:p>
                <a:endParaRPr/>
              </a:p>
            </p:txBody>
          </p:sp>
          <p:sp>
            <p:nvSpPr>
              <p:cNvPr id="2625" name="object 83">
                <a:extLst>
                  <a:ext uri="{FF2B5EF4-FFF2-40B4-BE49-F238E27FC236}">
                    <a16:creationId xmlns:a16="http://schemas.microsoft.com/office/drawing/2014/main" id="{55EBFD54-3714-ADCB-8B0A-4CFC112C834E}"/>
                  </a:ext>
                </a:extLst>
              </p:cNvPr>
              <p:cNvSpPr/>
              <p:nvPr/>
            </p:nvSpPr>
            <p:spPr>
              <a:xfrm>
                <a:off x="8756250" y="2338332"/>
                <a:ext cx="106860" cy="106855"/>
              </a:xfrm>
              <a:custGeom>
                <a:avLst/>
                <a:gdLst/>
                <a:ahLst/>
                <a:cxnLst/>
                <a:rect l="l" t="t" r="r" b="b"/>
                <a:pathLst>
                  <a:path w="106860" h="106855">
                    <a:moveTo>
                      <a:pt x="9167" y="53446"/>
                    </a:moveTo>
                    <a:lnTo>
                      <a:pt x="53414" y="97692"/>
                    </a:lnTo>
                    <a:lnTo>
                      <a:pt x="63618" y="104501"/>
                    </a:lnTo>
                    <a:lnTo>
                      <a:pt x="75441" y="106855"/>
                    </a:lnTo>
                    <a:lnTo>
                      <a:pt x="87278" y="104588"/>
                    </a:lnTo>
                    <a:lnTo>
                      <a:pt x="97686" y="97692"/>
                    </a:lnTo>
                    <a:lnTo>
                      <a:pt x="104504" y="87487"/>
                    </a:lnTo>
                    <a:lnTo>
                      <a:pt x="106860" y="75664"/>
                    </a:lnTo>
                    <a:lnTo>
                      <a:pt x="104591" y="63828"/>
                    </a:lnTo>
                    <a:lnTo>
                      <a:pt x="97699" y="53420"/>
                    </a:lnTo>
                    <a:lnTo>
                      <a:pt x="53465" y="9186"/>
                    </a:lnTo>
                    <a:lnTo>
                      <a:pt x="43234" y="2354"/>
                    </a:lnTo>
                    <a:lnTo>
                      <a:pt x="31410" y="0"/>
                    </a:lnTo>
                    <a:lnTo>
                      <a:pt x="19572" y="2272"/>
                    </a:lnTo>
                    <a:lnTo>
                      <a:pt x="9167" y="9173"/>
                    </a:lnTo>
                    <a:lnTo>
                      <a:pt x="2350" y="19383"/>
                    </a:lnTo>
                    <a:lnTo>
                      <a:pt x="0" y="31205"/>
                    </a:lnTo>
                    <a:lnTo>
                      <a:pt x="2273" y="43039"/>
                    </a:lnTo>
                    <a:lnTo>
                      <a:pt x="9167" y="53446"/>
                    </a:lnTo>
                    <a:close/>
                  </a:path>
                </a:pathLst>
              </a:custGeom>
              <a:solidFill>
                <a:srgbClr val="ECB133"/>
              </a:solidFill>
            </p:spPr>
            <p:txBody>
              <a:bodyPr wrap="square" lIns="0" tIns="0" rIns="0" bIns="0" rtlCol="0">
                <a:noAutofit/>
              </a:bodyPr>
              <a:lstStyle/>
              <a:p>
                <a:endParaRPr/>
              </a:p>
            </p:txBody>
          </p:sp>
          <p:sp>
            <p:nvSpPr>
              <p:cNvPr id="2626" name="object 84">
                <a:extLst>
                  <a:ext uri="{FF2B5EF4-FFF2-40B4-BE49-F238E27FC236}">
                    <a16:creationId xmlns:a16="http://schemas.microsoft.com/office/drawing/2014/main" id="{10875A3A-D058-DCC4-853D-64C74DCE25FA}"/>
                  </a:ext>
                </a:extLst>
              </p:cNvPr>
              <p:cNvSpPr/>
              <p:nvPr/>
            </p:nvSpPr>
            <p:spPr>
              <a:xfrm>
                <a:off x="8442534" y="1714731"/>
                <a:ext cx="213612" cy="239704"/>
              </a:xfrm>
              <a:custGeom>
                <a:avLst/>
                <a:gdLst/>
                <a:ahLst/>
                <a:cxnLst/>
                <a:rect l="l" t="t" r="r" b="b"/>
                <a:pathLst>
                  <a:path w="213612" h="239704">
                    <a:moveTo>
                      <a:pt x="213612" y="26073"/>
                    </a:moveTo>
                    <a:lnTo>
                      <a:pt x="213541" y="24907"/>
                    </a:lnTo>
                    <a:lnTo>
                      <a:pt x="211846" y="12321"/>
                    </a:lnTo>
                    <a:lnTo>
                      <a:pt x="208443" y="12"/>
                    </a:lnTo>
                    <a:lnTo>
                      <a:pt x="200404" y="0"/>
                    </a:lnTo>
                    <a:lnTo>
                      <a:pt x="192365" y="3060"/>
                    </a:lnTo>
                    <a:lnTo>
                      <a:pt x="186243" y="9182"/>
                    </a:lnTo>
                    <a:lnTo>
                      <a:pt x="141996" y="53416"/>
                    </a:lnTo>
                    <a:lnTo>
                      <a:pt x="79373" y="116039"/>
                    </a:lnTo>
                    <a:lnTo>
                      <a:pt x="9167" y="186245"/>
                    </a:lnTo>
                    <a:lnTo>
                      <a:pt x="2344" y="196474"/>
                    </a:lnTo>
                    <a:lnTo>
                      <a:pt x="0" y="208300"/>
                    </a:lnTo>
                    <a:lnTo>
                      <a:pt x="2275" y="220137"/>
                    </a:lnTo>
                    <a:lnTo>
                      <a:pt x="9167" y="230543"/>
                    </a:lnTo>
                    <a:lnTo>
                      <a:pt x="19382" y="237356"/>
                    </a:lnTo>
                    <a:lnTo>
                      <a:pt x="31207" y="239704"/>
                    </a:lnTo>
                    <a:lnTo>
                      <a:pt x="43045" y="237429"/>
                    </a:lnTo>
                    <a:lnTo>
                      <a:pt x="53452" y="230530"/>
                    </a:lnTo>
                    <a:lnTo>
                      <a:pt x="123658" y="160312"/>
                    </a:lnTo>
                    <a:lnTo>
                      <a:pt x="186281" y="97713"/>
                    </a:lnTo>
                    <a:lnTo>
                      <a:pt x="195988" y="86282"/>
                    </a:lnTo>
                    <a:lnTo>
                      <a:pt x="202891" y="75191"/>
                    </a:lnTo>
                    <a:lnTo>
                      <a:pt x="208103" y="63442"/>
                    </a:lnTo>
                    <a:lnTo>
                      <a:pt x="211625" y="51217"/>
                    </a:lnTo>
                    <a:lnTo>
                      <a:pt x="213461" y="38700"/>
                    </a:lnTo>
                    <a:lnTo>
                      <a:pt x="213612" y="26073"/>
                    </a:lnTo>
                    <a:close/>
                  </a:path>
                </a:pathLst>
              </a:custGeom>
              <a:solidFill>
                <a:srgbClr val="34426E"/>
              </a:solidFill>
            </p:spPr>
            <p:txBody>
              <a:bodyPr wrap="square" lIns="0" tIns="0" rIns="0" bIns="0" rtlCol="0">
                <a:noAutofit/>
              </a:bodyPr>
              <a:lstStyle/>
              <a:p>
                <a:endParaRPr/>
              </a:p>
            </p:txBody>
          </p:sp>
          <p:sp>
            <p:nvSpPr>
              <p:cNvPr id="2627" name="object 85">
                <a:extLst>
                  <a:ext uri="{FF2B5EF4-FFF2-40B4-BE49-F238E27FC236}">
                    <a16:creationId xmlns:a16="http://schemas.microsoft.com/office/drawing/2014/main" id="{17459CEB-6D0A-45A3-DA98-C0DCEF0BB353}"/>
                  </a:ext>
                </a:extLst>
              </p:cNvPr>
              <p:cNvSpPr/>
              <p:nvPr/>
            </p:nvSpPr>
            <p:spPr>
              <a:xfrm>
                <a:off x="8309715" y="1607831"/>
                <a:ext cx="239698" cy="213774"/>
              </a:xfrm>
              <a:custGeom>
                <a:avLst/>
                <a:gdLst/>
                <a:ahLst/>
                <a:cxnLst/>
                <a:rect l="l" t="t" r="r" b="b"/>
                <a:pathLst>
                  <a:path w="239698" h="213774">
                    <a:moveTo>
                      <a:pt x="239672" y="5327"/>
                    </a:moveTo>
                    <a:lnTo>
                      <a:pt x="233989" y="3526"/>
                    </a:lnTo>
                    <a:lnTo>
                      <a:pt x="221972" y="970"/>
                    </a:lnTo>
                    <a:lnTo>
                      <a:pt x="209767" y="0"/>
                    </a:lnTo>
                    <a:lnTo>
                      <a:pt x="197543" y="615"/>
                    </a:lnTo>
                    <a:lnTo>
                      <a:pt x="185467" y="2818"/>
                    </a:lnTo>
                    <a:lnTo>
                      <a:pt x="173707" y="6607"/>
                    </a:lnTo>
                    <a:lnTo>
                      <a:pt x="162430" y="11984"/>
                    </a:lnTo>
                    <a:lnTo>
                      <a:pt x="151804" y="18949"/>
                    </a:lnTo>
                    <a:lnTo>
                      <a:pt x="141996" y="27501"/>
                    </a:lnTo>
                    <a:lnTo>
                      <a:pt x="9167" y="160318"/>
                    </a:lnTo>
                    <a:lnTo>
                      <a:pt x="2347" y="170539"/>
                    </a:lnTo>
                    <a:lnTo>
                      <a:pt x="0" y="182366"/>
                    </a:lnTo>
                    <a:lnTo>
                      <a:pt x="2274" y="194202"/>
                    </a:lnTo>
                    <a:lnTo>
                      <a:pt x="9167" y="204603"/>
                    </a:lnTo>
                    <a:lnTo>
                      <a:pt x="19381" y="211424"/>
                    </a:lnTo>
                    <a:lnTo>
                      <a:pt x="31202" y="213774"/>
                    </a:lnTo>
                    <a:lnTo>
                      <a:pt x="43034" y="211496"/>
                    </a:lnTo>
                    <a:lnTo>
                      <a:pt x="53439" y="204590"/>
                    </a:lnTo>
                    <a:lnTo>
                      <a:pt x="123645" y="134385"/>
                    </a:lnTo>
                    <a:lnTo>
                      <a:pt x="185545" y="72497"/>
                    </a:lnTo>
                    <a:lnTo>
                      <a:pt x="186993" y="71050"/>
                    </a:lnTo>
                    <a:lnTo>
                      <a:pt x="230503" y="27527"/>
                    </a:lnTo>
                    <a:lnTo>
                      <a:pt x="236637" y="21405"/>
                    </a:lnTo>
                    <a:lnTo>
                      <a:pt x="239698" y="13366"/>
                    </a:lnTo>
                    <a:lnTo>
                      <a:pt x="239672" y="5327"/>
                    </a:lnTo>
                    <a:close/>
                  </a:path>
                </a:pathLst>
              </a:custGeom>
              <a:solidFill>
                <a:srgbClr val="34426E"/>
              </a:solidFill>
            </p:spPr>
            <p:txBody>
              <a:bodyPr wrap="square" lIns="0" tIns="0" rIns="0" bIns="0" rtlCol="0">
                <a:noAutofit/>
              </a:bodyPr>
              <a:lstStyle/>
              <a:p>
                <a:endParaRPr/>
              </a:p>
            </p:txBody>
          </p:sp>
          <p:sp>
            <p:nvSpPr>
              <p:cNvPr id="2628" name="object 86">
                <a:extLst>
                  <a:ext uri="{FF2B5EF4-FFF2-40B4-BE49-F238E27FC236}">
                    <a16:creationId xmlns:a16="http://schemas.microsoft.com/office/drawing/2014/main" id="{60F6A6E1-6C1E-9163-D2DA-F1ACA7F1ACB8}"/>
                  </a:ext>
                </a:extLst>
              </p:cNvPr>
              <p:cNvSpPr/>
              <p:nvPr/>
            </p:nvSpPr>
            <p:spPr>
              <a:xfrm>
                <a:off x="8508940" y="1648348"/>
                <a:ext cx="106860" cy="106866"/>
              </a:xfrm>
              <a:custGeom>
                <a:avLst/>
                <a:gdLst/>
                <a:ahLst/>
                <a:cxnLst/>
                <a:rect l="l" t="t" r="r" b="b"/>
                <a:pathLst>
                  <a:path w="106860" h="106866">
                    <a:moveTo>
                      <a:pt x="53414" y="9174"/>
                    </a:moveTo>
                    <a:lnTo>
                      <a:pt x="9167" y="53408"/>
                    </a:lnTo>
                    <a:lnTo>
                      <a:pt x="2350" y="63629"/>
                    </a:lnTo>
                    <a:lnTo>
                      <a:pt x="0" y="75455"/>
                    </a:lnTo>
                    <a:lnTo>
                      <a:pt x="2271" y="87292"/>
                    </a:lnTo>
                    <a:lnTo>
                      <a:pt x="9167" y="97693"/>
                    </a:lnTo>
                    <a:lnTo>
                      <a:pt x="19367" y="104510"/>
                    </a:lnTo>
                    <a:lnTo>
                      <a:pt x="31191" y="106866"/>
                    </a:lnTo>
                    <a:lnTo>
                      <a:pt x="43030" y="104598"/>
                    </a:lnTo>
                    <a:lnTo>
                      <a:pt x="53439" y="97705"/>
                    </a:lnTo>
                    <a:lnTo>
                      <a:pt x="97686" y="53458"/>
                    </a:lnTo>
                    <a:lnTo>
                      <a:pt x="104509" y="43227"/>
                    </a:lnTo>
                    <a:lnTo>
                      <a:pt x="106860" y="31404"/>
                    </a:lnTo>
                    <a:lnTo>
                      <a:pt x="104586" y="19569"/>
                    </a:lnTo>
                    <a:lnTo>
                      <a:pt x="97686" y="9161"/>
                    </a:lnTo>
                    <a:lnTo>
                      <a:pt x="87479" y="2351"/>
                    </a:lnTo>
                    <a:lnTo>
                      <a:pt x="75653" y="0"/>
                    </a:lnTo>
                    <a:lnTo>
                      <a:pt x="63816" y="2273"/>
                    </a:lnTo>
                    <a:lnTo>
                      <a:pt x="53414" y="9174"/>
                    </a:lnTo>
                    <a:close/>
                  </a:path>
                </a:pathLst>
              </a:custGeom>
              <a:solidFill>
                <a:srgbClr val="ECB133"/>
              </a:solidFill>
            </p:spPr>
            <p:txBody>
              <a:bodyPr wrap="square" lIns="0" tIns="0" rIns="0" bIns="0" rtlCol="0">
                <a:noAutofit/>
              </a:bodyPr>
              <a:lstStyle/>
              <a:p>
                <a:endParaRPr/>
              </a:p>
            </p:txBody>
          </p:sp>
          <p:sp>
            <p:nvSpPr>
              <p:cNvPr id="2629" name="object 87">
                <a:extLst>
                  <a:ext uri="{FF2B5EF4-FFF2-40B4-BE49-F238E27FC236}">
                    <a16:creationId xmlns:a16="http://schemas.microsoft.com/office/drawing/2014/main" id="{22DA6A1A-0D75-49C3-9D1B-91D095CBA95A}"/>
                  </a:ext>
                </a:extLst>
              </p:cNvPr>
              <p:cNvSpPr/>
              <p:nvPr/>
            </p:nvSpPr>
            <p:spPr>
              <a:xfrm>
                <a:off x="8446759" y="1896025"/>
                <a:ext cx="213617" cy="239710"/>
              </a:xfrm>
              <a:custGeom>
                <a:avLst/>
                <a:gdLst/>
                <a:ahLst/>
                <a:cxnLst/>
                <a:rect l="l" t="t" r="r" b="b"/>
                <a:pathLst>
                  <a:path w="213617" h="239710">
                    <a:moveTo>
                      <a:pt x="213617" y="213624"/>
                    </a:moveTo>
                    <a:lnTo>
                      <a:pt x="213465" y="200997"/>
                    </a:lnTo>
                    <a:lnTo>
                      <a:pt x="211627" y="188480"/>
                    </a:lnTo>
                    <a:lnTo>
                      <a:pt x="208103" y="176255"/>
                    </a:lnTo>
                    <a:lnTo>
                      <a:pt x="202890" y="164506"/>
                    </a:lnTo>
                    <a:lnTo>
                      <a:pt x="195989" y="153415"/>
                    </a:lnTo>
                    <a:lnTo>
                      <a:pt x="187397" y="143165"/>
                    </a:lnTo>
                    <a:lnTo>
                      <a:pt x="123650" y="79385"/>
                    </a:lnTo>
                    <a:lnTo>
                      <a:pt x="53457" y="9167"/>
                    </a:lnTo>
                    <a:lnTo>
                      <a:pt x="43046" y="2271"/>
                    </a:lnTo>
                    <a:lnTo>
                      <a:pt x="31210" y="0"/>
                    </a:lnTo>
                    <a:lnTo>
                      <a:pt x="19389" y="2350"/>
                    </a:lnTo>
                    <a:lnTo>
                      <a:pt x="9172" y="9167"/>
                    </a:lnTo>
                    <a:lnTo>
                      <a:pt x="2274" y="19577"/>
                    </a:lnTo>
                    <a:lnTo>
                      <a:pt x="0" y="31409"/>
                    </a:lnTo>
                    <a:lnTo>
                      <a:pt x="2350" y="43229"/>
                    </a:lnTo>
                    <a:lnTo>
                      <a:pt x="9172" y="53452"/>
                    </a:lnTo>
                    <a:lnTo>
                      <a:pt x="79378" y="123645"/>
                    </a:lnTo>
                    <a:lnTo>
                      <a:pt x="142001" y="186281"/>
                    </a:lnTo>
                    <a:lnTo>
                      <a:pt x="186248" y="230515"/>
                    </a:lnTo>
                    <a:lnTo>
                      <a:pt x="192369" y="236637"/>
                    </a:lnTo>
                    <a:lnTo>
                      <a:pt x="200409" y="239710"/>
                    </a:lnTo>
                    <a:lnTo>
                      <a:pt x="208435" y="239672"/>
                    </a:lnTo>
                    <a:lnTo>
                      <a:pt x="211835" y="227365"/>
                    </a:lnTo>
                    <a:lnTo>
                      <a:pt x="213545" y="214779"/>
                    </a:lnTo>
                    <a:lnTo>
                      <a:pt x="213617" y="213624"/>
                    </a:lnTo>
                    <a:close/>
                  </a:path>
                </a:pathLst>
              </a:custGeom>
              <a:solidFill>
                <a:srgbClr val="34426E"/>
              </a:solidFill>
            </p:spPr>
            <p:txBody>
              <a:bodyPr wrap="square" lIns="0" tIns="0" rIns="0" bIns="0" rtlCol="0">
                <a:noAutofit/>
              </a:bodyPr>
              <a:lstStyle/>
              <a:p>
                <a:endParaRPr/>
              </a:p>
            </p:txBody>
          </p:sp>
          <p:sp>
            <p:nvSpPr>
              <p:cNvPr id="2630" name="object 88">
                <a:extLst>
                  <a:ext uri="{FF2B5EF4-FFF2-40B4-BE49-F238E27FC236}">
                    <a16:creationId xmlns:a16="http://schemas.microsoft.com/office/drawing/2014/main" id="{BEFA78CC-580F-E3EF-C0C1-86C3F5EC209A}"/>
                  </a:ext>
                </a:extLst>
              </p:cNvPr>
              <p:cNvSpPr/>
              <p:nvPr/>
            </p:nvSpPr>
            <p:spPr>
              <a:xfrm>
                <a:off x="8313929" y="2028861"/>
                <a:ext cx="239694" cy="213767"/>
              </a:xfrm>
              <a:custGeom>
                <a:avLst/>
                <a:gdLst/>
                <a:ahLst/>
                <a:cxnLst/>
                <a:rect l="l" t="t" r="r" b="b"/>
                <a:pathLst>
                  <a:path w="239694" h="213767">
                    <a:moveTo>
                      <a:pt x="239682" y="208433"/>
                    </a:moveTo>
                    <a:lnTo>
                      <a:pt x="239694" y="200394"/>
                    </a:lnTo>
                    <a:lnTo>
                      <a:pt x="236659" y="192355"/>
                    </a:lnTo>
                    <a:lnTo>
                      <a:pt x="230525" y="186234"/>
                    </a:lnTo>
                    <a:lnTo>
                      <a:pt x="187002" y="142711"/>
                    </a:lnTo>
                    <a:lnTo>
                      <a:pt x="185567" y="141276"/>
                    </a:lnTo>
                    <a:lnTo>
                      <a:pt x="123655" y="79376"/>
                    </a:lnTo>
                    <a:lnTo>
                      <a:pt x="53449" y="9170"/>
                    </a:lnTo>
                    <a:lnTo>
                      <a:pt x="43047" y="2269"/>
                    </a:lnTo>
                    <a:lnTo>
                      <a:pt x="31217" y="0"/>
                    </a:lnTo>
                    <a:lnTo>
                      <a:pt x="19399" y="2355"/>
                    </a:lnTo>
                    <a:lnTo>
                      <a:pt x="9177" y="9183"/>
                    </a:lnTo>
                    <a:lnTo>
                      <a:pt x="2277" y="19580"/>
                    </a:lnTo>
                    <a:lnTo>
                      <a:pt x="0" y="31408"/>
                    </a:lnTo>
                    <a:lnTo>
                      <a:pt x="2349" y="43230"/>
                    </a:lnTo>
                    <a:lnTo>
                      <a:pt x="9177" y="53455"/>
                    </a:lnTo>
                    <a:lnTo>
                      <a:pt x="142006" y="186284"/>
                    </a:lnTo>
                    <a:lnTo>
                      <a:pt x="151810" y="194830"/>
                    </a:lnTo>
                    <a:lnTo>
                      <a:pt x="162434" y="201789"/>
                    </a:lnTo>
                    <a:lnTo>
                      <a:pt x="173711" y="207163"/>
                    </a:lnTo>
                    <a:lnTo>
                      <a:pt x="185471" y="210951"/>
                    </a:lnTo>
                    <a:lnTo>
                      <a:pt x="197548" y="213152"/>
                    </a:lnTo>
                    <a:lnTo>
                      <a:pt x="209774" y="213767"/>
                    </a:lnTo>
                    <a:lnTo>
                      <a:pt x="221980" y="212795"/>
                    </a:lnTo>
                    <a:lnTo>
                      <a:pt x="233999" y="210236"/>
                    </a:lnTo>
                    <a:lnTo>
                      <a:pt x="239682" y="208433"/>
                    </a:lnTo>
                    <a:close/>
                  </a:path>
                </a:pathLst>
              </a:custGeom>
              <a:solidFill>
                <a:srgbClr val="34426E"/>
              </a:solidFill>
            </p:spPr>
            <p:txBody>
              <a:bodyPr wrap="square" lIns="0" tIns="0" rIns="0" bIns="0" rtlCol="0">
                <a:noAutofit/>
              </a:bodyPr>
              <a:lstStyle/>
              <a:p>
                <a:endParaRPr/>
              </a:p>
            </p:txBody>
          </p:sp>
          <p:sp>
            <p:nvSpPr>
              <p:cNvPr id="2631" name="object 89">
                <a:extLst>
                  <a:ext uri="{FF2B5EF4-FFF2-40B4-BE49-F238E27FC236}">
                    <a16:creationId xmlns:a16="http://schemas.microsoft.com/office/drawing/2014/main" id="{8B928647-20F0-4848-EBCB-BA8C0C1232DC}"/>
                  </a:ext>
                </a:extLst>
              </p:cNvPr>
              <p:cNvSpPr/>
              <p:nvPr/>
            </p:nvSpPr>
            <p:spPr>
              <a:xfrm>
                <a:off x="8513165" y="2095237"/>
                <a:ext cx="106859" cy="106871"/>
              </a:xfrm>
              <a:custGeom>
                <a:avLst/>
                <a:gdLst/>
                <a:ahLst/>
                <a:cxnLst/>
                <a:rect l="l" t="t" r="r" b="b"/>
                <a:pathLst>
                  <a:path w="106859" h="106871">
                    <a:moveTo>
                      <a:pt x="53412" y="97694"/>
                    </a:moveTo>
                    <a:lnTo>
                      <a:pt x="63814" y="104594"/>
                    </a:lnTo>
                    <a:lnTo>
                      <a:pt x="75642" y="106871"/>
                    </a:lnTo>
                    <a:lnTo>
                      <a:pt x="87461" y="104522"/>
                    </a:lnTo>
                    <a:lnTo>
                      <a:pt x="97685" y="97694"/>
                    </a:lnTo>
                    <a:lnTo>
                      <a:pt x="104586" y="87291"/>
                    </a:lnTo>
                    <a:lnTo>
                      <a:pt x="106859" y="75456"/>
                    </a:lnTo>
                    <a:lnTo>
                      <a:pt x="104504" y="63633"/>
                    </a:lnTo>
                    <a:lnTo>
                      <a:pt x="97697" y="53434"/>
                    </a:lnTo>
                    <a:lnTo>
                      <a:pt x="53463" y="9188"/>
                    </a:lnTo>
                    <a:lnTo>
                      <a:pt x="43021" y="2263"/>
                    </a:lnTo>
                    <a:lnTo>
                      <a:pt x="31184" y="0"/>
                    </a:lnTo>
                    <a:lnTo>
                      <a:pt x="19359" y="2362"/>
                    </a:lnTo>
                    <a:lnTo>
                      <a:pt x="9166" y="9175"/>
                    </a:lnTo>
                    <a:lnTo>
                      <a:pt x="2270" y="19580"/>
                    </a:lnTo>
                    <a:lnTo>
                      <a:pt x="0" y="31414"/>
                    </a:lnTo>
                    <a:lnTo>
                      <a:pt x="2352" y="43237"/>
                    </a:lnTo>
                    <a:lnTo>
                      <a:pt x="9178" y="53460"/>
                    </a:lnTo>
                    <a:lnTo>
                      <a:pt x="53412" y="97707"/>
                    </a:lnTo>
                    <a:close/>
                  </a:path>
                </a:pathLst>
              </a:custGeom>
              <a:solidFill>
                <a:srgbClr val="ECB133"/>
              </a:solidFill>
            </p:spPr>
            <p:txBody>
              <a:bodyPr wrap="square" lIns="0" tIns="0" rIns="0" bIns="0" rtlCol="0">
                <a:noAutofit/>
              </a:bodyPr>
              <a:lstStyle/>
              <a:p>
                <a:endParaRPr/>
              </a:p>
            </p:txBody>
          </p:sp>
          <p:sp>
            <p:nvSpPr>
              <p:cNvPr id="2632" name="object 90">
                <a:extLst>
                  <a:ext uri="{FF2B5EF4-FFF2-40B4-BE49-F238E27FC236}">
                    <a16:creationId xmlns:a16="http://schemas.microsoft.com/office/drawing/2014/main" id="{B134C4A5-3B9C-B252-7562-12DEC674EF53}"/>
                  </a:ext>
                </a:extLst>
              </p:cNvPr>
              <p:cNvSpPr/>
              <p:nvPr/>
            </p:nvSpPr>
            <p:spPr>
              <a:xfrm>
                <a:off x="8656572" y="2238662"/>
                <a:ext cx="63123" cy="63120"/>
              </a:xfrm>
              <a:custGeom>
                <a:avLst/>
                <a:gdLst/>
                <a:ahLst/>
                <a:cxnLst/>
                <a:rect l="l" t="t" r="r" b="b"/>
                <a:pathLst>
                  <a:path w="63123" h="63120">
                    <a:moveTo>
                      <a:pt x="9248" y="9248"/>
                    </a:moveTo>
                    <a:lnTo>
                      <a:pt x="9111" y="9386"/>
                    </a:lnTo>
                    <a:lnTo>
                      <a:pt x="2260" y="19817"/>
                    </a:lnTo>
                    <a:lnTo>
                      <a:pt x="0" y="31652"/>
                    </a:lnTo>
                    <a:lnTo>
                      <a:pt x="2329" y="43477"/>
                    </a:lnTo>
                    <a:lnTo>
                      <a:pt x="9248" y="53876"/>
                    </a:lnTo>
                    <a:lnTo>
                      <a:pt x="19821" y="60861"/>
                    </a:lnTo>
                    <a:lnTo>
                      <a:pt x="31659" y="63120"/>
                    </a:lnTo>
                    <a:lnTo>
                      <a:pt x="43488" y="60793"/>
                    </a:lnTo>
                    <a:lnTo>
                      <a:pt x="53889" y="53876"/>
                    </a:lnTo>
                    <a:lnTo>
                      <a:pt x="54017" y="53747"/>
                    </a:lnTo>
                    <a:lnTo>
                      <a:pt x="60864" y="43319"/>
                    </a:lnTo>
                    <a:lnTo>
                      <a:pt x="63123" y="31478"/>
                    </a:lnTo>
                    <a:lnTo>
                      <a:pt x="60797" y="19646"/>
                    </a:lnTo>
                    <a:lnTo>
                      <a:pt x="53889" y="9248"/>
                    </a:lnTo>
                    <a:lnTo>
                      <a:pt x="53743" y="9103"/>
                    </a:lnTo>
                    <a:lnTo>
                      <a:pt x="43305" y="2257"/>
                    </a:lnTo>
                    <a:lnTo>
                      <a:pt x="31468" y="0"/>
                    </a:lnTo>
                    <a:lnTo>
                      <a:pt x="19645" y="2330"/>
                    </a:lnTo>
                    <a:lnTo>
                      <a:pt x="9248" y="9248"/>
                    </a:lnTo>
                    <a:close/>
                  </a:path>
                </a:pathLst>
              </a:custGeom>
              <a:solidFill>
                <a:srgbClr val="34426E"/>
              </a:solidFill>
            </p:spPr>
            <p:txBody>
              <a:bodyPr wrap="square" lIns="0" tIns="0" rIns="0" bIns="0" rtlCol="0">
                <a:noAutofit/>
              </a:bodyPr>
              <a:lstStyle/>
              <a:p>
                <a:endParaRPr/>
              </a:p>
            </p:txBody>
          </p:sp>
          <p:sp>
            <p:nvSpPr>
              <p:cNvPr id="2633" name="object 91">
                <a:extLst>
                  <a:ext uri="{FF2B5EF4-FFF2-40B4-BE49-F238E27FC236}">
                    <a16:creationId xmlns:a16="http://schemas.microsoft.com/office/drawing/2014/main" id="{B53C0B5B-157A-892C-B53B-CDABDE824A10}"/>
                  </a:ext>
                </a:extLst>
              </p:cNvPr>
              <p:cNvSpPr/>
              <p:nvPr/>
            </p:nvSpPr>
            <p:spPr>
              <a:xfrm>
                <a:off x="9508625" y="1342851"/>
                <a:ext cx="239680" cy="213617"/>
              </a:xfrm>
              <a:custGeom>
                <a:avLst/>
                <a:gdLst/>
                <a:ahLst/>
                <a:cxnLst/>
                <a:rect l="l" t="t" r="r" b="b"/>
                <a:pathLst>
                  <a:path w="239680" h="213617">
                    <a:moveTo>
                      <a:pt x="26060" y="213617"/>
                    </a:moveTo>
                    <a:lnTo>
                      <a:pt x="38687" y="213465"/>
                    </a:lnTo>
                    <a:lnTo>
                      <a:pt x="51204" y="211627"/>
                    </a:lnTo>
                    <a:lnTo>
                      <a:pt x="63429" y="208103"/>
                    </a:lnTo>
                    <a:lnTo>
                      <a:pt x="75178" y="202890"/>
                    </a:lnTo>
                    <a:lnTo>
                      <a:pt x="86269" y="195989"/>
                    </a:lnTo>
                    <a:lnTo>
                      <a:pt x="96519" y="187397"/>
                    </a:lnTo>
                    <a:lnTo>
                      <a:pt x="160312" y="123662"/>
                    </a:lnTo>
                    <a:lnTo>
                      <a:pt x="230517" y="53444"/>
                    </a:lnTo>
                    <a:lnTo>
                      <a:pt x="237410" y="43033"/>
                    </a:lnTo>
                    <a:lnTo>
                      <a:pt x="239680" y="31193"/>
                    </a:lnTo>
                    <a:lnTo>
                      <a:pt x="237326" y="19368"/>
                    </a:lnTo>
                    <a:lnTo>
                      <a:pt x="230517" y="9172"/>
                    </a:lnTo>
                    <a:lnTo>
                      <a:pt x="220111" y="2273"/>
                    </a:lnTo>
                    <a:lnTo>
                      <a:pt x="208277" y="0"/>
                    </a:lnTo>
                    <a:lnTo>
                      <a:pt x="196455" y="2353"/>
                    </a:lnTo>
                    <a:lnTo>
                      <a:pt x="186245" y="9172"/>
                    </a:lnTo>
                    <a:lnTo>
                      <a:pt x="116039" y="79390"/>
                    </a:lnTo>
                    <a:lnTo>
                      <a:pt x="53416" y="142001"/>
                    </a:lnTo>
                    <a:lnTo>
                      <a:pt x="9169" y="186248"/>
                    </a:lnTo>
                    <a:lnTo>
                      <a:pt x="3048" y="192369"/>
                    </a:lnTo>
                    <a:lnTo>
                      <a:pt x="0" y="200409"/>
                    </a:lnTo>
                    <a:lnTo>
                      <a:pt x="0" y="208435"/>
                    </a:lnTo>
                    <a:lnTo>
                      <a:pt x="12307" y="211843"/>
                    </a:lnTo>
                    <a:lnTo>
                      <a:pt x="24892" y="213545"/>
                    </a:lnTo>
                    <a:lnTo>
                      <a:pt x="26060" y="213617"/>
                    </a:lnTo>
                    <a:close/>
                  </a:path>
                </a:pathLst>
              </a:custGeom>
              <a:solidFill>
                <a:srgbClr val="34426E"/>
              </a:solidFill>
            </p:spPr>
            <p:txBody>
              <a:bodyPr wrap="square" lIns="0" tIns="0" rIns="0" bIns="0" rtlCol="0">
                <a:noAutofit/>
              </a:bodyPr>
              <a:lstStyle/>
              <a:p>
                <a:endParaRPr/>
              </a:p>
            </p:txBody>
          </p:sp>
          <p:sp>
            <p:nvSpPr>
              <p:cNvPr id="2634" name="object 92">
                <a:extLst>
                  <a:ext uri="{FF2B5EF4-FFF2-40B4-BE49-F238E27FC236}">
                    <a16:creationId xmlns:a16="http://schemas.microsoft.com/office/drawing/2014/main" id="{1AFA31F9-DBDF-F8C1-D5D0-DB21D631EE36}"/>
                  </a:ext>
                </a:extLst>
              </p:cNvPr>
              <p:cNvSpPr/>
              <p:nvPr/>
            </p:nvSpPr>
            <p:spPr>
              <a:xfrm>
                <a:off x="9401707" y="1210029"/>
                <a:ext cx="213781" cy="239704"/>
              </a:xfrm>
              <a:custGeom>
                <a:avLst/>
                <a:gdLst/>
                <a:ahLst/>
                <a:cxnLst/>
                <a:rect l="l" t="t" r="r" b="b"/>
                <a:pathLst>
                  <a:path w="213781" h="239704">
                    <a:moveTo>
                      <a:pt x="5333" y="239691"/>
                    </a:moveTo>
                    <a:lnTo>
                      <a:pt x="13359" y="239704"/>
                    </a:lnTo>
                    <a:lnTo>
                      <a:pt x="21411" y="236643"/>
                    </a:lnTo>
                    <a:lnTo>
                      <a:pt x="27533" y="230509"/>
                    </a:lnTo>
                    <a:lnTo>
                      <a:pt x="71056" y="186999"/>
                    </a:lnTo>
                    <a:lnTo>
                      <a:pt x="134403" y="123651"/>
                    </a:lnTo>
                    <a:lnTo>
                      <a:pt x="204609" y="53433"/>
                    </a:lnTo>
                    <a:lnTo>
                      <a:pt x="211509" y="43031"/>
                    </a:lnTo>
                    <a:lnTo>
                      <a:pt x="213781" y="31198"/>
                    </a:lnTo>
                    <a:lnTo>
                      <a:pt x="211425" y="19376"/>
                    </a:lnTo>
                    <a:lnTo>
                      <a:pt x="204609" y="9174"/>
                    </a:lnTo>
                    <a:lnTo>
                      <a:pt x="194207" y="2278"/>
                    </a:lnTo>
                    <a:lnTo>
                      <a:pt x="182371" y="0"/>
                    </a:lnTo>
                    <a:lnTo>
                      <a:pt x="170547" y="2344"/>
                    </a:lnTo>
                    <a:lnTo>
                      <a:pt x="160337" y="9161"/>
                    </a:lnTo>
                    <a:lnTo>
                      <a:pt x="27507" y="141990"/>
                    </a:lnTo>
                    <a:lnTo>
                      <a:pt x="18956" y="151795"/>
                    </a:lnTo>
                    <a:lnTo>
                      <a:pt x="11992" y="162417"/>
                    </a:lnTo>
                    <a:lnTo>
                      <a:pt x="6614" y="173691"/>
                    </a:lnTo>
                    <a:lnTo>
                      <a:pt x="2823" y="185448"/>
                    </a:lnTo>
                    <a:lnTo>
                      <a:pt x="618" y="197522"/>
                    </a:lnTo>
                    <a:lnTo>
                      <a:pt x="0" y="209746"/>
                    </a:lnTo>
                    <a:lnTo>
                      <a:pt x="968" y="221953"/>
                    </a:lnTo>
                    <a:lnTo>
                      <a:pt x="3522" y="233975"/>
                    </a:lnTo>
                    <a:lnTo>
                      <a:pt x="5333" y="239691"/>
                    </a:lnTo>
                    <a:close/>
                  </a:path>
                </a:pathLst>
              </a:custGeom>
              <a:solidFill>
                <a:srgbClr val="34426E"/>
              </a:solidFill>
            </p:spPr>
            <p:txBody>
              <a:bodyPr wrap="square" lIns="0" tIns="0" rIns="0" bIns="0" rtlCol="0">
                <a:noAutofit/>
              </a:bodyPr>
              <a:lstStyle/>
              <a:p>
                <a:endParaRPr/>
              </a:p>
            </p:txBody>
          </p:sp>
          <p:sp>
            <p:nvSpPr>
              <p:cNvPr id="2635" name="object 93">
                <a:extLst>
                  <a:ext uri="{FF2B5EF4-FFF2-40B4-BE49-F238E27FC236}">
                    <a16:creationId xmlns:a16="http://schemas.microsoft.com/office/drawing/2014/main" id="{BDCD9646-9502-4AD8-8662-11852E780956}"/>
                  </a:ext>
                </a:extLst>
              </p:cNvPr>
              <p:cNvSpPr/>
              <p:nvPr/>
            </p:nvSpPr>
            <p:spPr>
              <a:xfrm>
                <a:off x="9442232" y="1409254"/>
                <a:ext cx="106867" cy="106860"/>
              </a:xfrm>
              <a:custGeom>
                <a:avLst/>
                <a:gdLst/>
                <a:ahLst/>
                <a:cxnLst/>
                <a:rect l="l" t="t" r="r" b="b"/>
                <a:pathLst>
                  <a:path w="106867" h="106860">
                    <a:moveTo>
                      <a:pt x="9178" y="53414"/>
                    </a:moveTo>
                    <a:lnTo>
                      <a:pt x="2278" y="63819"/>
                    </a:lnTo>
                    <a:lnTo>
                      <a:pt x="0" y="75652"/>
                    </a:lnTo>
                    <a:lnTo>
                      <a:pt x="2347" y="87472"/>
                    </a:lnTo>
                    <a:lnTo>
                      <a:pt x="9166" y="97686"/>
                    </a:lnTo>
                    <a:lnTo>
                      <a:pt x="19573" y="104586"/>
                    </a:lnTo>
                    <a:lnTo>
                      <a:pt x="31409" y="106860"/>
                    </a:lnTo>
                    <a:lnTo>
                      <a:pt x="43232" y="104509"/>
                    </a:lnTo>
                    <a:lnTo>
                      <a:pt x="53438" y="97699"/>
                    </a:lnTo>
                    <a:lnTo>
                      <a:pt x="97685" y="53465"/>
                    </a:lnTo>
                    <a:lnTo>
                      <a:pt x="104597" y="43032"/>
                    </a:lnTo>
                    <a:lnTo>
                      <a:pt x="106867" y="31196"/>
                    </a:lnTo>
                    <a:lnTo>
                      <a:pt x="104513" y="19373"/>
                    </a:lnTo>
                    <a:lnTo>
                      <a:pt x="97697" y="9167"/>
                    </a:lnTo>
                    <a:lnTo>
                      <a:pt x="87286" y="2271"/>
                    </a:lnTo>
                    <a:lnTo>
                      <a:pt x="75451" y="0"/>
                    </a:lnTo>
                    <a:lnTo>
                      <a:pt x="63630" y="2350"/>
                    </a:lnTo>
                    <a:lnTo>
                      <a:pt x="53412" y="9167"/>
                    </a:lnTo>
                    <a:lnTo>
                      <a:pt x="9178" y="53414"/>
                    </a:lnTo>
                    <a:close/>
                  </a:path>
                </a:pathLst>
              </a:custGeom>
              <a:solidFill>
                <a:srgbClr val="ECB133"/>
              </a:solidFill>
            </p:spPr>
            <p:txBody>
              <a:bodyPr wrap="square" lIns="0" tIns="0" rIns="0" bIns="0" rtlCol="0">
                <a:noAutofit/>
              </a:bodyPr>
              <a:lstStyle/>
              <a:p>
                <a:endParaRPr/>
              </a:p>
            </p:txBody>
          </p:sp>
          <p:sp>
            <p:nvSpPr>
              <p:cNvPr id="2636" name="object 94">
                <a:extLst>
                  <a:ext uri="{FF2B5EF4-FFF2-40B4-BE49-F238E27FC236}">
                    <a16:creationId xmlns:a16="http://schemas.microsoft.com/office/drawing/2014/main" id="{96421C14-708C-B05F-D375-EC5D9EC93548}"/>
                  </a:ext>
                </a:extLst>
              </p:cNvPr>
              <p:cNvSpPr/>
              <p:nvPr/>
            </p:nvSpPr>
            <p:spPr>
              <a:xfrm>
                <a:off x="9132746" y="1718725"/>
                <a:ext cx="213617" cy="239698"/>
              </a:xfrm>
              <a:custGeom>
                <a:avLst/>
                <a:gdLst/>
                <a:ahLst/>
                <a:cxnLst/>
                <a:rect l="l" t="t" r="r" b="b"/>
                <a:pathLst>
                  <a:path w="213617" h="239698">
                    <a:moveTo>
                      <a:pt x="213617" y="26073"/>
                    </a:moveTo>
                    <a:lnTo>
                      <a:pt x="213545" y="24894"/>
                    </a:lnTo>
                    <a:lnTo>
                      <a:pt x="211842" y="12316"/>
                    </a:lnTo>
                    <a:lnTo>
                      <a:pt x="208435" y="0"/>
                    </a:lnTo>
                    <a:lnTo>
                      <a:pt x="200409" y="0"/>
                    </a:lnTo>
                    <a:lnTo>
                      <a:pt x="192382" y="3060"/>
                    </a:lnTo>
                    <a:lnTo>
                      <a:pt x="186248" y="9182"/>
                    </a:lnTo>
                    <a:lnTo>
                      <a:pt x="142001" y="53428"/>
                    </a:lnTo>
                    <a:lnTo>
                      <a:pt x="79390" y="116039"/>
                    </a:lnTo>
                    <a:lnTo>
                      <a:pt x="9172" y="186258"/>
                    </a:lnTo>
                    <a:lnTo>
                      <a:pt x="2346" y="196476"/>
                    </a:lnTo>
                    <a:lnTo>
                      <a:pt x="0" y="208295"/>
                    </a:lnTo>
                    <a:lnTo>
                      <a:pt x="2277" y="220126"/>
                    </a:lnTo>
                    <a:lnTo>
                      <a:pt x="9172" y="230530"/>
                    </a:lnTo>
                    <a:lnTo>
                      <a:pt x="19382" y="237344"/>
                    </a:lnTo>
                    <a:lnTo>
                      <a:pt x="31203" y="239698"/>
                    </a:lnTo>
                    <a:lnTo>
                      <a:pt x="43038" y="237427"/>
                    </a:lnTo>
                    <a:lnTo>
                      <a:pt x="53444" y="230530"/>
                    </a:lnTo>
                    <a:lnTo>
                      <a:pt x="123650" y="160312"/>
                    </a:lnTo>
                    <a:lnTo>
                      <a:pt x="186273" y="97701"/>
                    </a:lnTo>
                    <a:lnTo>
                      <a:pt x="195989" y="86281"/>
                    </a:lnTo>
                    <a:lnTo>
                      <a:pt x="202890" y="75188"/>
                    </a:lnTo>
                    <a:lnTo>
                      <a:pt x="208103" y="63437"/>
                    </a:lnTo>
                    <a:lnTo>
                      <a:pt x="211627" y="51211"/>
                    </a:lnTo>
                    <a:lnTo>
                      <a:pt x="213465" y="38695"/>
                    </a:lnTo>
                    <a:lnTo>
                      <a:pt x="213617" y="26073"/>
                    </a:lnTo>
                    <a:close/>
                  </a:path>
                </a:pathLst>
              </a:custGeom>
              <a:solidFill>
                <a:srgbClr val="34426E"/>
              </a:solidFill>
            </p:spPr>
            <p:txBody>
              <a:bodyPr wrap="square" lIns="0" tIns="0" rIns="0" bIns="0" rtlCol="0">
                <a:noAutofit/>
              </a:bodyPr>
              <a:lstStyle/>
              <a:p>
                <a:endParaRPr/>
              </a:p>
            </p:txBody>
          </p:sp>
          <p:sp>
            <p:nvSpPr>
              <p:cNvPr id="2637" name="object 95">
                <a:extLst>
                  <a:ext uri="{FF2B5EF4-FFF2-40B4-BE49-F238E27FC236}">
                    <a16:creationId xmlns:a16="http://schemas.microsoft.com/office/drawing/2014/main" id="{0D29FEAD-DADC-0336-AFDB-2272535DBC80}"/>
                  </a:ext>
                </a:extLst>
              </p:cNvPr>
              <p:cNvSpPr/>
              <p:nvPr/>
            </p:nvSpPr>
            <p:spPr>
              <a:xfrm>
                <a:off x="8999914" y="1611817"/>
                <a:ext cx="239707" cy="213771"/>
              </a:xfrm>
              <a:custGeom>
                <a:avLst/>
                <a:gdLst/>
                <a:ahLst/>
                <a:cxnLst/>
                <a:rect l="l" t="t" r="r" b="b"/>
                <a:pathLst>
                  <a:path w="239707" h="213771">
                    <a:moveTo>
                      <a:pt x="239694" y="5336"/>
                    </a:moveTo>
                    <a:lnTo>
                      <a:pt x="233985" y="3526"/>
                    </a:lnTo>
                    <a:lnTo>
                      <a:pt x="221966" y="970"/>
                    </a:lnTo>
                    <a:lnTo>
                      <a:pt x="209761" y="0"/>
                    </a:lnTo>
                    <a:lnTo>
                      <a:pt x="197538" y="616"/>
                    </a:lnTo>
                    <a:lnTo>
                      <a:pt x="185463" y="2818"/>
                    </a:lnTo>
                    <a:lnTo>
                      <a:pt x="173704" y="6607"/>
                    </a:lnTo>
                    <a:lnTo>
                      <a:pt x="162428" y="11983"/>
                    </a:lnTo>
                    <a:lnTo>
                      <a:pt x="151802" y="18946"/>
                    </a:lnTo>
                    <a:lnTo>
                      <a:pt x="141993" y="27497"/>
                    </a:lnTo>
                    <a:lnTo>
                      <a:pt x="9177" y="160326"/>
                    </a:lnTo>
                    <a:lnTo>
                      <a:pt x="2349" y="170546"/>
                    </a:lnTo>
                    <a:lnTo>
                      <a:pt x="0" y="182369"/>
                    </a:lnTo>
                    <a:lnTo>
                      <a:pt x="2277" y="194200"/>
                    </a:lnTo>
                    <a:lnTo>
                      <a:pt x="9177" y="204599"/>
                    </a:lnTo>
                    <a:lnTo>
                      <a:pt x="19395" y="211418"/>
                    </a:lnTo>
                    <a:lnTo>
                      <a:pt x="31214" y="213771"/>
                    </a:lnTo>
                    <a:lnTo>
                      <a:pt x="43045" y="211500"/>
                    </a:lnTo>
                    <a:lnTo>
                      <a:pt x="53449" y="204599"/>
                    </a:lnTo>
                    <a:lnTo>
                      <a:pt x="123667" y="134393"/>
                    </a:lnTo>
                    <a:lnTo>
                      <a:pt x="185567" y="72493"/>
                    </a:lnTo>
                    <a:lnTo>
                      <a:pt x="187002" y="71058"/>
                    </a:lnTo>
                    <a:lnTo>
                      <a:pt x="230525" y="27535"/>
                    </a:lnTo>
                    <a:lnTo>
                      <a:pt x="236646" y="21414"/>
                    </a:lnTo>
                    <a:lnTo>
                      <a:pt x="239707" y="13362"/>
                    </a:lnTo>
                    <a:lnTo>
                      <a:pt x="239694" y="5336"/>
                    </a:lnTo>
                    <a:close/>
                  </a:path>
                </a:pathLst>
              </a:custGeom>
              <a:solidFill>
                <a:srgbClr val="34426E"/>
              </a:solidFill>
            </p:spPr>
            <p:txBody>
              <a:bodyPr wrap="square" lIns="0" tIns="0" rIns="0" bIns="0" rtlCol="0">
                <a:noAutofit/>
              </a:bodyPr>
              <a:lstStyle/>
              <a:p>
                <a:endParaRPr/>
              </a:p>
            </p:txBody>
          </p:sp>
          <p:sp>
            <p:nvSpPr>
              <p:cNvPr id="2638" name="object 96">
                <a:extLst>
                  <a:ext uri="{FF2B5EF4-FFF2-40B4-BE49-F238E27FC236}">
                    <a16:creationId xmlns:a16="http://schemas.microsoft.com/office/drawing/2014/main" id="{ACAEF316-73E8-9474-0C08-E0290A370520}"/>
                  </a:ext>
                </a:extLst>
              </p:cNvPr>
              <p:cNvSpPr/>
              <p:nvPr/>
            </p:nvSpPr>
            <p:spPr>
              <a:xfrm>
                <a:off x="9199148" y="1652331"/>
                <a:ext cx="106865" cy="106871"/>
              </a:xfrm>
              <a:custGeom>
                <a:avLst/>
                <a:gdLst/>
                <a:ahLst/>
                <a:cxnLst/>
                <a:rect l="l" t="t" r="r" b="b"/>
                <a:pathLst>
                  <a:path w="106865" h="106871">
                    <a:moveTo>
                      <a:pt x="53414" y="9172"/>
                    </a:moveTo>
                    <a:lnTo>
                      <a:pt x="9167" y="53419"/>
                    </a:lnTo>
                    <a:lnTo>
                      <a:pt x="2350" y="63638"/>
                    </a:lnTo>
                    <a:lnTo>
                      <a:pt x="0" y="75462"/>
                    </a:lnTo>
                    <a:lnTo>
                      <a:pt x="2271" y="87298"/>
                    </a:lnTo>
                    <a:lnTo>
                      <a:pt x="9167" y="97704"/>
                    </a:lnTo>
                    <a:lnTo>
                      <a:pt x="19377" y="104521"/>
                    </a:lnTo>
                    <a:lnTo>
                      <a:pt x="31199" y="106871"/>
                    </a:lnTo>
                    <a:lnTo>
                      <a:pt x="43033" y="104598"/>
                    </a:lnTo>
                    <a:lnTo>
                      <a:pt x="53439" y="97704"/>
                    </a:lnTo>
                    <a:lnTo>
                      <a:pt x="97686" y="53470"/>
                    </a:lnTo>
                    <a:lnTo>
                      <a:pt x="104514" y="43230"/>
                    </a:lnTo>
                    <a:lnTo>
                      <a:pt x="106865" y="31410"/>
                    </a:lnTo>
                    <a:lnTo>
                      <a:pt x="104590" y="19577"/>
                    </a:lnTo>
                    <a:lnTo>
                      <a:pt x="97686" y="9172"/>
                    </a:lnTo>
                    <a:lnTo>
                      <a:pt x="87476" y="2353"/>
                    </a:lnTo>
                    <a:lnTo>
                      <a:pt x="75655" y="0"/>
                    </a:lnTo>
                    <a:lnTo>
                      <a:pt x="63820" y="2273"/>
                    </a:lnTo>
                    <a:lnTo>
                      <a:pt x="53414" y="9172"/>
                    </a:lnTo>
                    <a:close/>
                  </a:path>
                </a:pathLst>
              </a:custGeom>
              <a:solidFill>
                <a:srgbClr val="ECB133"/>
              </a:solidFill>
            </p:spPr>
            <p:txBody>
              <a:bodyPr wrap="square" lIns="0" tIns="0" rIns="0" bIns="0" rtlCol="0">
                <a:noAutofit/>
              </a:bodyPr>
              <a:lstStyle/>
              <a:p>
                <a:endParaRPr/>
              </a:p>
            </p:txBody>
          </p:sp>
          <p:sp>
            <p:nvSpPr>
              <p:cNvPr id="2639" name="object 97">
                <a:extLst>
                  <a:ext uri="{FF2B5EF4-FFF2-40B4-BE49-F238E27FC236}">
                    <a16:creationId xmlns:a16="http://schemas.microsoft.com/office/drawing/2014/main" id="{F17EFE30-2210-8EB3-B990-A526C4B8C88F}"/>
                  </a:ext>
                </a:extLst>
              </p:cNvPr>
              <p:cNvSpPr/>
              <p:nvPr/>
            </p:nvSpPr>
            <p:spPr>
              <a:xfrm>
                <a:off x="9508619" y="1611969"/>
                <a:ext cx="239702" cy="213626"/>
              </a:xfrm>
              <a:custGeom>
                <a:avLst/>
                <a:gdLst/>
                <a:ahLst/>
                <a:cxnLst/>
                <a:rect l="l" t="t" r="r" b="b"/>
                <a:pathLst>
                  <a:path w="239702" h="213626">
                    <a:moveTo>
                      <a:pt x="26073" y="0"/>
                    </a:moveTo>
                    <a:lnTo>
                      <a:pt x="24917" y="71"/>
                    </a:lnTo>
                    <a:lnTo>
                      <a:pt x="12327" y="1781"/>
                    </a:lnTo>
                    <a:lnTo>
                      <a:pt x="25" y="5181"/>
                    </a:lnTo>
                    <a:lnTo>
                      <a:pt x="0" y="13220"/>
                    </a:lnTo>
                    <a:lnTo>
                      <a:pt x="3047" y="21247"/>
                    </a:lnTo>
                    <a:lnTo>
                      <a:pt x="9182" y="27381"/>
                    </a:lnTo>
                    <a:lnTo>
                      <a:pt x="53416" y="71615"/>
                    </a:lnTo>
                    <a:lnTo>
                      <a:pt x="116039" y="134226"/>
                    </a:lnTo>
                    <a:lnTo>
                      <a:pt x="186245" y="204444"/>
                    </a:lnTo>
                    <a:lnTo>
                      <a:pt x="196472" y="211277"/>
                    </a:lnTo>
                    <a:lnTo>
                      <a:pt x="208294" y="213626"/>
                    </a:lnTo>
                    <a:lnTo>
                      <a:pt x="220127" y="211348"/>
                    </a:lnTo>
                    <a:lnTo>
                      <a:pt x="230530" y="204444"/>
                    </a:lnTo>
                    <a:lnTo>
                      <a:pt x="237352" y="194225"/>
                    </a:lnTo>
                    <a:lnTo>
                      <a:pt x="239702" y="182401"/>
                    </a:lnTo>
                    <a:lnTo>
                      <a:pt x="237428" y="170565"/>
                    </a:lnTo>
                    <a:lnTo>
                      <a:pt x="230530" y="160159"/>
                    </a:lnTo>
                    <a:lnTo>
                      <a:pt x="160312" y="89954"/>
                    </a:lnTo>
                    <a:lnTo>
                      <a:pt x="97701" y="27330"/>
                    </a:lnTo>
                    <a:lnTo>
                      <a:pt x="86289" y="17639"/>
                    </a:lnTo>
                    <a:lnTo>
                      <a:pt x="75197" y="10736"/>
                    </a:lnTo>
                    <a:lnTo>
                      <a:pt x="63445" y="5522"/>
                    </a:lnTo>
                    <a:lnTo>
                      <a:pt x="51218" y="1996"/>
                    </a:lnTo>
                    <a:lnTo>
                      <a:pt x="38699" y="156"/>
                    </a:lnTo>
                    <a:lnTo>
                      <a:pt x="26073" y="0"/>
                    </a:lnTo>
                    <a:close/>
                  </a:path>
                </a:pathLst>
              </a:custGeom>
              <a:solidFill>
                <a:srgbClr val="34426E"/>
              </a:solidFill>
            </p:spPr>
            <p:txBody>
              <a:bodyPr wrap="square" lIns="0" tIns="0" rIns="0" bIns="0" rtlCol="0">
                <a:noAutofit/>
              </a:bodyPr>
              <a:lstStyle/>
              <a:p>
                <a:endParaRPr/>
              </a:p>
            </p:txBody>
          </p:sp>
          <p:sp>
            <p:nvSpPr>
              <p:cNvPr id="2640" name="object 98">
                <a:extLst>
                  <a:ext uri="{FF2B5EF4-FFF2-40B4-BE49-F238E27FC236}">
                    <a16:creationId xmlns:a16="http://schemas.microsoft.com/office/drawing/2014/main" id="{5AA36636-6F65-A929-709E-F2CC1C67BD3E}"/>
                  </a:ext>
                </a:extLst>
              </p:cNvPr>
              <p:cNvSpPr/>
              <p:nvPr/>
            </p:nvSpPr>
            <p:spPr>
              <a:xfrm>
                <a:off x="9506733" y="2027197"/>
                <a:ext cx="239705" cy="213620"/>
              </a:xfrm>
              <a:custGeom>
                <a:avLst/>
                <a:gdLst/>
                <a:ahLst/>
                <a:cxnLst/>
                <a:rect l="l" t="t" r="r" b="b"/>
                <a:pathLst>
                  <a:path w="239705" h="213620">
                    <a:moveTo>
                      <a:pt x="26073" y="213620"/>
                    </a:moveTo>
                    <a:lnTo>
                      <a:pt x="38700" y="213468"/>
                    </a:lnTo>
                    <a:lnTo>
                      <a:pt x="51220" y="211631"/>
                    </a:lnTo>
                    <a:lnTo>
                      <a:pt x="63446" y="208106"/>
                    </a:lnTo>
                    <a:lnTo>
                      <a:pt x="75197" y="202893"/>
                    </a:lnTo>
                    <a:lnTo>
                      <a:pt x="86287" y="195992"/>
                    </a:lnTo>
                    <a:lnTo>
                      <a:pt x="96532" y="187400"/>
                    </a:lnTo>
                    <a:lnTo>
                      <a:pt x="160324" y="123653"/>
                    </a:lnTo>
                    <a:lnTo>
                      <a:pt x="230543" y="53447"/>
                    </a:lnTo>
                    <a:lnTo>
                      <a:pt x="237435" y="43040"/>
                    </a:lnTo>
                    <a:lnTo>
                      <a:pt x="239705" y="31204"/>
                    </a:lnTo>
                    <a:lnTo>
                      <a:pt x="237354" y="19379"/>
                    </a:lnTo>
                    <a:lnTo>
                      <a:pt x="230543" y="9162"/>
                    </a:lnTo>
                    <a:lnTo>
                      <a:pt x="220134" y="2270"/>
                    </a:lnTo>
                    <a:lnTo>
                      <a:pt x="208295" y="0"/>
                    </a:lnTo>
                    <a:lnTo>
                      <a:pt x="196469" y="2351"/>
                    </a:lnTo>
                    <a:lnTo>
                      <a:pt x="186258" y="9162"/>
                    </a:lnTo>
                    <a:lnTo>
                      <a:pt x="116052" y="79381"/>
                    </a:lnTo>
                    <a:lnTo>
                      <a:pt x="53428" y="142004"/>
                    </a:lnTo>
                    <a:lnTo>
                      <a:pt x="9182" y="186251"/>
                    </a:lnTo>
                    <a:lnTo>
                      <a:pt x="3060" y="192373"/>
                    </a:lnTo>
                    <a:lnTo>
                      <a:pt x="0" y="200412"/>
                    </a:lnTo>
                    <a:lnTo>
                      <a:pt x="25" y="208438"/>
                    </a:lnTo>
                    <a:lnTo>
                      <a:pt x="12332" y="211843"/>
                    </a:lnTo>
                    <a:lnTo>
                      <a:pt x="24918" y="213548"/>
                    </a:lnTo>
                    <a:lnTo>
                      <a:pt x="26073" y="213620"/>
                    </a:lnTo>
                    <a:close/>
                  </a:path>
                </a:pathLst>
              </a:custGeom>
              <a:solidFill>
                <a:srgbClr val="34426E"/>
              </a:solidFill>
            </p:spPr>
            <p:txBody>
              <a:bodyPr wrap="square" lIns="0" tIns="0" rIns="0" bIns="0" rtlCol="0">
                <a:noAutofit/>
              </a:bodyPr>
              <a:lstStyle/>
              <a:p>
                <a:endParaRPr/>
              </a:p>
            </p:txBody>
          </p:sp>
          <p:sp>
            <p:nvSpPr>
              <p:cNvPr id="2641" name="object 99">
                <a:extLst>
                  <a:ext uri="{FF2B5EF4-FFF2-40B4-BE49-F238E27FC236}">
                    <a16:creationId xmlns:a16="http://schemas.microsoft.com/office/drawing/2014/main" id="{C7FC1278-2F1D-7BBB-AD97-41CB965F241C}"/>
                  </a:ext>
                </a:extLst>
              </p:cNvPr>
              <p:cNvSpPr/>
              <p:nvPr/>
            </p:nvSpPr>
            <p:spPr>
              <a:xfrm>
                <a:off x="9399840" y="1894379"/>
                <a:ext cx="213769" cy="239690"/>
              </a:xfrm>
              <a:custGeom>
                <a:avLst/>
                <a:gdLst/>
                <a:ahLst/>
                <a:cxnLst/>
                <a:rect l="l" t="t" r="r" b="b"/>
                <a:pathLst>
                  <a:path w="213769" h="239690">
                    <a:moveTo>
                      <a:pt x="5333" y="239677"/>
                    </a:moveTo>
                    <a:lnTo>
                      <a:pt x="13360" y="239690"/>
                    </a:lnTo>
                    <a:lnTo>
                      <a:pt x="21411" y="236654"/>
                    </a:lnTo>
                    <a:lnTo>
                      <a:pt x="27533" y="230507"/>
                    </a:lnTo>
                    <a:lnTo>
                      <a:pt x="71056" y="186997"/>
                    </a:lnTo>
                    <a:lnTo>
                      <a:pt x="72491" y="185549"/>
                    </a:lnTo>
                    <a:lnTo>
                      <a:pt x="134403" y="123650"/>
                    </a:lnTo>
                    <a:lnTo>
                      <a:pt x="204596" y="53444"/>
                    </a:lnTo>
                    <a:lnTo>
                      <a:pt x="211495" y="43036"/>
                    </a:lnTo>
                    <a:lnTo>
                      <a:pt x="213769" y="31199"/>
                    </a:lnTo>
                    <a:lnTo>
                      <a:pt x="211415" y="19376"/>
                    </a:lnTo>
                    <a:lnTo>
                      <a:pt x="204596" y="9172"/>
                    </a:lnTo>
                    <a:lnTo>
                      <a:pt x="194193" y="2272"/>
                    </a:lnTo>
                    <a:lnTo>
                      <a:pt x="182357" y="0"/>
                    </a:lnTo>
                    <a:lnTo>
                      <a:pt x="170533" y="2356"/>
                    </a:lnTo>
                    <a:lnTo>
                      <a:pt x="160337" y="9172"/>
                    </a:lnTo>
                    <a:lnTo>
                      <a:pt x="27495" y="142001"/>
                    </a:lnTo>
                    <a:lnTo>
                      <a:pt x="18946" y="151808"/>
                    </a:lnTo>
                    <a:lnTo>
                      <a:pt x="11983" y="162432"/>
                    </a:lnTo>
                    <a:lnTo>
                      <a:pt x="6607" y="173707"/>
                    </a:lnTo>
                    <a:lnTo>
                      <a:pt x="2818" y="185465"/>
                    </a:lnTo>
                    <a:lnTo>
                      <a:pt x="615" y="197539"/>
                    </a:lnTo>
                    <a:lnTo>
                      <a:pt x="0" y="209762"/>
                    </a:lnTo>
                    <a:lnTo>
                      <a:pt x="971" y="221967"/>
                    </a:lnTo>
                    <a:lnTo>
                      <a:pt x="3529" y="233987"/>
                    </a:lnTo>
                    <a:lnTo>
                      <a:pt x="5333" y="239677"/>
                    </a:lnTo>
                    <a:close/>
                  </a:path>
                </a:pathLst>
              </a:custGeom>
              <a:solidFill>
                <a:srgbClr val="34426E"/>
              </a:solidFill>
            </p:spPr>
            <p:txBody>
              <a:bodyPr wrap="square" lIns="0" tIns="0" rIns="0" bIns="0" rtlCol="0">
                <a:noAutofit/>
              </a:bodyPr>
              <a:lstStyle/>
              <a:p>
                <a:endParaRPr/>
              </a:p>
            </p:txBody>
          </p:sp>
          <p:sp>
            <p:nvSpPr>
              <p:cNvPr id="2642" name="object 100">
                <a:extLst>
                  <a:ext uri="{FF2B5EF4-FFF2-40B4-BE49-F238E27FC236}">
                    <a16:creationId xmlns:a16="http://schemas.microsoft.com/office/drawing/2014/main" id="{0689CD0B-646F-1E7A-5A49-4FEAEC9E61E5}"/>
                  </a:ext>
                </a:extLst>
              </p:cNvPr>
              <p:cNvSpPr/>
              <p:nvPr/>
            </p:nvSpPr>
            <p:spPr>
              <a:xfrm>
                <a:off x="9440363" y="2093606"/>
                <a:ext cx="106860" cy="106857"/>
              </a:xfrm>
              <a:custGeom>
                <a:avLst/>
                <a:gdLst/>
                <a:ahLst/>
                <a:cxnLst/>
                <a:rect l="l" t="t" r="r" b="b"/>
                <a:pathLst>
                  <a:path w="106860" h="106857">
                    <a:moveTo>
                      <a:pt x="9167" y="53423"/>
                    </a:moveTo>
                    <a:lnTo>
                      <a:pt x="2272" y="63823"/>
                    </a:lnTo>
                    <a:lnTo>
                      <a:pt x="0" y="75654"/>
                    </a:lnTo>
                    <a:lnTo>
                      <a:pt x="2353" y="87475"/>
                    </a:lnTo>
                    <a:lnTo>
                      <a:pt x="9167" y="97683"/>
                    </a:lnTo>
                    <a:lnTo>
                      <a:pt x="19572" y="104584"/>
                    </a:lnTo>
                    <a:lnTo>
                      <a:pt x="31410" y="106857"/>
                    </a:lnTo>
                    <a:lnTo>
                      <a:pt x="43234" y="104503"/>
                    </a:lnTo>
                    <a:lnTo>
                      <a:pt x="53427" y="97696"/>
                    </a:lnTo>
                    <a:lnTo>
                      <a:pt x="97673" y="53449"/>
                    </a:lnTo>
                    <a:lnTo>
                      <a:pt x="104593" y="43018"/>
                    </a:lnTo>
                    <a:lnTo>
                      <a:pt x="106860" y="31182"/>
                    </a:lnTo>
                    <a:lnTo>
                      <a:pt x="104498" y="19360"/>
                    </a:lnTo>
                    <a:lnTo>
                      <a:pt x="97686" y="9177"/>
                    </a:lnTo>
                    <a:lnTo>
                      <a:pt x="87281" y="2273"/>
                    </a:lnTo>
                    <a:lnTo>
                      <a:pt x="75447" y="0"/>
                    </a:lnTo>
                    <a:lnTo>
                      <a:pt x="63627" y="2352"/>
                    </a:lnTo>
                    <a:lnTo>
                      <a:pt x="53414" y="9177"/>
                    </a:lnTo>
                    <a:lnTo>
                      <a:pt x="9167" y="53423"/>
                    </a:lnTo>
                    <a:close/>
                  </a:path>
                </a:pathLst>
              </a:custGeom>
              <a:solidFill>
                <a:srgbClr val="ECB133"/>
              </a:solidFill>
            </p:spPr>
            <p:txBody>
              <a:bodyPr wrap="square" lIns="0" tIns="0" rIns="0" bIns="0" rtlCol="0">
                <a:noAutofit/>
              </a:bodyPr>
              <a:lstStyle/>
              <a:p>
                <a:endParaRPr/>
              </a:p>
            </p:txBody>
          </p:sp>
          <p:sp>
            <p:nvSpPr>
              <p:cNvPr id="2643" name="object 101">
                <a:extLst>
                  <a:ext uri="{FF2B5EF4-FFF2-40B4-BE49-F238E27FC236}">
                    <a16:creationId xmlns:a16="http://schemas.microsoft.com/office/drawing/2014/main" id="{96B27306-CBF4-6C38-DD48-27512257BAB1}"/>
                  </a:ext>
                </a:extLst>
              </p:cNvPr>
              <p:cNvSpPr/>
              <p:nvPr/>
            </p:nvSpPr>
            <p:spPr>
              <a:xfrm>
                <a:off x="9401709" y="1718715"/>
                <a:ext cx="213779" cy="239696"/>
              </a:xfrm>
              <a:custGeom>
                <a:avLst/>
                <a:gdLst/>
                <a:ahLst/>
                <a:cxnLst/>
                <a:rect l="l" t="t" r="r" b="b"/>
                <a:pathLst>
                  <a:path w="213779" h="239696">
                    <a:moveTo>
                      <a:pt x="5331" y="12"/>
                    </a:moveTo>
                    <a:lnTo>
                      <a:pt x="3523" y="5719"/>
                    </a:lnTo>
                    <a:lnTo>
                      <a:pt x="967" y="17740"/>
                    </a:lnTo>
                    <a:lnTo>
                      <a:pt x="0" y="29947"/>
                    </a:lnTo>
                    <a:lnTo>
                      <a:pt x="619" y="42170"/>
                    </a:lnTo>
                    <a:lnTo>
                      <a:pt x="2824" y="54243"/>
                    </a:lnTo>
                    <a:lnTo>
                      <a:pt x="6616" y="66000"/>
                    </a:lnTo>
                    <a:lnTo>
                      <a:pt x="11994" y="77273"/>
                    </a:lnTo>
                    <a:lnTo>
                      <a:pt x="18957" y="87896"/>
                    </a:lnTo>
                    <a:lnTo>
                      <a:pt x="27505" y="97701"/>
                    </a:lnTo>
                    <a:lnTo>
                      <a:pt x="160321" y="230517"/>
                    </a:lnTo>
                    <a:lnTo>
                      <a:pt x="170547" y="237347"/>
                    </a:lnTo>
                    <a:lnTo>
                      <a:pt x="182372" y="239696"/>
                    </a:lnTo>
                    <a:lnTo>
                      <a:pt x="194207" y="237422"/>
                    </a:lnTo>
                    <a:lnTo>
                      <a:pt x="204606" y="230530"/>
                    </a:lnTo>
                    <a:lnTo>
                      <a:pt x="211429" y="220312"/>
                    </a:lnTo>
                    <a:lnTo>
                      <a:pt x="213779" y="208491"/>
                    </a:lnTo>
                    <a:lnTo>
                      <a:pt x="211505" y="196656"/>
                    </a:lnTo>
                    <a:lnTo>
                      <a:pt x="204606" y="186245"/>
                    </a:lnTo>
                    <a:lnTo>
                      <a:pt x="134401" y="116039"/>
                    </a:lnTo>
                    <a:lnTo>
                      <a:pt x="72501" y="54140"/>
                    </a:lnTo>
                    <a:lnTo>
                      <a:pt x="71053" y="52692"/>
                    </a:lnTo>
                    <a:lnTo>
                      <a:pt x="27543" y="9194"/>
                    </a:lnTo>
                    <a:lnTo>
                      <a:pt x="21409" y="3047"/>
                    </a:lnTo>
                    <a:lnTo>
                      <a:pt x="13357" y="0"/>
                    </a:lnTo>
                    <a:lnTo>
                      <a:pt x="5331" y="12"/>
                    </a:lnTo>
                    <a:close/>
                  </a:path>
                </a:pathLst>
              </a:custGeom>
              <a:solidFill>
                <a:srgbClr val="34426E"/>
              </a:solidFill>
            </p:spPr>
            <p:txBody>
              <a:bodyPr wrap="square" lIns="0" tIns="0" rIns="0" bIns="0" rtlCol="0">
                <a:noAutofit/>
              </a:bodyPr>
              <a:lstStyle/>
              <a:p>
                <a:endParaRPr/>
              </a:p>
            </p:txBody>
          </p:sp>
          <p:sp>
            <p:nvSpPr>
              <p:cNvPr id="2644" name="object 102">
                <a:extLst>
                  <a:ext uri="{FF2B5EF4-FFF2-40B4-BE49-F238E27FC236}">
                    <a16:creationId xmlns:a16="http://schemas.microsoft.com/office/drawing/2014/main" id="{B1892102-B0A4-B527-FA73-831A0DEB41AE}"/>
                  </a:ext>
                </a:extLst>
              </p:cNvPr>
              <p:cNvSpPr/>
              <p:nvPr/>
            </p:nvSpPr>
            <p:spPr>
              <a:xfrm>
                <a:off x="9442233" y="1652333"/>
                <a:ext cx="106870" cy="106846"/>
              </a:xfrm>
              <a:custGeom>
                <a:avLst/>
                <a:gdLst/>
                <a:ahLst/>
                <a:cxnLst/>
                <a:rect l="l" t="t" r="r" b="b"/>
                <a:pathLst>
                  <a:path w="106870" h="106846">
                    <a:moveTo>
                      <a:pt x="9177" y="53446"/>
                    </a:moveTo>
                    <a:lnTo>
                      <a:pt x="53411" y="97680"/>
                    </a:lnTo>
                    <a:lnTo>
                      <a:pt x="63634" y="104493"/>
                    </a:lnTo>
                    <a:lnTo>
                      <a:pt x="75457" y="106846"/>
                    </a:lnTo>
                    <a:lnTo>
                      <a:pt x="87291" y="104576"/>
                    </a:lnTo>
                    <a:lnTo>
                      <a:pt x="97696" y="97680"/>
                    </a:lnTo>
                    <a:lnTo>
                      <a:pt x="104510" y="87487"/>
                    </a:lnTo>
                    <a:lnTo>
                      <a:pt x="106870" y="75663"/>
                    </a:lnTo>
                    <a:lnTo>
                      <a:pt x="104602" y="63825"/>
                    </a:lnTo>
                    <a:lnTo>
                      <a:pt x="97708" y="53420"/>
                    </a:lnTo>
                    <a:lnTo>
                      <a:pt x="53449" y="9173"/>
                    </a:lnTo>
                    <a:lnTo>
                      <a:pt x="43244" y="2354"/>
                    </a:lnTo>
                    <a:lnTo>
                      <a:pt x="31419" y="0"/>
                    </a:lnTo>
                    <a:lnTo>
                      <a:pt x="19581" y="2272"/>
                    </a:lnTo>
                    <a:lnTo>
                      <a:pt x="9177" y="9173"/>
                    </a:lnTo>
                    <a:lnTo>
                      <a:pt x="2349" y="19392"/>
                    </a:lnTo>
                    <a:lnTo>
                      <a:pt x="0" y="31211"/>
                    </a:lnTo>
                    <a:lnTo>
                      <a:pt x="2277" y="43042"/>
                    </a:lnTo>
                    <a:lnTo>
                      <a:pt x="9177" y="53446"/>
                    </a:lnTo>
                    <a:close/>
                  </a:path>
                </a:pathLst>
              </a:custGeom>
              <a:solidFill>
                <a:srgbClr val="ECB133"/>
              </a:solidFill>
            </p:spPr>
            <p:txBody>
              <a:bodyPr wrap="square" lIns="0" tIns="0" rIns="0" bIns="0" rtlCol="0">
                <a:noAutofit/>
              </a:bodyPr>
              <a:lstStyle/>
              <a:p>
                <a:endParaRPr/>
              </a:p>
            </p:txBody>
          </p:sp>
          <p:sp>
            <p:nvSpPr>
              <p:cNvPr id="2645" name="object 103">
                <a:extLst>
                  <a:ext uri="{FF2B5EF4-FFF2-40B4-BE49-F238E27FC236}">
                    <a16:creationId xmlns:a16="http://schemas.microsoft.com/office/drawing/2014/main" id="{A9C3AF52-C781-94C4-9356-6DD14F4A32BB}"/>
                  </a:ext>
                </a:extLst>
              </p:cNvPr>
              <p:cNvSpPr/>
              <p:nvPr/>
            </p:nvSpPr>
            <p:spPr>
              <a:xfrm>
                <a:off x="9132741" y="1210018"/>
                <a:ext cx="213628" cy="239718"/>
              </a:xfrm>
              <a:custGeom>
                <a:avLst/>
                <a:gdLst/>
                <a:ahLst/>
                <a:cxnLst/>
                <a:rect l="l" t="t" r="r" b="b"/>
                <a:pathLst>
                  <a:path w="213628" h="239718">
                    <a:moveTo>
                      <a:pt x="213628" y="213632"/>
                    </a:moveTo>
                    <a:lnTo>
                      <a:pt x="213472" y="201005"/>
                    </a:lnTo>
                    <a:lnTo>
                      <a:pt x="211632" y="188486"/>
                    </a:lnTo>
                    <a:lnTo>
                      <a:pt x="208107" y="176261"/>
                    </a:lnTo>
                    <a:lnTo>
                      <a:pt x="202893" y="164511"/>
                    </a:lnTo>
                    <a:lnTo>
                      <a:pt x="195989" y="153420"/>
                    </a:lnTo>
                    <a:lnTo>
                      <a:pt x="187392" y="143170"/>
                    </a:lnTo>
                    <a:lnTo>
                      <a:pt x="123661" y="79381"/>
                    </a:lnTo>
                    <a:lnTo>
                      <a:pt x="53443" y="9162"/>
                    </a:lnTo>
                    <a:lnTo>
                      <a:pt x="43038" y="2268"/>
                    </a:lnTo>
                    <a:lnTo>
                      <a:pt x="31202" y="0"/>
                    </a:lnTo>
                    <a:lnTo>
                      <a:pt x="19377" y="2357"/>
                    </a:lnTo>
                    <a:lnTo>
                      <a:pt x="9183" y="9162"/>
                    </a:lnTo>
                    <a:lnTo>
                      <a:pt x="2278" y="19567"/>
                    </a:lnTo>
                    <a:lnTo>
                      <a:pt x="0" y="31401"/>
                    </a:lnTo>
                    <a:lnTo>
                      <a:pt x="2347" y="43224"/>
                    </a:lnTo>
                    <a:lnTo>
                      <a:pt x="9170" y="53447"/>
                    </a:lnTo>
                    <a:lnTo>
                      <a:pt x="79376" y="123653"/>
                    </a:lnTo>
                    <a:lnTo>
                      <a:pt x="142012" y="186277"/>
                    </a:lnTo>
                    <a:lnTo>
                      <a:pt x="186246" y="230523"/>
                    </a:lnTo>
                    <a:lnTo>
                      <a:pt x="192381" y="236645"/>
                    </a:lnTo>
                    <a:lnTo>
                      <a:pt x="200420" y="239718"/>
                    </a:lnTo>
                    <a:lnTo>
                      <a:pt x="208446" y="239680"/>
                    </a:lnTo>
                    <a:lnTo>
                      <a:pt x="211851" y="227373"/>
                    </a:lnTo>
                    <a:lnTo>
                      <a:pt x="213556" y="214787"/>
                    </a:lnTo>
                    <a:lnTo>
                      <a:pt x="213628" y="213632"/>
                    </a:lnTo>
                    <a:close/>
                  </a:path>
                </a:pathLst>
              </a:custGeom>
              <a:solidFill>
                <a:srgbClr val="34426E"/>
              </a:solidFill>
            </p:spPr>
            <p:txBody>
              <a:bodyPr wrap="square" lIns="0" tIns="0" rIns="0" bIns="0" rtlCol="0">
                <a:noAutofit/>
              </a:bodyPr>
              <a:lstStyle/>
              <a:p>
                <a:endParaRPr/>
              </a:p>
            </p:txBody>
          </p:sp>
          <p:sp>
            <p:nvSpPr>
              <p:cNvPr id="2646" name="object 104">
                <a:extLst>
                  <a:ext uri="{FF2B5EF4-FFF2-40B4-BE49-F238E27FC236}">
                    <a16:creationId xmlns:a16="http://schemas.microsoft.com/office/drawing/2014/main" id="{48A44AE6-B4FD-C063-55D4-8B8D64143266}"/>
                  </a:ext>
                </a:extLst>
              </p:cNvPr>
              <p:cNvSpPr/>
              <p:nvPr/>
            </p:nvSpPr>
            <p:spPr>
              <a:xfrm>
                <a:off x="8999917" y="1342848"/>
                <a:ext cx="239710" cy="213781"/>
              </a:xfrm>
              <a:custGeom>
                <a:avLst/>
                <a:gdLst/>
                <a:ahLst/>
                <a:cxnLst/>
                <a:rect l="l" t="t" r="r" b="b"/>
                <a:pathLst>
                  <a:path w="239710" h="213781">
                    <a:moveTo>
                      <a:pt x="239685" y="208448"/>
                    </a:moveTo>
                    <a:lnTo>
                      <a:pt x="239710" y="200421"/>
                    </a:lnTo>
                    <a:lnTo>
                      <a:pt x="236662" y="192382"/>
                    </a:lnTo>
                    <a:lnTo>
                      <a:pt x="230515" y="186248"/>
                    </a:lnTo>
                    <a:lnTo>
                      <a:pt x="187005" y="142712"/>
                    </a:lnTo>
                    <a:lnTo>
                      <a:pt x="185557" y="141290"/>
                    </a:lnTo>
                    <a:lnTo>
                      <a:pt x="123658" y="79378"/>
                    </a:lnTo>
                    <a:lnTo>
                      <a:pt x="53439" y="9172"/>
                    </a:lnTo>
                    <a:lnTo>
                      <a:pt x="43038" y="2273"/>
                    </a:lnTo>
                    <a:lnTo>
                      <a:pt x="31203" y="0"/>
                    </a:lnTo>
                    <a:lnTo>
                      <a:pt x="19379" y="2353"/>
                    </a:lnTo>
                    <a:lnTo>
                      <a:pt x="9167" y="9172"/>
                    </a:lnTo>
                    <a:lnTo>
                      <a:pt x="2273" y="19573"/>
                    </a:lnTo>
                    <a:lnTo>
                      <a:pt x="0" y="31408"/>
                    </a:lnTo>
                    <a:lnTo>
                      <a:pt x="2350" y="43233"/>
                    </a:lnTo>
                    <a:lnTo>
                      <a:pt x="9167" y="53444"/>
                    </a:lnTo>
                    <a:lnTo>
                      <a:pt x="141996" y="186273"/>
                    </a:lnTo>
                    <a:lnTo>
                      <a:pt x="151805" y="194825"/>
                    </a:lnTo>
                    <a:lnTo>
                      <a:pt x="162431" y="201790"/>
                    </a:lnTo>
                    <a:lnTo>
                      <a:pt x="173706" y="207168"/>
                    </a:lnTo>
                    <a:lnTo>
                      <a:pt x="185463" y="210959"/>
                    </a:lnTo>
                    <a:lnTo>
                      <a:pt x="197536" y="213163"/>
                    </a:lnTo>
                    <a:lnTo>
                      <a:pt x="209758" y="213781"/>
                    </a:lnTo>
                    <a:lnTo>
                      <a:pt x="221962" y="212812"/>
                    </a:lnTo>
                    <a:lnTo>
                      <a:pt x="233981" y="210256"/>
                    </a:lnTo>
                    <a:lnTo>
                      <a:pt x="239685" y="208448"/>
                    </a:lnTo>
                    <a:close/>
                  </a:path>
                </a:pathLst>
              </a:custGeom>
              <a:solidFill>
                <a:srgbClr val="34426E"/>
              </a:solidFill>
            </p:spPr>
            <p:txBody>
              <a:bodyPr wrap="square" lIns="0" tIns="0" rIns="0" bIns="0" rtlCol="0">
                <a:noAutofit/>
              </a:bodyPr>
              <a:lstStyle/>
              <a:p>
                <a:endParaRPr/>
              </a:p>
            </p:txBody>
          </p:sp>
          <p:sp>
            <p:nvSpPr>
              <p:cNvPr id="2647" name="object 105">
                <a:extLst>
                  <a:ext uri="{FF2B5EF4-FFF2-40B4-BE49-F238E27FC236}">
                    <a16:creationId xmlns:a16="http://schemas.microsoft.com/office/drawing/2014/main" id="{DFB7B391-02A1-2206-27BB-5D93E32DF14D}"/>
                  </a:ext>
                </a:extLst>
              </p:cNvPr>
              <p:cNvSpPr/>
              <p:nvPr/>
            </p:nvSpPr>
            <p:spPr>
              <a:xfrm>
                <a:off x="9199148" y="1409231"/>
                <a:ext cx="106865" cy="106870"/>
              </a:xfrm>
              <a:custGeom>
                <a:avLst/>
                <a:gdLst/>
                <a:ahLst/>
                <a:cxnLst/>
                <a:rect l="l" t="t" r="r" b="b"/>
                <a:pathLst>
                  <a:path w="106865" h="106870">
                    <a:moveTo>
                      <a:pt x="53414" y="97702"/>
                    </a:moveTo>
                    <a:lnTo>
                      <a:pt x="63820" y="104596"/>
                    </a:lnTo>
                    <a:lnTo>
                      <a:pt x="75655" y="106870"/>
                    </a:lnTo>
                    <a:lnTo>
                      <a:pt x="87476" y="104519"/>
                    </a:lnTo>
                    <a:lnTo>
                      <a:pt x="97686" y="97702"/>
                    </a:lnTo>
                    <a:lnTo>
                      <a:pt x="104588" y="87296"/>
                    </a:lnTo>
                    <a:lnTo>
                      <a:pt x="106865" y="75465"/>
                    </a:lnTo>
                    <a:lnTo>
                      <a:pt x="104515" y="63647"/>
                    </a:lnTo>
                    <a:lnTo>
                      <a:pt x="97699" y="53443"/>
                    </a:lnTo>
                    <a:lnTo>
                      <a:pt x="53452" y="9183"/>
                    </a:lnTo>
                    <a:lnTo>
                      <a:pt x="43034" y="2272"/>
                    </a:lnTo>
                    <a:lnTo>
                      <a:pt x="31202" y="0"/>
                    </a:lnTo>
                    <a:lnTo>
                      <a:pt x="19381" y="2355"/>
                    </a:lnTo>
                    <a:lnTo>
                      <a:pt x="9167" y="9183"/>
                    </a:lnTo>
                    <a:lnTo>
                      <a:pt x="2270" y="19591"/>
                    </a:lnTo>
                    <a:lnTo>
                      <a:pt x="0" y="31428"/>
                    </a:lnTo>
                    <a:lnTo>
                      <a:pt x="2353" y="43251"/>
                    </a:lnTo>
                    <a:lnTo>
                      <a:pt x="9167" y="53455"/>
                    </a:lnTo>
                    <a:lnTo>
                      <a:pt x="53414" y="97702"/>
                    </a:lnTo>
                    <a:close/>
                  </a:path>
                </a:pathLst>
              </a:custGeom>
              <a:solidFill>
                <a:srgbClr val="ECB133"/>
              </a:solidFill>
            </p:spPr>
            <p:txBody>
              <a:bodyPr wrap="square" lIns="0" tIns="0" rIns="0" bIns="0" rtlCol="0">
                <a:noAutofit/>
              </a:bodyPr>
              <a:lstStyle/>
              <a:p>
                <a:endParaRPr/>
              </a:p>
            </p:txBody>
          </p:sp>
          <p:sp>
            <p:nvSpPr>
              <p:cNvPr id="2648" name="object 106">
                <a:extLst>
                  <a:ext uri="{FF2B5EF4-FFF2-40B4-BE49-F238E27FC236}">
                    <a16:creationId xmlns:a16="http://schemas.microsoft.com/office/drawing/2014/main" id="{76D45685-9905-F488-1151-DCFFF086694B}"/>
                  </a:ext>
                </a:extLst>
              </p:cNvPr>
              <p:cNvSpPr/>
              <p:nvPr/>
            </p:nvSpPr>
            <p:spPr>
              <a:xfrm>
                <a:off x="9342563" y="1552658"/>
                <a:ext cx="63121" cy="63121"/>
              </a:xfrm>
              <a:custGeom>
                <a:avLst/>
                <a:gdLst/>
                <a:ahLst/>
                <a:cxnLst/>
                <a:rect l="l" t="t" r="r" b="b"/>
                <a:pathLst>
                  <a:path w="63121" h="63121">
                    <a:moveTo>
                      <a:pt x="9243" y="9242"/>
                    </a:moveTo>
                    <a:lnTo>
                      <a:pt x="9098" y="9388"/>
                    </a:lnTo>
                    <a:lnTo>
                      <a:pt x="2254" y="19820"/>
                    </a:lnTo>
                    <a:lnTo>
                      <a:pt x="0" y="31657"/>
                    </a:lnTo>
                    <a:lnTo>
                      <a:pt x="2330" y="43484"/>
                    </a:lnTo>
                    <a:lnTo>
                      <a:pt x="9243" y="53882"/>
                    </a:lnTo>
                    <a:lnTo>
                      <a:pt x="19813" y="60863"/>
                    </a:lnTo>
                    <a:lnTo>
                      <a:pt x="31653" y="63121"/>
                    </a:lnTo>
                    <a:lnTo>
                      <a:pt x="43483" y="60795"/>
                    </a:lnTo>
                    <a:lnTo>
                      <a:pt x="53884" y="53882"/>
                    </a:lnTo>
                    <a:lnTo>
                      <a:pt x="54016" y="53749"/>
                    </a:lnTo>
                    <a:lnTo>
                      <a:pt x="60863" y="43318"/>
                    </a:lnTo>
                    <a:lnTo>
                      <a:pt x="63121" y="31481"/>
                    </a:lnTo>
                    <a:lnTo>
                      <a:pt x="60791" y="19655"/>
                    </a:lnTo>
                    <a:lnTo>
                      <a:pt x="53871" y="9255"/>
                    </a:lnTo>
                    <a:lnTo>
                      <a:pt x="53729" y="9113"/>
                    </a:lnTo>
                    <a:lnTo>
                      <a:pt x="43302" y="2263"/>
                    </a:lnTo>
                    <a:lnTo>
                      <a:pt x="31464" y="0"/>
                    </a:lnTo>
                    <a:lnTo>
                      <a:pt x="19637" y="2325"/>
                    </a:lnTo>
                    <a:lnTo>
                      <a:pt x="9243" y="9242"/>
                    </a:lnTo>
                    <a:close/>
                  </a:path>
                </a:pathLst>
              </a:custGeom>
              <a:solidFill>
                <a:srgbClr val="34426E"/>
              </a:solidFill>
            </p:spPr>
            <p:txBody>
              <a:bodyPr wrap="square" lIns="0" tIns="0" rIns="0" bIns="0" rtlCol="0">
                <a:noAutofit/>
              </a:bodyPr>
              <a:lstStyle/>
              <a:p>
                <a:endParaRPr/>
              </a:p>
            </p:txBody>
          </p:sp>
          <p:sp>
            <p:nvSpPr>
              <p:cNvPr id="2649" name="object 31">
                <a:extLst>
                  <a:ext uri="{FF2B5EF4-FFF2-40B4-BE49-F238E27FC236}">
                    <a16:creationId xmlns:a16="http://schemas.microsoft.com/office/drawing/2014/main" id="{35AE3F6B-CD7C-47C3-81EE-45972C281B39}"/>
                  </a:ext>
                </a:extLst>
              </p:cNvPr>
              <p:cNvSpPr/>
              <p:nvPr/>
            </p:nvSpPr>
            <p:spPr>
              <a:xfrm>
                <a:off x="9506746" y="2296330"/>
                <a:ext cx="239702" cy="213617"/>
              </a:xfrm>
              <a:custGeom>
                <a:avLst/>
                <a:gdLst/>
                <a:ahLst/>
                <a:cxnLst/>
                <a:rect l="l" t="t" r="r" b="b"/>
                <a:pathLst>
                  <a:path w="239702" h="213617">
                    <a:moveTo>
                      <a:pt x="26073" y="0"/>
                    </a:moveTo>
                    <a:lnTo>
                      <a:pt x="24909" y="69"/>
                    </a:lnTo>
                    <a:lnTo>
                      <a:pt x="12317" y="1764"/>
                    </a:lnTo>
                    <a:lnTo>
                      <a:pt x="12" y="5156"/>
                    </a:lnTo>
                    <a:lnTo>
                      <a:pt x="0" y="13195"/>
                    </a:lnTo>
                    <a:lnTo>
                      <a:pt x="3060" y="21234"/>
                    </a:lnTo>
                    <a:lnTo>
                      <a:pt x="9182" y="27355"/>
                    </a:lnTo>
                    <a:lnTo>
                      <a:pt x="53428" y="71615"/>
                    </a:lnTo>
                    <a:lnTo>
                      <a:pt x="116039" y="134213"/>
                    </a:lnTo>
                    <a:lnTo>
                      <a:pt x="186245" y="204444"/>
                    </a:lnTo>
                    <a:lnTo>
                      <a:pt x="196464" y="211266"/>
                    </a:lnTo>
                    <a:lnTo>
                      <a:pt x="208288" y="213617"/>
                    </a:lnTo>
                    <a:lnTo>
                      <a:pt x="220124" y="211342"/>
                    </a:lnTo>
                    <a:lnTo>
                      <a:pt x="230530" y="204444"/>
                    </a:lnTo>
                    <a:lnTo>
                      <a:pt x="237352" y="194225"/>
                    </a:lnTo>
                    <a:lnTo>
                      <a:pt x="239702" y="182401"/>
                    </a:lnTo>
                    <a:lnTo>
                      <a:pt x="237428" y="170565"/>
                    </a:lnTo>
                    <a:lnTo>
                      <a:pt x="230530" y="160159"/>
                    </a:lnTo>
                    <a:lnTo>
                      <a:pt x="160312" y="89941"/>
                    </a:lnTo>
                    <a:lnTo>
                      <a:pt x="97701" y="27330"/>
                    </a:lnTo>
                    <a:lnTo>
                      <a:pt x="86282" y="17612"/>
                    </a:lnTo>
                    <a:lnTo>
                      <a:pt x="75191" y="10712"/>
                    </a:lnTo>
                    <a:lnTo>
                      <a:pt x="63439" y="5501"/>
                    </a:lnTo>
                    <a:lnTo>
                      <a:pt x="51213" y="1979"/>
                    </a:lnTo>
                    <a:lnTo>
                      <a:pt x="38695" y="146"/>
                    </a:lnTo>
                    <a:lnTo>
                      <a:pt x="26073" y="0"/>
                    </a:lnTo>
                    <a:close/>
                  </a:path>
                </a:pathLst>
              </a:custGeom>
              <a:solidFill>
                <a:srgbClr val="34426E"/>
              </a:solidFill>
            </p:spPr>
            <p:txBody>
              <a:bodyPr wrap="square" lIns="0" tIns="0" rIns="0" bIns="0" rtlCol="0">
                <a:noAutofit/>
              </a:bodyPr>
              <a:lstStyle/>
              <a:p>
                <a:endParaRPr/>
              </a:p>
            </p:txBody>
          </p:sp>
          <p:sp>
            <p:nvSpPr>
              <p:cNvPr id="2650" name="object 32">
                <a:extLst>
                  <a:ext uri="{FF2B5EF4-FFF2-40B4-BE49-F238E27FC236}">
                    <a16:creationId xmlns:a16="http://schemas.microsoft.com/office/drawing/2014/main" id="{33604E04-0477-AD57-D54B-8100E8040D13}"/>
                  </a:ext>
                </a:extLst>
              </p:cNvPr>
              <p:cNvSpPr/>
              <p:nvPr/>
            </p:nvSpPr>
            <p:spPr>
              <a:xfrm>
                <a:off x="9399840" y="2403063"/>
                <a:ext cx="213773" cy="239702"/>
              </a:xfrm>
              <a:custGeom>
                <a:avLst/>
                <a:gdLst/>
                <a:ahLst/>
                <a:cxnLst/>
                <a:rect l="l" t="t" r="r" b="b"/>
                <a:pathLst>
                  <a:path w="213773" h="239702">
                    <a:moveTo>
                      <a:pt x="5333" y="25"/>
                    </a:moveTo>
                    <a:lnTo>
                      <a:pt x="3529" y="5712"/>
                    </a:lnTo>
                    <a:lnTo>
                      <a:pt x="971" y="17729"/>
                    </a:lnTo>
                    <a:lnTo>
                      <a:pt x="0" y="29932"/>
                    </a:lnTo>
                    <a:lnTo>
                      <a:pt x="615" y="42154"/>
                    </a:lnTo>
                    <a:lnTo>
                      <a:pt x="2818" y="54228"/>
                    </a:lnTo>
                    <a:lnTo>
                      <a:pt x="6607" y="65986"/>
                    </a:lnTo>
                    <a:lnTo>
                      <a:pt x="11983" y="77263"/>
                    </a:lnTo>
                    <a:lnTo>
                      <a:pt x="18946" y="87890"/>
                    </a:lnTo>
                    <a:lnTo>
                      <a:pt x="27495" y="97701"/>
                    </a:lnTo>
                    <a:lnTo>
                      <a:pt x="160324" y="230530"/>
                    </a:lnTo>
                    <a:lnTo>
                      <a:pt x="170535" y="237349"/>
                    </a:lnTo>
                    <a:lnTo>
                      <a:pt x="182360" y="239702"/>
                    </a:lnTo>
                    <a:lnTo>
                      <a:pt x="194195" y="237429"/>
                    </a:lnTo>
                    <a:lnTo>
                      <a:pt x="204596" y="230530"/>
                    </a:lnTo>
                    <a:lnTo>
                      <a:pt x="211420" y="220312"/>
                    </a:lnTo>
                    <a:lnTo>
                      <a:pt x="213773" y="208492"/>
                    </a:lnTo>
                    <a:lnTo>
                      <a:pt x="211500" y="196661"/>
                    </a:lnTo>
                    <a:lnTo>
                      <a:pt x="204596" y="186258"/>
                    </a:lnTo>
                    <a:lnTo>
                      <a:pt x="134391" y="116039"/>
                    </a:lnTo>
                    <a:lnTo>
                      <a:pt x="72491" y="54152"/>
                    </a:lnTo>
                    <a:lnTo>
                      <a:pt x="71056" y="52705"/>
                    </a:lnTo>
                    <a:lnTo>
                      <a:pt x="27533" y="9182"/>
                    </a:lnTo>
                    <a:lnTo>
                      <a:pt x="21411" y="3048"/>
                    </a:lnTo>
                    <a:lnTo>
                      <a:pt x="13360" y="0"/>
                    </a:lnTo>
                    <a:lnTo>
                      <a:pt x="5333" y="25"/>
                    </a:lnTo>
                    <a:close/>
                  </a:path>
                </a:pathLst>
              </a:custGeom>
              <a:solidFill>
                <a:srgbClr val="34426E"/>
              </a:solidFill>
            </p:spPr>
            <p:txBody>
              <a:bodyPr wrap="square" lIns="0" tIns="0" rIns="0" bIns="0" rtlCol="0">
                <a:noAutofit/>
              </a:bodyPr>
              <a:lstStyle/>
              <a:p>
                <a:endParaRPr/>
              </a:p>
            </p:txBody>
          </p:sp>
          <p:sp>
            <p:nvSpPr>
              <p:cNvPr id="2651" name="object 33">
                <a:extLst>
                  <a:ext uri="{FF2B5EF4-FFF2-40B4-BE49-F238E27FC236}">
                    <a16:creationId xmlns:a16="http://schemas.microsoft.com/office/drawing/2014/main" id="{A30D31EF-9586-5CA9-B203-5ED8652F0015}"/>
                  </a:ext>
                </a:extLst>
              </p:cNvPr>
              <p:cNvSpPr/>
              <p:nvPr/>
            </p:nvSpPr>
            <p:spPr>
              <a:xfrm>
                <a:off x="9440368" y="2336683"/>
                <a:ext cx="106855" cy="106847"/>
              </a:xfrm>
              <a:custGeom>
                <a:avLst/>
                <a:gdLst/>
                <a:ahLst/>
                <a:cxnLst/>
                <a:rect l="l" t="t" r="r" b="b"/>
                <a:pathLst>
                  <a:path w="106855" h="106847">
                    <a:moveTo>
                      <a:pt x="9162" y="53433"/>
                    </a:moveTo>
                    <a:lnTo>
                      <a:pt x="53409" y="97680"/>
                    </a:lnTo>
                    <a:lnTo>
                      <a:pt x="63614" y="104494"/>
                    </a:lnTo>
                    <a:lnTo>
                      <a:pt x="75436" y="106847"/>
                    </a:lnTo>
                    <a:lnTo>
                      <a:pt x="87273" y="104577"/>
                    </a:lnTo>
                    <a:lnTo>
                      <a:pt x="97681" y="97680"/>
                    </a:lnTo>
                    <a:lnTo>
                      <a:pt x="104499" y="87476"/>
                    </a:lnTo>
                    <a:lnTo>
                      <a:pt x="106855" y="75656"/>
                    </a:lnTo>
                    <a:lnTo>
                      <a:pt x="104587" y="63821"/>
                    </a:lnTo>
                    <a:lnTo>
                      <a:pt x="97694" y="53408"/>
                    </a:lnTo>
                    <a:lnTo>
                      <a:pt x="53447" y="9174"/>
                    </a:lnTo>
                    <a:lnTo>
                      <a:pt x="43229" y="2351"/>
                    </a:lnTo>
                    <a:lnTo>
                      <a:pt x="31406" y="0"/>
                    </a:lnTo>
                    <a:lnTo>
                      <a:pt x="19570" y="2273"/>
                    </a:lnTo>
                    <a:lnTo>
                      <a:pt x="9162" y="9174"/>
                    </a:lnTo>
                    <a:lnTo>
                      <a:pt x="2357" y="19367"/>
                    </a:lnTo>
                    <a:lnTo>
                      <a:pt x="0" y="31192"/>
                    </a:lnTo>
                    <a:lnTo>
                      <a:pt x="2268" y="43029"/>
                    </a:lnTo>
                    <a:lnTo>
                      <a:pt x="9162" y="53433"/>
                    </a:lnTo>
                    <a:close/>
                  </a:path>
                </a:pathLst>
              </a:custGeom>
              <a:solidFill>
                <a:srgbClr val="ECB133"/>
              </a:solidFill>
            </p:spPr>
            <p:txBody>
              <a:bodyPr wrap="square" lIns="0" tIns="0" rIns="0" bIns="0" rtlCol="0">
                <a:noAutofit/>
              </a:bodyPr>
              <a:lstStyle/>
              <a:p>
                <a:endParaRPr/>
              </a:p>
            </p:txBody>
          </p:sp>
          <p:sp>
            <p:nvSpPr>
              <p:cNvPr id="2652" name="object 28">
                <a:extLst>
                  <a:ext uri="{FF2B5EF4-FFF2-40B4-BE49-F238E27FC236}">
                    <a16:creationId xmlns:a16="http://schemas.microsoft.com/office/drawing/2014/main" id="{A78696F1-2092-3676-8F30-73681CB1BCDA}"/>
                  </a:ext>
                </a:extLst>
              </p:cNvPr>
              <p:cNvSpPr/>
              <p:nvPr/>
            </p:nvSpPr>
            <p:spPr>
              <a:xfrm>
                <a:off x="8442542" y="1206034"/>
                <a:ext cx="213604" cy="239696"/>
              </a:xfrm>
              <a:custGeom>
                <a:avLst/>
                <a:gdLst/>
                <a:ahLst/>
                <a:cxnLst/>
                <a:rect l="l" t="t" r="r" b="b"/>
                <a:pathLst>
                  <a:path w="213604" h="239696">
                    <a:moveTo>
                      <a:pt x="213604" y="213623"/>
                    </a:moveTo>
                    <a:lnTo>
                      <a:pt x="213458" y="201001"/>
                    </a:lnTo>
                    <a:lnTo>
                      <a:pt x="211624" y="188486"/>
                    </a:lnTo>
                    <a:lnTo>
                      <a:pt x="208102" y="176261"/>
                    </a:lnTo>
                    <a:lnTo>
                      <a:pt x="202891" y="164510"/>
                    </a:lnTo>
                    <a:lnTo>
                      <a:pt x="195991" y="153418"/>
                    </a:lnTo>
                    <a:lnTo>
                      <a:pt x="187400" y="143168"/>
                    </a:lnTo>
                    <a:lnTo>
                      <a:pt x="123650" y="79384"/>
                    </a:lnTo>
                    <a:lnTo>
                      <a:pt x="53444" y="9166"/>
                    </a:lnTo>
                    <a:lnTo>
                      <a:pt x="43044" y="2269"/>
                    </a:lnTo>
                    <a:lnTo>
                      <a:pt x="31211" y="0"/>
                    </a:lnTo>
                    <a:lnTo>
                      <a:pt x="19388" y="2355"/>
                    </a:lnTo>
                    <a:lnTo>
                      <a:pt x="9172" y="9178"/>
                    </a:lnTo>
                    <a:lnTo>
                      <a:pt x="2273" y="19579"/>
                    </a:lnTo>
                    <a:lnTo>
                      <a:pt x="0" y="31414"/>
                    </a:lnTo>
                    <a:lnTo>
                      <a:pt x="2353" y="43239"/>
                    </a:lnTo>
                    <a:lnTo>
                      <a:pt x="9172" y="53450"/>
                    </a:lnTo>
                    <a:lnTo>
                      <a:pt x="79378" y="123656"/>
                    </a:lnTo>
                    <a:lnTo>
                      <a:pt x="141989" y="186267"/>
                    </a:lnTo>
                    <a:lnTo>
                      <a:pt x="186248" y="230527"/>
                    </a:lnTo>
                    <a:lnTo>
                      <a:pt x="192369" y="236635"/>
                    </a:lnTo>
                    <a:lnTo>
                      <a:pt x="200396" y="239696"/>
                    </a:lnTo>
                    <a:lnTo>
                      <a:pt x="208435" y="239683"/>
                    </a:lnTo>
                    <a:lnTo>
                      <a:pt x="211842" y="227380"/>
                    </a:lnTo>
                    <a:lnTo>
                      <a:pt x="213535" y="214788"/>
                    </a:lnTo>
                    <a:lnTo>
                      <a:pt x="213604" y="213623"/>
                    </a:lnTo>
                    <a:close/>
                  </a:path>
                </a:pathLst>
              </a:custGeom>
              <a:solidFill>
                <a:srgbClr val="34426E"/>
              </a:solidFill>
            </p:spPr>
            <p:txBody>
              <a:bodyPr wrap="square" lIns="0" tIns="0" rIns="0" bIns="0" rtlCol="0">
                <a:noAutofit/>
              </a:bodyPr>
              <a:lstStyle/>
              <a:p>
                <a:endParaRPr/>
              </a:p>
            </p:txBody>
          </p:sp>
          <p:sp>
            <p:nvSpPr>
              <p:cNvPr id="2653" name="object 29">
                <a:extLst>
                  <a:ext uri="{FF2B5EF4-FFF2-40B4-BE49-F238E27FC236}">
                    <a16:creationId xmlns:a16="http://schemas.microsoft.com/office/drawing/2014/main" id="{1BC43CD7-854E-3936-8ABF-0658C7F14724}"/>
                  </a:ext>
                </a:extLst>
              </p:cNvPr>
              <p:cNvSpPr/>
              <p:nvPr/>
            </p:nvSpPr>
            <p:spPr>
              <a:xfrm>
                <a:off x="8309722" y="1338872"/>
                <a:ext cx="239691" cy="213768"/>
              </a:xfrm>
              <a:custGeom>
                <a:avLst/>
                <a:gdLst/>
                <a:ahLst/>
                <a:cxnLst/>
                <a:rect l="l" t="t" r="r" b="b"/>
                <a:pathLst>
                  <a:path w="239691" h="213768">
                    <a:moveTo>
                      <a:pt x="239679" y="208443"/>
                    </a:moveTo>
                    <a:lnTo>
                      <a:pt x="239691" y="200404"/>
                    </a:lnTo>
                    <a:lnTo>
                      <a:pt x="236643" y="192352"/>
                    </a:lnTo>
                    <a:lnTo>
                      <a:pt x="230522" y="186243"/>
                    </a:lnTo>
                    <a:lnTo>
                      <a:pt x="186986" y="142695"/>
                    </a:lnTo>
                    <a:lnTo>
                      <a:pt x="185551" y="141260"/>
                    </a:lnTo>
                    <a:lnTo>
                      <a:pt x="123651" y="79373"/>
                    </a:lnTo>
                    <a:lnTo>
                      <a:pt x="53433" y="9167"/>
                    </a:lnTo>
                    <a:lnTo>
                      <a:pt x="43030" y="2269"/>
                    </a:lnTo>
                    <a:lnTo>
                      <a:pt x="31193" y="0"/>
                    </a:lnTo>
                    <a:lnTo>
                      <a:pt x="19370" y="2356"/>
                    </a:lnTo>
                    <a:lnTo>
                      <a:pt x="9174" y="9167"/>
                    </a:lnTo>
                    <a:lnTo>
                      <a:pt x="2273" y="19570"/>
                    </a:lnTo>
                    <a:lnTo>
                      <a:pt x="0" y="31406"/>
                    </a:lnTo>
                    <a:lnTo>
                      <a:pt x="2351" y="43232"/>
                    </a:lnTo>
                    <a:lnTo>
                      <a:pt x="9161" y="53439"/>
                    </a:lnTo>
                    <a:lnTo>
                      <a:pt x="141990" y="186269"/>
                    </a:lnTo>
                    <a:lnTo>
                      <a:pt x="151800" y="194817"/>
                    </a:lnTo>
                    <a:lnTo>
                      <a:pt x="162427" y="201779"/>
                    </a:lnTo>
                    <a:lnTo>
                      <a:pt x="173703" y="207156"/>
                    </a:lnTo>
                    <a:lnTo>
                      <a:pt x="185462" y="210946"/>
                    </a:lnTo>
                    <a:lnTo>
                      <a:pt x="197536" y="213150"/>
                    </a:lnTo>
                    <a:lnTo>
                      <a:pt x="209759" y="213768"/>
                    </a:lnTo>
                    <a:lnTo>
                      <a:pt x="221964" y="212800"/>
                    </a:lnTo>
                    <a:lnTo>
                      <a:pt x="233984" y="210246"/>
                    </a:lnTo>
                    <a:lnTo>
                      <a:pt x="239679" y="208443"/>
                    </a:lnTo>
                    <a:close/>
                  </a:path>
                </a:pathLst>
              </a:custGeom>
              <a:solidFill>
                <a:srgbClr val="34426E"/>
              </a:solidFill>
            </p:spPr>
            <p:txBody>
              <a:bodyPr wrap="square" lIns="0" tIns="0" rIns="0" bIns="0" rtlCol="0">
                <a:noAutofit/>
              </a:bodyPr>
              <a:lstStyle/>
              <a:p>
                <a:endParaRPr/>
              </a:p>
            </p:txBody>
          </p:sp>
          <p:sp>
            <p:nvSpPr>
              <p:cNvPr id="2654" name="object 30">
                <a:extLst>
                  <a:ext uri="{FF2B5EF4-FFF2-40B4-BE49-F238E27FC236}">
                    <a16:creationId xmlns:a16="http://schemas.microsoft.com/office/drawing/2014/main" id="{36B4CFAB-4E40-7A09-E9ED-2FB18DED97C1}"/>
                  </a:ext>
                </a:extLst>
              </p:cNvPr>
              <p:cNvSpPr/>
              <p:nvPr/>
            </p:nvSpPr>
            <p:spPr>
              <a:xfrm>
                <a:off x="8508936" y="1405251"/>
                <a:ext cx="106870" cy="106867"/>
              </a:xfrm>
              <a:custGeom>
                <a:avLst/>
                <a:gdLst/>
                <a:ahLst/>
                <a:cxnLst/>
                <a:rect l="l" t="t" r="r" b="b"/>
                <a:pathLst>
                  <a:path w="106870" h="106867">
                    <a:moveTo>
                      <a:pt x="53412" y="97688"/>
                    </a:moveTo>
                    <a:lnTo>
                      <a:pt x="63817" y="104587"/>
                    </a:lnTo>
                    <a:lnTo>
                      <a:pt x="75651" y="106867"/>
                    </a:lnTo>
                    <a:lnTo>
                      <a:pt x="87474" y="104522"/>
                    </a:lnTo>
                    <a:lnTo>
                      <a:pt x="97697" y="97700"/>
                    </a:lnTo>
                    <a:lnTo>
                      <a:pt x="104597" y="87294"/>
                    </a:lnTo>
                    <a:lnTo>
                      <a:pt x="106870" y="75460"/>
                    </a:lnTo>
                    <a:lnTo>
                      <a:pt x="104516" y="63638"/>
                    </a:lnTo>
                    <a:lnTo>
                      <a:pt x="97697" y="53428"/>
                    </a:lnTo>
                    <a:lnTo>
                      <a:pt x="53463" y="9181"/>
                    </a:lnTo>
                    <a:lnTo>
                      <a:pt x="43035" y="2269"/>
                    </a:lnTo>
                    <a:lnTo>
                      <a:pt x="31199" y="0"/>
                    </a:lnTo>
                    <a:lnTo>
                      <a:pt x="19373" y="2353"/>
                    </a:lnTo>
                    <a:lnTo>
                      <a:pt x="9166" y="9169"/>
                    </a:lnTo>
                    <a:lnTo>
                      <a:pt x="2270" y="19573"/>
                    </a:lnTo>
                    <a:lnTo>
                      <a:pt x="0" y="31408"/>
                    </a:lnTo>
                    <a:lnTo>
                      <a:pt x="2352" y="43230"/>
                    </a:lnTo>
                    <a:lnTo>
                      <a:pt x="9178" y="53454"/>
                    </a:lnTo>
                    <a:lnTo>
                      <a:pt x="53412" y="97688"/>
                    </a:lnTo>
                    <a:close/>
                  </a:path>
                </a:pathLst>
              </a:custGeom>
              <a:solidFill>
                <a:srgbClr val="ECB133"/>
              </a:solidFill>
            </p:spPr>
            <p:txBody>
              <a:bodyPr wrap="square" lIns="0" tIns="0" rIns="0" bIns="0" rtlCol="0">
                <a:noAutofit/>
              </a:bodyPr>
              <a:lstStyle/>
              <a:p>
                <a:endParaRPr/>
              </a:p>
            </p:txBody>
          </p:sp>
        </p:grpSp>
        <p:grpSp>
          <p:nvGrpSpPr>
            <p:cNvPr id="2655" name="Group 2654">
              <a:extLst>
                <a:ext uri="{FF2B5EF4-FFF2-40B4-BE49-F238E27FC236}">
                  <a16:creationId xmlns:a16="http://schemas.microsoft.com/office/drawing/2014/main" id="{91AD1027-6E22-D98B-BA7A-8D4D734D29C5}"/>
                </a:ext>
              </a:extLst>
            </p:cNvPr>
            <p:cNvGrpSpPr/>
            <p:nvPr/>
          </p:nvGrpSpPr>
          <p:grpSpPr>
            <a:xfrm>
              <a:off x="11427127" y="1443460"/>
              <a:ext cx="732760" cy="732652"/>
              <a:chOff x="8309715" y="1206034"/>
              <a:chExt cx="1438606" cy="1438393"/>
            </a:xfrm>
          </p:grpSpPr>
          <p:sp>
            <p:nvSpPr>
              <p:cNvPr id="2656" name="object 61">
                <a:extLst>
                  <a:ext uri="{FF2B5EF4-FFF2-40B4-BE49-F238E27FC236}">
                    <a16:creationId xmlns:a16="http://schemas.microsoft.com/office/drawing/2014/main" id="{BFEA4C68-72B6-E05F-BBFB-734AF489FE0D}"/>
                  </a:ext>
                </a:extLst>
              </p:cNvPr>
              <p:cNvSpPr/>
              <p:nvPr/>
            </p:nvSpPr>
            <p:spPr>
              <a:xfrm>
                <a:off x="9130872" y="2403060"/>
                <a:ext cx="213604" cy="239704"/>
              </a:xfrm>
              <a:custGeom>
                <a:avLst/>
                <a:gdLst/>
                <a:ahLst/>
                <a:cxnLst/>
                <a:rect l="l" t="t" r="r" b="b"/>
                <a:pathLst>
                  <a:path w="213604" h="239704">
                    <a:moveTo>
                      <a:pt x="213604" y="26073"/>
                    </a:moveTo>
                    <a:lnTo>
                      <a:pt x="213535" y="24921"/>
                    </a:lnTo>
                    <a:lnTo>
                      <a:pt x="211843" y="12333"/>
                    </a:lnTo>
                    <a:lnTo>
                      <a:pt x="208435" y="25"/>
                    </a:lnTo>
                    <a:lnTo>
                      <a:pt x="200409" y="0"/>
                    </a:lnTo>
                    <a:lnTo>
                      <a:pt x="192369" y="3060"/>
                    </a:lnTo>
                    <a:lnTo>
                      <a:pt x="186248" y="9182"/>
                    </a:lnTo>
                    <a:lnTo>
                      <a:pt x="141989" y="53428"/>
                    </a:lnTo>
                    <a:lnTo>
                      <a:pt x="79378" y="116052"/>
                    </a:lnTo>
                    <a:lnTo>
                      <a:pt x="9172" y="186258"/>
                    </a:lnTo>
                    <a:lnTo>
                      <a:pt x="2350" y="196477"/>
                    </a:lnTo>
                    <a:lnTo>
                      <a:pt x="0" y="208301"/>
                    </a:lnTo>
                    <a:lnTo>
                      <a:pt x="2274" y="220137"/>
                    </a:lnTo>
                    <a:lnTo>
                      <a:pt x="9172" y="230543"/>
                    </a:lnTo>
                    <a:lnTo>
                      <a:pt x="19378" y="237353"/>
                    </a:lnTo>
                    <a:lnTo>
                      <a:pt x="31201" y="239704"/>
                    </a:lnTo>
                    <a:lnTo>
                      <a:pt x="43036" y="237430"/>
                    </a:lnTo>
                    <a:lnTo>
                      <a:pt x="53444" y="230530"/>
                    </a:lnTo>
                    <a:lnTo>
                      <a:pt x="123650" y="160312"/>
                    </a:lnTo>
                    <a:lnTo>
                      <a:pt x="186273" y="97713"/>
                    </a:lnTo>
                    <a:lnTo>
                      <a:pt x="195986" y="86275"/>
                    </a:lnTo>
                    <a:lnTo>
                      <a:pt x="202889" y="75185"/>
                    </a:lnTo>
                    <a:lnTo>
                      <a:pt x="208101" y="63437"/>
                    </a:lnTo>
                    <a:lnTo>
                      <a:pt x="211624" y="51214"/>
                    </a:lnTo>
                    <a:lnTo>
                      <a:pt x="213458" y="38698"/>
                    </a:lnTo>
                    <a:lnTo>
                      <a:pt x="213604" y="26073"/>
                    </a:lnTo>
                    <a:close/>
                  </a:path>
                </a:pathLst>
              </a:custGeom>
              <a:solidFill>
                <a:srgbClr val="34426E"/>
              </a:solidFill>
            </p:spPr>
            <p:txBody>
              <a:bodyPr wrap="square" lIns="0" tIns="0" rIns="0" bIns="0" rtlCol="0">
                <a:noAutofit/>
              </a:bodyPr>
              <a:lstStyle/>
              <a:p>
                <a:endParaRPr/>
              </a:p>
            </p:txBody>
          </p:sp>
          <p:sp>
            <p:nvSpPr>
              <p:cNvPr id="2657" name="object 62">
                <a:extLst>
                  <a:ext uri="{FF2B5EF4-FFF2-40B4-BE49-F238E27FC236}">
                    <a16:creationId xmlns:a16="http://schemas.microsoft.com/office/drawing/2014/main" id="{E4FD8047-1764-1AFD-0750-F0B5490BD167}"/>
                  </a:ext>
                </a:extLst>
              </p:cNvPr>
              <p:cNvSpPr/>
              <p:nvPr/>
            </p:nvSpPr>
            <p:spPr>
              <a:xfrm>
                <a:off x="8998047" y="2296167"/>
                <a:ext cx="239690" cy="213769"/>
              </a:xfrm>
              <a:custGeom>
                <a:avLst/>
                <a:gdLst/>
                <a:ahLst/>
                <a:cxnLst/>
                <a:rect l="l" t="t" r="r" b="b"/>
                <a:pathLst>
                  <a:path w="239690" h="213769">
                    <a:moveTo>
                      <a:pt x="239690" y="5333"/>
                    </a:moveTo>
                    <a:lnTo>
                      <a:pt x="233990" y="3526"/>
                    </a:lnTo>
                    <a:lnTo>
                      <a:pt x="221970" y="970"/>
                    </a:lnTo>
                    <a:lnTo>
                      <a:pt x="209764" y="0"/>
                    </a:lnTo>
                    <a:lnTo>
                      <a:pt x="197540" y="616"/>
                    </a:lnTo>
                    <a:lnTo>
                      <a:pt x="185465" y="2819"/>
                    </a:lnTo>
                    <a:lnTo>
                      <a:pt x="173707" y="6609"/>
                    </a:lnTo>
                    <a:lnTo>
                      <a:pt x="162431" y="11985"/>
                    </a:lnTo>
                    <a:lnTo>
                      <a:pt x="151807" y="18947"/>
                    </a:lnTo>
                    <a:lnTo>
                      <a:pt x="142001" y="27495"/>
                    </a:lnTo>
                    <a:lnTo>
                      <a:pt x="9172" y="160324"/>
                    </a:lnTo>
                    <a:lnTo>
                      <a:pt x="2353" y="170536"/>
                    </a:lnTo>
                    <a:lnTo>
                      <a:pt x="0" y="182360"/>
                    </a:lnTo>
                    <a:lnTo>
                      <a:pt x="2273" y="194195"/>
                    </a:lnTo>
                    <a:lnTo>
                      <a:pt x="9172" y="204596"/>
                    </a:lnTo>
                    <a:lnTo>
                      <a:pt x="19378" y="211415"/>
                    </a:lnTo>
                    <a:lnTo>
                      <a:pt x="31203" y="213769"/>
                    </a:lnTo>
                    <a:lnTo>
                      <a:pt x="43041" y="211496"/>
                    </a:lnTo>
                    <a:lnTo>
                      <a:pt x="53444" y="204596"/>
                    </a:lnTo>
                    <a:lnTo>
                      <a:pt x="123662" y="134403"/>
                    </a:lnTo>
                    <a:lnTo>
                      <a:pt x="185562" y="72491"/>
                    </a:lnTo>
                    <a:lnTo>
                      <a:pt x="186997" y="71056"/>
                    </a:lnTo>
                    <a:lnTo>
                      <a:pt x="230520" y="27533"/>
                    </a:lnTo>
                    <a:lnTo>
                      <a:pt x="236654" y="21411"/>
                    </a:lnTo>
                    <a:lnTo>
                      <a:pt x="239690" y="13360"/>
                    </a:lnTo>
                    <a:lnTo>
                      <a:pt x="239690" y="5333"/>
                    </a:lnTo>
                    <a:close/>
                  </a:path>
                </a:pathLst>
              </a:custGeom>
              <a:solidFill>
                <a:srgbClr val="34426E"/>
              </a:solidFill>
            </p:spPr>
            <p:txBody>
              <a:bodyPr wrap="square" lIns="0" tIns="0" rIns="0" bIns="0" rtlCol="0">
                <a:noAutofit/>
              </a:bodyPr>
              <a:lstStyle/>
              <a:p>
                <a:endParaRPr/>
              </a:p>
            </p:txBody>
          </p:sp>
          <p:sp>
            <p:nvSpPr>
              <p:cNvPr id="2658" name="object 63">
                <a:extLst>
                  <a:ext uri="{FF2B5EF4-FFF2-40B4-BE49-F238E27FC236}">
                    <a16:creationId xmlns:a16="http://schemas.microsoft.com/office/drawing/2014/main" id="{825E60C8-2499-9F74-AB3D-2C3CC7B749A9}"/>
                  </a:ext>
                </a:extLst>
              </p:cNvPr>
              <p:cNvSpPr/>
              <p:nvPr/>
            </p:nvSpPr>
            <p:spPr>
              <a:xfrm>
                <a:off x="9197278" y="2336688"/>
                <a:ext cx="106859" cy="106865"/>
              </a:xfrm>
              <a:custGeom>
                <a:avLst/>
                <a:gdLst/>
                <a:ahLst/>
                <a:cxnLst/>
                <a:rect l="l" t="t" r="r" b="b"/>
                <a:pathLst>
                  <a:path w="106859" h="106865">
                    <a:moveTo>
                      <a:pt x="53412" y="9177"/>
                    </a:moveTo>
                    <a:lnTo>
                      <a:pt x="9178" y="53411"/>
                    </a:lnTo>
                    <a:lnTo>
                      <a:pt x="2349" y="63642"/>
                    </a:lnTo>
                    <a:lnTo>
                      <a:pt x="0" y="75464"/>
                    </a:lnTo>
                    <a:lnTo>
                      <a:pt x="2271" y="87299"/>
                    </a:lnTo>
                    <a:lnTo>
                      <a:pt x="9166" y="97708"/>
                    </a:lnTo>
                    <a:lnTo>
                      <a:pt x="19373" y="104517"/>
                    </a:lnTo>
                    <a:lnTo>
                      <a:pt x="31199" y="106865"/>
                    </a:lnTo>
                    <a:lnTo>
                      <a:pt x="43035" y="104590"/>
                    </a:lnTo>
                    <a:lnTo>
                      <a:pt x="53438" y="97696"/>
                    </a:lnTo>
                    <a:lnTo>
                      <a:pt x="97672" y="53449"/>
                    </a:lnTo>
                    <a:lnTo>
                      <a:pt x="104501" y="43240"/>
                    </a:lnTo>
                    <a:lnTo>
                      <a:pt x="106859" y="31418"/>
                    </a:lnTo>
                    <a:lnTo>
                      <a:pt x="104587" y="19582"/>
                    </a:lnTo>
                    <a:lnTo>
                      <a:pt x="97685" y="9177"/>
                    </a:lnTo>
                    <a:lnTo>
                      <a:pt x="87466" y="2349"/>
                    </a:lnTo>
                    <a:lnTo>
                      <a:pt x="75647" y="0"/>
                    </a:lnTo>
                    <a:lnTo>
                      <a:pt x="63816" y="2277"/>
                    </a:lnTo>
                    <a:lnTo>
                      <a:pt x="53412" y="9177"/>
                    </a:lnTo>
                    <a:close/>
                  </a:path>
                </a:pathLst>
              </a:custGeom>
              <a:solidFill>
                <a:srgbClr val="ECB133"/>
              </a:solidFill>
            </p:spPr>
            <p:txBody>
              <a:bodyPr wrap="square" lIns="0" tIns="0" rIns="0" bIns="0" rtlCol="0">
                <a:noAutofit/>
              </a:bodyPr>
              <a:lstStyle/>
              <a:p>
                <a:endParaRPr/>
              </a:p>
            </p:txBody>
          </p:sp>
          <p:sp>
            <p:nvSpPr>
              <p:cNvPr id="2659" name="object 64">
                <a:extLst>
                  <a:ext uri="{FF2B5EF4-FFF2-40B4-BE49-F238E27FC236}">
                    <a16:creationId xmlns:a16="http://schemas.microsoft.com/office/drawing/2014/main" id="{303E1EAE-58A5-4A12-C289-7DD275A542D2}"/>
                  </a:ext>
                </a:extLst>
              </p:cNvPr>
              <p:cNvSpPr/>
              <p:nvPr/>
            </p:nvSpPr>
            <p:spPr>
              <a:xfrm>
                <a:off x="9130872" y="1894369"/>
                <a:ext cx="213617" cy="239717"/>
              </a:xfrm>
              <a:custGeom>
                <a:avLst/>
                <a:gdLst/>
                <a:ahLst/>
                <a:cxnLst/>
                <a:rect l="l" t="t" r="r" b="b"/>
                <a:pathLst>
                  <a:path w="213617" h="239717">
                    <a:moveTo>
                      <a:pt x="213617" y="213618"/>
                    </a:moveTo>
                    <a:lnTo>
                      <a:pt x="213466" y="200994"/>
                    </a:lnTo>
                    <a:lnTo>
                      <a:pt x="211629" y="188476"/>
                    </a:lnTo>
                    <a:lnTo>
                      <a:pt x="208105" y="176250"/>
                    </a:lnTo>
                    <a:lnTo>
                      <a:pt x="202892" y="164499"/>
                    </a:lnTo>
                    <a:lnTo>
                      <a:pt x="195987" y="153409"/>
                    </a:lnTo>
                    <a:lnTo>
                      <a:pt x="187389" y="143162"/>
                    </a:lnTo>
                    <a:lnTo>
                      <a:pt x="123662" y="79392"/>
                    </a:lnTo>
                    <a:lnTo>
                      <a:pt x="53444" y="9161"/>
                    </a:lnTo>
                    <a:lnTo>
                      <a:pt x="43042" y="2268"/>
                    </a:lnTo>
                    <a:lnTo>
                      <a:pt x="31205" y="0"/>
                    </a:lnTo>
                    <a:lnTo>
                      <a:pt x="19379" y="2356"/>
                    </a:lnTo>
                    <a:lnTo>
                      <a:pt x="9172" y="9173"/>
                    </a:lnTo>
                    <a:lnTo>
                      <a:pt x="2273" y="19575"/>
                    </a:lnTo>
                    <a:lnTo>
                      <a:pt x="0" y="31409"/>
                    </a:lnTo>
                    <a:lnTo>
                      <a:pt x="2353" y="43234"/>
                    </a:lnTo>
                    <a:lnTo>
                      <a:pt x="9172" y="53446"/>
                    </a:lnTo>
                    <a:lnTo>
                      <a:pt x="79390" y="123664"/>
                    </a:lnTo>
                    <a:lnTo>
                      <a:pt x="142001" y="186288"/>
                    </a:lnTo>
                    <a:lnTo>
                      <a:pt x="186248" y="230522"/>
                    </a:lnTo>
                    <a:lnTo>
                      <a:pt x="192369" y="236630"/>
                    </a:lnTo>
                    <a:lnTo>
                      <a:pt x="200409" y="239717"/>
                    </a:lnTo>
                    <a:lnTo>
                      <a:pt x="208448" y="239691"/>
                    </a:lnTo>
                    <a:lnTo>
                      <a:pt x="211844" y="227388"/>
                    </a:lnTo>
                    <a:lnTo>
                      <a:pt x="213545" y="214796"/>
                    </a:lnTo>
                    <a:lnTo>
                      <a:pt x="213617" y="213618"/>
                    </a:lnTo>
                    <a:close/>
                  </a:path>
                </a:pathLst>
              </a:custGeom>
              <a:solidFill>
                <a:srgbClr val="34426E"/>
              </a:solidFill>
            </p:spPr>
            <p:txBody>
              <a:bodyPr wrap="square" lIns="0" tIns="0" rIns="0" bIns="0" rtlCol="0">
                <a:noAutofit/>
              </a:bodyPr>
              <a:lstStyle/>
              <a:p>
                <a:endParaRPr/>
              </a:p>
            </p:txBody>
          </p:sp>
          <p:sp>
            <p:nvSpPr>
              <p:cNvPr id="2660" name="object 65">
                <a:extLst>
                  <a:ext uri="{FF2B5EF4-FFF2-40B4-BE49-F238E27FC236}">
                    <a16:creationId xmlns:a16="http://schemas.microsoft.com/office/drawing/2014/main" id="{7B35135B-38D2-E3C6-FDEB-687050628E33}"/>
                  </a:ext>
                </a:extLst>
              </p:cNvPr>
              <p:cNvSpPr/>
              <p:nvPr/>
            </p:nvSpPr>
            <p:spPr>
              <a:xfrm>
                <a:off x="8998052" y="2027202"/>
                <a:ext cx="239691" cy="213776"/>
              </a:xfrm>
              <a:custGeom>
                <a:avLst/>
                <a:gdLst/>
                <a:ahLst/>
                <a:cxnLst/>
                <a:rect l="l" t="t" r="r" b="b"/>
                <a:pathLst>
                  <a:path w="239691" h="213776">
                    <a:moveTo>
                      <a:pt x="239679" y="208443"/>
                    </a:moveTo>
                    <a:lnTo>
                      <a:pt x="239691" y="200404"/>
                    </a:lnTo>
                    <a:lnTo>
                      <a:pt x="236656" y="192365"/>
                    </a:lnTo>
                    <a:lnTo>
                      <a:pt x="230522" y="186243"/>
                    </a:lnTo>
                    <a:lnTo>
                      <a:pt x="186999" y="142720"/>
                    </a:lnTo>
                    <a:lnTo>
                      <a:pt x="185551" y="141285"/>
                    </a:lnTo>
                    <a:lnTo>
                      <a:pt x="123664" y="79385"/>
                    </a:lnTo>
                    <a:lnTo>
                      <a:pt x="53433" y="9167"/>
                    </a:lnTo>
                    <a:lnTo>
                      <a:pt x="43030" y="2269"/>
                    </a:lnTo>
                    <a:lnTo>
                      <a:pt x="31193" y="0"/>
                    </a:lnTo>
                    <a:lnTo>
                      <a:pt x="19370" y="2356"/>
                    </a:lnTo>
                    <a:lnTo>
                      <a:pt x="9174" y="9167"/>
                    </a:lnTo>
                    <a:lnTo>
                      <a:pt x="2273" y="19571"/>
                    </a:lnTo>
                    <a:lnTo>
                      <a:pt x="0" y="31411"/>
                    </a:lnTo>
                    <a:lnTo>
                      <a:pt x="2351" y="43237"/>
                    </a:lnTo>
                    <a:lnTo>
                      <a:pt x="9161" y="53439"/>
                    </a:lnTo>
                    <a:lnTo>
                      <a:pt x="142003" y="186281"/>
                    </a:lnTo>
                    <a:lnTo>
                      <a:pt x="151809" y="194830"/>
                    </a:lnTo>
                    <a:lnTo>
                      <a:pt x="162434" y="201793"/>
                    </a:lnTo>
                    <a:lnTo>
                      <a:pt x="173708" y="207169"/>
                    </a:lnTo>
                    <a:lnTo>
                      <a:pt x="185466" y="210958"/>
                    </a:lnTo>
                    <a:lnTo>
                      <a:pt x="197541" y="213161"/>
                    </a:lnTo>
                    <a:lnTo>
                      <a:pt x="209764" y="213776"/>
                    </a:lnTo>
                    <a:lnTo>
                      <a:pt x="221969" y="212805"/>
                    </a:lnTo>
                    <a:lnTo>
                      <a:pt x="233989" y="210247"/>
                    </a:lnTo>
                    <a:lnTo>
                      <a:pt x="239679" y="208443"/>
                    </a:lnTo>
                    <a:close/>
                  </a:path>
                </a:pathLst>
              </a:custGeom>
              <a:solidFill>
                <a:srgbClr val="34426E"/>
              </a:solidFill>
            </p:spPr>
            <p:txBody>
              <a:bodyPr wrap="square" lIns="0" tIns="0" rIns="0" bIns="0" rtlCol="0">
                <a:noAutofit/>
              </a:bodyPr>
              <a:lstStyle/>
              <a:p>
                <a:endParaRPr/>
              </a:p>
            </p:txBody>
          </p:sp>
          <p:sp>
            <p:nvSpPr>
              <p:cNvPr id="2661" name="object 66">
                <a:extLst>
                  <a:ext uri="{FF2B5EF4-FFF2-40B4-BE49-F238E27FC236}">
                    <a16:creationId xmlns:a16="http://schemas.microsoft.com/office/drawing/2014/main" id="{8D2FA597-079F-7D75-C08D-0559044D9442}"/>
                  </a:ext>
                </a:extLst>
              </p:cNvPr>
              <p:cNvSpPr/>
              <p:nvPr/>
            </p:nvSpPr>
            <p:spPr>
              <a:xfrm>
                <a:off x="9197276" y="2093587"/>
                <a:ext cx="106855" cy="106860"/>
              </a:xfrm>
              <a:custGeom>
                <a:avLst/>
                <a:gdLst/>
                <a:ahLst/>
                <a:cxnLst/>
                <a:rect l="l" t="t" r="r" b="b"/>
                <a:pathLst>
                  <a:path w="106855" h="106860">
                    <a:moveTo>
                      <a:pt x="53408" y="97694"/>
                    </a:moveTo>
                    <a:lnTo>
                      <a:pt x="63813" y="104591"/>
                    </a:lnTo>
                    <a:lnTo>
                      <a:pt x="75645" y="106860"/>
                    </a:lnTo>
                    <a:lnTo>
                      <a:pt x="87466" y="104504"/>
                    </a:lnTo>
                    <a:lnTo>
                      <a:pt x="97680" y="97681"/>
                    </a:lnTo>
                    <a:lnTo>
                      <a:pt x="104583" y="87275"/>
                    </a:lnTo>
                    <a:lnTo>
                      <a:pt x="106855" y="75437"/>
                    </a:lnTo>
                    <a:lnTo>
                      <a:pt x="104500" y="63614"/>
                    </a:lnTo>
                    <a:lnTo>
                      <a:pt x="97705" y="53435"/>
                    </a:lnTo>
                    <a:lnTo>
                      <a:pt x="53458" y="9188"/>
                    </a:lnTo>
                    <a:lnTo>
                      <a:pt x="43029" y="2269"/>
                    </a:lnTo>
                    <a:lnTo>
                      <a:pt x="31191" y="0"/>
                    </a:lnTo>
                    <a:lnTo>
                      <a:pt x="19364" y="2354"/>
                    </a:lnTo>
                    <a:lnTo>
                      <a:pt x="9161" y="9162"/>
                    </a:lnTo>
                    <a:lnTo>
                      <a:pt x="2270" y="19569"/>
                    </a:lnTo>
                    <a:lnTo>
                      <a:pt x="0" y="31408"/>
                    </a:lnTo>
                    <a:lnTo>
                      <a:pt x="2350" y="43235"/>
                    </a:lnTo>
                    <a:lnTo>
                      <a:pt x="9173" y="53460"/>
                    </a:lnTo>
                    <a:lnTo>
                      <a:pt x="53408" y="97694"/>
                    </a:lnTo>
                    <a:close/>
                  </a:path>
                </a:pathLst>
              </a:custGeom>
              <a:solidFill>
                <a:srgbClr val="ECB133"/>
              </a:solidFill>
            </p:spPr>
            <p:txBody>
              <a:bodyPr wrap="square" lIns="0" tIns="0" rIns="0" bIns="0" rtlCol="0">
                <a:noAutofit/>
              </a:bodyPr>
              <a:lstStyle/>
              <a:p>
                <a:endParaRPr/>
              </a:p>
            </p:txBody>
          </p:sp>
          <p:sp>
            <p:nvSpPr>
              <p:cNvPr id="2662" name="object 67">
                <a:extLst>
                  <a:ext uri="{FF2B5EF4-FFF2-40B4-BE49-F238E27FC236}">
                    <a16:creationId xmlns:a16="http://schemas.microsoft.com/office/drawing/2014/main" id="{6AF19F9B-BDC3-7273-F441-BF3AEFF13290}"/>
                  </a:ext>
                </a:extLst>
              </p:cNvPr>
              <p:cNvSpPr/>
              <p:nvPr/>
            </p:nvSpPr>
            <p:spPr>
              <a:xfrm>
                <a:off x="9340695" y="2237000"/>
                <a:ext cx="63112" cy="63121"/>
              </a:xfrm>
              <a:custGeom>
                <a:avLst/>
                <a:gdLst/>
                <a:ahLst/>
                <a:cxnLst/>
                <a:rect l="l" t="t" r="r" b="b"/>
                <a:pathLst>
                  <a:path w="63112" h="63121">
                    <a:moveTo>
                      <a:pt x="9239" y="9248"/>
                    </a:moveTo>
                    <a:lnTo>
                      <a:pt x="9103" y="9385"/>
                    </a:lnTo>
                    <a:lnTo>
                      <a:pt x="2258" y="19816"/>
                    </a:lnTo>
                    <a:lnTo>
                      <a:pt x="0" y="31653"/>
                    </a:lnTo>
                    <a:lnTo>
                      <a:pt x="2326" y="43482"/>
                    </a:lnTo>
                    <a:lnTo>
                      <a:pt x="9239" y="53889"/>
                    </a:lnTo>
                    <a:lnTo>
                      <a:pt x="19810" y="60866"/>
                    </a:lnTo>
                    <a:lnTo>
                      <a:pt x="31649" y="63121"/>
                    </a:lnTo>
                    <a:lnTo>
                      <a:pt x="43473" y="60791"/>
                    </a:lnTo>
                    <a:lnTo>
                      <a:pt x="53866" y="53876"/>
                    </a:lnTo>
                    <a:lnTo>
                      <a:pt x="53999" y="53743"/>
                    </a:lnTo>
                    <a:lnTo>
                      <a:pt x="60847" y="43319"/>
                    </a:lnTo>
                    <a:lnTo>
                      <a:pt x="63112" y="31484"/>
                    </a:lnTo>
                    <a:lnTo>
                      <a:pt x="60790" y="19656"/>
                    </a:lnTo>
                    <a:lnTo>
                      <a:pt x="53879" y="9248"/>
                    </a:lnTo>
                    <a:lnTo>
                      <a:pt x="53733" y="9103"/>
                    </a:lnTo>
                    <a:lnTo>
                      <a:pt x="43301" y="2257"/>
                    </a:lnTo>
                    <a:lnTo>
                      <a:pt x="31464" y="0"/>
                    </a:lnTo>
                    <a:lnTo>
                      <a:pt x="19637" y="2330"/>
                    </a:lnTo>
                    <a:lnTo>
                      <a:pt x="9239" y="9248"/>
                    </a:lnTo>
                    <a:close/>
                  </a:path>
                </a:pathLst>
              </a:custGeom>
              <a:solidFill>
                <a:srgbClr val="34426E"/>
              </a:solidFill>
            </p:spPr>
            <p:txBody>
              <a:bodyPr wrap="square" lIns="0" tIns="0" rIns="0" bIns="0" rtlCol="0">
                <a:noAutofit/>
              </a:bodyPr>
              <a:lstStyle/>
              <a:p>
                <a:endParaRPr/>
              </a:p>
            </p:txBody>
          </p:sp>
          <p:sp>
            <p:nvSpPr>
              <p:cNvPr id="2663" name="object 68">
                <a:extLst>
                  <a:ext uri="{FF2B5EF4-FFF2-40B4-BE49-F238E27FC236}">
                    <a16:creationId xmlns:a16="http://schemas.microsoft.com/office/drawing/2014/main" id="{942804DC-7884-A99C-4CCF-9E1438A54799}"/>
                  </a:ext>
                </a:extLst>
              </p:cNvPr>
              <p:cNvSpPr/>
              <p:nvPr/>
            </p:nvSpPr>
            <p:spPr>
              <a:xfrm>
                <a:off x="8818403" y="1338860"/>
                <a:ext cx="239702" cy="213613"/>
              </a:xfrm>
              <a:custGeom>
                <a:avLst/>
                <a:gdLst/>
                <a:ahLst/>
                <a:cxnLst/>
                <a:rect l="l" t="t" r="r" b="b"/>
                <a:pathLst>
                  <a:path w="239702" h="213613">
                    <a:moveTo>
                      <a:pt x="26073" y="213613"/>
                    </a:moveTo>
                    <a:lnTo>
                      <a:pt x="38700" y="213463"/>
                    </a:lnTo>
                    <a:lnTo>
                      <a:pt x="51219" y="211627"/>
                    </a:lnTo>
                    <a:lnTo>
                      <a:pt x="63444" y="208105"/>
                    </a:lnTo>
                    <a:lnTo>
                      <a:pt x="75194" y="202895"/>
                    </a:lnTo>
                    <a:lnTo>
                      <a:pt x="86285" y="195995"/>
                    </a:lnTo>
                    <a:lnTo>
                      <a:pt x="96535" y="187403"/>
                    </a:lnTo>
                    <a:lnTo>
                      <a:pt x="160324" y="123659"/>
                    </a:lnTo>
                    <a:lnTo>
                      <a:pt x="230530" y="53441"/>
                    </a:lnTo>
                    <a:lnTo>
                      <a:pt x="237429" y="43040"/>
                    </a:lnTo>
                    <a:lnTo>
                      <a:pt x="239702" y="31205"/>
                    </a:lnTo>
                    <a:lnTo>
                      <a:pt x="237349" y="19380"/>
                    </a:lnTo>
                    <a:lnTo>
                      <a:pt x="230530" y="9169"/>
                    </a:lnTo>
                    <a:lnTo>
                      <a:pt x="220126" y="2274"/>
                    </a:lnTo>
                    <a:lnTo>
                      <a:pt x="208286" y="0"/>
                    </a:lnTo>
                    <a:lnTo>
                      <a:pt x="196460" y="2348"/>
                    </a:lnTo>
                    <a:lnTo>
                      <a:pt x="186258" y="9156"/>
                    </a:lnTo>
                    <a:lnTo>
                      <a:pt x="116039" y="79387"/>
                    </a:lnTo>
                    <a:lnTo>
                      <a:pt x="53416" y="141985"/>
                    </a:lnTo>
                    <a:lnTo>
                      <a:pt x="9182" y="186245"/>
                    </a:lnTo>
                    <a:lnTo>
                      <a:pt x="3060" y="192366"/>
                    </a:lnTo>
                    <a:lnTo>
                      <a:pt x="0" y="200405"/>
                    </a:lnTo>
                    <a:lnTo>
                      <a:pt x="12" y="208444"/>
                    </a:lnTo>
                    <a:lnTo>
                      <a:pt x="12321" y="211847"/>
                    </a:lnTo>
                    <a:lnTo>
                      <a:pt x="24907" y="213543"/>
                    </a:lnTo>
                    <a:lnTo>
                      <a:pt x="26073" y="213613"/>
                    </a:lnTo>
                    <a:close/>
                  </a:path>
                </a:pathLst>
              </a:custGeom>
              <a:solidFill>
                <a:srgbClr val="34426E"/>
              </a:solidFill>
            </p:spPr>
            <p:txBody>
              <a:bodyPr wrap="square" lIns="0" tIns="0" rIns="0" bIns="0" rtlCol="0">
                <a:noAutofit/>
              </a:bodyPr>
              <a:lstStyle/>
              <a:p>
                <a:endParaRPr/>
              </a:p>
            </p:txBody>
          </p:sp>
          <p:sp>
            <p:nvSpPr>
              <p:cNvPr id="2664" name="object 69">
                <a:extLst>
                  <a:ext uri="{FF2B5EF4-FFF2-40B4-BE49-F238E27FC236}">
                    <a16:creationId xmlns:a16="http://schemas.microsoft.com/office/drawing/2014/main" id="{E07BCB7D-CBE5-29DE-6CB5-AA6050D3F4D7}"/>
                  </a:ext>
                </a:extLst>
              </p:cNvPr>
              <p:cNvSpPr/>
              <p:nvPr/>
            </p:nvSpPr>
            <p:spPr>
              <a:xfrm>
                <a:off x="8711498" y="1206040"/>
                <a:ext cx="213781" cy="239699"/>
              </a:xfrm>
              <a:custGeom>
                <a:avLst/>
                <a:gdLst/>
                <a:ahLst/>
                <a:cxnLst/>
                <a:rect l="l" t="t" r="r" b="b"/>
                <a:pathLst>
                  <a:path w="213781" h="239699">
                    <a:moveTo>
                      <a:pt x="5333" y="239686"/>
                    </a:moveTo>
                    <a:lnTo>
                      <a:pt x="13372" y="239699"/>
                    </a:lnTo>
                    <a:lnTo>
                      <a:pt x="21411" y="236638"/>
                    </a:lnTo>
                    <a:lnTo>
                      <a:pt x="27533" y="230504"/>
                    </a:lnTo>
                    <a:lnTo>
                      <a:pt x="71055" y="186994"/>
                    </a:lnTo>
                    <a:lnTo>
                      <a:pt x="72491" y="185559"/>
                    </a:lnTo>
                    <a:lnTo>
                      <a:pt x="134403" y="123647"/>
                    </a:lnTo>
                    <a:lnTo>
                      <a:pt x="204609" y="53441"/>
                    </a:lnTo>
                    <a:lnTo>
                      <a:pt x="211508" y="43035"/>
                    </a:lnTo>
                    <a:lnTo>
                      <a:pt x="213781" y="31200"/>
                    </a:lnTo>
                    <a:lnTo>
                      <a:pt x="211428" y="19379"/>
                    </a:lnTo>
                    <a:lnTo>
                      <a:pt x="204609" y="9169"/>
                    </a:lnTo>
                    <a:lnTo>
                      <a:pt x="194204" y="2274"/>
                    </a:lnTo>
                    <a:lnTo>
                      <a:pt x="182365" y="0"/>
                    </a:lnTo>
                    <a:lnTo>
                      <a:pt x="170539" y="2348"/>
                    </a:lnTo>
                    <a:lnTo>
                      <a:pt x="160336" y="9156"/>
                    </a:lnTo>
                    <a:lnTo>
                      <a:pt x="27507" y="141998"/>
                    </a:lnTo>
                    <a:lnTo>
                      <a:pt x="18956" y="151803"/>
                    </a:lnTo>
                    <a:lnTo>
                      <a:pt x="11991" y="162426"/>
                    </a:lnTo>
                    <a:lnTo>
                      <a:pt x="6613" y="173699"/>
                    </a:lnTo>
                    <a:lnTo>
                      <a:pt x="2821" y="185455"/>
                    </a:lnTo>
                    <a:lnTo>
                      <a:pt x="617" y="197529"/>
                    </a:lnTo>
                    <a:lnTo>
                      <a:pt x="0" y="209752"/>
                    </a:lnTo>
                    <a:lnTo>
                      <a:pt x="969" y="221958"/>
                    </a:lnTo>
                    <a:lnTo>
                      <a:pt x="3525" y="233980"/>
                    </a:lnTo>
                    <a:lnTo>
                      <a:pt x="5333" y="239686"/>
                    </a:lnTo>
                    <a:close/>
                  </a:path>
                </a:pathLst>
              </a:custGeom>
              <a:solidFill>
                <a:srgbClr val="34426E"/>
              </a:solidFill>
            </p:spPr>
            <p:txBody>
              <a:bodyPr wrap="square" lIns="0" tIns="0" rIns="0" bIns="0" rtlCol="0">
                <a:noAutofit/>
              </a:bodyPr>
              <a:lstStyle/>
              <a:p>
                <a:endParaRPr/>
              </a:p>
            </p:txBody>
          </p:sp>
          <p:sp>
            <p:nvSpPr>
              <p:cNvPr id="2665" name="object 70">
                <a:extLst>
                  <a:ext uri="{FF2B5EF4-FFF2-40B4-BE49-F238E27FC236}">
                    <a16:creationId xmlns:a16="http://schemas.microsoft.com/office/drawing/2014/main" id="{970C6501-2C1D-4CBC-D30A-372AC6704514}"/>
                  </a:ext>
                </a:extLst>
              </p:cNvPr>
              <p:cNvSpPr/>
              <p:nvPr/>
            </p:nvSpPr>
            <p:spPr>
              <a:xfrm>
                <a:off x="8752027" y="1405273"/>
                <a:ext cx="106860" cy="106847"/>
              </a:xfrm>
              <a:custGeom>
                <a:avLst/>
                <a:gdLst/>
                <a:ahLst/>
                <a:cxnLst/>
                <a:rect l="l" t="t" r="r" b="b"/>
                <a:pathLst>
                  <a:path w="106860" h="106847">
                    <a:moveTo>
                      <a:pt x="9167" y="53414"/>
                    </a:moveTo>
                    <a:lnTo>
                      <a:pt x="2272" y="63816"/>
                    </a:lnTo>
                    <a:lnTo>
                      <a:pt x="0" y="75649"/>
                    </a:lnTo>
                    <a:lnTo>
                      <a:pt x="2353" y="87471"/>
                    </a:lnTo>
                    <a:lnTo>
                      <a:pt x="9167" y="97673"/>
                    </a:lnTo>
                    <a:lnTo>
                      <a:pt x="19570" y="104574"/>
                    </a:lnTo>
                    <a:lnTo>
                      <a:pt x="31406" y="106847"/>
                    </a:lnTo>
                    <a:lnTo>
                      <a:pt x="43232" y="104496"/>
                    </a:lnTo>
                    <a:lnTo>
                      <a:pt x="53439" y="97686"/>
                    </a:lnTo>
                    <a:lnTo>
                      <a:pt x="97673" y="53452"/>
                    </a:lnTo>
                    <a:lnTo>
                      <a:pt x="104592" y="43017"/>
                    </a:lnTo>
                    <a:lnTo>
                      <a:pt x="106860" y="31179"/>
                    </a:lnTo>
                    <a:lnTo>
                      <a:pt x="104501" y="19358"/>
                    </a:lnTo>
                    <a:lnTo>
                      <a:pt x="97686" y="9167"/>
                    </a:lnTo>
                    <a:lnTo>
                      <a:pt x="87280" y="2271"/>
                    </a:lnTo>
                    <a:lnTo>
                      <a:pt x="75444" y="0"/>
                    </a:lnTo>
                    <a:lnTo>
                      <a:pt x="63620" y="2350"/>
                    </a:lnTo>
                    <a:lnTo>
                      <a:pt x="53401" y="9167"/>
                    </a:lnTo>
                    <a:lnTo>
                      <a:pt x="9167" y="53414"/>
                    </a:lnTo>
                    <a:close/>
                  </a:path>
                </a:pathLst>
              </a:custGeom>
              <a:solidFill>
                <a:srgbClr val="ECB133"/>
              </a:solidFill>
            </p:spPr>
            <p:txBody>
              <a:bodyPr wrap="square" lIns="0" tIns="0" rIns="0" bIns="0" rtlCol="0">
                <a:noAutofit/>
              </a:bodyPr>
              <a:lstStyle/>
              <a:p>
                <a:endParaRPr/>
              </a:p>
            </p:txBody>
          </p:sp>
          <p:sp>
            <p:nvSpPr>
              <p:cNvPr id="2666" name="object 71">
                <a:extLst>
                  <a:ext uri="{FF2B5EF4-FFF2-40B4-BE49-F238E27FC236}">
                    <a16:creationId xmlns:a16="http://schemas.microsoft.com/office/drawing/2014/main" id="{D104D0CE-EBD1-FE12-022C-417F7BABB6F2}"/>
                  </a:ext>
                </a:extLst>
              </p:cNvPr>
              <p:cNvSpPr/>
              <p:nvPr/>
            </p:nvSpPr>
            <p:spPr>
              <a:xfrm>
                <a:off x="8818403" y="1608000"/>
                <a:ext cx="239704" cy="213605"/>
              </a:xfrm>
              <a:custGeom>
                <a:avLst/>
                <a:gdLst/>
                <a:ahLst/>
                <a:cxnLst/>
                <a:rect l="l" t="t" r="r" b="b"/>
                <a:pathLst>
                  <a:path w="239704" h="213605">
                    <a:moveTo>
                      <a:pt x="26085" y="0"/>
                    </a:moveTo>
                    <a:lnTo>
                      <a:pt x="24922" y="69"/>
                    </a:lnTo>
                    <a:lnTo>
                      <a:pt x="12330" y="1759"/>
                    </a:lnTo>
                    <a:lnTo>
                      <a:pt x="25" y="5156"/>
                    </a:lnTo>
                    <a:lnTo>
                      <a:pt x="0" y="13195"/>
                    </a:lnTo>
                    <a:lnTo>
                      <a:pt x="3060" y="21234"/>
                    </a:lnTo>
                    <a:lnTo>
                      <a:pt x="9182" y="27355"/>
                    </a:lnTo>
                    <a:lnTo>
                      <a:pt x="53428" y="71615"/>
                    </a:lnTo>
                    <a:lnTo>
                      <a:pt x="116039" y="134213"/>
                    </a:lnTo>
                    <a:lnTo>
                      <a:pt x="186258" y="204444"/>
                    </a:lnTo>
                    <a:lnTo>
                      <a:pt x="196465" y="211254"/>
                    </a:lnTo>
                    <a:lnTo>
                      <a:pt x="208291" y="213605"/>
                    </a:lnTo>
                    <a:lnTo>
                      <a:pt x="220127" y="211332"/>
                    </a:lnTo>
                    <a:lnTo>
                      <a:pt x="230530" y="204431"/>
                    </a:lnTo>
                    <a:lnTo>
                      <a:pt x="237348" y="194224"/>
                    </a:lnTo>
                    <a:lnTo>
                      <a:pt x="239704" y="182398"/>
                    </a:lnTo>
                    <a:lnTo>
                      <a:pt x="237435" y="170562"/>
                    </a:lnTo>
                    <a:lnTo>
                      <a:pt x="230543" y="160159"/>
                    </a:lnTo>
                    <a:lnTo>
                      <a:pt x="160312" y="89941"/>
                    </a:lnTo>
                    <a:lnTo>
                      <a:pt x="97713" y="27330"/>
                    </a:lnTo>
                    <a:lnTo>
                      <a:pt x="86291" y="17618"/>
                    </a:lnTo>
                    <a:lnTo>
                      <a:pt x="75201" y="10716"/>
                    </a:lnTo>
                    <a:lnTo>
                      <a:pt x="63451" y="5503"/>
                    </a:lnTo>
                    <a:lnTo>
                      <a:pt x="51226" y="1980"/>
                    </a:lnTo>
                    <a:lnTo>
                      <a:pt x="38709" y="146"/>
                    </a:lnTo>
                    <a:lnTo>
                      <a:pt x="26085" y="0"/>
                    </a:lnTo>
                    <a:close/>
                  </a:path>
                </a:pathLst>
              </a:custGeom>
              <a:solidFill>
                <a:srgbClr val="34426E"/>
              </a:solidFill>
            </p:spPr>
            <p:txBody>
              <a:bodyPr wrap="square" lIns="0" tIns="0" rIns="0" bIns="0" rtlCol="0">
                <a:noAutofit/>
              </a:bodyPr>
              <a:lstStyle/>
              <a:p>
                <a:endParaRPr/>
              </a:p>
            </p:txBody>
          </p:sp>
          <p:sp>
            <p:nvSpPr>
              <p:cNvPr id="2667" name="object 72">
                <a:extLst>
                  <a:ext uri="{FF2B5EF4-FFF2-40B4-BE49-F238E27FC236}">
                    <a16:creationId xmlns:a16="http://schemas.microsoft.com/office/drawing/2014/main" id="{6F261B06-842C-DFDD-891E-F4FE1C03F214}"/>
                  </a:ext>
                </a:extLst>
              </p:cNvPr>
              <p:cNvSpPr/>
              <p:nvPr/>
            </p:nvSpPr>
            <p:spPr>
              <a:xfrm>
                <a:off x="8711500" y="1714708"/>
                <a:ext cx="213779" cy="239717"/>
              </a:xfrm>
              <a:custGeom>
                <a:avLst/>
                <a:gdLst/>
                <a:ahLst/>
                <a:cxnLst/>
                <a:rect l="l" t="t" r="r" b="b"/>
                <a:pathLst>
                  <a:path w="213779" h="239717">
                    <a:moveTo>
                      <a:pt x="5331" y="38"/>
                    </a:moveTo>
                    <a:lnTo>
                      <a:pt x="3523" y="5742"/>
                    </a:lnTo>
                    <a:lnTo>
                      <a:pt x="967" y="17760"/>
                    </a:lnTo>
                    <a:lnTo>
                      <a:pt x="0" y="29964"/>
                    </a:lnTo>
                    <a:lnTo>
                      <a:pt x="619" y="42186"/>
                    </a:lnTo>
                    <a:lnTo>
                      <a:pt x="2824" y="54259"/>
                    </a:lnTo>
                    <a:lnTo>
                      <a:pt x="6616" y="66017"/>
                    </a:lnTo>
                    <a:lnTo>
                      <a:pt x="11994" y="77292"/>
                    </a:lnTo>
                    <a:lnTo>
                      <a:pt x="18957" y="87917"/>
                    </a:lnTo>
                    <a:lnTo>
                      <a:pt x="27505" y="97726"/>
                    </a:lnTo>
                    <a:lnTo>
                      <a:pt x="160334" y="230555"/>
                    </a:lnTo>
                    <a:lnTo>
                      <a:pt x="170534" y="237366"/>
                    </a:lnTo>
                    <a:lnTo>
                      <a:pt x="182358" y="239717"/>
                    </a:lnTo>
                    <a:lnTo>
                      <a:pt x="194197" y="237443"/>
                    </a:lnTo>
                    <a:lnTo>
                      <a:pt x="204606" y="230543"/>
                    </a:lnTo>
                    <a:lnTo>
                      <a:pt x="211422" y="220346"/>
                    </a:lnTo>
                    <a:lnTo>
                      <a:pt x="213779" y="208523"/>
                    </a:lnTo>
                    <a:lnTo>
                      <a:pt x="211507" y="196686"/>
                    </a:lnTo>
                    <a:lnTo>
                      <a:pt x="204606" y="186283"/>
                    </a:lnTo>
                    <a:lnTo>
                      <a:pt x="134388" y="116065"/>
                    </a:lnTo>
                    <a:lnTo>
                      <a:pt x="72501" y="54165"/>
                    </a:lnTo>
                    <a:lnTo>
                      <a:pt x="71053" y="52717"/>
                    </a:lnTo>
                    <a:lnTo>
                      <a:pt x="27530" y="9207"/>
                    </a:lnTo>
                    <a:lnTo>
                      <a:pt x="21409" y="3060"/>
                    </a:lnTo>
                    <a:lnTo>
                      <a:pt x="13357" y="0"/>
                    </a:lnTo>
                    <a:lnTo>
                      <a:pt x="5331" y="38"/>
                    </a:lnTo>
                    <a:close/>
                  </a:path>
                </a:pathLst>
              </a:custGeom>
              <a:solidFill>
                <a:srgbClr val="34426E"/>
              </a:solidFill>
            </p:spPr>
            <p:txBody>
              <a:bodyPr wrap="square" lIns="0" tIns="0" rIns="0" bIns="0" rtlCol="0">
                <a:noAutofit/>
              </a:bodyPr>
              <a:lstStyle/>
              <a:p>
                <a:endParaRPr/>
              </a:p>
            </p:txBody>
          </p:sp>
          <p:sp>
            <p:nvSpPr>
              <p:cNvPr id="2668" name="object 73">
                <a:extLst>
                  <a:ext uri="{FF2B5EF4-FFF2-40B4-BE49-F238E27FC236}">
                    <a16:creationId xmlns:a16="http://schemas.microsoft.com/office/drawing/2014/main" id="{ABFBD69E-C1C7-2FAD-DA73-3B2424C8D8EB}"/>
                  </a:ext>
                </a:extLst>
              </p:cNvPr>
              <p:cNvSpPr/>
              <p:nvPr/>
            </p:nvSpPr>
            <p:spPr>
              <a:xfrm>
                <a:off x="8752022" y="1648341"/>
                <a:ext cx="106865" cy="106857"/>
              </a:xfrm>
              <a:custGeom>
                <a:avLst/>
                <a:gdLst/>
                <a:ahLst/>
                <a:cxnLst/>
                <a:rect l="l" t="t" r="r" b="b"/>
                <a:pathLst>
                  <a:path w="106865" h="106857">
                    <a:moveTo>
                      <a:pt x="9172" y="53444"/>
                    </a:moveTo>
                    <a:lnTo>
                      <a:pt x="53406" y="97678"/>
                    </a:lnTo>
                    <a:lnTo>
                      <a:pt x="63629" y="104504"/>
                    </a:lnTo>
                    <a:lnTo>
                      <a:pt x="75452" y="106857"/>
                    </a:lnTo>
                    <a:lnTo>
                      <a:pt x="87286" y="104587"/>
                    </a:lnTo>
                    <a:lnTo>
                      <a:pt x="97691" y="97691"/>
                    </a:lnTo>
                    <a:lnTo>
                      <a:pt x="104509" y="87485"/>
                    </a:lnTo>
                    <a:lnTo>
                      <a:pt x="106865" y="75662"/>
                    </a:lnTo>
                    <a:lnTo>
                      <a:pt x="104596" y="63827"/>
                    </a:lnTo>
                    <a:lnTo>
                      <a:pt x="97704" y="53419"/>
                    </a:lnTo>
                    <a:lnTo>
                      <a:pt x="53457" y="9172"/>
                    </a:lnTo>
                    <a:lnTo>
                      <a:pt x="43234" y="2353"/>
                    </a:lnTo>
                    <a:lnTo>
                      <a:pt x="31413" y="0"/>
                    </a:lnTo>
                    <a:lnTo>
                      <a:pt x="19578" y="2273"/>
                    </a:lnTo>
                    <a:lnTo>
                      <a:pt x="9172" y="9172"/>
                    </a:lnTo>
                    <a:lnTo>
                      <a:pt x="2353" y="19382"/>
                    </a:lnTo>
                    <a:lnTo>
                      <a:pt x="0" y="31203"/>
                    </a:lnTo>
                    <a:lnTo>
                      <a:pt x="2273" y="43038"/>
                    </a:lnTo>
                    <a:lnTo>
                      <a:pt x="9172" y="53444"/>
                    </a:lnTo>
                    <a:close/>
                  </a:path>
                </a:pathLst>
              </a:custGeom>
              <a:solidFill>
                <a:srgbClr val="ECB133"/>
              </a:solidFill>
            </p:spPr>
            <p:txBody>
              <a:bodyPr wrap="square" lIns="0" tIns="0" rIns="0" bIns="0" rtlCol="0">
                <a:noAutofit/>
              </a:bodyPr>
              <a:lstStyle/>
              <a:p>
                <a:endParaRPr/>
              </a:p>
            </p:txBody>
          </p:sp>
          <p:sp>
            <p:nvSpPr>
              <p:cNvPr id="2669" name="object 74">
                <a:extLst>
                  <a:ext uri="{FF2B5EF4-FFF2-40B4-BE49-F238E27FC236}">
                    <a16:creationId xmlns:a16="http://schemas.microsoft.com/office/drawing/2014/main" id="{765AECA8-C8E1-AD11-C4C3-F725BAE28A65}"/>
                  </a:ext>
                </a:extLst>
              </p:cNvPr>
              <p:cNvSpPr/>
              <p:nvPr/>
            </p:nvSpPr>
            <p:spPr>
              <a:xfrm>
                <a:off x="8652360" y="1548670"/>
                <a:ext cx="63120" cy="63115"/>
              </a:xfrm>
              <a:custGeom>
                <a:avLst/>
                <a:gdLst/>
                <a:ahLst/>
                <a:cxnLst/>
                <a:rect l="l" t="t" r="r" b="b"/>
                <a:pathLst>
                  <a:path w="63120" h="63115">
                    <a:moveTo>
                      <a:pt x="9243" y="9248"/>
                    </a:moveTo>
                    <a:lnTo>
                      <a:pt x="9106" y="9386"/>
                    </a:lnTo>
                    <a:lnTo>
                      <a:pt x="2257" y="19817"/>
                    </a:lnTo>
                    <a:lnTo>
                      <a:pt x="0" y="31652"/>
                    </a:lnTo>
                    <a:lnTo>
                      <a:pt x="2329" y="43477"/>
                    </a:lnTo>
                    <a:lnTo>
                      <a:pt x="9243" y="53876"/>
                    </a:lnTo>
                    <a:lnTo>
                      <a:pt x="19805" y="60853"/>
                    </a:lnTo>
                    <a:lnTo>
                      <a:pt x="31646" y="63115"/>
                    </a:lnTo>
                    <a:lnTo>
                      <a:pt x="43475" y="60789"/>
                    </a:lnTo>
                    <a:lnTo>
                      <a:pt x="53871" y="53876"/>
                    </a:lnTo>
                    <a:lnTo>
                      <a:pt x="54008" y="53738"/>
                    </a:lnTo>
                    <a:lnTo>
                      <a:pt x="60859" y="43307"/>
                    </a:lnTo>
                    <a:lnTo>
                      <a:pt x="63120" y="31472"/>
                    </a:lnTo>
                    <a:lnTo>
                      <a:pt x="60791" y="19647"/>
                    </a:lnTo>
                    <a:lnTo>
                      <a:pt x="53871" y="9248"/>
                    </a:lnTo>
                    <a:lnTo>
                      <a:pt x="53734" y="9111"/>
                    </a:lnTo>
                    <a:lnTo>
                      <a:pt x="43308" y="2260"/>
                    </a:lnTo>
                    <a:lnTo>
                      <a:pt x="31472" y="0"/>
                    </a:lnTo>
                    <a:lnTo>
                      <a:pt x="19644" y="2329"/>
                    </a:lnTo>
                    <a:lnTo>
                      <a:pt x="9243" y="9248"/>
                    </a:lnTo>
                    <a:close/>
                  </a:path>
                </a:pathLst>
              </a:custGeom>
              <a:solidFill>
                <a:srgbClr val="34426E"/>
              </a:solidFill>
            </p:spPr>
            <p:txBody>
              <a:bodyPr wrap="square" lIns="0" tIns="0" rIns="0" bIns="0" rtlCol="0">
                <a:noAutofit/>
              </a:bodyPr>
              <a:lstStyle/>
              <a:p>
                <a:endParaRPr/>
              </a:p>
            </p:txBody>
          </p:sp>
          <p:sp>
            <p:nvSpPr>
              <p:cNvPr id="2670" name="object 75">
                <a:extLst>
                  <a:ext uri="{FF2B5EF4-FFF2-40B4-BE49-F238E27FC236}">
                    <a16:creationId xmlns:a16="http://schemas.microsoft.com/office/drawing/2014/main" id="{43E6EFA7-56AA-57AC-7EC4-52A90FE44917}"/>
                  </a:ext>
                </a:extLst>
              </p:cNvPr>
              <p:cNvSpPr/>
              <p:nvPr/>
            </p:nvSpPr>
            <p:spPr>
              <a:xfrm>
                <a:off x="8822620" y="2028849"/>
                <a:ext cx="239713" cy="213617"/>
              </a:xfrm>
              <a:custGeom>
                <a:avLst/>
                <a:gdLst/>
                <a:ahLst/>
                <a:cxnLst/>
                <a:rect l="l" t="t" r="r" b="b"/>
                <a:pathLst>
                  <a:path w="239713" h="213617">
                    <a:moveTo>
                      <a:pt x="26085" y="213617"/>
                    </a:moveTo>
                    <a:lnTo>
                      <a:pt x="38711" y="213466"/>
                    </a:lnTo>
                    <a:lnTo>
                      <a:pt x="51229" y="211629"/>
                    </a:lnTo>
                    <a:lnTo>
                      <a:pt x="63456" y="208106"/>
                    </a:lnTo>
                    <a:lnTo>
                      <a:pt x="75207" y="202894"/>
                    </a:lnTo>
                    <a:lnTo>
                      <a:pt x="86298" y="195992"/>
                    </a:lnTo>
                    <a:lnTo>
                      <a:pt x="96545" y="187397"/>
                    </a:lnTo>
                    <a:lnTo>
                      <a:pt x="160324" y="123662"/>
                    </a:lnTo>
                    <a:lnTo>
                      <a:pt x="230530" y="53457"/>
                    </a:lnTo>
                    <a:lnTo>
                      <a:pt x="237435" y="43052"/>
                    </a:lnTo>
                    <a:lnTo>
                      <a:pt x="239713" y="31218"/>
                    </a:lnTo>
                    <a:lnTo>
                      <a:pt x="237366" y="19395"/>
                    </a:lnTo>
                    <a:lnTo>
                      <a:pt x="230543" y="9172"/>
                    </a:lnTo>
                    <a:lnTo>
                      <a:pt x="220131" y="2274"/>
                    </a:lnTo>
                    <a:lnTo>
                      <a:pt x="208296" y="0"/>
                    </a:lnTo>
                    <a:lnTo>
                      <a:pt x="196475" y="2350"/>
                    </a:lnTo>
                    <a:lnTo>
                      <a:pt x="186258" y="9172"/>
                    </a:lnTo>
                    <a:lnTo>
                      <a:pt x="116052" y="79390"/>
                    </a:lnTo>
                    <a:lnTo>
                      <a:pt x="53428" y="142001"/>
                    </a:lnTo>
                    <a:lnTo>
                      <a:pt x="9182" y="186248"/>
                    </a:lnTo>
                    <a:lnTo>
                      <a:pt x="3060" y="192369"/>
                    </a:lnTo>
                    <a:lnTo>
                      <a:pt x="0" y="200409"/>
                    </a:lnTo>
                    <a:lnTo>
                      <a:pt x="25" y="208448"/>
                    </a:lnTo>
                    <a:lnTo>
                      <a:pt x="12324" y="211850"/>
                    </a:lnTo>
                    <a:lnTo>
                      <a:pt x="24918" y="213546"/>
                    </a:lnTo>
                    <a:lnTo>
                      <a:pt x="26085" y="213617"/>
                    </a:lnTo>
                    <a:close/>
                  </a:path>
                </a:pathLst>
              </a:custGeom>
              <a:solidFill>
                <a:srgbClr val="34426E"/>
              </a:solidFill>
            </p:spPr>
            <p:txBody>
              <a:bodyPr wrap="square" lIns="0" tIns="0" rIns="0" bIns="0" rtlCol="0">
                <a:noAutofit/>
              </a:bodyPr>
              <a:lstStyle/>
              <a:p>
                <a:endParaRPr/>
              </a:p>
            </p:txBody>
          </p:sp>
          <p:sp>
            <p:nvSpPr>
              <p:cNvPr id="2671" name="object 76">
                <a:extLst>
                  <a:ext uri="{FF2B5EF4-FFF2-40B4-BE49-F238E27FC236}">
                    <a16:creationId xmlns:a16="http://schemas.microsoft.com/office/drawing/2014/main" id="{5D80B57C-A411-01FE-FA03-131A3C407BB7}"/>
                  </a:ext>
                </a:extLst>
              </p:cNvPr>
              <p:cNvSpPr/>
              <p:nvPr/>
            </p:nvSpPr>
            <p:spPr>
              <a:xfrm>
                <a:off x="8715721" y="1896029"/>
                <a:ext cx="213769" cy="239715"/>
              </a:xfrm>
              <a:custGeom>
                <a:avLst/>
                <a:gdLst/>
                <a:ahLst/>
                <a:cxnLst/>
                <a:rect l="l" t="t" r="r" b="b"/>
                <a:pathLst>
                  <a:path w="213769" h="239715">
                    <a:moveTo>
                      <a:pt x="5327" y="239690"/>
                    </a:moveTo>
                    <a:lnTo>
                      <a:pt x="13366" y="239715"/>
                    </a:lnTo>
                    <a:lnTo>
                      <a:pt x="21405" y="236642"/>
                    </a:lnTo>
                    <a:lnTo>
                      <a:pt x="27527" y="230508"/>
                    </a:lnTo>
                    <a:lnTo>
                      <a:pt x="71050" y="186985"/>
                    </a:lnTo>
                    <a:lnTo>
                      <a:pt x="72485" y="185537"/>
                    </a:lnTo>
                    <a:lnTo>
                      <a:pt x="134397" y="123650"/>
                    </a:lnTo>
                    <a:lnTo>
                      <a:pt x="204590" y="53431"/>
                    </a:lnTo>
                    <a:lnTo>
                      <a:pt x="211492" y="43026"/>
                    </a:lnTo>
                    <a:lnTo>
                      <a:pt x="213769" y="31195"/>
                    </a:lnTo>
                    <a:lnTo>
                      <a:pt x="211419" y="19376"/>
                    </a:lnTo>
                    <a:lnTo>
                      <a:pt x="204603" y="9172"/>
                    </a:lnTo>
                    <a:lnTo>
                      <a:pt x="194202" y="2273"/>
                    </a:lnTo>
                    <a:lnTo>
                      <a:pt x="182367" y="0"/>
                    </a:lnTo>
                    <a:lnTo>
                      <a:pt x="170542" y="2353"/>
                    </a:lnTo>
                    <a:lnTo>
                      <a:pt x="160331" y="9172"/>
                    </a:lnTo>
                    <a:lnTo>
                      <a:pt x="27501" y="142001"/>
                    </a:lnTo>
                    <a:lnTo>
                      <a:pt x="18950" y="151811"/>
                    </a:lnTo>
                    <a:lnTo>
                      <a:pt x="11985" y="162436"/>
                    </a:lnTo>
                    <a:lnTo>
                      <a:pt x="6609" y="173711"/>
                    </a:lnTo>
                    <a:lnTo>
                      <a:pt x="2819" y="185468"/>
                    </a:lnTo>
                    <a:lnTo>
                      <a:pt x="616" y="197542"/>
                    </a:lnTo>
                    <a:lnTo>
                      <a:pt x="0" y="209765"/>
                    </a:lnTo>
                    <a:lnTo>
                      <a:pt x="969" y="221971"/>
                    </a:lnTo>
                    <a:lnTo>
                      <a:pt x="3524" y="233993"/>
                    </a:lnTo>
                    <a:lnTo>
                      <a:pt x="5327" y="239690"/>
                    </a:lnTo>
                    <a:close/>
                  </a:path>
                </a:pathLst>
              </a:custGeom>
              <a:solidFill>
                <a:srgbClr val="34426E"/>
              </a:solidFill>
            </p:spPr>
            <p:txBody>
              <a:bodyPr wrap="square" lIns="0" tIns="0" rIns="0" bIns="0" rtlCol="0">
                <a:noAutofit/>
              </a:bodyPr>
              <a:lstStyle/>
              <a:p>
                <a:endParaRPr/>
              </a:p>
            </p:txBody>
          </p:sp>
          <p:sp>
            <p:nvSpPr>
              <p:cNvPr id="2672" name="object 77">
                <a:extLst>
                  <a:ext uri="{FF2B5EF4-FFF2-40B4-BE49-F238E27FC236}">
                    <a16:creationId xmlns:a16="http://schemas.microsoft.com/office/drawing/2014/main" id="{4CD49881-5864-9B64-6F16-D5870B2C91DB}"/>
                  </a:ext>
                </a:extLst>
              </p:cNvPr>
              <p:cNvSpPr/>
              <p:nvPr/>
            </p:nvSpPr>
            <p:spPr>
              <a:xfrm>
                <a:off x="8756250" y="2095264"/>
                <a:ext cx="106851" cy="106851"/>
              </a:xfrm>
              <a:custGeom>
                <a:avLst/>
                <a:gdLst/>
                <a:ahLst/>
                <a:cxnLst/>
                <a:rect l="l" t="t" r="r" b="b"/>
                <a:pathLst>
                  <a:path w="106851" h="106851">
                    <a:moveTo>
                      <a:pt x="9167" y="53403"/>
                    </a:moveTo>
                    <a:lnTo>
                      <a:pt x="2273" y="63809"/>
                    </a:lnTo>
                    <a:lnTo>
                      <a:pt x="0" y="75643"/>
                    </a:lnTo>
                    <a:lnTo>
                      <a:pt x="2350" y="87465"/>
                    </a:lnTo>
                    <a:lnTo>
                      <a:pt x="9167" y="97675"/>
                    </a:lnTo>
                    <a:lnTo>
                      <a:pt x="19571" y="104576"/>
                    </a:lnTo>
                    <a:lnTo>
                      <a:pt x="31409" y="106851"/>
                    </a:lnTo>
                    <a:lnTo>
                      <a:pt x="43236" y="104502"/>
                    </a:lnTo>
                    <a:lnTo>
                      <a:pt x="53439" y="97700"/>
                    </a:lnTo>
                    <a:lnTo>
                      <a:pt x="97673" y="53454"/>
                    </a:lnTo>
                    <a:lnTo>
                      <a:pt x="104585" y="43018"/>
                    </a:lnTo>
                    <a:lnTo>
                      <a:pt x="106851" y="31179"/>
                    </a:lnTo>
                    <a:lnTo>
                      <a:pt x="104493" y="19353"/>
                    </a:lnTo>
                    <a:lnTo>
                      <a:pt x="97686" y="9156"/>
                    </a:lnTo>
                    <a:lnTo>
                      <a:pt x="87277" y="2265"/>
                    </a:lnTo>
                    <a:lnTo>
                      <a:pt x="75438" y="0"/>
                    </a:lnTo>
                    <a:lnTo>
                      <a:pt x="63614" y="2356"/>
                    </a:lnTo>
                    <a:lnTo>
                      <a:pt x="53414" y="9169"/>
                    </a:lnTo>
                    <a:lnTo>
                      <a:pt x="9167" y="53403"/>
                    </a:lnTo>
                    <a:close/>
                  </a:path>
                </a:pathLst>
              </a:custGeom>
              <a:solidFill>
                <a:srgbClr val="ECB133"/>
              </a:solidFill>
            </p:spPr>
            <p:txBody>
              <a:bodyPr wrap="square" lIns="0" tIns="0" rIns="0" bIns="0" rtlCol="0">
                <a:noAutofit/>
              </a:bodyPr>
              <a:lstStyle/>
              <a:p>
                <a:endParaRPr/>
              </a:p>
            </p:txBody>
          </p:sp>
          <p:sp>
            <p:nvSpPr>
              <p:cNvPr id="2673" name="object 78">
                <a:extLst>
                  <a:ext uri="{FF2B5EF4-FFF2-40B4-BE49-F238E27FC236}">
                    <a16:creationId xmlns:a16="http://schemas.microsoft.com/office/drawing/2014/main" id="{E26B5762-537D-FB94-4F77-3DF80CA7337F}"/>
                  </a:ext>
                </a:extLst>
              </p:cNvPr>
              <p:cNvSpPr/>
              <p:nvPr/>
            </p:nvSpPr>
            <p:spPr>
              <a:xfrm>
                <a:off x="8446754" y="2404723"/>
                <a:ext cx="213621" cy="239704"/>
              </a:xfrm>
              <a:custGeom>
                <a:avLst/>
                <a:gdLst/>
                <a:ahLst/>
                <a:cxnLst/>
                <a:rect l="l" t="t" r="r" b="b"/>
                <a:pathLst>
                  <a:path w="213621" h="239704">
                    <a:moveTo>
                      <a:pt x="213621" y="26073"/>
                    </a:moveTo>
                    <a:lnTo>
                      <a:pt x="213550" y="24921"/>
                    </a:lnTo>
                    <a:lnTo>
                      <a:pt x="211847" y="12333"/>
                    </a:lnTo>
                    <a:lnTo>
                      <a:pt x="208452" y="25"/>
                    </a:lnTo>
                    <a:lnTo>
                      <a:pt x="200401" y="0"/>
                    </a:lnTo>
                    <a:lnTo>
                      <a:pt x="192374" y="3060"/>
                    </a:lnTo>
                    <a:lnTo>
                      <a:pt x="186240" y="9182"/>
                    </a:lnTo>
                    <a:lnTo>
                      <a:pt x="141993" y="53416"/>
                    </a:lnTo>
                    <a:lnTo>
                      <a:pt x="79382" y="116039"/>
                    </a:lnTo>
                    <a:lnTo>
                      <a:pt x="9177" y="186245"/>
                    </a:lnTo>
                    <a:lnTo>
                      <a:pt x="2346" y="196480"/>
                    </a:lnTo>
                    <a:lnTo>
                      <a:pt x="0" y="208301"/>
                    </a:lnTo>
                    <a:lnTo>
                      <a:pt x="2275" y="220135"/>
                    </a:lnTo>
                    <a:lnTo>
                      <a:pt x="9177" y="230543"/>
                    </a:lnTo>
                    <a:lnTo>
                      <a:pt x="19382" y="237353"/>
                    </a:lnTo>
                    <a:lnTo>
                      <a:pt x="31205" y="239704"/>
                    </a:lnTo>
                    <a:lnTo>
                      <a:pt x="43041" y="237430"/>
                    </a:lnTo>
                    <a:lnTo>
                      <a:pt x="53449" y="230530"/>
                    </a:lnTo>
                    <a:lnTo>
                      <a:pt x="123654" y="160312"/>
                    </a:lnTo>
                    <a:lnTo>
                      <a:pt x="186278" y="97713"/>
                    </a:lnTo>
                    <a:lnTo>
                      <a:pt x="195993" y="86287"/>
                    </a:lnTo>
                    <a:lnTo>
                      <a:pt x="202895" y="75197"/>
                    </a:lnTo>
                    <a:lnTo>
                      <a:pt x="208108" y="63446"/>
                    </a:lnTo>
                    <a:lnTo>
                      <a:pt x="211632" y="51220"/>
                    </a:lnTo>
                    <a:lnTo>
                      <a:pt x="213470" y="38700"/>
                    </a:lnTo>
                    <a:lnTo>
                      <a:pt x="213621" y="26073"/>
                    </a:lnTo>
                    <a:close/>
                  </a:path>
                </a:pathLst>
              </a:custGeom>
              <a:solidFill>
                <a:srgbClr val="34426E"/>
              </a:solidFill>
            </p:spPr>
            <p:txBody>
              <a:bodyPr wrap="square" lIns="0" tIns="0" rIns="0" bIns="0" rtlCol="0">
                <a:noAutofit/>
              </a:bodyPr>
              <a:lstStyle/>
              <a:p>
                <a:endParaRPr/>
              </a:p>
            </p:txBody>
          </p:sp>
          <p:sp>
            <p:nvSpPr>
              <p:cNvPr id="2674" name="object 79">
                <a:extLst>
                  <a:ext uri="{FF2B5EF4-FFF2-40B4-BE49-F238E27FC236}">
                    <a16:creationId xmlns:a16="http://schemas.microsoft.com/office/drawing/2014/main" id="{D03215FA-BEE0-C4FE-B6A2-05A9A9DFB78E}"/>
                  </a:ext>
                </a:extLst>
              </p:cNvPr>
              <p:cNvSpPr/>
              <p:nvPr/>
            </p:nvSpPr>
            <p:spPr>
              <a:xfrm>
                <a:off x="8313927" y="2297823"/>
                <a:ext cx="239702" cy="213767"/>
              </a:xfrm>
              <a:custGeom>
                <a:avLst/>
                <a:gdLst/>
                <a:ahLst/>
                <a:cxnLst/>
                <a:rect l="l" t="t" r="r" b="b"/>
                <a:pathLst>
                  <a:path w="239702" h="213767">
                    <a:moveTo>
                      <a:pt x="239690" y="5327"/>
                    </a:moveTo>
                    <a:lnTo>
                      <a:pt x="233995" y="3524"/>
                    </a:lnTo>
                    <a:lnTo>
                      <a:pt x="221975" y="969"/>
                    </a:lnTo>
                    <a:lnTo>
                      <a:pt x="209770" y="0"/>
                    </a:lnTo>
                    <a:lnTo>
                      <a:pt x="197547" y="616"/>
                    </a:lnTo>
                    <a:lnTo>
                      <a:pt x="185473" y="2819"/>
                    </a:lnTo>
                    <a:lnTo>
                      <a:pt x="173714" y="6609"/>
                    </a:lnTo>
                    <a:lnTo>
                      <a:pt x="162438" y="11985"/>
                    </a:lnTo>
                    <a:lnTo>
                      <a:pt x="151811" y="18950"/>
                    </a:lnTo>
                    <a:lnTo>
                      <a:pt x="142001" y="27501"/>
                    </a:lnTo>
                    <a:lnTo>
                      <a:pt x="9172" y="160318"/>
                    </a:lnTo>
                    <a:lnTo>
                      <a:pt x="2353" y="170531"/>
                    </a:lnTo>
                    <a:lnTo>
                      <a:pt x="0" y="182359"/>
                    </a:lnTo>
                    <a:lnTo>
                      <a:pt x="2273" y="194195"/>
                    </a:lnTo>
                    <a:lnTo>
                      <a:pt x="9172" y="204590"/>
                    </a:lnTo>
                    <a:lnTo>
                      <a:pt x="19390" y="211418"/>
                    </a:lnTo>
                    <a:lnTo>
                      <a:pt x="31209" y="213767"/>
                    </a:lnTo>
                    <a:lnTo>
                      <a:pt x="43040" y="211490"/>
                    </a:lnTo>
                    <a:lnTo>
                      <a:pt x="53444" y="204590"/>
                    </a:lnTo>
                    <a:lnTo>
                      <a:pt x="123650" y="134385"/>
                    </a:lnTo>
                    <a:lnTo>
                      <a:pt x="185550" y="72472"/>
                    </a:lnTo>
                    <a:lnTo>
                      <a:pt x="186997" y="71037"/>
                    </a:lnTo>
                    <a:lnTo>
                      <a:pt x="230508" y="27527"/>
                    </a:lnTo>
                    <a:lnTo>
                      <a:pt x="236642" y="21393"/>
                    </a:lnTo>
                    <a:lnTo>
                      <a:pt x="239702" y="13366"/>
                    </a:lnTo>
                    <a:lnTo>
                      <a:pt x="239690" y="5327"/>
                    </a:lnTo>
                    <a:close/>
                  </a:path>
                </a:pathLst>
              </a:custGeom>
              <a:solidFill>
                <a:srgbClr val="34426E"/>
              </a:solidFill>
            </p:spPr>
            <p:txBody>
              <a:bodyPr wrap="square" lIns="0" tIns="0" rIns="0" bIns="0" rtlCol="0">
                <a:noAutofit/>
              </a:bodyPr>
              <a:lstStyle/>
              <a:p>
                <a:endParaRPr/>
              </a:p>
            </p:txBody>
          </p:sp>
          <p:sp>
            <p:nvSpPr>
              <p:cNvPr id="2675" name="object 80">
                <a:extLst>
                  <a:ext uri="{FF2B5EF4-FFF2-40B4-BE49-F238E27FC236}">
                    <a16:creationId xmlns:a16="http://schemas.microsoft.com/office/drawing/2014/main" id="{682D271A-6AA2-35FD-1FD8-9E9B329C9084}"/>
                  </a:ext>
                </a:extLst>
              </p:cNvPr>
              <p:cNvSpPr/>
              <p:nvPr/>
            </p:nvSpPr>
            <p:spPr>
              <a:xfrm>
                <a:off x="8513161" y="2338342"/>
                <a:ext cx="106858" cy="106863"/>
              </a:xfrm>
              <a:custGeom>
                <a:avLst/>
                <a:gdLst/>
                <a:ahLst/>
                <a:cxnLst/>
                <a:rect l="l" t="t" r="r" b="b"/>
                <a:pathLst>
                  <a:path w="106858" h="106863">
                    <a:moveTo>
                      <a:pt x="53409" y="9183"/>
                    </a:moveTo>
                    <a:lnTo>
                      <a:pt x="9162" y="53417"/>
                    </a:lnTo>
                    <a:lnTo>
                      <a:pt x="2354" y="63613"/>
                    </a:lnTo>
                    <a:lnTo>
                      <a:pt x="0" y="75438"/>
                    </a:lnTo>
                    <a:lnTo>
                      <a:pt x="2269" y="87278"/>
                    </a:lnTo>
                    <a:lnTo>
                      <a:pt x="9162" y="97689"/>
                    </a:lnTo>
                    <a:lnTo>
                      <a:pt x="19377" y="104510"/>
                    </a:lnTo>
                    <a:lnTo>
                      <a:pt x="31203" y="106863"/>
                    </a:lnTo>
                    <a:lnTo>
                      <a:pt x="43040" y="104594"/>
                    </a:lnTo>
                    <a:lnTo>
                      <a:pt x="53447" y="97702"/>
                    </a:lnTo>
                    <a:lnTo>
                      <a:pt x="97681" y="53455"/>
                    </a:lnTo>
                    <a:lnTo>
                      <a:pt x="104503" y="43240"/>
                    </a:lnTo>
                    <a:lnTo>
                      <a:pt x="106858" y="31414"/>
                    </a:lnTo>
                    <a:lnTo>
                      <a:pt x="104589" y="19576"/>
                    </a:lnTo>
                    <a:lnTo>
                      <a:pt x="97694" y="9170"/>
                    </a:lnTo>
                    <a:lnTo>
                      <a:pt x="87471" y="2347"/>
                    </a:lnTo>
                    <a:lnTo>
                      <a:pt x="75648" y="0"/>
                    </a:lnTo>
                    <a:lnTo>
                      <a:pt x="63814" y="2278"/>
                    </a:lnTo>
                    <a:lnTo>
                      <a:pt x="53409" y="9183"/>
                    </a:lnTo>
                    <a:close/>
                  </a:path>
                </a:pathLst>
              </a:custGeom>
              <a:solidFill>
                <a:srgbClr val="ECB133"/>
              </a:solidFill>
            </p:spPr>
            <p:txBody>
              <a:bodyPr wrap="square" lIns="0" tIns="0" rIns="0" bIns="0" rtlCol="0">
                <a:noAutofit/>
              </a:bodyPr>
              <a:lstStyle/>
              <a:p>
                <a:endParaRPr/>
              </a:p>
            </p:txBody>
          </p:sp>
          <p:sp>
            <p:nvSpPr>
              <p:cNvPr id="2676" name="object 81">
                <a:extLst>
                  <a:ext uri="{FF2B5EF4-FFF2-40B4-BE49-F238E27FC236}">
                    <a16:creationId xmlns:a16="http://schemas.microsoft.com/office/drawing/2014/main" id="{66773138-B1F1-1173-3F87-AA727FC9E81D}"/>
                  </a:ext>
                </a:extLst>
              </p:cNvPr>
              <p:cNvSpPr/>
              <p:nvPr/>
            </p:nvSpPr>
            <p:spPr>
              <a:xfrm>
                <a:off x="8822621" y="2297967"/>
                <a:ext cx="239704" cy="213628"/>
              </a:xfrm>
              <a:custGeom>
                <a:avLst/>
                <a:gdLst/>
                <a:ahLst/>
                <a:cxnLst/>
                <a:rect l="l" t="t" r="r" b="b"/>
                <a:pathLst>
                  <a:path w="239704" h="213628">
                    <a:moveTo>
                      <a:pt x="26073" y="0"/>
                    </a:moveTo>
                    <a:lnTo>
                      <a:pt x="24917" y="71"/>
                    </a:lnTo>
                    <a:lnTo>
                      <a:pt x="12327" y="1781"/>
                    </a:lnTo>
                    <a:lnTo>
                      <a:pt x="25" y="5181"/>
                    </a:lnTo>
                    <a:lnTo>
                      <a:pt x="0" y="13220"/>
                    </a:lnTo>
                    <a:lnTo>
                      <a:pt x="3060" y="21247"/>
                    </a:lnTo>
                    <a:lnTo>
                      <a:pt x="9194" y="27381"/>
                    </a:lnTo>
                    <a:lnTo>
                      <a:pt x="53428" y="71628"/>
                    </a:lnTo>
                    <a:lnTo>
                      <a:pt x="116052" y="134239"/>
                    </a:lnTo>
                    <a:lnTo>
                      <a:pt x="186258" y="204444"/>
                    </a:lnTo>
                    <a:lnTo>
                      <a:pt x="196481" y="211275"/>
                    </a:lnTo>
                    <a:lnTo>
                      <a:pt x="208304" y="213628"/>
                    </a:lnTo>
                    <a:lnTo>
                      <a:pt x="220138" y="211354"/>
                    </a:lnTo>
                    <a:lnTo>
                      <a:pt x="230543" y="204457"/>
                    </a:lnTo>
                    <a:lnTo>
                      <a:pt x="237356" y="194247"/>
                    </a:lnTo>
                    <a:lnTo>
                      <a:pt x="239704" y="182421"/>
                    </a:lnTo>
                    <a:lnTo>
                      <a:pt x="237429" y="170581"/>
                    </a:lnTo>
                    <a:lnTo>
                      <a:pt x="230530" y="160172"/>
                    </a:lnTo>
                    <a:lnTo>
                      <a:pt x="160324" y="89966"/>
                    </a:lnTo>
                    <a:lnTo>
                      <a:pt x="97713" y="27343"/>
                    </a:lnTo>
                    <a:lnTo>
                      <a:pt x="86293" y="17633"/>
                    </a:lnTo>
                    <a:lnTo>
                      <a:pt x="75203" y="10732"/>
                    </a:lnTo>
                    <a:lnTo>
                      <a:pt x="63451" y="5520"/>
                    </a:lnTo>
                    <a:lnTo>
                      <a:pt x="51223" y="1995"/>
                    </a:lnTo>
                    <a:lnTo>
                      <a:pt x="38702" y="156"/>
                    </a:lnTo>
                    <a:lnTo>
                      <a:pt x="26073" y="0"/>
                    </a:lnTo>
                    <a:close/>
                  </a:path>
                </a:pathLst>
              </a:custGeom>
              <a:solidFill>
                <a:srgbClr val="34426E"/>
              </a:solidFill>
            </p:spPr>
            <p:txBody>
              <a:bodyPr wrap="square" lIns="0" tIns="0" rIns="0" bIns="0" rtlCol="0">
                <a:noAutofit/>
              </a:bodyPr>
              <a:lstStyle/>
              <a:p>
                <a:endParaRPr/>
              </a:p>
            </p:txBody>
          </p:sp>
          <p:sp>
            <p:nvSpPr>
              <p:cNvPr id="2677" name="object 82">
                <a:extLst>
                  <a:ext uri="{FF2B5EF4-FFF2-40B4-BE49-F238E27FC236}">
                    <a16:creationId xmlns:a16="http://schemas.microsoft.com/office/drawing/2014/main" id="{A813A56B-AE6A-E7A1-13B0-83DB03DC3958}"/>
                  </a:ext>
                </a:extLst>
              </p:cNvPr>
              <p:cNvSpPr/>
              <p:nvPr/>
            </p:nvSpPr>
            <p:spPr>
              <a:xfrm>
                <a:off x="8715721" y="2404725"/>
                <a:ext cx="213775" cy="239701"/>
              </a:xfrm>
              <a:custGeom>
                <a:avLst/>
                <a:gdLst/>
                <a:ahLst/>
                <a:cxnLst/>
                <a:rect l="l" t="t" r="r" b="b"/>
                <a:pathLst>
                  <a:path w="213775" h="239701">
                    <a:moveTo>
                      <a:pt x="5327" y="12"/>
                    </a:moveTo>
                    <a:lnTo>
                      <a:pt x="3524" y="5707"/>
                    </a:lnTo>
                    <a:lnTo>
                      <a:pt x="969" y="17727"/>
                    </a:lnTo>
                    <a:lnTo>
                      <a:pt x="0" y="29931"/>
                    </a:lnTo>
                    <a:lnTo>
                      <a:pt x="616" y="42155"/>
                    </a:lnTo>
                    <a:lnTo>
                      <a:pt x="2819" y="54229"/>
                    </a:lnTo>
                    <a:lnTo>
                      <a:pt x="6609" y="65988"/>
                    </a:lnTo>
                    <a:lnTo>
                      <a:pt x="11985" y="77264"/>
                    </a:lnTo>
                    <a:lnTo>
                      <a:pt x="18950" y="87891"/>
                    </a:lnTo>
                    <a:lnTo>
                      <a:pt x="27501" y="97701"/>
                    </a:lnTo>
                    <a:lnTo>
                      <a:pt x="160318" y="230517"/>
                    </a:lnTo>
                    <a:lnTo>
                      <a:pt x="170543" y="237348"/>
                    </a:lnTo>
                    <a:lnTo>
                      <a:pt x="182369" y="239701"/>
                    </a:lnTo>
                    <a:lnTo>
                      <a:pt x="194204" y="237427"/>
                    </a:lnTo>
                    <a:lnTo>
                      <a:pt x="204603" y="230530"/>
                    </a:lnTo>
                    <a:lnTo>
                      <a:pt x="211425" y="220311"/>
                    </a:lnTo>
                    <a:lnTo>
                      <a:pt x="213775" y="208487"/>
                    </a:lnTo>
                    <a:lnTo>
                      <a:pt x="211501" y="196651"/>
                    </a:lnTo>
                    <a:lnTo>
                      <a:pt x="204603" y="186245"/>
                    </a:lnTo>
                    <a:lnTo>
                      <a:pt x="134410" y="116039"/>
                    </a:lnTo>
                    <a:lnTo>
                      <a:pt x="72498" y="54140"/>
                    </a:lnTo>
                    <a:lnTo>
                      <a:pt x="71062" y="52692"/>
                    </a:lnTo>
                    <a:lnTo>
                      <a:pt x="27540" y="9182"/>
                    </a:lnTo>
                    <a:lnTo>
                      <a:pt x="21393" y="3022"/>
                    </a:lnTo>
                    <a:lnTo>
                      <a:pt x="13366" y="0"/>
                    </a:lnTo>
                    <a:lnTo>
                      <a:pt x="5327" y="12"/>
                    </a:lnTo>
                    <a:close/>
                  </a:path>
                </a:pathLst>
              </a:custGeom>
              <a:solidFill>
                <a:srgbClr val="34426E"/>
              </a:solidFill>
            </p:spPr>
            <p:txBody>
              <a:bodyPr wrap="square" lIns="0" tIns="0" rIns="0" bIns="0" rtlCol="0">
                <a:noAutofit/>
              </a:bodyPr>
              <a:lstStyle/>
              <a:p>
                <a:endParaRPr/>
              </a:p>
            </p:txBody>
          </p:sp>
          <p:sp>
            <p:nvSpPr>
              <p:cNvPr id="2678" name="object 83">
                <a:extLst>
                  <a:ext uri="{FF2B5EF4-FFF2-40B4-BE49-F238E27FC236}">
                    <a16:creationId xmlns:a16="http://schemas.microsoft.com/office/drawing/2014/main" id="{96897FCC-C291-8FCA-C6BA-8380911BC375}"/>
                  </a:ext>
                </a:extLst>
              </p:cNvPr>
              <p:cNvSpPr/>
              <p:nvPr/>
            </p:nvSpPr>
            <p:spPr>
              <a:xfrm>
                <a:off x="8756250" y="2338332"/>
                <a:ext cx="106860" cy="106855"/>
              </a:xfrm>
              <a:custGeom>
                <a:avLst/>
                <a:gdLst/>
                <a:ahLst/>
                <a:cxnLst/>
                <a:rect l="l" t="t" r="r" b="b"/>
                <a:pathLst>
                  <a:path w="106860" h="106855">
                    <a:moveTo>
                      <a:pt x="9167" y="53446"/>
                    </a:moveTo>
                    <a:lnTo>
                      <a:pt x="53414" y="97692"/>
                    </a:lnTo>
                    <a:lnTo>
                      <a:pt x="63618" y="104501"/>
                    </a:lnTo>
                    <a:lnTo>
                      <a:pt x="75441" y="106855"/>
                    </a:lnTo>
                    <a:lnTo>
                      <a:pt x="87278" y="104588"/>
                    </a:lnTo>
                    <a:lnTo>
                      <a:pt x="97686" y="97692"/>
                    </a:lnTo>
                    <a:lnTo>
                      <a:pt x="104504" y="87487"/>
                    </a:lnTo>
                    <a:lnTo>
                      <a:pt x="106860" y="75664"/>
                    </a:lnTo>
                    <a:lnTo>
                      <a:pt x="104591" y="63828"/>
                    </a:lnTo>
                    <a:lnTo>
                      <a:pt x="97699" y="53420"/>
                    </a:lnTo>
                    <a:lnTo>
                      <a:pt x="53465" y="9186"/>
                    </a:lnTo>
                    <a:lnTo>
                      <a:pt x="43234" y="2354"/>
                    </a:lnTo>
                    <a:lnTo>
                      <a:pt x="31410" y="0"/>
                    </a:lnTo>
                    <a:lnTo>
                      <a:pt x="19572" y="2272"/>
                    </a:lnTo>
                    <a:lnTo>
                      <a:pt x="9167" y="9173"/>
                    </a:lnTo>
                    <a:lnTo>
                      <a:pt x="2350" y="19383"/>
                    </a:lnTo>
                    <a:lnTo>
                      <a:pt x="0" y="31205"/>
                    </a:lnTo>
                    <a:lnTo>
                      <a:pt x="2273" y="43039"/>
                    </a:lnTo>
                    <a:lnTo>
                      <a:pt x="9167" y="53446"/>
                    </a:lnTo>
                    <a:close/>
                  </a:path>
                </a:pathLst>
              </a:custGeom>
              <a:solidFill>
                <a:srgbClr val="ECB133"/>
              </a:solidFill>
            </p:spPr>
            <p:txBody>
              <a:bodyPr wrap="square" lIns="0" tIns="0" rIns="0" bIns="0" rtlCol="0">
                <a:noAutofit/>
              </a:bodyPr>
              <a:lstStyle/>
              <a:p>
                <a:endParaRPr/>
              </a:p>
            </p:txBody>
          </p:sp>
          <p:sp>
            <p:nvSpPr>
              <p:cNvPr id="2679" name="object 84">
                <a:extLst>
                  <a:ext uri="{FF2B5EF4-FFF2-40B4-BE49-F238E27FC236}">
                    <a16:creationId xmlns:a16="http://schemas.microsoft.com/office/drawing/2014/main" id="{5B1A1A45-BD43-0088-C372-51DD513D0FBA}"/>
                  </a:ext>
                </a:extLst>
              </p:cNvPr>
              <p:cNvSpPr/>
              <p:nvPr/>
            </p:nvSpPr>
            <p:spPr>
              <a:xfrm>
                <a:off x="8442534" y="1714731"/>
                <a:ext cx="213612" cy="239704"/>
              </a:xfrm>
              <a:custGeom>
                <a:avLst/>
                <a:gdLst/>
                <a:ahLst/>
                <a:cxnLst/>
                <a:rect l="l" t="t" r="r" b="b"/>
                <a:pathLst>
                  <a:path w="213612" h="239704">
                    <a:moveTo>
                      <a:pt x="213612" y="26073"/>
                    </a:moveTo>
                    <a:lnTo>
                      <a:pt x="213541" y="24907"/>
                    </a:lnTo>
                    <a:lnTo>
                      <a:pt x="211846" y="12321"/>
                    </a:lnTo>
                    <a:lnTo>
                      <a:pt x="208443" y="12"/>
                    </a:lnTo>
                    <a:lnTo>
                      <a:pt x="200404" y="0"/>
                    </a:lnTo>
                    <a:lnTo>
                      <a:pt x="192365" y="3060"/>
                    </a:lnTo>
                    <a:lnTo>
                      <a:pt x="186243" y="9182"/>
                    </a:lnTo>
                    <a:lnTo>
                      <a:pt x="141996" y="53416"/>
                    </a:lnTo>
                    <a:lnTo>
                      <a:pt x="79373" y="116039"/>
                    </a:lnTo>
                    <a:lnTo>
                      <a:pt x="9167" y="186245"/>
                    </a:lnTo>
                    <a:lnTo>
                      <a:pt x="2344" y="196474"/>
                    </a:lnTo>
                    <a:lnTo>
                      <a:pt x="0" y="208300"/>
                    </a:lnTo>
                    <a:lnTo>
                      <a:pt x="2275" y="220137"/>
                    </a:lnTo>
                    <a:lnTo>
                      <a:pt x="9167" y="230543"/>
                    </a:lnTo>
                    <a:lnTo>
                      <a:pt x="19382" y="237356"/>
                    </a:lnTo>
                    <a:lnTo>
                      <a:pt x="31207" y="239704"/>
                    </a:lnTo>
                    <a:lnTo>
                      <a:pt x="43045" y="237429"/>
                    </a:lnTo>
                    <a:lnTo>
                      <a:pt x="53452" y="230530"/>
                    </a:lnTo>
                    <a:lnTo>
                      <a:pt x="123658" y="160312"/>
                    </a:lnTo>
                    <a:lnTo>
                      <a:pt x="186281" y="97713"/>
                    </a:lnTo>
                    <a:lnTo>
                      <a:pt x="195988" y="86282"/>
                    </a:lnTo>
                    <a:lnTo>
                      <a:pt x="202891" y="75191"/>
                    </a:lnTo>
                    <a:lnTo>
                      <a:pt x="208103" y="63442"/>
                    </a:lnTo>
                    <a:lnTo>
                      <a:pt x="211625" y="51217"/>
                    </a:lnTo>
                    <a:lnTo>
                      <a:pt x="213461" y="38700"/>
                    </a:lnTo>
                    <a:lnTo>
                      <a:pt x="213612" y="26073"/>
                    </a:lnTo>
                    <a:close/>
                  </a:path>
                </a:pathLst>
              </a:custGeom>
              <a:solidFill>
                <a:srgbClr val="34426E"/>
              </a:solidFill>
            </p:spPr>
            <p:txBody>
              <a:bodyPr wrap="square" lIns="0" tIns="0" rIns="0" bIns="0" rtlCol="0">
                <a:noAutofit/>
              </a:bodyPr>
              <a:lstStyle/>
              <a:p>
                <a:endParaRPr/>
              </a:p>
            </p:txBody>
          </p:sp>
          <p:sp>
            <p:nvSpPr>
              <p:cNvPr id="2680" name="object 85">
                <a:extLst>
                  <a:ext uri="{FF2B5EF4-FFF2-40B4-BE49-F238E27FC236}">
                    <a16:creationId xmlns:a16="http://schemas.microsoft.com/office/drawing/2014/main" id="{F5654311-5215-AE1A-CD32-7D476B8EEFED}"/>
                  </a:ext>
                </a:extLst>
              </p:cNvPr>
              <p:cNvSpPr/>
              <p:nvPr/>
            </p:nvSpPr>
            <p:spPr>
              <a:xfrm>
                <a:off x="8309715" y="1607831"/>
                <a:ext cx="239698" cy="213774"/>
              </a:xfrm>
              <a:custGeom>
                <a:avLst/>
                <a:gdLst/>
                <a:ahLst/>
                <a:cxnLst/>
                <a:rect l="l" t="t" r="r" b="b"/>
                <a:pathLst>
                  <a:path w="239698" h="213774">
                    <a:moveTo>
                      <a:pt x="239672" y="5327"/>
                    </a:moveTo>
                    <a:lnTo>
                      <a:pt x="233989" y="3526"/>
                    </a:lnTo>
                    <a:lnTo>
                      <a:pt x="221972" y="970"/>
                    </a:lnTo>
                    <a:lnTo>
                      <a:pt x="209767" y="0"/>
                    </a:lnTo>
                    <a:lnTo>
                      <a:pt x="197543" y="615"/>
                    </a:lnTo>
                    <a:lnTo>
                      <a:pt x="185467" y="2818"/>
                    </a:lnTo>
                    <a:lnTo>
                      <a:pt x="173707" y="6607"/>
                    </a:lnTo>
                    <a:lnTo>
                      <a:pt x="162430" y="11984"/>
                    </a:lnTo>
                    <a:lnTo>
                      <a:pt x="151804" y="18949"/>
                    </a:lnTo>
                    <a:lnTo>
                      <a:pt x="141996" y="27501"/>
                    </a:lnTo>
                    <a:lnTo>
                      <a:pt x="9167" y="160318"/>
                    </a:lnTo>
                    <a:lnTo>
                      <a:pt x="2347" y="170539"/>
                    </a:lnTo>
                    <a:lnTo>
                      <a:pt x="0" y="182366"/>
                    </a:lnTo>
                    <a:lnTo>
                      <a:pt x="2274" y="194202"/>
                    </a:lnTo>
                    <a:lnTo>
                      <a:pt x="9167" y="204603"/>
                    </a:lnTo>
                    <a:lnTo>
                      <a:pt x="19381" y="211424"/>
                    </a:lnTo>
                    <a:lnTo>
                      <a:pt x="31202" y="213774"/>
                    </a:lnTo>
                    <a:lnTo>
                      <a:pt x="43034" y="211496"/>
                    </a:lnTo>
                    <a:lnTo>
                      <a:pt x="53439" y="204590"/>
                    </a:lnTo>
                    <a:lnTo>
                      <a:pt x="123645" y="134385"/>
                    </a:lnTo>
                    <a:lnTo>
                      <a:pt x="185545" y="72497"/>
                    </a:lnTo>
                    <a:lnTo>
                      <a:pt x="186993" y="71050"/>
                    </a:lnTo>
                    <a:lnTo>
                      <a:pt x="230503" y="27527"/>
                    </a:lnTo>
                    <a:lnTo>
                      <a:pt x="236637" y="21405"/>
                    </a:lnTo>
                    <a:lnTo>
                      <a:pt x="239698" y="13366"/>
                    </a:lnTo>
                    <a:lnTo>
                      <a:pt x="239672" y="5327"/>
                    </a:lnTo>
                    <a:close/>
                  </a:path>
                </a:pathLst>
              </a:custGeom>
              <a:solidFill>
                <a:srgbClr val="34426E"/>
              </a:solidFill>
            </p:spPr>
            <p:txBody>
              <a:bodyPr wrap="square" lIns="0" tIns="0" rIns="0" bIns="0" rtlCol="0">
                <a:noAutofit/>
              </a:bodyPr>
              <a:lstStyle/>
              <a:p>
                <a:endParaRPr/>
              </a:p>
            </p:txBody>
          </p:sp>
          <p:sp>
            <p:nvSpPr>
              <p:cNvPr id="2681" name="object 86">
                <a:extLst>
                  <a:ext uri="{FF2B5EF4-FFF2-40B4-BE49-F238E27FC236}">
                    <a16:creationId xmlns:a16="http://schemas.microsoft.com/office/drawing/2014/main" id="{206DC3FC-081F-43FC-C869-9ABCC257388B}"/>
                  </a:ext>
                </a:extLst>
              </p:cNvPr>
              <p:cNvSpPr/>
              <p:nvPr/>
            </p:nvSpPr>
            <p:spPr>
              <a:xfrm>
                <a:off x="8508940" y="1648348"/>
                <a:ext cx="106860" cy="106866"/>
              </a:xfrm>
              <a:custGeom>
                <a:avLst/>
                <a:gdLst/>
                <a:ahLst/>
                <a:cxnLst/>
                <a:rect l="l" t="t" r="r" b="b"/>
                <a:pathLst>
                  <a:path w="106860" h="106866">
                    <a:moveTo>
                      <a:pt x="53414" y="9174"/>
                    </a:moveTo>
                    <a:lnTo>
                      <a:pt x="9167" y="53408"/>
                    </a:lnTo>
                    <a:lnTo>
                      <a:pt x="2350" y="63629"/>
                    </a:lnTo>
                    <a:lnTo>
                      <a:pt x="0" y="75455"/>
                    </a:lnTo>
                    <a:lnTo>
                      <a:pt x="2271" y="87292"/>
                    </a:lnTo>
                    <a:lnTo>
                      <a:pt x="9167" y="97693"/>
                    </a:lnTo>
                    <a:lnTo>
                      <a:pt x="19367" y="104510"/>
                    </a:lnTo>
                    <a:lnTo>
                      <a:pt x="31191" y="106866"/>
                    </a:lnTo>
                    <a:lnTo>
                      <a:pt x="43030" y="104598"/>
                    </a:lnTo>
                    <a:lnTo>
                      <a:pt x="53439" y="97705"/>
                    </a:lnTo>
                    <a:lnTo>
                      <a:pt x="97686" y="53458"/>
                    </a:lnTo>
                    <a:lnTo>
                      <a:pt x="104509" y="43227"/>
                    </a:lnTo>
                    <a:lnTo>
                      <a:pt x="106860" y="31404"/>
                    </a:lnTo>
                    <a:lnTo>
                      <a:pt x="104586" y="19569"/>
                    </a:lnTo>
                    <a:lnTo>
                      <a:pt x="97686" y="9161"/>
                    </a:lnTo>
                    <a:lnTo>
                      <a:pt x="87479" y="2351"/>
                    </a:lnTo>
                    <a:lnTo>
                      <a:pt x="75653" y="0"/>
                    </a:lnTo>
                    <a:lnTo>
                      <a:pt x="63816" y="2273"/>
                    </a:lnTo>
                    <a:lnTo>
                      <a:pt x="53414" y="9174"/>
                    </a:lnTo>
                    <a:close/>
                  </a:path>
                </a:pathLst>
              </a:custGeom>
              <a:solidFill>
                <a:srgbClr val="ECB133"/>
              </a:solidFill>
            </p:spPr>
            <p:txBody>
              <a:bodyPr wrap="square" lIns="0" tIns="0" rIns="0" bIns="0" rtlCol="0">
                <a:noAutofit/>
              </a:bodyPr>
              <a:lstStyle/>
              <a:p>
                <a:endParaRPr/>
              </a:p>
            </p:txBody>
          </p:sp>
          <p:sp>
            <p:nvSpPr>
              <p:cNvPr id="2682" name="object 87">
                <a:extLst>
                  <a:ext uri="{FF2B5EF4-FFF2-40B4-BE49-F238E27FC236}">
                    <a16:creationId xmlns:a16="http://schemas.microsoft.com/office/drawing/2014/main" id="{AF84F0DB-3144-27A9-3E4C-A8CFCE06E7BF}"/>
                  </a:ext>
                </a:extLst>
              </p:cNvPr>
              <p:cNvSpPr/>
              <p:nvPr/>
            </p:nvSpPr>
            <p:spPr>
              <a:xfrm>
                <a:off x="8446759" y="1896025"/>
                <a:ext cx="213617" cy="239710"/>
              </a:xfrm>
              <a:custGeom>
                <a:avLst/>
                <a:gdLst/>
                <a:ahLst/>
                <a:cxnLst/>
                <a:rect l="l" t="t" r="r" b="b"/>
                <a:pathLst>
                  <a:path w="213617" h="239710">
                    <a:moveTo>
                      <a:pt x="213617" y="213624"/>
                    </a:moveTo>
                    <a:lnTo>
                      <a:pt x="213465" y="200997"/>
                    </a:lnTo>
                    <a:lnTo>
                      <a:pt x="211627" y="188480"/>
                    </a:lnTo>
                    <a:lnTo>
                      <a:pt x="208103" y="176255"/>
                    </a:lnTo>
                    <a:lnTo>
                      <a:pt x="202890" y="164506"/>
                    </a:lnTo>
                    <a:lnTo>
                      <a:pt x="195989" y="153415"/>
                    </a:lnTo>
                    <a:lnTo>
                      <a:pt x="187397" y="143165"/>
                    </a:lnTo>
                    <a:lnTo>
                      <a:pt x="123650" y="79385"/>
                    </a:lnTo>
                    <a:lnTo>
                      <a:pt x="53457" y="9167"/>
                    </a:lnTo>
                    <a:lnTo>
                      <a:pt x="43046" y="2271"/>
                    </a:lnTo>
                    <a:lnTo>
                      <a:pt x="31210" y="0"/>
                    </a:lnTo>
                    <a:lnTo>
                      <a:pt x="19389" y="2350"/>
                    </a:lnTo>
                    <a:lnTo>
                      <a:pt x="9172" y="9167"/>
                    </a:lnTo>
                    <a:lnTo>
                      <a:pt x="2274" y="19577"/>
                    </a:lnTo>
                    <a:lnTo>
                      <a:pt x="0" y="31409"/>
                    </a:lnTo>
                    <a:lnTo>
                      <a:pt x="2350" y="43229"/>
                    </a:lnTo>
                    <a:lnTo>
                      <a:pt x="9172" y="53452"/>
                    </a:lnTo>
                    <a:lnTo>
                      <a:pt x="79378" y="123645"/>
                    </a:lnTo>
                    <a:lnTo>
                      <a:pt x="142001" y="186281"/>
                    </a:lnTo>
                    <a:lnTo>
                      <a:pt x="186248" y="230515"/>
                    </a:lnTo>
                    <a:lnTo>
                      <a:pt x="192369" y="236637"/>
                    </a:lnTo>
                    <a:lnTo>
                      <a:pt x="200409" y="239710"/>
                    </a:lnTo>
                    <a:lnTo>
                      <a:pt x="208435" y="239672"/>
                    </a:lnTo>
                    <a:lnTo>
                      <a:pt x="211835" y="227365"/>
                    </a:lnTo>
                    <a:lnTo>
                      <a:pt x="213545" y="214779"/>
                    </a:lnTo>
                    <a:lnTo>
                      <a:pt x="213617" y="213624"/>
                    </a:lnTo>
                    <a:close/>
                  </a:path>
                </a:pathLst>
              </a:custGeom>
              <a:solidFill>
                <a:srgbClr val="34426E"/>
              </a:solidFill>
            </p:spPr>
            <p:txBody>
              <a:bodyPr wrap="square" lIns="0" tIns="0" rIns="0" bIns="0" rtlCol="0">
                <a:noAutofit/>
              </a:bodyPr>
              <a:lstStyle/>
              <a:p>
                <a:endParaRPr/>
              </a:p>
            </p:txBody>
          </p:sp>
          <p:sp>
            <p:nvSpPr>
              <p:cNvPr id="2683" name="object 88">
                <a:extLst>
                  <a:ext uri="{FF2B5EF4-FFF2-40B4-BE49-F238E27FC236}">
                    <a16:creationId xmlns:a16="http://schemas.microsoft.com/office/drawing/2014/main" id="{36DD7697-109D-1895-F511-C4FA4D12F897}"/>
                  </a:ext>
                </a:extLst>
              </p:cNvPr>
              <p:cNvSpPr/>
              <p:nvPr/>
            </p:nvSpPr>
            <p:spPr>
              <a:xfrm>
                <a:off x="8313929" y="2028861"/>
                <a:ext cx="239694" cy="213767"/>
              </a:xfrm>
              <a:custGeom>
                <a:avLst/>
                <a:gdLst/>
                <a:ahLst/>
                <a:cxnLst/>
                <a:rect l="l" t="t" r="r" b="b"/>
                <a:pathLst>
                  <a:path w="239694" h="213767">
                    <a:moveTo>
                      <a:pt x="239682" y="208433"/>
                    </a:moveTo>
                    <a:lnTo>
                      <a:pt x="239694" y="200394"/>
                    </a:lnTo>
                    <a:lnTo>
                      <a:pt x="236659" y="192355"/>
                    </a:lnTo>
                    <a:lnTo>
                      <a:pt x="230525" y="186234"/>
                    </a:lnTo>
                    <a:lnTo>
                      <a:pt x="187002" y="142711"/>
                    </a:lnTo>
                    <a:lnTo>
                      <a:pt x="185567" y="141276"/>
                    </a:lnTo>
                    <a:lnTo>
                      <a:pt x="123655" y="79376"/>
                    </a:lnTo>
                    <a:lnTo>
                      <a:pt x="53449" y="9170"/>
                    </a:lnTo>
                    <a:lnTo>
                      <a:pt x="43047" y="2269"/>
                    </a:lnTo>
                    <a:lnTo>
                      <a:pt x="31217" y="0"/>
                    </a:lnTo>
                    <a:lnTo>
                      <a:pt x="19399" y="2355"/>
                    </a:lnTo>
                    <a:lnTo>
                      <a:pt x="9177" y="9183"/>
                    </a:lnTo>
                    <a:lnTo>
                      <a:pt x="2277" y="19580"/>
                    </a:lnTo>
                    <a:lnTo>
                      <a:pt x="0" y="31408"/>
                    </a:lnTo>
                    <a:lnTo>
                      <a:pt x="2349" y="43230"/>
                    </a:lnTo>
                    <a:lnTo>
                      <a:pt x="9177" y="53455"/>
                    </a:lnTo>
                    <a:lnTo>
                      <a:pt x="142006" y="186284"/>
                    </a:lnTo>
                    <a:lnTo>
                      <a:pt x="151810" y="194830"/>
                    </a:lnTo>
                    <a:lnTo>
                      <a:pt x="162434" y="201789"/>
                    </a:lnTo>
                    <a:lnTo>
                      <a:pt x="173711" y="207163"/>
                    </a:lnTo>
                    <a:lnTo>
                      <a:pt x="185471" y="210951"/>
                    </a:lnTo>
                    <a:lnTo>
                      <a:pt x="197548" y="213152"/>
                    </a:lnTo>
                    <a:lnTo>
                      <a:pt x="209774" y="213767"/>
                    </a:lnTo>
                    <a:lnTo>
                      <a:pt x="221980" y="212795"/>
                    </a:lnTo>
                    <a:lnTo>
                      <a:pt x="233999" y="210236"/>
                    </a:lnTo>
                    <a:lnTo>
                      <a:pt x="239682" y="208433"/>
                    </a:lnTo>
                    <a:close/>
                  </a:path>
                </a:pathLst>
              </a:custGeom>
              <a:solidFill>
                <a:srgbClr val="34426E"/>
              </a:solidFill>
            </p:spPr>
            <p:txBody>
              <a:bodyPr wrap="square" lIns="0" tIns="0" rIns="0" bIns="0" rtlCol="0">
                <a:noAutofit/>
              </a:bodyPr>
              <a:lstStyle/>
              <a:p>
                <a:endParaRPr/>
              </a:p>
            </p:txBody>
          </p:sp>
          <p:sp>
            <p:nvSpPr>
              <p:cNvPr id="2684" name="object 89">
                <a:extLst>
                  <a:ext uri="{FF2B5EF4-FFF2-40B4-BE49-F238E27FC236}">
                    <a16:creationId xmlns:a16="http://schemas.microsoft.com/office/drawing/2014/main" id="{FDDC601A-0004-60BB-844D-3F529CC6A631}"/>
                  </a:ext>
                </a:extLst>
              </p:cNvPr>
              <p:cNvSpPr/>
              <p:nvPr/>
            </p:nvSpPr>
            <p:spPr>
              <a:xfrm>
                <a:off x="8513165" y="2095237"/>
                <a:ext cx="106859" cy="106871"/>
              </a:xfrm>
              <a:custGeom>
                <a:avLst/>
                <a:gdLst/>
                <a:ahLst/>
                <a:cxnLst/>
                <a:rect l="l" t="t" r="r" b="b"/>
                <a:pathLst>
                  <a:path w="106859" h="106871">
                    <a:moveTo>
                      <a:pt x="53412" y="97694"/>
                    </a:moveTo>
                    <a:lnTo>
                      <a:pt x="63814" y="104594"/>
                    </a:lnTo>
                    <a:lnTo>
                      <a:pt x="75642" y="106871"/>
                    </a:lnTo>
                    <a:lnTo>
                      <a:pt x="87461" y="104522"/>
                    </a:lnTo>
                    <a:lnTo>
                      <a:pt x="97685" y="97694"/>
                    </a:lnTo>
                    <a:lnTo>
                      <a:pt x="104586" y="87291"/>
                    </a:lnTo>
                    <a:lnTo>
                      <a:pt x="106859" y="75456"/>
                    </a:lnTo>
                    <a:lnTo>
                      <a:pt x="104504" y="63633"/>
                    </a:lnTo>
                    <a:lnTo>
                      <a:pt x="97697" y="53434"/>
                    </a:lnTo>
                    <a:lnTo>
                      <a:pt x="53463" y="9188"/>
                    </a:lnTo>
                    <a:lnTo>
                      <a:pt x="43021" y="2263"/>
                    </a:lnTo>
                    <a:lnTo>
                      <a:pt x="31184" y="0"/>
                    </a:lnTo>
                    <a:lnTo>
                      <a:pt x="19359" y="2362"/>
                    </a:lnTo>
                    <a:lnTo>
                      <a:pt x="9166" y="9175"/>
                    </a:lnTo>
                    <a:lnTo>
                      <a:pt x="2270" y="19580"/>
                    </a:lnTo>
                    <a:lnTo>
                      <a:pt x="0" y="31414"/>
                    </a:lnTo>
                    <a:lnTo>
                      <a:pt x="2352" y="43237"/>
                    </a:lnTo>
                    <a:lnTo>
                      <a:pt x="9178" y="53460"/>
                    </a:lnTo>
                    <a:lnTo>
                      <a:pt x="53412" y="97707"/>
                    </a:lnTo>
                    <a:close/>
                  </a:path>
                </a:pathLst>
              </a:custGeom>
              <a:solidFill>
                <a:srgbClr val="ECB133"/>
              </a:solidFill>
            </p:spPr>
            <p:txBody>
              <a:bodyPr wrap="square" lIns="0" tIns="0" rIns="0" bIns="0" rtlCol="0">
                <a:noAutofit/>
              </a:bodyPr>
              <a:lstStyle/>
              <a:p>
                <a:endParaRPr/>
              </a:p>
            </p:txBody>
          </p:sp>
          <p:sp>
            <p:nvSpPr>
              <p:cNvPr id="2685" name="object 90">
                <a:extLst>
                  <a:ext uri="{FF2B5EF4-FFF2-40B4-BE49-F238E27FC236}">
                    <a16:creationId xmlns:a16="http://schemas.microsoft.com/office/drawing/2014/main" id="{143117FC-7ABF-8601-49A9-F88D76164E42}"/>
                  </a:ext>
                </a:extLst>
              </p:cNvPr>
              <p:cNvSpPr/>
              <p:nvPr/>
            </p:nvSpPr>
            <p:spPr>
              <a:xfrm>
                <a:off x="8656572" y="2238662"/>
                <a:ext cx="63123" cy="63120"/>
              </a:xfrm>
              <a:custGeom>
                <a:avLst/>
                <a:gdLst/>
                <a:ahLst/>
                <a:cxnLst/>
                <a:rect l="l" t="t" r="r" b="b"/>
                <a:pathLst>
                  <a:path w="63123" h="63120">
                    <a:moveTo>
                      <a:pt x="9248" y="9248"/>
                    </a:moveTo>
                    <a:lnTo>
                      <a:pt x="9111" y="9386"/>
                    </a:lnTo>
                    <a:lnTo>
                      <a:pt x="2260" y="19817"/>
                    </a:lnTo>
                    <a:lnTo>
                      <a:pt x="0" y="31652"/>
                    </a:lnTo>
                    <a:lnTo>
                      <a:pt x="2329" y="43477"/>
                    </a:lnTo>
                    <a:lnTo>
                      <a:pt x="9248" y="53876"/>
                    </a:lnTo>
                    <a:lnTo>
                      <a:pt x="19821" y="60861"/>
                    </a:lnTo>
                    <a:lnTo>
                      <a:pt x="31659" y="63120"/>
                    </a:lnTo>
                    <a:lnTo>
                      <a:pt x="43488" y="60793"/>
                    </a:lnTo>
                    <a:lnTo>
                      <a:pt x="53889" y="53876"/>
                    </a:lnTo>
                    <a:lnTo>
                      <a:pt x="54017" y="53747"/>
                    </a:lnTo>
                    <a:lnTo>
                      <a:pt x="60864" y="43319"/>
                    </a:lnTo>
                    <a:lnTo>
                      <a:pt x="63123" y="31478"/>
                    </a:lnTo>
                    <a:lnTo>
                      <a:pt x="60797" y="19646"/>
                    </a:lnTo>
                    <a:lnTo>
                      <a:pt x="53889" y="9248"/>
                    </a:lnTo>
                    <a:lnTo>
                      <a:pt x="53743" y="9103"/>
                    </a:lnTo>
                    <a:lnTo>
                      <a:pt x="43305" y="2257"/>
                    </a:lnTo>
                    <a:lnTo>
                      <a:pt x="31468" y="0"/>
                    </a:lnTo>
                    <a:lnTo>
                      <a:pt x="19645" y="2330"/>
                    </a:lnTo>
                    <a:lnTo>
                      <a:pt x="9248" y="9248"/>
                    </a:lnTo>
                    <a:close/>
                  </a:path>
                </a:pathLst>
              </a:custGeom>
              <a:solidFill>
                <a:srgbClr val="34426E"/>
              </a:solidFill>
            </p:spPr>
            <p:txBody>
              <a:bodyPr wrap="square" lIns="0" tIns="0" rIns="0" bIns="0" rtlCol="0">
                <a:noAutofit/>
              </a:bodyPr>
              <a:lstStyle/>
              <a:p>
                <a:endParaRPr/>
              </a:p>
            </p:txBody>
          </p:sp>
          <p:sp>
            <p:nvSpPr>
              <p:cNvPr id="2686" name="object 91">
                <a:extLst>
                  <a:ext uri="{FF2B5EF4-FFF2-40B4-BE49-F238E27FC236}">
                    <a16:creationId xmlns:a16="http://schemas.microsoft.com/office/drawing/2014/main" id="{7D7563D4-EE27-D374-7779-C32196AD8082}"/>
                  </a:ext>
                </a:extLst>
              </p:cNvPr>
              <p:cNvSpPr/>
              <p:nvPr/>
            </p:nvSpPr>
            <p:spPr>
              <a:xfrm>
                <a:off x="9508625" y="1342851"/>
                <a:ext cx="239680" cy="213617"/>
              </a:xfrm>
              <a:custGeom>
                <a:avLst/>
                <a:gdLst/>
                <a:ahLst/>
                <a:cxnLst/>
                <a:rect l="l" t="t" r="r" b="b"/>
                <a:pathLst>
                  <a:path w="239680" h="213617">
                    <a:moveTo>
                      <a:pt x="26060" y="213617"/>
                    </a:moveTo>
                    <a:lnTo>
                      <a:pt x="38687" y="213465"/>
                    </a:lnTo>
                    <a:lnTo>
                      <a:pt x="51204" y="211627"/>
                    </a:lnTo>
                    <a:lnTo>
                      <a:pt x="63429" y="208103"/>
                    </a:lnTo>
                    <a:lnTo>
                      <a:pt x="75178" y="202890"/>
                    </a:lnTo>
                    <a:lnTo>
                      <a:pt x="86269" y="195989"/>
                    </a:lnTo>
                    <a:lnTo>
                      <a:pt x="96519" y="187397"/>
                    </a:lnTo>
                    <a:lnTo>
                      <a:pt x="160312" y="123662"/>
                    </a:lnTo>
                    <a:lnTo>
                      <a:pt x="230517" y="53444"/>
                    </a:lnTo>
                    <a:lnTo>
                      <a:pt x="237410" y="43033"/>
                    </a:lnTo>
                    <a:lnTo>
                      <a:pt x="239680" y="31193"/>
                    </a:lnTo>
                    <a:lnTo>
                      <a:pt x="237326" y="19368"/>
                    </a:lnTo>
                    <a:lnTo>
                      <a:pt x="230517" y="9172"/>
                    </a:lnTo>
                    <a:lnTo>
                      <a:pt x="220111" y="2273"/>
                    </a:lnTo>
                    <a:lnTo>
                      <a:pt x="208277" y="0"/>
                    </a:lnTo>
                    <a:lnTo>
                      <a:pt x="196455" y="2353"/>
                    </a:lnTo>
                    <a:lnTo>
                      <a:pt x="186245" y="9172"/>
                    </a:lnTo>
                    <a:lnTo>
                      <a:pt x="116039" y="79390"/>
                    </a:lnTo>
                    <a:lnTo>
                      <a:pt x="53416" y="142001"/>
                    </a:lnTo>
                    <a:lnTo>
                      <a:pt x="9169" y="186248"/>
                    </a:lnTo>
                    <a:lnTo>
                      <a:pt x="3048" y="192369"/>
                    </a:lnTo>
                    <a:lnTo>
                      <a:pt x="0" y="200409"/>
                    </a:lnTo>
                    <a:lnTo>
                      <a:pt x="0" y="208435"/>
                    </a:lnTo>
                    <a:lnTo>
                      <a:pt x="12307" y="211843"/>
                    </a:lnTo>
                    <a:lnTo>
                      <a:pt x="24892" y="213545"/>
                    </a:lnTo>
                    <a:lnTo>
                      <a:pt x="26060" y="213617"/>
                    </a:lnTo>
                    <a:close/>
                  </a:path>
                </a:pathLst>
              </a:custGeom>
              <a:solidFill>
                <a:srgbClr val="34426E"/>
              </a:solidFill>
            </p:spPr>
            <p:txBody>
              <a:bodyPr wrap="square" lIns="0" tIns="0" rIns="0" bIns="0" rtlCol="0">
                <a:noAutofit/>
              </a:bodyPr>
              <a:lstStyle/>
              <a:p>
                <a:endParaRPr/>
              </a:p>
            </p:txBody>
          </p:sp>
          <p:sp>
            <p:nvSpPr>
              <p:cNvPr id="2687" name="object 92">
                <a:extLst>
                  <a:ext uri="{FF2B5EF4-FFF2-40B4-BE49-F238E27FC236}">
                    <a16:creationId xmlns:a16="http://schemas.microsoft.com/office/drawing/2014/main" id="{495133BD-4EF3-EB1B-12F0-90BD85272AF9}"/>
                  </a:ext>
                </a:extLst>
              </p:cNvPr>
              <p:cNvSpPr/>
              <p:nvPr/>
            </p:nvSpPr>
            <p:spPr>
              <a:xfrm>
                <a:off x="9401707" y="1210029"/>
                <a:ext cx="213781" cy="239704"/>
              </a:xfrm>
              <a:custGeom>
                <a:avLst/>
                <a:gdLst/>
                <a:ahLst/>
                <a:cxnLst/>
                <a:rect l="l" t="t" r="r" b="b"/>
                <a:pathLst>
                  <a:path w="213781" h="239704">
                    <a:moveTo>
                      <a:pt x="5333" y="239691"/>
                    </a:moveTo>
                    <a:lnTo>
                      <a:pt x="13359" y="239704"/>
                    </a:lnTo>
                    <a:lnTo>
                      <a:pt x="21411" y="236643"/>
                    </a:lnTo>
                    <a:lnTo>
                      <a:pt x="27533" y="230509"/>
                    </a:lnTo>
                    <a:lnTo>
                      <a:pt x="71056" y="186999"/>
                    </a:lnTo>
                    <a:lnTo>
                      <a:pt x="134403" y="123651"/>
                    </a:lnTo>
                    <a:lnTo>
                      <a:pt x="204609" y="53433"/>
                    </a:lnTo>
                    <a:lnTo>
                      <a:pt x="211509" y="43031"/>
                    </a:lnTo>
                    <a:lnTo>
                      <a:pt x="213781" y="31198"/>
                    </a:lnTo>
                    <a:lnTo>
                      <a:pt x="211425" y="19376"/>
                    </a:lnTo>
                    <a:lnTo>
                      <a:pt x="204609" y="9174"/>
                    </a:lnTo>
                    <a:lnTo>
                      <a:pt x="194207" y="2278"/>
                    </a:lnTo>
                    <a:lnTo>
                      <a:pt x="182371" y="0"/>
                    </a:lnTo>
                    <a:lnTo>
                      <a:pt x="170547" y="2344"/>
                    </a:lnTo>
                    <a:lnTo>
                      <a:pt x="160337" y="9161"/>
                    </a:lnTo>
                    <a:lnTo>
                      <a:pt x="27507" y="141990"/>
                    </a:lnTo>
                    <a:lnTo>
                      <a:pt x="18956" y="151795"/>
                    </a:lnTo>
                    <a:lnTo>
                      <a:pt x="11992" y="162417"/>
                    </a:lnTo>
                    <a:lnTo>
                      <a:pt x="6614" y="173691"/>
                    </a:lnTo>
                    <a:lnTo>
                      <a:pt x="2823" y="185448"/>
                    </a:lnTo>
                    <a:lnTo>
                      <a:pt x="618" y="197522"/>
                    </a:lnTo>
                    <a:lnTo>
                      <a:pt x="0" y="209746"/>
                    </a:lnTo>
                    <a:lnTo>
                      <a:pt x="968" y="221953"/>
                    </a:lnTo>
                    <a:lnTo>
                      <a:pt x="3522" y="233975"/>
                    </a:lnTo>
                    <a:lnTo>
                      <a:pt x="5333" y="239691"/>
                    </a:lnTo>
                    <a:close/>
                  </a:path>
                </a:pathLst>
              </a:custGeom>
              <a:solidFill>
                <a:srgbClr val="34426E"/>
              </a:solidFill>
            </p:spPr>
            <p:txBody>
              <a:bodyPr wrap="square" lIns="0" tIns="0" rIns="0" bIns="0" rtlCol="0">
                <a:noAutofit/>
              </a:bodyPr>
              <a:lstStyle/>
              <a:p>
                <a:endParaRPr/>
              </a:p>
            </p:txBody>
          </p:sp>
          <p:sp>
            <p:nvSpPr>
              <p:cNvPr id="2688" name="object 93">
                <a:extLst>
                  <a:ext uri="{FF2B5EF4-FFF2-40B4-BE49-F238E27FC236}">
                    <a16:creationId xmlns:a16="http://schemas.microsoft.com/office/drawing/2014/main" id="{F154DF8E-87A7-77B4-3CAC-10DF881E2ED6}"/>
                  </a:ext>
                </a:extLst>
              </p:cNvPr>
              <p:cNvSpPr/>
              <p:nvPr/>
            </p:nvSpPr>
            <p:spPr>
              <a:xfrm>
                <a:off x="9442232" y="1409254"/>
                <a:ext cx="106867" cy="106860"/>
              </a:xfrm>
              <a:custGeom>
                <a:avLst/>
                <a:gdLst/>
                <a:ahLst/>
                <a:cxnLst/>
                <a:rect l="l" t="t" r="r" b="b"/>
                <a:pathLst>
                  <a:path w="106867" h="106860">
                    <a:moveTo>
                      <a:pt x="9178" y="53414"/>
                    </a:moveTo>
                    <a:lnTo>
                      <a:pt x="2278" y="63819"/>
                    </a:lnTo>
                    <a:lnTo>
                      <a:pt x="0" y="75652"/>
                    </a:lnTo>
                    <a:lnTo>
                      <a:pt x="2347" y="87472"/>
                    </a:lnTo>
                    <a:lnTo>
                      <a:pt x="9166" y="97686"/>
                    </a:lnTo>
                    <a:lnTo>
                      <a:pt x="19573" y="104586"/>
                    </a:lnTo>
                    <a:lnTo>
                      <a:pt x="31409" y="106860"/>
                    </a:lnTo>
                    <a:lnTo>
                      <a:pt x="43232" y="104509"/>
                    </a:lnTo>
                    <a:lnTo>
                      <a:pt x="53438" y="97699"/>
                    </a:lnTo>
                    <a:lnTo>
                      <a:pt x="97685" y="53465"/>
                    </a:lnTo>
                    <a:lnTo>
                      <a:pt x="104597" y="43032"/>
                    </a:lnTo>
                    <a:lnTo>
                      <a:pt x="106867" y="31196"/>
                    </a:lnTo>
                    <a:lnTo>
                      <a:pt x="104513" y="19373"/>
                    </a:lnTo>
                    <a:lnTo>
                      <a:pt x="97697" y="9167"/>
                    </a:lnTo>
                    <a:lnTo>
                      <a:pt x="87286" y="2271"/>
                    </a:lnTo>
                    <a:lnTo>
                      <a:pt x="75451" y="0"/>
                    </a:lnTo>
                    <a:lnTo>
                      <a:pt x="63630" y="2350"/>
                    </a:lnTo>
                    <a:lnTo>
                      <a:pt x="53412" y="9167"/>
                    </a:lnTo>
                    <a:lnTo>
                      <a:pt x="9178" y="53414"/>
                    </a:lnTo>
                    <a:close/>
                  </a:path>
                </a:pathLst>
              </a:custGeom>
              <a:solidFill>
                <a:srgbClr val="ECB133"/>
              </a:solidFill>
            </p:spPr>
            <p:txBody>
              <a:bodyPr wrap="square" lIns="0" tIns="0" rIns="0" bIns="0" rtlCol="0">
                <a:noAutofit/>
              </a:bodyPr>
              <a:lstStyle/>
              <a:p>
                <a:endParaRPr/>
              </a:p>
            </p:txBody>
          </p:sp>
          <p:sp>
            <p:nvSpPr>
              <p:cNvPr id="2689" name="object 94">
                <a:extLst>
                  <a:ext uri="{FF2B5EF4-FFF2-40B4-BE49-F238E27FC236}">
                    <a16:creationId xmlns:a16="http://schemas.microsoft.com/office/drawing/2014/main" id="{265756D4-08A9-9D6A-A811-24E0EC1303B0}"/>
                  </a:ext>
                </a:extLst>
              </p:cNvPr>
              <p:cNvSpPr/>
              <p:nvPr/>
            </p:nvSpPr>
            <p:spPr>
              <a:xfrm>
                <a:off x="9132746" y="1718725"/>
                <a:ext cx="213617" cy="239698"/>
              </a:xfrm>
              <a:custGeom>
                <a:avLst/>
                <a:gdLst/>
                <a:ahLst/>
                <a:cxnLst/>
                <a:rect l="l" t="t" r="r" b="b"/>
                <a:pathLst>
                  <a:path w="213617" h="239698">
                    <a:moveTo>
                      <a:pt x="213617" y="26073"/>
                    </a:moveTo>
                    <a:lnTo>
                      <a:pt x="213545" y="24894"/>
                    </a:lnTo>
                    <a:lnTo>
                      <a:pt x="211842" y="12316"/>
                    </a:lnTo>
                    <a:lnTo>
                      <a:pt x="208435" y="0"/>
                    </a:lnTo>
                    <a:lnTo>
                      <a:pt x="200409" y="0"/>
                    </a:lnTo>
                    <a:lnTo>
                      <a:pt x="192382" y="3060"/>
                    </a:lnTo>
                    <a:lnTo>
                      <a:pt x="186248" y="9182"/>
                    </a:lnTo>
                    <a:lnTo>
                      <a:pt x="142001" y="53428"/>
                    </a:lnTo>
                    <a:lnTo>
                      <a:pt x="79390" y="116039"/>
                    </a:lnTo>
                    <a:lnTo>
                      <a:pt x="9172" y="186258"/>
                    </a:lnTo>
                    <a:lnTo>
                      <a:pt x="2346" y="196476"/>
                    </a:lnTo>
                    <a:lnTo>
                      <a:pt x="0" y="208295"/>
                    </a:lnTo>
                    <a:lnTo>
                      <a:pt x="2277" y="220126"/>
                    </a:lnTo>
                    <a:lnTo>
                      <a:pt x="9172" y="230530"/>
                    </a:lnTo>
                    <a:lnTo>
                      <a:pt x="19382" y="237344"/>
                    </a:lnTo>
                    <a:lnTo>
                      <a:pt x="31203" y="239698"/>
                    </a:lnTo>
                    <a:lnTo>
                      <a:pt x="43038" y="237427"/>
                    </a:lnTo>
                    <a:lnTo>
                      <a:pt x="53444" y="230530"/>
                    </a:lnTo>
                    <a:lnTo>
                      <a:pt x="123650" y="160312"/>
                    </a:lnTo>
                    <a:lnTo>
                      <a:pt x="186273" y="97701"/>
                    </a:lnTo>
                    <a:lnTo>
                      <a:pt x="195989" y="86281"/>
                    </a:lnTo>
                    <a:lnTo>
                      <a:pt x="202890" y="75188"/>
                    </a:lnTo>
                    <a:lnTo>
                      <a:pt x="208103" y="63437"/>
                    </a:lnTo>
                    <a:lnTo>
                      <a:pt x="211627" y="51211"/>
                    </a:lnTo>
                    <a:lnTo>
                      <a:pt x="213465" y="38695"/>
                    </a:lnTo>
                    <a:lnTo>
                      <a:pt x="213617" y="26073"/>
                    </a:lnTo>
                    <a:close/>
                  </a:path>
                </a:pathLst>
              </a:custGeom>
              <a:solidFill>
                <a:srgbClr val="34426E"/>
              </a:solidFill>
            </p:spPr>
            <p:txBody>
              <a:bodyPr wrap="square" lIns="0" tIns="0" rIns="0" bIns="0" rtlCol="0">
                <a:noAutofit/>
              </a:bodyPr>
              <a:lstStyle/>
              <a:p>
                <a:endParaRPr/>
              </a:p>
            </p:txBody>
          </p:sp>
          <p:sp>
            <p:nvSpPr>
              <p:cNvPr id="2690" name="object 95">
                <a:extLst>
                  <a:ext uri="{FF2B5EF4-FFF2-40B4-BE49-F238E27FC236}">
                    <a16:creationId xmlns:a16="http://schemas.microsoft.com/office/drawing/2014/main" id="{530F2529-A6B2-D939-3391-4BF0E1C3D145}"/>
                  </a:ext>
                </a:extLst>
              </p:cNvPr>
              <p:cNvSpPr/>
              <p:nvPr/>
            </p:nvSpPr>
            <p:spPr>
              <a:xfrm>
                <a:off x="8999914" y="1611817"/>
                <a:ext cx="239707" cy="213771"/>
              </a:xfrm>
              <a:custGeom>
                <a:avLst/>
                <a:gdLst/>
                <a:ahLst/>
                <a:cxnLst/>
                <a:rect l="l" t="t" r="r" b="b"/>
                <a:pathLst>
                  <a:path w="239707" h="213771">
                    <a:moveTo>
                      <a:pt x="239694" y="5336"/>
                    </a:moveTo>
                    <a:lnTo>
                      <a:pt x="233985" y="3526"/>
                    </a:lnTo>
                    <a:lnTo>
                      <a:pt x="221966" y="970"/>
                    </a:lnTo>
                    <a:lnTo>
                      <a:pt x="209761" y="0"/>
                    </a:lnTo>
                    <a:lnTo>
                      <a:pt x="197538" y="616"/>
                    </a:lnTo>
                    <a:lnTo>
                      <a:pt x="185463" y="2818"/>
                    </a:lnTo>
                    <a:lnTo>
                      <a:pt x="173704" y="6607"/>
                    </a:lnTo>
                    <a:lnTo>
                      <a:pt x="162428" y="11983"/>
                    </a:lnTo>
                    <a:lnTo>
                      <a:pt x="151802" y="18946"/>
                    </a:lnTo>
                    <a:lnTo>
                      <a:pt x="141993" y="27497"/>
                    </a:lnTo>
                    <a:lnTo>
                      <a:pt x="9177" y="160326"/>
                    </a:lnTo>
                    <a:lnTo>
                      <a:pt x="2349" y="170546"/>
                    </a:lnTo>
                    <a:lnTo>
                      <a:pt x="0" y="182369"/>
                    </a:lnTo>
                    <a:lnTo>
                      <a:pt x="2277" y="194200"/>
                    </a:lnTo>
                    <a:lnTo>
                      <a:pt x="9177" y="204599"/>
                    </a:lnTo>
                    <a:lnTo>
                      <a:pt x="19395" y="211418"/>
                    </a:lnTo>
                    <a:lnTo>
                      <a:pt x="31214" y="213771"/>
                    </a:lnTo>
                    <a:lnTo>
                      <a:pt x="43045" y="211500"/>
                    </a:lnTo>
                    <a:lnTo>
                      <a:pt x="53449" y="204599"/>
                    </a:lnTo>
                    <a:lnTo>
                      <a:pt x="123667" y="134393"/>
                    </a:lnTo>
                    <a:lnTo>
                      <a:pt x="185567" y="72493"/>
                    </a:lnTo>
                    <a:lnTo>
                      <a:pt x="187002" y="71058"/>
                    </a:lnTo>
                    <a:lnTo>
                      <a:pt x="230525" y="27535"/>
                    </a:lnTo>
                    <a:lnTo>
                      <a:pt x="236646" y="21414"/>
                    </a:lnTo>
                    <a:lnTo>
                      <a:pt x="239707" y="13362"/>
                    </a:lnTo>
                    <a:lnTo>
                      <a:pt x="239694" y="5336"/>
                    </a:lnTo>
                    <a:close/>
                  </a:path>
                </a:pathLst>
              </a:custGeom>
              <a:solidFill>
                <a:srgbClr val="34426E"/>
              </a:solidFill>
            </p:spPr>
            <p:txBody>
              <a:bodyPr wrap="square" lIns="0" tIns="0" rIns="0" bIns="0" rtlCol="0">
                <a:noAutofit/>
              </a:bodyPr>
              <a:lstStyle/>
              <a:p>
                <a:endParaRPr/>
              </a:p>
            </p:txBody>
          </p:sp>
          <p:sp>
            <p:nvSpPr>
              <p:cNvPr id="2691" name="object 96">
                <a:extLst>
                  <a:ext uri="{FF2B5EF4-FFF2-40B4-BE49-F238E27FC236}">
                    <a16:creationId xmlns:a16="http://schemas.microsoft.com/office/drawing/2014/main" id="{88E0F0AB-5977-71F3-3AEE-474BBFC89BFF}"/>
                  </a:ext>
                </a:extLst>
              </p:cNvPr>
              <p:cNvSpPr/>
              <p:nvPr/>
            </p:nvSpPr>
            <p:spPr>
              <a:xfrm>
                <a:off x="9199148" y="1652331"/>
                <a:ext cx="106865" cy="106871"/>
              </a:xfrm>
              <a:custGeom>
                <a:avLst/>
                <a:gdLst/>
                <a:ahLst/>
                <a:cxnLst/>
                <a:rect l="l" t="t" r="r" b="b"/>
                <a:pathLst>
                  <a:path w="106865" h="106871">
                    <a:moveTo>
                      <a:pt x="53414" y="9172"/>
                    </a:moveTo>
                    <a:lnTo>
                      <a:pt x="9167" y="53419"/>
                    </a:lnTo>
                    <a:lnTo>
                      <a:pt x="2350" y="63638"/>
                    </a:lnTo>
                    <a:lnTo>
                      <a:pt x="0" y="75462"/>
                    </a:lnTo>
                    <a:lnTo>
                      <a:pt x="2271" y="87298"/>
                    </a:lnTo>
                    <a:lnTo>
                      <a:pt x="9167" y="97704"/>
                    </a:lnTo>
                    <a:lnTo>
                      <a:pt x="19377" y="104521"/>
                    </a:lnTo>
                    <a:lnTo>
                      <a:pt x="31199" y="106871"/>
                    </a:lnTo>
                    <a:lnTo>
                      <a:pt x="43033" y="104598"/>
                    </a:lnTo>
                    <a:lnTo>
                      <a:pt x="53439" y="97704"/>
                    </a:lnTo>
                    <a:lnTo>
                      <a:pt x="97686" y="53470"/>
                    </a:lnTo>
                    <a:lnTo>
                      <a:pt x="104514" y="43230"/>
                    </a:lnTo>
                    <a:lnTo>
                      <a:pt x="106865" y="31410"/>
                    </a:lnTo>
                    <a:lnTo>
                      <a:pt x="104590" y="19577"/>
                    </a:lnTo>
                    <a:lnTo>
                      <a:pt x="97686" y="9172"/>
                    </a:lnTo>
                    <a:lnTo>
                      <a:pt x="87476" y="2353"/>
                    </a:lnTo>
                    <a:lnTo>
                      <a:pt x="75655" y="0"/>
                    </a:lnTo>
                    <a:lnTo>
                      <a:pt x="63820" y="2273"/>
                    </a:lnTo>
                    <a:lnTo>
                      <a:pt x="53414" y="9172"/>
                    </a:lnTo>
                    <a:close/>
                  </a:path>
                </a:pathLst>
              </a:custGeom>
              <a:solidFill>
                <a:srgbClr val="ECB133"/>
              </a:solidFill>
            </p:spPr>
            <p:txBody>
              <a:bodyPr wrap="square" lIns="0" tIns="0" rIns="0" bIns="0" rtlCol="0">
                <a:noAutofit/>
              </a:bodyPr>
              <a:lstStyle/>
              <a:p>
                <a:endParaRPr/>
              </a:p>
            </p:txBody>
          </p:sp>
          <p:sp>
            <p:nvSpPr>
              <p:cNvPr id="2692" name="object 97">
                <a:extLst>
                  <a:ext uri="{FF2B5EF4-FFF2-40B4-BE49-F238E27FC236}">
                    <a16:creationId xmlns:a16="http://schemas.microsoft.com/office/drawing/2014/main" id="{548097B7-8F02-2BC0-A013-BCCECC9B73F5}"/>
                  </a:ext>
                </a:extLst>
              </p:cNvPr>
              <p:cNvSpPr/>
              <p:nvPr/>
            </p:nvSpPr>
            <p:spPr>
              <a:xfrm>
                <a:off x="9508619" y="1611969"/>
                <a:ext cx="239702" cy="213626"/>
              </a:xfrm>
              <a:custGeom>
                <a:avLst/>
                <a:gdLst/>
                <a:ahLst/>
                <a:cxnLst/>
                <a:rect l="l" t="t" r="r" b="b"/>
                <a:pathLst>
                  <a:path w="239702" h="213626">
                    <a:moveTo>
                      <a:pt x="26073" y="0"/>
                    </a:moveTo>
                    <a:lnTo>
                      <a:pt x="24917" y="71"/>
                    </a:lnTo>
                    <a:lnTo>
                      <a:pt x="12327" y="1781"/>
                    </a:lnTo>
                    <a:lnTo>
                      <a:pt x="25" y="5181"/>
                    </a:lnTo>
                    <a:lnTo>
                      <a:pt x="0" y="13220"/>
                    </a:lnTo>
                    <a:lnTo>
                      <a:pt x="3047" y="21247"/>
                    </a:lnTo>
                    <a:lnTo>
                      <a:pt x="9182" y="27381"/>
                    </a:lnTo>
                    <a:lnTo>
                      <a:pt x="53416" y="71615"/>
                    </a:lnTo>
                    <a:lnTo>
                      <a:pt x="116039" y="134226"/>
                    </a:lnTo>
                    <a:lnTo>
                      <a:pt x="186245" y="204444"/>
                    </a:lnTo>
                    <a:lnTo>
                      <a:pt x="196472" y="211277"/>
                    </a:lnTo>
                    <a:lnTo>
                      <a:pt x="208294" y="213626"/>
                    </a:lnTo>
                    <a:lnTo>
                      <a:pt x="220127" y="211348"/>
                    </a:lnTo>
                    <a:lnTo>
                      <a:pt x="230530" y="204444"/>
                    </a:lnTo>
                    <a:lnTo>
                      <a:pt x="237352" y="194225"/>
                    </a:lnTo>
                    <a:lnTo>
                      <a:pt x="239702" y="182401"/>
                    </a:lnTo>
                    <a:lnTo>
                      <a:pt x="237428" y="170565"/>
                    </a:lnTo>
                    <a:lnTo>
                      <a:pt x="230530" y="160159"/>
                    </a:lnTo>
                    <a:lnTo>
                      <a:pt x="160312" y="89954"/>
                    </a:lnTo>
                    <a:lnTo>
                      <a:pt x="97701" y="27330"/>
                    </a:lnTo>
                    <a:lnTo>
                      <a:pt x="86289" y="17639"/>
                    </a:lnTo>
                    <a:lnTo>
                      <a:pt x="75197" y="10736"/>
                    </a:lnTo>
                    <a:lnTo>
                      <a:pt x="63445" y="5522"/>
                    </a:lnTo>
                    <a:lnTo>
                      <a:pt x="51218" y="1996"/>
                    </a:lnTo>
                    <a:lnTo>
                      <a:pt x="38699" y="156"/>
                    </a:lnTo>
                    <a:lnTo>
                      <a:pt x="26073" y="0"/>
                    </a:lnTo>
                    <a:close/>
                  </a:path>
                </a:pathLst>
              </a:custGeom>
              <a:solidFill>
                <a:srgbClr val="34426E"/>
              </a:solidFill>
            </p:spPr>
            <p:txBody>
              <a:bodyPr wrap="square" lIns="0" tIns="0" rIns="0" bIns="0" rtlCol="0">
                <a:noAutofit/>
              </a:bodyPr>
              <a:lstStyle/>
              <a:p>
                <a:endParaRPr/>
              </a:p>
            </p:txBody>
          </p:sp>
          <p:sp>
            <p:nvSpPr>
              <p:cNvPr id="2693" name="object 98">
                <a:extLst>
                  <a:ext uri="{FF2B5EF4-FFF2-40B4-BE49-F238E27FC236}">
                    <a16:creationId xmlns:a16="http://schemas.microsoft.com/office/drawing/2014/main" id="{909BAFE1-7ADC-D93F-D8D8-045737269EC5}"/>
                  </a:ext>
                </a:extLst>
              </p:cNvPr>
              <p:cNvSpPr/>
              <p:nvPr/>
            </p:nvSpPr>
            <p:spPr>
              <a:xfrm>
                <a:off x="9506733" y="2027197"/>
                <a:ext cx="239705" cy="213620"/>
              </a:xfrm>
              <a:custGeom>
                <a:avLst/>
                <a:gdLst/>
                <a:ahLst/>
                <a:cxnLst/>
                <a:rect l="l" t="t" r="r" b="b"/>
                <a:pathLst>
                  <a:path w="239705" h="213620">
                    <a:moveTo>
                      <a:pt x="26073" y="213620"/>
                    </a:moveTo>
                    <a:lnTo>
                      <a:pt x="38700" y="213468"/>
                    </a:lnTo>
                    <a:lnTo>
                      <a:pt x="51220" y="211631"/>
                    </a:lnTo>
                    <a:lnTo>
                      <a:pt x="63446" y="208106"/>
                    </a:lnTo>
                    <a:lnTo>
                      <a:pt x="75197" y="202893"/>
                    </a:lnTo>
                    <a:lnTo>
                      <a:pt x="86287" y="195992"/>
                    </a:lnTo>
                    <a:lnTo>
                      <a:pt x="96532" y="187400"/>
                    </a:lnTo>
                    <a:lnTo>
                      <a:pt x="160324" y="123653"/>
                    </a:lnTo>
                    <a:lnTo>
                      <a:pt x="230543" y="53447"/>
                    </a:lnTo>
                    <a:lnTo>
                      <a:pt x="237435" y="43040"/>
                    </a:lnTo>
                    <a:lnTo>
                      <a:pt x="239705" y="31204"/>
                    </a:lnTo>
                    <a:lnTo>
                      <a:pt x="237354" y="19379"/>
                    </a:lnTo>
                    <a:lnTo>
                      <a:pt x="230543" y="9162"/>
                    </a:lnTo>
                    <a:lnTo>
                      <a:pt x="220134" y="2270"/>
                    </a:lnTo>
                    <a:lnTo>
                      <a:pt x="208295" y="0"/>
                    </a:lnTo>
                    <a:lnTo>
                      <a:pt x="196469" y="2351"/>
                    </a:lnTo>
                    <a:lnTo>
                      <a:pt x="186258" y="9162"/>
                    </a:lnTo>
                    <a:lnTo>
                      <a:pt x="116052" y="79381"/>
                    </a:lnTo>
                    <a:lnTo>
                      <a:pt x="53428" y="142004"/>
                    </a:lnTo>
                    <a:lnTo>
                      <a:pt x="9182" y="186251"/>
                    </a:lnTo>
                    <a:lnTo>
                      <a:pt x="3060" y="192373"/>
                    </a:lnTo>
                    <a:lnTo>
                      <a:pt x="0" y="200412"/>
                    </a:lnTo>
                    <a:lnTo>
                      <a:pt x="25" y="208438"/>
                    </a:lnTo>
                    <a:lnTo>
                      <a:pt x="12332" y="211843"/>
                    </a:lnTo>
                    <a:lnTo>
                      <a:pt x="24918" y="213548"/>
                    </a:lnTo>
                    <a:lnTo>
                      <a:pt x="26073" y="213620"/>
                    </a:lnTo>
                    <a:close/>
                  </a:path>
                </a:pathLst>
              </a:custGeom>
              <a:solidFill>
                <a:srgbClr val="34426E"/>
              </a:solidFill>
            </p:spPr>
            <p:txBody>
              <a:bodyPr wrap="square" lIns="0" tIns="0" rIns="0" bIns="0" rtlCol="0">
                <a:noAutofit/>
              </a:bodyPr>
              <a:lstStyle/>
              <a:p>
                <a:endParaRPr/>
              </a:p>
            </p:txBody>
          </p:sp>
          <p:sp>
            <p:nvSpPr>
              <p:cNvPr id="2694" name="object 99">
                <a:extLst>
                  <a:ext uri="{FF2B5EF4-FFF2-40B4-BE49-F238E27FC236}">
                    <a16:creationId xmlns:a16="http://schemas.microsoft.com/office/drawing/2014/main" id="{14EB1519-D684-3150-A08B-A8D46E8357B0}"/>
                  </a:ext>
                </a:extLst>
              </p:cNvPr>
              <p:cNvSpPr/>
              <p:nvPr/>
            </p:nvSpPr>
            <p:spPr>
              <a:xfrm>
                <a:off x="9399840" y="1894379"/>
                <a:ext cx="213769" cy="239690"/>
              </a:xfrm>
              <a:custGeom>
                <a:avLst/>
                <a:gdLst/>
                <a:ahLst/>
                <a:cxnLst/>
                <a:rect l="l" t="t" r="r" b="b"/>
                <a:pathLst>
                  <a:path w="213769" h="239690">
                    <a:moveTo>
                      <a:pt x="5333" y="239677"/>
                    </a:moveTo>
                    <a:lnTo>
                      <a:pt x="13360" y="239690"/>
                    </a:lnTo>
                    <a:lnTo>
                      <a:pt x="21411" y="236654"/>
                    </a:lnTo>
                    <a:lnTo>
                      <a:pt x="27533" y="230507"/>
                    </a:lnTo>
                    <a:lnTo>
                      <a:pt x="71056" y="186997"/>
                    </a:lnTo>
                    <a:lnTo>
                      <a:pt x="72491" y="185549"/>
                    </a:lnTo>
                    <a:lnTo>
                      <a:pt x="134403" y="123650"/>
                    </a:lnTo>
                    <a:lnTo>
                      <a:pt x="204596" y="53444"/>
                    </a:lnTo>
                    <a:lnTo>
                      <a:pt x="211495" y="43036"/>
                    </a:lnTo>
                    <a:lnTo>
                      <a:pt x="213769" y="31199"/>
                    </a:lnTo>
                    <a:lnTo>
                      <a:pt x="211415" y="19376"/>
                    </a:lnTo>
                    <a:lnTo>
                      <a:pt x="204596" y="9172"/>
                    </a:lnTo>
                    <a:lnTo>
                      <a:pt x="194193" y="2272"/>
                    </a:lnTo>
                    <a:lnTo>
                      <a:pt x="182357" y="0"/>
                    </a:lnTo>
                    <a:lnTo>
                      <a:pt x="170533" y="2356"/>
                    </a:lnTo>
                    <a:lnTo>
                      <a:pt x="160337" y="9172"/>
                    </a:lnTo>
                    <a:lnTo>
                      <a:pt x="27495" y="142001"/>
                    </a:lnTo>
                    <a:lnTo>
                      <a:pt x="18946" y="151808"/>
                    </a:lnTo>
                    <a:lnTo>
                      <a:pt x="11983" y="162432"/>
                    </a:lnTo>
                    <a:lnTo>
                      <a:pt x="6607" y="173707"/>
                    </a:lnTo>
                    <a:lnTo>
                      <a:pt x="2818" y="185465"/>
                    </a:lnTo>
                    <a:lnTo>
                      <a:pt x="615" y="197539"/>
                    </a:lnTo>
                    <a:lnTo>
                      <a:pt x="0" y="209762"/>
                    </a:lnTo>
                    <a:lnTo>
                      <a:pt x="971" y="221967"/>
                    </a:lnTo>
                    <a:lnTo>
                      <a:pt x="3529" y="233987"/>
                    </a:lnTo>
                    <a:lnTo>
                      <a:pt x="5333" y="239677"/>
                    </a:lnTo>
                    <a:close/>
                  </a:path>
                </a:pathLst>
              </a:custGeom>
              <a:solidFill>
                <a:srgbClr val="34426E"/>
              </a:solidFill>
            </p:spPr>
            <p:txBody>
              <a:bodyPr wrap="square" lIns="0" tIns="0" rIns="0" bIns="0" rtlCol="0">
                <a:noAutofit/>
              </a:bodyPr>
              <a:lstStyle/>
              <a:p>
                <a:endParaRPr/>
              </a:p>
            </p:txBody>
          </p:sp>
          <p:sp>
            <p:nvSpPr>
              <p:cNvPr id="2695" name="object 100">
                <a:extLst>
                  <a:ext uri="{FF2B5EF4-FFF2-40B4-BE49-F238E27FC236}">
                    <a16:creationId xmlns:a16="http://schemas.microsoft.com/office/drawing/2014/main" id="{649A10BA-3E8B-C081-F1F5-E8A4F0BE18BA}"/>
                  </a:ext>
                </a:extLst>
              </p:cNvPr>
              <p:cNvSpPr/>
              <p:nvPr/>
            </p:nvSpPr>
            <p:spPr>
              <a:xfrm>
                <a:off x="9440363" y="2093606"/>
                <a:ext cx="106860" cy="106857"/>
              </a:xfrm>
              <a:custGeom>
                <a:avLst/>
                <a:gdLst/>
                <a:ahLst/>
                <a:cxnLst/>
                <a:rect l="l" t="t" r="r" b="b"/>
                <a:pathLst>
                  <a:path w="106860" h="106857">
                    <a:moveTo>
                      <a:pt x="9167" y="53423"/>
                    </a:moveTo>
                    <a:lnTo>
                      <a:pt x="2272" y="63823"/>
                    </a:lnTo>
                    <a:lnTo>
                      <a:pt x="0" y="75654"/>
                    </a:lnTo>
                    <a:lnTo>
                      <a:pt x="2353" y="87475"/>
                    </a:lnTo>
                    <a:lnTo>
                      <a:pt x="9167" y="97683"/>
                    </a:lnTo>
                    <a:lnTo>
                      <a:pt x="19572" y="104584"/>
                    </a:lnTo>
                    <a:lnTo>
                      <a:pt x="31410" y="106857"/>
                    </a:lnTo>
                    <a:lnTo>
                      <a:pt x="43234" y="104503"/>
                    </a:lnTo>
                    <a:lnTo>
                      <a:pt x="53427" y="97696"/>
                    </a:lnTo>
                    <a:lnTo>
                      <a:pt x="97673" y="53449"/>
                    </a:lnTo>
                    <a:lnTo>
                      <a:pt x="104593" y="43018"/>
                    </a:lnTo>
                    <a:lnTo>
                      <a:pt x="106860" y="31182"/>
                    </a:lnTo>
                    <a:lnTo>
                      <a:pt x="104498" y="19360"/>
                    </a:lnTo>
                    <a:lnTo>
                      <a:pt x="97686" y="9177"/>
                    </a:lnTo>
                    <a:lnTo>
                      <a:pt x="87281" y="2273"/>
                    </a:lnTo>
                    <a:lnTo>
                      <a:pt x="75447" y="0"/>
                    </a:lnTo>
                    <a:lnTo>
                      <a:pt x="63627" y="2352"/>
                    </a:lnTo>
                    <a:lnTo>
                      <a:pt x="53414" y="9177"/>
                    </a:lnTo>
                    <a:lnTo>
                      <a:pt x="9167" y="53423"/>
                    </a:lnTo>
                    <a:close/>
                  </a:path>
                </a:pathLst>
              </a:custGeom>
              <a:solidFill>
                <a:srgbClr val="ECB133"/>
              </a:solidFill>
            </p:spPr>
            <p:txBody>
              <a:bodyPr wrap="square" lIns="0" tIns="0" rIns="0" bIns="0" rtlCol="0">
                <a:noAutofit/>
              </a:bodyPr>
              <a:lstStyle/>
              <a:p>
                <a:endParaRPr/>
              </a:p>
            </p:txBody>
          </p:sp>
          <p:sp>
            <p:nvSpPr>
              <p:cNvPr id="2696" name="object 101">
                <a:extLst>
                  <a:ext uri="{FF2B5EF4-FFF2-40B4-BE49-F238E27FC236}">
                    <a16:creationId xmlns:a16="http://schemas.microsoft.com/office/drawing/2014/main" id="{D22DDCA5-6103-EAEC-65A7-066B3EB0A8F7}"/>
                  </a:ext>
                </a:extLst>
              </p:cNvPr>
              <p:cNvSpPr/>
              <p:nvPr/>
            </p:nvSpPr>
            <p:spPr>
              <a:xfrm>
                <a:off x="9401709" y="1718715"/>
                <a:ext cx="213779" cy="239696"/>
              </a:xfrm>
              <a:custGeom>
                <a:avLst/>
                <a:gdLst/>
                <a:ahLst/>
                <a:cxnLst/>
                <a:rect l="l" t="t" r="r" b="b"/>
                <a:pathLst>
                  <a:path w="213779" h="239696">
                    <a:moveTo>
                      <a:pt x="5331" y="12"/>
                    </a:moveTo>
                    <a:lnTo>
                      <a:pt x="3523" y="5719"/>
                    </a:lnTo>
                    <a:lnTo>
                      <a:pt x="967" y="17740"/>
                    </a:lnTo>
                    <a:lnTo>
                      <a:pt x="0" y="29947"/>
                    </a:lnTo>
                    <a:lnTo>
                      <a:pt x="619" y="42170"/>
                    </a:lnTo>
                    <a:lnTo>
                      <a:pt x="2824" y="54243"/>
                    </a:lnTo>
                    <a:lnTo>
                      <a:pt x="6616" y="66000"/>
                    </a:lnTo>
                    <a:lnTo>
                      <a:pt x="11994" y="77273"/>
                    </a:lnTo>
                    <a:lnTo>
                      <a:pt x="18957" y="87896"/>
                    </a:lnTo>
                    <a:lnTo>
                      <a:pt x="27505" y="97701"/>
                    </a:lnTo>
                    <a:lnTo>
                      <a:pt x="160321" y="230517"/>
                    </a:lnTo>
                    <a:lnTo>
                      <a:pt x="170547" y="237347"/>
                    </a:lnTo>
                    <a:lnTo>
                      <a:pt x="182372" y="239696"/>
                    </a:lnTo>
                    <a:lnTo>
                      <a:pt x="194207" y="237422"/>
                    </a:lnTo>
                    <a:lnTo>
                      <a:pt x="204606" y="230530"/>
                    </a:lnTo>
                    <a:lnTo>
                      <a:pt x="211429" y="220312"/>
                    </a:lnTo>
                    <a:lnTo>
                      <a:pt x="213779" y="208491"/>
                    </a:lnTo>
                    <a:lnTo>
                      <a:pt x="211505" y="196656"/>
                    </a:lnTo>
                    <a:lnTo>
                      <a:pt x="204606" y="186245"/>
                    </a:lnTo>
                    <a:lnTo>
                      <a:pt x="134401" y="116039"/>
                    </a:lnTo>
                    <a:lnTo>
                      <a:pt x="72501" y="54140"/>
                    </a:lnTo>
                    <a:lnTo>
                      <a:pt x="71053" y="52692"/>
                    </a:lnTo>
                    <a:lnTo>
                      <a:pt x="27543" y="9194"/>
                    </a:lnTo>
                    <a:lnTo>
                      <a:pt x="21409" y="3047"/>
                    </a:lnTo>
                    <a:lnTo>
                      <a:pt x="13357" y="0"/>
                    </a:lnTo>
                    <a:lnTo>
                      <a:pt x="5331" y="12"/>
                    </a:lnTo>
                    <a:close/>
                  </a:path>
                </a:pathLst>
              </a:custGeom>
              <a:solidFill>
                <a:srgbClr val="34426E"/>
              </a:solidFill>
            </p:spPr>
            <p:txBody>
              <a:bodyPr wrap="square" lIns="0" tIns="0" rIns="0" bIns="0" rtlCol="0">
                <a:noAutofit/>
              </a:bodyPr>
              <a:lstStyle/>
              <a:p>
                <a:endParaRPr/>
              </a:p>
            </p:txBody>
          </p:sp>
          <p:sp>
            <p:nvSpPr>
              <p:cNvPr id="2697" name="object 102">
                <a:extLst>
                  <a:ext uri="{FF2B5EF4-FFF2-40B4-BE49-F238E27FC236}">
                    <a16:creationId xmlns:a16="http://schemas.microsoft.com/office/drawing/2014/main" id="{59C848A8-283D-BA15-A776-0184DCFD2A6B}"/>
                  </a:ext>
                </a:extLst>
              </p:cNvPr>
              <p:cNvSpPr/>
              <p:nvPr/>
            </p:nvSpPr>
            <p:spPr>
              <a:xfrm>
                <a:off x="9442233" y="1652333"/>
                <a:ext cx="106870" cy="106846"/>
              </a:xfrm>
              <a:custGeom>
                <a:avLst/>
                <a:gdLst/>
                <a:ahLst/>
                <a:cxnLst/>
                <a:rect l="l" t="t" r="r" b="b"/>
                <a:pathLst>
                  <a:path w="106870" h="106846">
                    <a:moveTo>
                      <a:pt x="9177" y="53446"/>
                    </a:moveTo>
                    <a:lnTo>
                      <a:pt x="53411" y="97680"/>
                    </a:lnTo>
                    <a:lnTo>
                      <a:pt x="63634" y="104493"/>
                    </a:lnTo>
                    <a:lnTo>
                      <a:pt x="75457" y="106846"/>
                    </a:lnTo>
                    <a:lnTo>
                      <a:pt x="87291" y="104576"/>
                    </a:lnTo>
                    <a:lnTo>
                      <a:pt x="97696" y="97680"/>
                    </a:lnTo>
                    <a:lnTo>
                      <a:pt x="104510" y="87487"/>
                    </a:lnTo>
                    <a:lnTo>
                      <a:pt x="106870" y="75663"/>
                    </a:lnTo>
                    <a:lnTo>
                      <a:pt x="104602" y="63825"/>
                    </a:lnTo>
                    <a:lnTo>
                      <a:pt x="97708" y="53420"/>
                    </a:lnTo>
                    <a:lnTo>
                      <a:pt x="53449" y="9173"/>
                    </a:lnTo>
                    <a:lnTo>
                      <a:pt x="43244" y="2354"/>
                    </a:lnTo>
                    <a:lnTo>
                      <a:pt x="31419" y="0"/>
                    </a:lnTo>
                    <a:lnTo>
                      <a:pt x="19581" y="2272"/>
                    </a:lnTo>
                    <a:lnTo>
                      <a:pt x="9177" y="9173"/>
                    </a:lnTo>
                    <a:lnTo>
                      <a:pt x="2349" y="19392"/>
                    </a:lnTo>
                    <a:lnTo>
                      <a:pt x="0" y="31211"/>
                    </a:lnTo>
                    <a:lnTo>
                      <a:pt x="2277" y="43042"/>
                    </a:lnTo>
                    <a:lnTo>
                      <a:pt x="9177" y="53446"/>
                    </a:lnTo>
                    <a:close/>
                  </a:path>
                </a:pathLst>
              </a:custGeom>
              <a:solidFill>
                <a:srgbClr val="ECB133"/>
              </a:solidFill>
            </p:spPr>
            <p:txBody>
              <a:bodyPr wrap="square" lIns="0" tIns="0" rIns="0" bIns="0" rtlCol="0">
                <a:noAutofit/>
              </a:bodyPr>
              <a:lstStyle/>
              <a:p>
                <a:endParaRPr/>
              </a:p>
            </p:txBody>
          </p:sp>
          <p:sp>
            <p:nvSpPr>
              <p:cNvPr id="2698" name="object 103">
                <a:extLst>
                  <a:ext uri="{FF2B5EF4-FFF2-40B4-BE49-F238E27FC236}">
                    <a16:creationId xmlns:a16="http://schemas.microsoft.com/office/drawing/2014/main" id="{FE6AACA1-0D4D-BA4C-91D8-E551E085EC43}"/>
                  </a:ext>
                </a:extLst>
              </p:cNvPr>
              <p:cNvSpPr/>
              <p:nvPr/>
            </p:nvSpPr>
            <p:spPr>
              <a:xfrm>
                <a:off x="9132741" y="1210018"/>
                <a:ext cx="213628" cy="239718"/>
              </a:xfrm>
              <a:custGeom>
                <a:avLst/>
                <a:gdLst/>
                <a:ahLst/>
                <a:cxnLst/>
                <a:rect l="l" t="t" r="r" b="b"/>
                <a:pathLst>
                  <a:path w="213628" h="239718">
                    <a:moveTo>
                      <a:pt x="213628" y="213632"/>
                    </a:moveTo>
                    <a:lnTo>
                      <a:pt x="213472" y="201005"/>
                    </a:lnTo>
                    <a:lnTo>
                      <a:pt x="211632" y="188486"/>
                    </a:lnTo>
                    <a:lnTo>
                      <a:pt x="208107" y="176261"/>
                    </a:lnTo>
                    <a:lnTo>
                      <a:pt x="202893" y="164511"/>
                    </a:lnTo>
                    <a:lnTo>
                      <a:pt x="195989" y="153420"/>
                    </a:lnTo>
                    <a:lnTo>
                      <a:pt x="187392" y="143170"/>
                    </a:lnTo>
                    <a:lnTo>
                      <a:pt x="123661" y="79381"/>
                    </a:lnTo>
                    <a:lnTo>
                      <a:pt x="53443" y="9162"/>
                    </a:lnTo>
                    <a:lnTo>
                      <a:pt x="43038" y="2268"/>
                    </a:lnTo>
                    <a:lnTo>
                      <a:pt x="31202" y="0"/>
                    </a:lnTo>
                    <a:lnTo>
                      <a:pt x="19377" y="2357"/>
                    </a:lnTo>
                    <a:lnTo>
                      <a:pt x="9183" y="9162"/>
                    </a:lnTo>
                    <a:lnTo>
                      <a:pt x="2278" y="19567"/>
                    </a:lnTo>
                    <a:lnTo>
                      <a:pt x="0" y="31401"/>
                    </a:lnTo>
                    <a:lnTo>
                      <a:pt x="2347" y="43224"/>
                    </a:lnTo>
                    <a:lnTo>
                      <a:pt x="9170" y="53447"/>
                    </a:lnTo>
                    <a:lnTo>
                      <a:pt x="79376" y="123653"/>
                    </a:lnTo>
                    <a:lnTo>
                      <a:pt x="142012" y="186277"/>
                    </a:lnTo>
                    <a:lnTo>
                      <a:pt x="186246" y="230523"/>
                    </a:lnTo>
                    <a:lnTo>
                      <a:pt x="192381" y="236645"/>
                    </a:lnTo>
                    <a:lnTo>
                      <a:pt x="200420" y="239718"/>
                    </a:lnTo>
                    <a:lnTo>
                      <a:pt x="208446" y="239680"/>
                    </a:lnTo>
                    <a:lnTo>
                      <a:pt x="211851" y="227373"/>
                    </a:lnTo>
                    <a:lnTo>
                      <a:pt x="213556" y="214787"/>
                    </a:lnTo>
                    <a:lnTo>
                      <a:pt x="213628" y="213632"/>
                    </a:lnTo>
                    <a:close/>
                  </a:path>
                </a:pathLst>
              </a:custGeom>
              <a:solidFill>
                <a:srgbClr val="34426E"/>
              </a:solidFill>
            </p:spPr>
            <p:txBody>
              <a:bodyPr wrap="square" lIns="0" tIns="0" rIns="0" bIns="0" rtlCol="0">
                <a:noAutofit/>
              </a:bodyPr>
              <a:lstStyle/>
              <a:p>
                <a:endParaRPr/>
              </a:p>
            </p:txBody>
          </p:sp>
          <p:sp>
            <p:nvSpPr>
              <p:cNvPr id="2699" name="object 104">
                <a:extLst>
                  <a:ext uri="{FF2B5EF4-FFF2-40B4-BE49-F238E27FC236}">
                    <a16:creationId xmlns:a16="http://schemas.microsoft.com/office/drawing/2014/main" id="{E238FE1D-9F77-5465-3260-DF63C6F6D4E5}"/>
                  </a:ext>
                </a:extLst>
              </p:cNvPr>
              <p:cNvSpPr/>
              <p:nvPr/>
            </p:nvSpPr>
            <p:spPr>
              <a:xfrm>
                <a:off x="8999917" y="1342848"/>
                <a:ext cx="239710" cy="213781"/>
              </a:xfrm>
              <a:custGeom>
                <a:avLst/>
                <a:gdLst/>
                <a:ahLst/>
                <a:cxnLst/>
                <a:rect l="l" t="t" r="r" b="b"/>
                <a:pathLst>
                  <a:path w="239710" h="213781">
                    <a:moveTo>
                      <a:pt x="239685" y="208448"/>
                    </a:moveTo>
                    <a:lnTo>
                      <a:pt x="239710" y="200421"/>
                    </a:lnTo>
                    <a:lnTo>
                      <a:pt x="236662" y="192382"/>
                    </a:lnTo>
                    <a:lnTo>
                      <a:pt x="230515" y="186248"/>
                    </a:lnTo>
                    <a:lnTo>
                      <a:pt x="187005" y="142712"/>
                    </a:lnTo>
                    <a:lnTo>
                      <a:pt x="185557" y="141290"/>
                    </a:lnTo>
                    <a:lnTo>
                      <a:pt x="123658" y="79378"/>
                    </a:lnTo>
                    <a:lnTo>
                      <a:pt x="53439" y="9172"/>
                    </a:lnTo>
                    <a:lnTo>
                      <a:pt x="43038" y="2273"/>
                    </a:lnTo>
                    <a:lnTo>
                      <a:pt x="31203" y="0"/>
                    </a:lnTo>
                    <a:lnTo>
                      <a:pt x="19379" y="2353"/>
                    </a:lnTo>
                    <a:lnTo>
                      <a:pt x="9167" y="9172"/>
                    </a:lnTo>
                    <a:lnTo>
                      <a:pt x="2273" y="19573"/>
                    </a:lnTo>
                    <a:lnTo>
                      <a:pt x="0" y="31408"/>
                    </a:lnTo>
                    <a:lnTo>
                      <a:pt x="2350" y="43233"/>
                    </a:lnTo>
                    <a:lnTo>
                      <a:pt x="9167" y="53444"/>
                    </a:lnTo>
                    <a:lnTo>
                      <a:pt x="141996" y="186273"/>
                    </a:lnTo>
                    <a:lnTo>
                      <a:pt x="151805" y="194825"/>
                    </a:lnTo>
                    <a:lnTo>
                      <a:pt x="162431" y="201790"/>
                    </a:lnTo>
                    <a:lnTo>
                      <a:pt x="173706" y="207168"/>
                    </a:lnTo>
                    <a:lnTo>
                      <a:pt x="185463" y="210959"/>
                    </a:lnTo>
                    <a:lnTo>
                      <a:pt x="197536" y="213163"/>
                    </a:lnTo>
                    <a:lnTo>
                      <a:pt x="209758" y="213781"/>
                    </a:lnTo>
                    <a:lnTo>
                      <a:pt x="221962" y="212812"/>
                    </a:lnTo>
                    <a:lnTo>
                      <a:pt x="233981" y="210256"/>
                    </a:lnTo>
                    <a:lnTo>
                      <a:pt x="239685" y="208448"/>
                    </a:lnTo>
                    <a:close/>
                  </a:path>
                </a:pathLst>
              </a:custGeom>
              <a:solidFill>
                <a:srgbClr val="34426E"/>
              </a:solidFill>
            </p:spPr>
            <p:txBody>
              <a:bodyPr wrap="square" lIns="0" tIns="0" rIns="0" bIns="0" rtlCol="0">
                <a:noAutofit/>
              </a:bodyPr>
              <a:lstStyle/>
              <a:p>
                <a:endParaRPr/>
              </a:p>
            </p:txBody>
          </p:sp>
          <p:sp>
            <p:nvSpPr>
              <p:cNvPr id="2700" name="object 105">
                <a:extLst>
                  <a:ext uri="{FF2B5EF4-FFF2-40B4-BE49-F238E27FC236}">
                    <a16:creationId xmlns:a16="http://schemas.microsoft.com/office/drawing/2014/main" id="{3C0A8E3D-2DB1-3723-CECA-443A54E98035}"/>
                  </a:ext>
                </a:extLst>
              </p:cNvPr>
              <p:cNvSpPr/>
              <p:nvPr/>
            </p:nvSpPr>
            <p:spPr>
              <a:xfrm>
                <a:off x="9199148" y="1409231"/>
                <a:ext cx="106865" cy="106870"/>
              </a:xfrm>
              <a:custGeom>
                <a:avLst/>
                <a:gdLst/>
                <a:ahLst/>
                <a:cxnLst/>
                <a:rect l="l" t="t" r="r" b="b"/>
                <a:pathLst>
                  <a:path w="106865" h="106870">
                    <a:moveTo>
                      <a:pt x="53414" y="97702"/>
                    </a:moveTo>
                    <a:lnTo>
                      <a:pt x="63820" y="104596"/>
                    </a:lnTo>
                    <a:lnTo>
                      <a:pt x="75655" y="106870"/>
                    </a:lnTo>
                    <a:lnTo>
                      <a:pt x="87476" y="104519"/>
                    </a:lnTo>
                    <a:lnTo>
                      <a:pt x="97686" y="97702"/>
                    </a:lnTo>
                    <a:lnTo>
                      <a:pt x="104588" y="87296"/>
                    </a:lnTo>
                    <a:lnTo>
                      <a:pt x="106865" y="75465"/>
                    </a:lnTo>
                    <a:lnTo>
                      <a:pt x="104515" y="63647"/>
                    </a:lnTo>
                    <a:lnTo>
                      <a:pt x="97699" y="53443"/>
                    </a:lnTo>
                    <a:lnTo>
                      <a:pt x="53452" y="9183"/>
                    </a:lnTo>
                    <a:lnTo>
                      <a:pt x="43034" y="2272"/>
                    </a:lnTo>
                    <a:lnTo>
                      <a:pt x="31202" y="0"/>
                    </a:lnTo>
                    <a:lnTo>
                      <a:pt x="19381" y="2355"/>
                    </a:lnTo>
                    <a:lnTo>
                      <a:pt x="9167" y="9183"/>
                    </a:lnTo>
                    <a:lnTo>
                      <a:pt x="2270" y="19591"/>
                    </a:lnTo>
                    <a:lnTo>
                      <a:pt x="0" y="31428"/>
                    </a:lnTo>
                    <a:lnTo>
                      <a:pt x="2353" y="43251"/>
                    </a:lnTo>
                    <a:lnTo>
                      <a:pt x="9167" y="53455"/>
                    </a:lnTo>
                    <a:lnTo>
                      <a:pt x="53414" y="97702"/>
                    </a:lnTo>
                    <a:close/>
                  </a:path>
                </a:pathLst>
              </a:custGeom>
              <a:solidFill>
                <a:srgbClr val="ECB133"/>
              </a:solidFill>
            </p:spPr>
            <p:txBody>
              <a:bodyPr wrap="square" lIns="0" tIns="0" rIns="0" bIns="0" rtlCol="0">
                <a:noAutofit/>
              </a:bodyPr>
              <a:lstStyle/>
              <a:p>
                <a:endParaRPr/>
              </a:p>
            </p:txBody>
          </p:sp>
          <p:sp>
            <p:nvSpPr>
              <p:cNvPr id="2701" name="object 106">
                <a:extLst>
                  <a:ext uri="{FF2B5EF4-FFF2-40B4-BE49-F238E27FC236}">
                    <a16:creationId xmlns:a16="http://schemas.microsoft.com/office/drawing/2014/main" id="{89570619-48F1-12E8-7AC4-0A61BBD9D34C}"/>
                  </a:ext>
                </a:extLst>
              </p:cNvPr>
              <p:cNvSpPr/>
              <p:nvPr/>
            </p:nvSpPr>
            <p:spPr>
              <a:xfrm>
                <a:off x="9342563" y="1552658"/>
                <a:ext cx="63121" cy="63121"/>
              </a:xfrm>
              <a:custGeom>
                <a:avLst/>
                <a:gdLst/>
                <a:ahLst/>
                <a:cxnLst/>
                <a:rect l="l" t="t" r="r" b="b"/>
                <a:pathLst>
                  <a:path w="63121" h="63121">
                    <a:moveTo>
                      <a:pt x="9243" y="9242"/>
                    </a:moveTo>
                    <a:lnTo>
                      <a:pt x="9098" y="9388"/>
                    </a:lnTo>
                    <a:lnTo>
                      <a:pt x="2254" y="19820"/>
                    </a:lnTo>
                    <a:lnTo>
                      <a:pt x="0" y="31657"/>
                    </a:lnTo>
                    <a:lnTo>
                      <a:pt x="2330" y="43484"/>
                    </a:lnTo>
                    <a:lnTo>
                      <a:pt x="9243" y="53882"/>
                    </a:lnTo>
                    <a:lnTo>
                      <a:pt x="19813" y="60863"/>
                    </a:lnTo>
                    <a:lnTo>
                      <a:pt x="31653" y="63121"/>
                    </a:lnTo>
                    <a:lnTo>
                      <a:pt x="43483" y="60795"/>
                    </a:lnTo>
                    <a:lnTo>
                      <a:pt x="53884" y="53882"/>
                    </a:lnTo>
                    <a:lnTo>
                      <a:pt x="54016" y="53749"/>
                    </a:lnTo>
                    <a:lnTo>
                      <a:pt x="60863" y="43318"/>
                    </a:lnTo>
                    <a:lnTo>
                      <a:pt x="63121" y="31481"/>
                    </a:lnTo>
                    <a:lnTo>
                      <a:pt x="60791" y="19655"/>
                    </a:lnTo>
                    <a:lnTo>
                      <a:pt x="53871" y="9255"/>
                    </a:lnTo>
                    <a:lnTo>
                      <a:pt x="53729" y="9113"/>
                    </a:lnTo>
                    <a:lnTo>
                      <a:pt x="43302" y="2263"/>
                    </a:lnTo>
                    <a:lnTo>
                      <a:pt x="31464" y="0"/>
                    </a:lnTo>
                    <a:lnTo>
                      <a:pt x="19637" y="2325"/>
                    </a:lnTo>
                    <a:lnTo>
                      <a:pt x="9243" y="9242"/>
                    </a:lnTo>
                    <a:close/>
                  </a:path>
                </a:pathLst>
              </a:custGeom>
              <a:solidFill>
                <a:srgbClr val="34426E"/>
              </a:solidFill>
            </p:spPr>
            <p:txBody>
              <a:bodyPr wrap="square" lIns="0" tIns="0" rIns="0" bIns="0" rtlCol="0">
                <a:noAutofit/>
              </a:bodyPr>
              <a:lstStyle/>
              <a:p>
                <a:endParaRPr/>
              </a:p>
            </p:txBody>
          </p:sp>
          <p:sp>
            <p:nvSpPr>
              <p:cNvPr id="2702" name="object 31">
                <a:extLst>
                  <a:ext uri="{FF2B5EF4-FFF2-40B4-BE49-F238E27FC236}">
                    <a16:creationId xmlns:a16="http://schemas.microsoft.com/office/drawing/2014/main" id="{62C455E0-B59F-3A57-8C11-65CEB3BF8260}"/>
                  </a:ext>
                </a:extLst>
              </p:cNvPr>
              <p:cNvSpPr/>
              <p:nvPr/>
            </p:nvSpPr>
            <p:spPr>
              <a:xfrm>
                <a:off x="9506746" y="2296330"/>
                <a:ext cx="239702" cy="213617"/>
              </a:xfrm>
              <a:custGeom>
                <a:avLst/>
                <a:gdLst/>
                <a:ahLst/>
                <a:cxnLst/>
                <a:rect l="l" t="t" r="r" b="b"/>
                <a:pathLst>
                  <a:path w="239702" h="213617">
                    <a:moveTo>
                      <a:pt x="26073" y="0"/>
                    </a:moveTo>
                    <a:lnTo>
                      <a:pt x="24909" y="69"/>
                    </a:lnTo>
                    <a:lnTo>
                      <a:pt x="12317" y="1764"/>
                    </a:lnTo>
                    <a:lnTo>
                      <a:pt x="12" y="5156"/>
                    </a:lnTo>
                    <a:lnTo>
                      <a:pt x="0" y="13195"/>
                    </a:lnTo>
                    <a:lnTo>
                      <a:pt x="3060" y="21234"/>
                    </a:lnTo>
                    <a:lnTo>
                      <a:pt x="9182" y="27355"/>
                    </a:lnTo>
                    <a:lnTo>
                      <a:pt x="53428" y="71615"/>
                    </a:lnTo>
                    <a:lnTo>
                      <a:pt x="116039" y="134213"/>
                    </a:lnTo>
                    <a:lnTo>
                      <a:pt x="186245" y="204444"/>
                    </a:lnTo>
                    <a:lnTo>
                      <a:pt x="196464" y="211266"/>
                    </a:lnTo>
                    <a:lnTo>
                      <a:pt x="208288" y="213617"/>
                    </a:lnTo>
                    <a:lnTo>
                      <a:pt x="220124" y="211342"/>
                    </a:lnTo>
                    <a:lnTo>
                      <a:pt x="230530" y="204444"/>
                    </a:lnTo>
                    <a:lnTo>
                      <a:pt x="237352" y="194225"/>
                    </a:lnTo>
                    <a:lnTo>
                      <a:pt x="239702" y="182401"/>
                    </a:lnTo>
                    <a:lnTo>
                      <a:pt x="237428" y="170565"/>
                    </a:lnTo>
                    <a:lnTo>
                      <a:pt x="230530" y="160159"/>
                    </a:lnTo>
                    <a:lnTo>
                      <a:pt x="160312" y="89941"/>
                    </a:lnTo>
                    <a:lnTo>
                      <a:pt x="97701" y="27330"/>
                    </a:lnTo>
                    <a:lnTo>
                      <a:pt x="86282" y="17612"/>
                    </a:lnTo>
                    <a:lnTo>
                      <a:pt x="75191" y="10712"/>
                    </a:lnTo>
                    <a:lnTo>
                      <a:pt x="63439" y="5501"/>
                    </a:lnTo>
                    <a:lnTo>
                      <a:pt x="51213" y="1979"/>
                    </a:lnTo>
                    <a:lnTo>
                      <a:pt x="38695" y="146"/>
                    </a:lnTo>
                    <a:lnTo>
                      <a:pt x="26073" y="0"/>
                    </a:lnTo>
                    <a:close/>
                  </a:path>
                </a:pathLst>
              </a:custGeom>
              <a:solidFill>
                <a:srgbClr val="34426E"/>
              </a:solidFill>
            </p:spPr>
            <p:txBody>
              <a:bodyPr wrap="square" lIns="0" tIns="0" rIns="0" bIns="0" rtlCol="0">
                <a:noAutofit/>
              </a:bodyPr>
              <a:lstStyle/>
              <a:p>
                <a:endParaRPr/>
              </a:p>
            </p:txBody>
          </p:sp>
          <p:sp>
            <p:nvSpPr>
              <p:cNvPr id="2703" name="object 32">
                <a:extLst>
                  <a:ext uri="{FF2B5EF4-FFF2-40B4-BE49-F238E27FC236}">
                    <a16:creationId xmlns:a16="http://schemas.microsoft.com/office/drawing/2014/main" id="{A7AB6725-A657-2889-1D20-87FDCC552BD6}"/>
                  </a:ext>
                </a:extLst>
              </p:cNvPr>
              <p:cNvSpPr/>
              <p:nvPr/>
            </p:nvSpPr>
            <p:spPr>
              <a:xfrm>
                <a:off x="9399840" y="2403063"/>
                <a:ext cx="213773" cy="239702"/>
              </a:xfrm>
              <a:custGeom>
                <a:avLst/>
                <a:gdLst/>
                <a:ahLst/>
                <a:cxnLst/>
                <a:rect l="l" t="t" r="r" b="b"/>
                <a:pathLst>
                  <a:path w="213773" h="239702">
                    <a:moveTo>
                      <a:pt x="5333" y="25"/>
                    </a:moveTo>
                    <a:lnTo>
                      <a:pt x="3529" y="5712"/>
                    </a:lnTo>
                    <a:lnTo>
                      <a:pt x="971" y="17729"/>
                    </a:lnTo>
                    <a:lnTo>
                      <a:pt x="0" y="29932"/>
                    </a:lnTo>
                    <a:lnTo>
                      <a:pt x="615" y="42154"/>
                    </a:lnTo>
                    <a:lnTo>
                      <a:pt x="2818" y="54228"/>
                    </a:lnTo>
                    <a:lnTo>
                      <a:pt x="6607" y="65986"/>
                    </a:lnTo>
                    <a:lnTo>
                      <a:pt x="11983" y="77263"/>
                    </a:lnTo>
                    <a:lnTo>
                      <a:pt x="18946" y="87890"/>
                    </a:lnTo>
                    <a:lnTo>
                      <a:pt x="27495" y="97701"/>
                    </a:lnTo>
                    <a:lnTo>
                      <a:pt x="160324" y="230530"/>
                    </a:lnTo>
                    <a:lnTo>
                      <a:pt x="170535" y="237349"/>
                    </a:lnTo>
                    <a:lnTo>
                      <a:pt x="182360" y="239702"/>
                    </a:lnTo>
                    <a:lnTo>
                      <a:pt x="194195" y="237429"/>
                    </a:lnTo>
                    <a:lnTo>
                      <a:pt x="204596" y="230530"/>
                    </a:lnTo>
                    <a:lnTo>
                      <a:pt x="211420" y="220312"/>
                    </a:lnTo>
                    <a:lnTo>
                      <a:pt x="213773" y="208492"/>
                    </a:lnTo>
                    <a:lnTo>
                      <a:pt x="211500" y="196661"/>
                    </a:lnTo>
                    <a:lnTo>
                      <a:pt x="204596" y="186258"/>
                    </a:lnTo>
                    <a:lnTo>
                      <a:pt x="134391" y="116039"/>
                    </a:lnTo>
                    <a:lnTo>
                      <a:pt x="72491" y="54152"/>
                    </a:lnTo>
                    <a:lnTo>
                      <a:pt x="71056" y="52705"/>
                    </a:lnTo>
                    <a:lnTo>
                      <a:pt x="27533" y="9182"/>
                    </a:lnTo>
                    <a:lnTo>
                      <a:pt x="21411" y="3048"/>
                    </a:lnTo>
                    <a:lnTo>
                      <a:pt x="13360" y="0"/>
                    </a:lnTo>
                    <a:lnTo>
                      <a:pt x="5333" y="25"/>
                    </a:lnTo>
                    <a:close/>
                  </a:path>
                </a:pathLst>
              </a:custGeom>
              <a:solidFill>
                <a:srgbClr val="34426E"/>
              </a:solidFill>
            </p:spPr>
            <p:txBody>
              <a:bodyPr wrap="square" lIns="0" tIns="0" rIns="0" bIns="0" rtlCol="0">
                <a:noAutofit/>
              </a:bodyPr>
              <a:lstStyle/>
              <a:p>
                <a:endParaRPr/>
              </a:p>
            </p:txBody>
          </p:sp>
          <p:sp>
            <p:nvSpPr>
              <p:cNvPr id="2704" name="object 33">
                <a:extLst>
                  <a:ext uri="{FF2B5EF4-FFF2-40B4-BE49-F238E27FC236}">
                    <a16:creationId xmlns:a16="http://schemas.microsoft.com/office/drawing/2014/main" id="{0E056501-B0EB-A13C-0F31-0AD868E87B8A}"/>
                  </a:ext>
                </a:extLst>
              </p:cNvPr>
              <p:cNvSpPr/>
              <p:nvPr/>
            </p:nvSpPr>
            <p:spPr>
              <a:xfrm>
                <a:off x="9440368" y="2336683"/>
                <a:ext cx="106855" cy="106847"/>
              </a:xfrm>
              <a:custGeom>
                <a:avLst/>
                <a:gdLst/>
                <a:ahLst/>
                <a:cxnLst/>
                <a:rect l="l" t="t" r="r" b="b"/>
                <a:pathLst>
                  <a:path w="106855" h="106847">
                    <a:moveTo>
                      <a:pt x="9162" y="53433"/>
                    </a:moveTo>
                    <a:lnTo>
                      <a:pt x="53409" y="97680"/>
                    </a:lnTo>
                    <a:lnTo>
                      <a:pt x="63614" y="104494"/>
                    </a:lnTo>
                    <a:lnTo>
                      <a:pt x="75436" y="106847"/>
                    </a:lnTo>
                    <a:lnTo>
                      <a:pt x="87273" y="104577"/>
                    </a:lnTo>
                    <a:lnTo>
                      <a:pt x="97681" y="97680"/>
                    </a:lnTo>
                    <a:lnTo>
                      <a:pt x="104499" y="87476"/>
                    </a:lnTo>
                    <a:lnTo>
                      <a:pt x="106855" y="75656"/>
                    </a:lnTo>
                    <a:lnTo>
                      <a:pt x="104587" y="63821"/>
                    </a:lnTo>
                    <a:lnTo>
                      <a:pt x="97694" y="53408"/>
                    </a:lnTo>
                    <a:lnTo>
                      <a:pt x="53447" y="9174"/>
                    </a:lnTo>
                    <a:lnTo>
                      <a:pt x="43229" y="2351"/>
                    </a:lnTo>
                    <a:lnTo>
                      <a:pt x="31406" y="0"/>
                    </a:lnTo>
                    <a:lnTo>
                      <a:pt x="19570" y="2273"/>
                    </a:lnTo>
                    <a:lnTo>
                      <a:pt x="9162" y="9174"/>
                    </a:lnTo>
                    <a:lnTo>
                      <a:pt x="2357" y="19367"/>
                    </a:lnTo>
                    <a:lnTo>
                      <a:pt x="0" y="31192"/>
                    </a:lnTo>
                    <a:lnTo>
                      <a:pt x="2268" y="43029"/>
                    </a:lnTo>
                    <a:lnTo>
                      <a:pt x="9162" y="53433"/>
                    </a:lnTo>
                    <a:close/>
                  </a:path>
                </a:pathLst>
              </a:custGeom>
              <a:solidFill>
                <a:srgbClr val="ECB133"/>
              </a:solidFill>
            </p:spPr>
            <p:txBody>
              <a:bodyPr wrap="square" lIns="0" tIns="0" rIns="0" bIns="0" rtlCol="0">
                <a:noAutofit/>
              </a:bodyPr>
              <a:lstStyle/>
              <a:p>
                <a:endParaRPr/>
              </a:p>
            </p:txBody>
          </p:sp>
          <p:sp>
            <p:nvSpPr>
              <p:cNvPr id="2705" name="object 28">
                <a:extLst>
                  <a:ext uri="{FF2B5EF4-FFF2-40B4-BE49-F238E27FC236}">
                    <a16:creationId xmlns:a16="http://schemas.microsoft.com/office/drawing/2014/main" id="{150AA8CC-09B1-F230-7211-CAF8294FE7EB}"/>
                  </a:ext>
                </a:extLst>
              </p:cNvPr>
              <p:cNvSpPr/>
              <p:nvPr/>
            </p:nvSpPr>
            <p:spPr>
              <a:xfrm>
                <a:off x="8442542" y="1206034"/>
                <a:ext cx="213604" cy="239696"/>
              </a:xfrm>
              <a:custGeom>
                <a:avLst/>
                <a:gdLst/>
                <a:ahLst/>
                <a:cxnLst/>
                <a:rect l="l" t="t" r="r" b="b"/>
                <a:pathLst>
                  <a:path w="213604" h="239696">
                    <a:moveTo>
                      <a:pt x="213604" y="213623"/>
                    </a:moveTo>
                    <a:lnTo>
                      <a:pt x="213458" y="201001"/>
                    </a:lnTo>
                    <a:lnTo>
                      <a:pt x="211624" y="188486"/>
                    </a:lnTo>
                    <a:lnTo>
                      <a:pt x="208102" y="176261"/>
                    </a:lnTo>
                    <a:lnTo>
                      <a:pt x="202891" y="164510"/>
                    </a:lnTo>
                    <a:lnTo>
                      <a:pt x="195991" y="153418"/>
                    </a:lnTo>
                    <a:lnTo>
                      <a:pt x="187400" y="143168"/>
                    </a:lnTo>
                    <a:lnTo>
                      <a:pt x="123650" y="79384"/>
                    </a:lnTo>
                    <a:lnTo>
                      <a:pt x="53444" y="9166"/>
                    </a:lnTo>
                    <a:lnTo>
                      <a:pt x="43044" y="2269"/>
                    </a:lnTo>
                    <a:lnTo>
                      <a:pt x="31211" y="0"/>
                    </a:lnTo>
                    <a:lnTo>
                      <a:pt x="19388" y="2355"/>
                    </a:lnTo>
                    <a:lnTo>
                      <a:pt x="9172" y="9178"/>
                    </a:lnTo>
                    <a:lnTo>
                      <a:pt x="2273" y="19579"/>
                    </a:lnTo>
                    <a:lnTo>
                      <a:pt x="0" y="31414"/>
                    </a:lnTo>
                    <a:lnTo>
                      <a:pt x="2353" y="43239"/>
                    </a:lnTo>
                    <a:lnTo>
                      <a:pt x="9172" y="53450"/>
                    </a:lnTo>
                    <a:lnTo>
                      <a:pt x="79378" y="123656"/>
                    </a:lnTo>
                    <a:lnTo>
                      <a:pt x="141989" y="186267"/>
                    </a:lnTo>
                    <a:lnTo>
                      <a:pt x="186248" y="230527"/>
                    </a:lnTo>
                    <a:lnTo>
                      <a:pt x="192369" y="236635"/>
                    </a:lnTo>
                    <a:lnTo>
                      <a:pt x="200396" y="239696"/>
                    </a:lnTo>
                    <a:lnTo>
                      <a:pt x="208435" y="239683"/>
                    </a:lnTo>
                    <a:lnTo>
                      <a:pt x="211842" y="227380"/>
                    </a:lnTo>
                    <a:lnTo>
                      <a:pt x="213535" y="214788"/>
                    </a:lnTo>
                    <a:lnTo>
                      <a:pt x="213604" y="213623"/>
                    </a:lnTo>
                    <a:close/>
                  </a:path>
                </a:pathLst>
              </a:custGeom>
              <a:solidFill>
                <a:srgbClr val="34426E"/>
              </a:solidFill>
            </p:spPr>
            <p:txBody>
              <a:bodyPr wrap="square" lIns="0" tIns="0" rIns="0" bIns="0" rtlCol="0">
                <a:noAutofit/>
              </a:bodyPr>
              <a:lstStyle/>
              <a:p>
                <a:endParaRPr/>
              </a:p>
            </p:txBody>
          </p:sp>
          <p:sp>
            <p:nvSpPr>
              <p:cNvPr id="2706" name="object 29">
                <a:extLst>
                  <a:ext uri="{FF2B5EF4-FFF2-40B4-BE49-F238E27FC236}">
                    <a16:creationId xmlns:a16="http://schemas.microsoft.com/office/drawing/2014/main" id="{86F8644A-CB1E-D051-EB32-684E83DDD4DF}"/>
                  </a:ext>
                </a:extLst>
              </p:cNvPr>
              <p:cNvSpPr/>
              <p:nvPr/>
            </p:nvSpPr>
            <p:spPr>
              <a:xfrm>
                <a:off x="8309722" y="1338872"/>
                <a:ext cx="239691" cy="213768"/>
              </a:xfrm>
              <a:custGeom>
                <a:avLst/>
                <a:gdLst/>
                <a:ahLst/>
                <a:cxnLst/>
                <a:rect l="l" t="t" r="r" b="b"/>
                <a:pathLst>
                  <a:path w="239691" h="213768">
                    <a:moveTo>
                      <a:pt x="239679" y="208443"/>
                    </a:moveTo>
                    <a:lnTo>
                      <a:pt x="239691" y="200404"/>
                    </a:lnTo>
                    <a:lnTo>
                      <a:pt x="236643" y="192352"/>
                    </a:lnTo>
                    <a:lnTo>
                      <a:pt x="230522" y="186243"/>
                    </a:lnTo>
                    <a:lnTo>
                      <a:pt x="186986" y="142695"/>
                    </a:lnTo>
                    <a:lnTo>
                      <a:pt x="185551" y="141260"/>
                    </a:lnTo>
                    <a:lnTo>
                      <a:pt x="123651" y="79373"/>
                    </a:lnTo>
                    <a:lnTo>
                      <a:pt x="53433" y="9167"/>
                    </a:lnTo>
                    <a:lnTo>
                      <a:pt x="43030" y="2269"/>
                    </a:lnTo>
                    <a:lnTo>
                      <a:pt x="31193" y="0"/>
                    </a:lnTo>
                    <a:lnTo>
                      <a:pt x="19370" y="2356"/>
                    </a:lnTo>
                    <a:lnTo>
                      <a:pt x="9174" y="9167"/>
                    </a:lnTo>
                    <a:lnTo>
                      <a:pt x="2273" y="19570"/>
                    </a:lnTo>
                    <a:lnTo>
                      <a:pt x="0" y="31406"/>
                    </a:lnTo>
                    <a:lnTo>
                      <a:pt x="2351" y="43232"/>
                    </a:lnTo>
                    <a:lnTo>
                      <a:pt x="9161" y="53439"/>
                    </a:lnTo>
                    <a:lnTo>
                      <a:pt x="141990" y="186269"/>
                    </a:lnTo>
                    <a:lnTo>
                      <a:pt x="151800" y="194817"/>
                    </a:lnTo>
                    <a:lnTo>
                      <a:pt x="162427" y="201779"/>
                    </a:lnTo>
                    <a:lnTo>
                      <a:pt x="173703" y="207156"/>
                    </a:lnTo>
                    <a:lnTo>
                      <a:pt x="185462" y="210946"/>
                    </a:lnTo>
                    <a:lnTo>
                      <a:pt x="197536" y="213150"/>
                    </a:lnTo>
                    <a:lnTo>
                      <a:pt x="209759" y="213768"/>
                    </a:lnTo>
                    <a:lnTo>
                      <a:pt x="221964" y="212800"/>
                    </a:lnTo>
                    <a:lnTo>
                      <a:pt x="233984" y="210246"/>
                    </a:lnTo>
                    <a:lnTo>
                      <a:pt x="239679" y="208443"/>
                    </a:lnTo>
                    <a:close/>
                  </a:path>
                </a:pathLst>
              </a:custGeom>
              <a:solidFill>
                <a:srgbClr val="34426E"/>
              </a:solidFill>
            </p:spPr>
            <p:txBody>
              <a:bodyPr wrap="square" lIns="0" tIns="0" rIns="0" bIns="0" rtlCol="0">
                <a:noAutofit/>
              </a:bodyPr>
              <a:lstStyle/>
              <a:p>
                <a:endParaRPr/>
              </a:p>
            </p:txBody>
          </p:sp>
          <p:sp>
            <p:nvSpPr>
              <p:cNvPr id="2707" name="object 30">
                <a:extLst>
                  <a:ext uri="{FF2B5EF4-FFF2-40B4-BE49-F238E27FC236}">
                    <a16:creationId xmlns:a16="http://schemas.microsoft.com/office/drawing/2014/main" id="{4F001FDB-DDEC-AD8A-0419-48F4A32FA587}"/>
                  </a:ext>
                </a:extLst>
              </p:cNvPr>
              <p:cNvSpPr/>
              <p:nvPr/>
            </p:nvSpPr>
            <p:spPr>
              <a:xfrm>
                <a:off x="8508936" y="1405251"/>
                <a:ext cx="106870" cy="106867"/>
              </a:xfrm>
              <a:custGeom>
                <a:avLst/>
                <a:gdLst/>
                <a:ahLst/>
                <a:cxnLst/>
                <a:rect l="l" t="t" r="r" b="b"/>
                <a:pathLst>
                  <a:path w="106870" h="106867">
                    <a:moveTo>
                      <a:pt x="53412" y="97688"/>
                    </a:moveTo>
                    <a:lnTo>
                      <a:pt x="63817" y="104587"/>
                    </a:lnTo>
                    <a:lnTo>
                      <a:pt x="75651" y="106867"/>
                    </a:lnTo>
                    <a:lnTo>
                      <a:pt x="87474" y="104522"/>
                    </a:lnTo>
                    <a:lnTo>
                      <a:pt x="97697" y="97700"/>
                    </a:lnTo>
                    <a:lnTo>
                      <a:pt x="104597" y="87294"/>
                    </a:lnTo>
                    <a:lnTo>
                      <a:pt x="106870" y="75460"/>
                    </a:lnTo>
                    <a:lnTo>
                      <a:pt x="104516" y="63638"/>
                    </a:lnTo>
                    <a:lnTo>
                      <a:pt x="97697" y="53428"/>
                    </a:lnTo>
                    <a:lnTo>
                      <a:pt x="53463" y="9181"/>
                    </a:lnTo>
                    <a:lnTo>
                      <a:pt x="43035" y="2269"/>
                    </a:lnTo>
                    <a:lnTo>
                      <a:pt x="31199" y="0"/>
                    </a:lnTo>
                    <a:lnTo>
                      <a:pt x="19373" y="2353"/>
                    </a:lnTo>
                    <a:lnTo>
                      <a:pt x="9166" y="9169"/>
                    </a:lnTo>
                    <a:lnTo>
                      <a:pt x="2270" y="19573"/>
                    </a:lnTo>
                    <a:lnTo>
                      <a:pt x="0" y="31408"/>
                    </a:lnTo>
                    <a:lnTo>
                      <a:pt x="2352" y="43230"/>
                    </a:lnTo>
                    <a:lnTo>
                      <a:pt x="9178" y="53454"/>
                    </a:lnTo>
                    <a:lnTo>
                      <a:pt x="53412" y="97688"/>
                    </a:lnTo>
                    <a:close/>
                  </a:path>
                </a:pathLst>
              </a:custGeom>
              <a:solidFill>
                <a:srgbClr val="ECB133"/>
              </a:solidFill>
            </p:spPr>
            <p:txBody>
              <a:bodyPr wrap="square" lIns="0" tIns="0" rIns="0" bIns="0" rtlCol="0">
                <a:noAutofit/>
              </a:bodyPr>
              <a:lstStyle/>
              <a:p>
                <a:endParaRPr/>
              </a:p>
            </p:txBody>
          </p:sp>
        </p:grpSp>
        <p:grpSp>
          <p:nvGrpSpPr>
            <p:cNvPr id="2708" name="Group 2707">
              <a:extLst>
                <a:ext uri="{FF2B5EF4-FFF2-40B4-BE49-F238E27FC236}">
                  <a16:creationId xmlns:a16="http://schemas.microsoft.com/office/drawing/2014/main" id="{7E370CB7-976F-7C7D-2E9C-31CE4348A7C8}"/>
                </a:ext>
              </a:extLst>
            </p:cNvPr>
            <p:cNvGrpSpPr/>
            <p:nvPr/>
          </p:nvGrpSpPr>
          <p:grpSpPr>
            <a:xfrm>
              <a:off x="11419948" y="724413"/>
              <a:ext cx="732760" cy="732652"/>
              <a:chOff x="8309715" y="1206034"/>
              <a:chExt cx="1438606" cy="1438393"/>
            </a:xfrm>
          </p:grpSpPr>
          <p:sp>
            <p:nvSpPr>
              <p:cNvPr id="2709" name="object 61">
                <a:extLst>
                  <a:ext uri="{FF2B5EF4-FFF2-40B4-BE49-F238E27FC236}">
                    <a16:creationId xmlns:a16="http://schemas.microsoft.com/office/drawing/2014/main" id="{ECA11A66-66AC-86B9-56D4-0598B713A690}"/>
                  </a:ext>
                </a:extLst>
              </p:cNvPr>
              <p:cNvSpPr/>
              <p:nvPr/>
            </p:nvSpPr>
            <p:spPr>
              <a:xfrm>
                <a:off x="9130872" y="2403060"/>
                <a:ext cx="213604" cy="239704"/>
              </a:xfrm>
              <a:custGeom>
                <a:avLst/>
                <a:gdLst/>
                <a:ahLst/>
                <a:cxnLst/>
                <a:rect l="l" t="t" r="r" b="b"/>
                <a:pathLst>
                  <a:path w="213604" h="239704">
                    <a:moveTo>
                      <a:pt x="213604" y="26073"/>
                    </a:moveTo>
                    <a:lnTo>
                      <a:pt x="213535" y="24921"/>
                    </a:lnTo>
                    <a:lnTo>
                      <a:pt x="211843" y="12333"/>
                    </a:lnTo>
                    <a:lnTo>
                      <a:pt x="208435" y="25"/>
                    </a:lnTo>
                    <a:lnTo>
                      <a:pt x="200409" y="0"/>
                    </a:lnTo>
                    <a:lnTo>
                      <a:pt x="192369" y="3060"/>
                    </a:lnTo>
                    <a:lnTo>
                      <a:pt x="186248" y="9182"/>
                    </a:lnTo>
                    <a:lnTo>
                      <a:pt x="141989" y="53428"/>
                    </a:lnTo>
                    <a:lnTo>
                      <a:pt x="79378" y="116052"/>
                    </a:lnTo>
                    <a:lnTo>
                      <a:pt x="9172" y="186258"/>
                    </a:lnTo>
                    <a:lnTo>
                      <a:pt x="2350" y="196477"/>
                    </a:lnTo>
                    <a:lnTo>
                      <a:pt x="0" y="208301"/>
                    </a:lnTo>
                    <a:lnTo>
                      <a:pt x="2274" y="220137"/>
                    </a:lnTo>
                    <a:lnTo>
                      <a:pt x="9172" y="230543"/>
                    </a:lnTo>
                    <a:lnTo>
                      <a:pt x="19378" y="237353"/>
                    </a:lnTo>
                    <a:lnTo>
                      <a:pt x="31201" y="239704"/>
                    </a:lnTo>
                    <a:lnTo>
                      <a:pt x="43036" y="237430"/>
                    </a:lnTo>
                    <a:lnTo>
                      <a:pt x="53444" y="230530"/>
                    </a:lnTo>
                    <a:lnTo>
                      <a:pt x="123650" y="160312"/>
                    </a:lnTo>
                    <a:lnTo>
                      <a:pt x="186273" y="97713"/>
                    </a:lnTo>
                    <a:lnTo>
                      <a:pt x="195986" y="86275"/>
                    </a:lnTo>
                    <a:lnTo>
                      <a:pt x="202889" y="75185"/>
                    </a:lnTo>
                    <a:lnTo>
                      <a:pt x="208101" y="63437"/>
                    </a:lnTo>
                    <a:lnTo>
                      <a:pt x="211624" y="51214"/>
                    </a:lnTo>
                    <a:lnTo>
                      <a:pt x="213458" y="38698"/>
                    </a:lnTo>
                    <a:lnTo>
                      <a:pt x="213604" y="26073"/>
                    </a:lnTo>
                    <a:close/>
                  </a:path>
                </a:pathLst>
              </a:custGeom>
              <a:solidFill>
                <a:srgbClr val="34426E"/>
              </a:solidFill>
            </p:spPr>
            <p:txBody>
              <a:bodyPr wrap="square" lIns="0" tIns="0" rIns="0" bIns="0" rtlCol="0">
                <a:noAutofit/>
              </a:bodyPr>
              <a:lstStyle/>
              <a:p>
                <a:endParaRPr/>
              </a:p>
            </p:txBody>
          </p:sp>
          <p:sp>
            <p:nvSpPr>
              <p:cNvPr id="2710" name="object 62">
                <a:extLst>
                  <a:ext uri="{FF2B5EF4-FFF2-40B4-BE49-F238E27FC236}">
                    <a16:creationId xmlns:a16="http://schemas.microsoft.com/office/drawing/2014/main" id="{2F67758C-0B31-4901-D65E-62385371DF37}"/>
                  </a:ext>
                </a:extLst>
              </p:cNvPr>
              <p:cNvSpPr/>
              <p:nvPr/>
            </p:nvSpPr>
            <p:spPr>
              <a:xfrm>
                <a:off x="8998047" y="2296167"/>
                <a:ext cx="239690" cy="213769"/>
              </a:xfrm>
              <a:custGeom>
                <a:avLst/>
                <a:gdLst/>
                <a:ahLst/>
                <a:cxnLst/>
                <a:rect l="l" t="t" r="r" b="b"/>
                <a:pathLst>
                  <a:path w="239690" h="213769">
                    <a:moveTo>
                      <a:pt x="239690" y="5333"/>
                    </a:moveTo>
                    <a:lnTo>
                      <a:pt x="233990" y="3526"/>
                    </a:lnTo>
                    <a:lnTo>
                      <a:pt x="221970" y="970"/>
                    </a:lnTo>
                    <a:lnTo>
                      <a:pt x="209764" y="0"/>
                    </a:lnTo>
                    <a:lnTo>
                      <a:pt x="197540" y="616"/>
                    </a:lnTo>
                    <a:lnTo>
                      <a:pt x="185465" y="2819"/>
                    </a:lnTo>
                    <a:lnTo>
                      <a:pt x="173707" y="6609"/>
                    </a:lnTo>
                    <a:lnTo>
                      <a:pt x="162431" y="11985"/>
                    </a:lnTo>
                    <a:lnTo>
                      <a:pt x="151807" y="18947"/>
                    </a:lnTo>
                    <a:lnTo>
                      <a:pt x="142001" y="27495"/>
                    </a:lnTo>
                    <a:lnTo>
                      <a:pt x="9172" y="160324"/>
                    </a:lnTo>
                    <a:lnTo>
                      <a:pt x="2353" y="170536"/>
                    </a:lnTo>
                    <a:lnTo>
                      <a:pt x="0" y="182360"/>
                    </a:lnTo>
                    <a:lnTo>
                      <a:pt x="2273" y="194195"/>
                    </a:lnTo>
                    <a:lnTo>
                      <a:pt x="9172" y="204596"/>
                    </a:lnTo>
                    <a:lnTo>
                      <a:pt x="19378" y="211415"/>
                    </a:lnTo>
                    <a:lnTo>
                      <a:pt x="31203" y="213769"/>
                    </a:lnTo>
                    <a:lnTo>
                      <a:pt x="43041" y="211496"/>
                    </a:lnTo>
                    <a:lnTo>
                      <a:pt x="53444" y="204596"/>
                    </a:lnTo>
                    <a:lnTo>
                      <a:pt x="123662" y="134403"/>
                    </a:lnTo>
                    <a:lnTo>
                      <a:pt x="185562" y="72491"/>
                    </a:lnTo>
                    <a:lnTo>
                      <a:pt x="186997" y="71056"/>
                    </a:lnTo>
                    <a:lnTo>
                      <a:pt x="230520" y="27533"/>
                    </a:lnTo>
                    <a:lnTo>
                      <a:pt x="236654" y="21411"/>
                    </a:lnTo>
                    <a:lnTo>
                      <a:pt x="239690" y="13360"/>
                    </a:lnTo>
                    <a:lnTo>
                      <a:pt x="239690" y="5333"/>
                    </a:lnTo>
                    <a:close/>
                  </a:path>
                </a:pathLst>
              </a:custGeom>
              <a:solidFill>
                <a:srgbClr val="34426E"/>
              </a:solidFill>
            </p:spPr>
            <p:txBody>
              <a:bodyPr wrap="square" lIns="0" tIns="0" rIns="0" bIns="0" rtlCol="0">
                <a:noAutofit/>
              </a:bodyPr>
              <a:lstStyle/>
              <a:p>
                <a:endParaRPr/>
              </a:p>
            </p:txBody>
          </p:sp>
          <p:sp>
            <p:nvSpPr>
              <p:cNvPr id="2711" name="object 63">
                <a:extLst>
                  <a:ext uri="{FF2B5EF4-FFF2-40B4-BE49-F238E27FC236}">
                    <a16:creationId xmlns:a16="http://schemas.microsoft.com/office/drawing/2014/main" id="{22DCC493-1301-AFC7-0A3D-1E64BFC6D727}"/>
                  </a:ext>
                </a:extLst>
              </p:cNvPr>
              <p:cNvSpPr/>
              <p:nvPr/>
            </p:nvSpPr>
            <p:spPr>
              <a:xfrm>
                <a:off x="9197278" y="2336688"/>
                <a:ext cx="106859" cy="106865"/>
              </a:xfrm>
              <a:custGeom>
                <a:avLst/>
                <a:gdLst/>
                <a:ahLst/>
                <a:cxnLst/>
                <a:rect l="l" t="t" r="r" b="b"/>
                <a:pathLst>
                  <a:path w="106859" h="106865">
                    <a:moveTo>
                      <a:pt x="53412" y="9177"/>
                    </a:moveTo>
                    <a:lnTo>
                      <a:pt x="9178" y="53411"/>
                    </a:lnTo>
                    <a:lnTo>
                      <a:pt x="2349" y="63642"/>
                    </a:lnTo>
                    <a:lnTo>
                      <a:pt x="0" y="75464"/>
                    </a:lnTo>
                    <a:lnTo>
                      <a:pt x="2271" y="87299"/>
                    </a:lnTo>
                    <a:lnTo>
                      <a:pt x="9166" y="97708"/>
                    </a:lnTo>
                    <a:lnTo>
                      <a:pt x="19373" y="104517"/>
                    </a:lnTo>
                    <a:lnTo>
                      <a:pt x="31199" y="106865"/>
                    </a:lnTo>
                    <a:lnTo>
                      <a:pt x="43035" y="104590"/>
                    </a:lnTo>
                    <a:lnTo>
                      <a:pt x="53438" y="97696"/>
                    </a:lnTo>
                    <a:lnTo>
                      <a:pt x="97672" y="53449"/>
                    </a:lnTo>
                    <a:lnTo>
                      <a:pt x="104501" y="43240"/>
                    </a:lnTo>
                    <a:lnTo>
                      <a:pt x="106859" y="31418"/>
                    </a:lnTo>
                    <a:lnTo>
                      <a:pt x="104587" y="19582"/>
                    </a:lnTo>
                    <a:lnTo>
                      <a:pt x="97685" y="9177"/>
                    </a:lnTo>
                    <a:lnTo>
                      <a:pt x="87466" y="2349"/>
                    </a:lnTo>
                    <a:lnTo>
                      <a:pt x="75647" y="0"/>
                    </a:lnTo>
                    <a:lnTo>
                      <a:pt x="63816" y="2277"/>
                    </a:lnTo>
                    <a:lnTo>
                      <a:pt x="53412" y="9177"/>
                    </a:lnTo>
                    <a:close/>
                  </a:path>
                </a:pathLst>
              </a:custGeom>
              <a:solidFill>
                <a:srgbClr val="ECB133"/>
              </a:solidFill>
            </p:spPr>
            <p:txBody>
              <a:bodyPr wrap="square" lIns="0" tIns="0" rIns="0" bIns="0" rtlCol="0">
                <a:noAutofit/>
              </a:bodyPr>
              <a:lstStyle/>
              <a:p>
                <a:endParaRPr/>
              </a:p>
            </p:txBody>
          </p:sp>
          <p:sp>
            <p:nvSpPr>
              <p:cNvPr id="2712" name="object 64">
                <a:extLst>
                  <a:ext uri="{FF2B5EF4-FFF2-40B4-BE49-F238E27FC236}">
                    <a16:creationId xmlns:a16="http://schemas.microsoft.com/office/drawing/2014/main" id="{BE19D5C4-5E13-E6D9-5E60-0A641FD541B7}"/>
                  </a:ext>
                </a:extLst>
              </p:cNvPr>
              <p:cNvSpPr/>
              <p:nvPr/>
            </p:nvSpPr>
            <p:spPr>
              <a:xfrm>
                <a:off x="9130872" y="1894369"/>
                <a:ext cx="213617" cy="239717"/>
              </a:xfrm>
              <a:custGeom>
                <a:avLst/>
                <a:gdLst/>
                <a:ahLst/>
                <a:cxnLst/>
                <a:rect l="l" t="t" r="r" b="b"/>
                <a:pathLst>
                  <a:path w="213617" h="239717">
                    <a:moveTo>
                      <a:pt x="213617" y="213618"/>
                    </a:moveTo>
                    <a:lnTo>
                      <a:pt x="213466" y="200994"/>
                    </a:lnTo>
                    <a:lnTo>
                      <a:pt x="211629" y="188476"/>
                    </a:lnTo>
                    <a:lnTo>
                      <a:pt x="208105" y="176250"/>
                    </a:lnTo>
                    <a:lnTo>
                      <a:pt x="202892" y="164499"/>
                    </a:lnTo>
                    <a:lnTo>
                      <a:pt x="195987" y="153409"/>
                    </a:lnTo>
                    <a:lnTo>
                      <a:pt x="187389" y="143162"/>
                    </a:lnTo>
                    <a:lnTo>
                      <a:pt x="123662" y="79392"/>
                    </a:lnTo>
                    <a:lnTo>
                      <a:pt x="53444" y="9161"/>
                    </a:lnTo>
                    <a:lnTo>
                      <a:pt x="43042" y="2268"/>
                    </a:lnTo>
                    <a:lnTo>
                      <a:pt x="31205" y="0"/>
                    </a:lnTo>
                    <a:lnTo>
                      <a:pt x="19379" y="2356"/>
                    </a:lnTo>
                    <a:lnTo>
                      <a:pt x="9172" y="9173"/>
                    </a:lnTo>
                    <a:lnTo>
                      <a:pt x="2273" y="19575"/>
                    </a:lnTo>
                    <a:lnTo>
                      <a:pt x="0" y="31409"/>
                    </a:lnTo>
                    <a:lnTo>
                      <a:pt x="2353" y="43234"/>
                    </a:lnTo>
                    <a:lnTo>
                      <a:pt x="9172" y="53446"/>
                    </a:lnTo>
                    <a:lnTo>
                      <a:pt x="79390" y="123664"/>
                    </a:lnTo>
                    <a:lnTo>
                      <a:pt x="142001" y="186288"/>
                    </a:lnTo>
                    <a:lnTo>
                      <a:pt x="186248" y="230522"/>
                    </a:lnTo>
                    <a:lnTo>
                      <a:pt x="192369" y="236630"/>
                    </a:lnTo>
                    <a:lnTo>
                      <a:pt x="200409" y="239717"/>
                    </a:lnTo>
                    <a:lnTo>
                      <a:pt x="208448" y="239691"/>
                    </a:lnTo>
                    <a:lnTo>
                      <a:pt x="211844" y="227388"/>
                    </a:lnTo>
                    <a:lnTo>
                      <a:pt x="213545" y="214796"/>
                    </a:lnTo>
                    <a:lnTo>
                      <a:pt x="213617" y="213618"/>
                    </a:lnTo>
                    <a:close/>
                  </a:path>
                </a:pathLst>
              </a:custGeom>
              <a:solidFill>
                <a:srgbClr val="34426E"/>
              </a:solidFill>
            </p:spPr>
            <p:txBody>
              <a:bodyPr wrap="square" lIns="0" tIns="0" rIns="0" bIns="0" rtlCol="0">
                <a:noAutofit/>
              </a:bodyPr>
              <a:lstStyle/>
              <a:p>
                <a:endParaRPr/>
              </a:p>
            </p:txBody>
          </p:sp>
          <p:sp>
            <p:nvSpPr>
              <p:cNvPr id="2713" name="object 65">
                <a:extLst>
                  <a:ext uri="{FF2B5EF4-FFF2-40B4-BE49-F238E27FC236}">
                    <a16:creationId xmlns:a16="http://schemas.microsoft.com/office/drawing/2014/main" id="{ABC77B8D-A342-7D98-169B-2EC8829F9C8F}"/>
                  </a:ext>
                </a:extLst>
              </p:cNvPr>
              <p:cNvSpPr/>
              <p:nvPr/>
            </p:nvSpPr>
            <p:spPr>
              <a:xfrm>
                <a:off x="8998052" y="2027202"/>
                <a:ext cx="239691" cy="213776"/>
              </a:xfrm>
              <a:custGeom>
                <a:avLst/>
                <a:gdLst/>
                <a:ahLst/>
                <a:cxnLst/>
                <a:rect l="l" t="t" r="r" b="b"/>
                <a:pathLst>
                  <a:path w="239691" h="213776">
                    <a:moveTo>
                      <a:pt x="239679" y="208443"/>
                    </a:moveTo>
                    <a:lnTo>
                      <a:pt x="239691" y="200404"/>
                    </a:lnTo>
                    <a:lnTo>
                      <a:pt x="236656" y="192365"/>
                    </a:lnTo>
                    <a:lnTo>
                      <a:pt x="230522" y="186243"/>
                    </a:lnTo>
                    <a:lnTo>
                      <a:pt x="186999" y="142720"/>
                    </a:lnTo>
                    <a:lnTo>
                      <a:pt x="185551" y="141285"/>
                    </a:lnTo>
                    <a:lnTo>
                      <a:pt x="123664" y="79385"/>
                    </a:lnTo>
                    <a:lnTo>
                      <a:pt x="53433" y="9167"/>
                    </a:lnTo>
                    <a:lnTo>
                      <a:pt x="43030" y="2269"/>
                    </a:lnTo>
                    <a:lnTo>
                      <a:pt x="31193" y="0"/>
                    </a:lnTo>
                    <a:lnTo>
                      <a:pt x="19370" y="2356"/>
                    </a:lnTo>
                    <a:lnTo>
                      <a:pt x="9174" y="9167"/>
                    </a:lnTo>
                    <a:lnTo>
                      <a:pt x="2273" y="19571"/>
                    </a:lnTo>
                    <a:lnTo>
                      <a:pt x="0" y="31411"/>
                    </a:lnTo>
                    <a:lnTo>
                      <a:pt x="2351" y="43237"/>
                    </a:lnTo>
                    <a:lnTo>
                      <a:pt x="9161" y="53439"/>
                    </a:lnTo>
                    <a:lnTo>
                      <a:pt x="142003" y="186281"/>
                    </a:lnTo>
                    <a:lnTo>
                      <a:pt x="151809" y="194830"/>
                    </a:lnTo>
                    <a:lnTo>
                      <a:pt x="162434" y="201793"/>
                    </a:lnTo>
                    <a:lnTo>
                      <a:pt x="173708" y="207169"/>
                    </a:lnTo>
                    <a:lnTo>
                      <a:pt x="185466" y="210958"/>
                    </a:lnTo>
                    <a:lnTo>
                      <a:pt x="197541" y="213161"/>
                    </a:lnTo>
                    <a:lnTo>
                      <a:pt x="209764" y="213776"/>
                    </a:lnTo>
                    <a:lnTo>
                      <a:pt x="221969" y="212805"/>
                    </a:lnTo>
                    <a:lnTo>
                      <a:pt x="233989" y="210247"/>
                    </a:lnTo>
                    <a:lnTo>
                      <a:pt x="239679" y="208443"/>
                    </a:lnTo>
                    <a:close/>
                  </a:path>
                </a:pathLst>
              </a:custGeom>
              <a:solidFill>
                <a:srgbClr val="34426E"/>
              </a:solidFill>
            </p:spPr>
            <p:txBody>
              <a:bodyPr wrap="square" lIns="0" tIns="0" rIns="0" bIns="0" rtlCol="0">
                <a:noAutofit/>
              </a:bodyPr>
              <a:lstStyle/>
              <a:p>
                <a:endParaRPr/>
              </a:p>
            </p:txBody>
          </p:sp>
          <p:sp>
            <p:nvSpPr>
              <p:cNvPr id="2714" name="object 66">
                <a:extLst>
                  <a:ext uri="{FF2B5EF4-FFF2-40B4-BE49-F238E27FC236}">
                    <a16:creationId xmlns:a16="http://schemas.microsoft.com/office/drawing/2014/main" id="{17F3E2D6-25B5-E876-5A53-5146827A33AA}"/>
                  </a:ext>
                </a:extLst>
              </p:cNvPr>
              <p:cNvSpPr/>
              <p:nvPr/>
            </p:nvSpPr>
            <p:spPr>
              <a:xfrm>
                <a:off x="9197276" y="2093587"/>
                <a:ext cx="106855" cy="106860"/>
              </a:xfrm>
              <a:custGeom>
                <a:avLst/>
                <a:gdLst/>
                <a:ahLst/>
                <a:cxnLst/>
                <a:rect l="l" t="t" r="r" b="b"/>
                <a:pathLst>
                  <a:path w="106855" h="106860">
                    <a:moveTo>
                      <a:pt x="53408" y="97694"/>
                    </a:moveTo>
                    <a:lnTo>
                      <a:pt x="63813" y="104591"/>
                    </a:lnTo>
                    <a:lnTo>
                      <a:pt x="75645" y="106860"/>
                    </a:lnTo>
                    <a:lnTo>
                      <a:pt x="87466" y="104504"/>
                    </a:lnTo>
                    <a:lnTo>
                      <a:pt x="97680" y="97681"/>
                    </a:lnTo>
                    <a:lnTo>
                      <a:pt x="104583" y="87275"/>
                    </a:lnTo>
                    <a:lnTo>
                      <a:pt x="106855" y="75437"/>
                    </a:lnTo>
                    <a:lnTo>
                      <a:pt x="104500" y="63614"/>
                    </a:lnTo>
                    <a:lnTo>
                      <a:pt x="97705" y="53435"/>
                    </a:lnTo>
                    <a:lnTo>
                      <a:pt x="53458" y="9188"/>
                    </a:lnTo>
                    <a:lnTo>
                      <a:pt x="43029" y="2269"/>
                    </a:lnTo>
                    <a:lnTo>
                      <a:pt x="31191" y="0"/>
                    </a:lnTo>
                    <a:lnTo>
                      <a:pt x="19364" y="2354"/>
                    </a:lnTo>
                    <a:lnTo>
                      <a:pt x="9161" y="9162"/>
                    </a:lnTo>
                    <a:lnTo>
                      <a:pt x="2270" y="19569"/>
                    </a:lnTo>
                    <a:lnTo>
                      <a:pt x="0" y="31408"/>
                    </a:lnTo>
                    <a:lnTo>
                      <a:pt x="2350" y="43235"/>
                    </a:lnTo>
                    <a:lnTo>
                      <a:pt x="9173" y="53460"/>
                    </a:lnTo>
                    <a:lnTo>
                      <a:pt x="53408" y="97694"/>
                    </a:lnTo>
                    <a:close/>
                  </a:path>
                </a:pathLst>
              </a:custGeom>
              <a:solidFill>
                <a:srgbClr val="ECB133"/>
              </a:solidFill>
            </p:spPr>
            <p:txBody>
              <a:bodyPr wrap="square" lIns="0" tIns="0" rIns="0" bIns="0" rtlCol="0">
                <a:noAutofit/>
              </a:bodyPr>
              <a:lstStyle/>
              <a:p>
                <a:endParaRPr/>
              </a:p>
            </p:txBody>
          </p:sp>
          <p:sp>
            <p:nvSpPr>
              <p:cNvPr id="2715" name="object 67">
                <a:extLst>
                  <a:ext uri="{FF2B5EF4-FFF2-40B4-BE49-F238E27FC236}">
                    <a16:creationId xmlns:a16="http://schemas.microsoft.com/office/drawing/2014/main" id="{136C95EB-5799-B121-F2B9-C3B2C7A5C488}"/>
                  </a:ext>
                </a:extLst>
              </p:cNvPr>
              <p:cNvSpPr/>
              <p:nvPr/>
            </p:nvSpPr>
            <p:spPr>
              <a:xfrm>
                <a:off x="9340695" y="2237000"/>
                <a:ext cx="63112" cy="63121"/>
              </a:xfrm>
              <a:custGeom>
                <a:avLst/>
                <a:gdLst/>
                <a:ahLst/>
                <a:cxnLst/>
                <a:rect l="l" t="t" r="r" b="b"/>
                <a:pathLst>
                  <a:path w="63112" h="63121">
                    <a:moveTo>
                      <a:pt x="9239" y="9248"/>
                    </a:moveTo>
                    <a:lnTo>
                      <a:pt x="9103" y="9385"/>
                    </a:lnTo>
                    <a:lnTo>
                      <a:pt x="2258" y="19816"/>
                    </a:lnTo>
                    <a:lnTo>
                      <a:pt x="0" y="31653"/>
                    </a:lnTo>
                    <a:lnTo>
                      <a:pt x="2326" y="43482"/>
                    </a:lnTo>
                    <a:lnTo>
                      <a:pt x="9239" y="53889"/>
                    </a:lnTo>
                    <a:lnTo>
                      <a:pt x="19810" y="60866"/>
                    </a:lnTo>
                    <a:lnTo>
                      <a:pt x="31649" y="63121"/>
                    </a:lnTo>
                    <a:lnTo>
                      <a:pt x="43473" y="60791"/>
                    </a:lnTo>
                    <a:lnTo>
                      <a:pt x="53866" y="53876"/>
                    </a:lnTo>
                    <a:lnTo>
                      <a:pt x="53999" y="53743"/>
                    </a:lnTo>
                    <a:lnTo>
                      <a:pt x="60847" y="43319"/>
                    </a:lnTo>
                    <a:lnTo>
                      <a:pt x="63112" y="31484"/>
                    </a:lnTo>
                    <a:lnTo>
                      <a:pt x="60790" y="19656"/>
                    </a:lnTo>
                    <a:lnTo>
                      <a:pt x="53879" y="9248"/>
                    </a:lnTo>
                    <a:lnTo>
                      <a:pt x="53733" y="9103"/>
                    </a:lnTo>
                    <a:lnTo>
                      <a:pt x="43301" y="2257"/>
                    </a:lnTo>
                    <a:lnTo>
                      <a:pt x="31464" y="0"/>
                    </a:lnTo>
                    <a:lnTo>
                      <a:pt x="19637" y="2330"/>
                    </a:lnTo>
                    <a:lnTo>
                      <a:pt x="9239" y="9248"/>
                    </a:lnTo>
                    <a:close/>
                  </a:path>
                </a:pathLst>
              </a:custGeom>
              <a:solidFill>
                <a:srgbClr val="34426E"/>
              </a:solidFill>
            </p:spPr>
            <p:txBody>
              <a:bodyPr wrap="square" lIns="0" tIns="0" rIns="0" bIns="0" rtlCol="0">
                <a:noAutofit/>
              </a:bodyPr>
              <a:lstStyle/>
              <a:p>
                <a:endParaRPr/>
              </a:p>
            </p:txBody>
          </p:sp>
          <p:sp>
            <p:nvSpPr>
              <p:cNvPr id="2716" name="object 68">
                <a:extLst>
                  <a:ext uri="{FF2B5EF4-FFF2-40B4-BE49-F238E27FC236}">
                    <a16:creationId xmlns:a16="http://schemas.microsoft.com/office/drawing/2014/main" id="{3774E0D8-E4DA-0539-4291-19D8DC5A4686}"/>
                  </a:ext>
                </a:extLst>
              </p:cNvPr>
              <p:cNvSpPr/>
              <p:nvPr/>
            </p:nvSpPr>
            <p:spPr>
              <a:xfrm>
                <a:off x="8818403" y="1338860"/>
                <a:ext cx="239702" cy="213613"/>
              </a:xfrm>
              <a:custGeom>
                <a:avLst/>
                <a:gdLst/>
                <a:ahLst/>
                <a:cxnLst/>
                <a:rect l="l" t="t" r="r" b="b"/>
                <a:pathLst>
                  <a:path w="239702" h="213613">
                    <a:moveTo>
                      <a:pt x="26073" y="213613"/>
                    </a:moveTo>
                    <a:lnTo>
                      <a:pt x="38700" y="213463"/>
                    </a:lnTo>
                    <a:lnTo>
                      <a:pt x="51219" y="211627"/>
                    </a:lnTo>
                    <a:lnTo>
                      <a:pt x="63444" y="208105"/>
                    </a:lnTo>
                    <a:lnTo>
                      <a:pt x="75194" y="202895"/>
                    </a:lnTo>
                    <a:lnTo>
                      <a:pt x="86285" y="195995"/>
                    </a:lnTo>
                    <a:lnTo>
                      <a:pt x="96535" y="187403"/>
                    </a:lnTo>
                    <a:lnTo>
                      <a:pt x="160324" y="123659"/>
                    </a:lnTo>
                    <a:lnTo>
                      <a:pt x="230530" y="53441"/>
                    </a:lnTo>
                    <a:lnTo>
                      <a:pt x="237429" y="43040"/>
                    </a:lnTo>
                    <a:lnTo>
                      <a:pt x="239702" y="31205"/>
                    </a:lnTo>
                    <a:lnTo>
                      <a:pt x="237349" y="19380"/>
                    </a:lnTo>
                    <a:lnTo>
                      <a:pt x="230530" y="9169"/>
                    </a:lnTo>
                    <a:lnTo>
                      <a:pt x="220126" y="2274"/>
                    </a:lnTo>
                    <a:lnTo>
                      <a:pt x="208286" y="0"/>
                    </a:lnTo>
                    <a:lnTo>
                      <a:pt x="196460" y="2348"/>
                    </a:lnTo>
                    <a:lnTo>
                      <a:pt x="186258" y="9156"/>
                    </a:lnTo>
                    <a:lnTo>
                      <a:pt x="116039" y="79387"/>
                    </a:lnTo>
                    <a:lnTo>
                      <a:pt x="53416" y="141985"/>
                    </a:lnTo>
                    <a:lnTo>
                      <a:pt x="9182" y="186245"/>
                    </a:lnTo>
                    <a:lnTo>
                      <a:pt x="3060" y="192366"/>
                    </a:lnTo>
                    <a:lnTo>
                      <a:pt x="0" y="200405"/>
                    </a:lnTo>
                    <a:lnTo>
                      <a:pt x="12" y="208444"/>
                    </a:lnTo>
                    <a:lnTo>
                      <a:pt x="12321" y="211847"/>
                    </a:lnTo>
                    <a:lnTo>
                      <a:pt x="24907" y="213543"/>
                    </a:lnTo>
                    <a:lnTo>
                      <a:pt x="26073" y="213613"/>
                    </a:lnTo>
                    <a:close/>
                  </a:path>
                </a:pathLst>
              </a:custGeom>
              <a:solidFill>
                <a:srgbClr val="34426E"/>
              </a:solidFill>
            </p:spPr>
            <p:txBody>
              <a:bodyPr wrap="square" lIns="0" tIns="0" rIns="0" bIns="0" rtlCol="0">
                <a:noAutofit/>
              </a:bodyPr>
              <a:lstStyle/>
              <a:p>
                <a:endParaRPr/>
              </a:p>
            </p:txBody>
          </p:sp>
          <p:sp>
            <p:nvSpPr>
              <p:cNvPr id="2717" name="object 69">
                <a:extLst>
                  <a:ext uri="{FF2B5EF4-FFF2-40B4-BE49-F238E27FC236}">
                    <a16:creationId xmlns:a16="http://schemas.microsoft.com/office/drawing/2014/main" id="{2F942DE8-1E14-1348-2568-74C1492C0913}"/>
                  </a:ext>
                </a:extLst>
              </p:cNvPr>
              <p:cNvSpPr/>
              <p:nvPr/>
            </p:nvSpPr>
            <p:spPr>
              <a:xfrm>
                <a:off x="8711498" y="1206040"/>
                <a:ext cx="213781" cy="239699"/>
              </a:xfrm>
              <a:custGeom>
                <a:avLst/>
                <a:gdLst/>
                <a:ahLst/>
                <a:cxnLst/>
                <a:rect l="l" t="t" r="r" b="b"/>
                <a:pathLst>
                  <a:path w="213781" h="239699">
                    <a:moveTo>
                      <a:pt x="5333" y="239686"/>
                    </a:moveTo>
                    <a:lnTo>
                      <a:pt x="13372" y="239699"/>
                    </a:lnTo>
                    <a:lnTo>
                      <a:pt x="21411" y="236638"/>
                    </a:lnTo>
                    <a:lnTo>
                      <a:pt x="27533" y="230504"/>
                    </a:lnTo>
                    <a:lnTo>
                      <a:pt x="71055" y="186994"/>
                    </a:lnTo>
                    <a:lnTo>
                      <a:pt x="72491" y="185559"/>
                    </a:lnTo>
                    <a:lnTo>
                      <a:pt x="134403" y="123647"/>
                    </a:lnTo>
                    <a:lnTo>
                      <a:pt x="204609" y="53441"/>
                    </a:lnTo>
                    <a:lnTo>
                      <a:pt x="211508" y="43035"/>
                    </a:lnTo>
                    <a:lnTo>
                      <a:pt x="213781" y="31200"/>
                    </a:lnTo>
                    <a:lnTo>
                      <a:pt x="211428" y="19379"/>
                    </a:lnTo>
                    <a:lnTo>
                      <a:pt x="204609" y="9169"/>
                    </a:lnTo>
                    <a:lnTo>
                      <a:pt x="194204" y="2274"/>
                    </a:lnTo>
                    <a:lnTo>
                      <a:pt x="182365" y="0"/>
                    </a:lnTo>
                    <a:lnTo>
                      <a:pt x="170539" y="2348"/>
                    </a:lnTo>
                    <a:lnTo>
                      <a:pt x="160336" y="9156"/>
                    </a:lnTo>
                    <a:lnTo>
                      <a:pt x="27507" y="141998"/>
                    </a:lnTo>
                    <a:lnTo>
                      <a:pt x="18956" y="151803"/>
                    </a:lnTo>
                    <a:lnTo>
                      <a:pt x="11991" y="162426"/>
                    </a:lnTo>
                    <a:lnTo>
                      <a:pt x="6613" y="173699"/>
                    </a:lnTo>
                    <a:lnTo>
                      <a:pt x="2821" y="185455"/>
                    </a:lnTo>
                    <a:lnTo>
                      <a:pt x="617" y="197529"/>
                    </a:lnTo>
                    <a:lnTo>
                      <a:pt x="0" y="209752"/>
                    </a:lnTo>
                    <a:lnTo>
                      <a:pt x="969" y="221958"/>
                    </a:lnTo>
                    <a:lnTo>
                      <a:pt x="3525" y="233980"/>
                    </a:lnTo>
                    <a:lnTo>
                      <a:pt x="5333" y="239686"/>
                    </a:lnTo>
                    <a:close/>
                  </a:path>
                </a:pathLst>
              </a:custGeom>
              <a:solidFill>
                <a:srgbClr val="34426E"/>
              </a:solidFill>
            </p:spPr>
            <p:txBody>
              <a:bodyPr wrap="square" lIns="0" tIns="0" rIns="0" bIns="0" rtlCol="0">
                <a:noAutofit/>
              </a:bodyPr>
              <a:lstStyle/>
              <a:p>
                <a:endParaRPr/>
              </a:p>
            </p:txBody>
          </p:sp>
          <p:sp>
            <p:nvSpPr>
              <p:cNvPr id="2718" name="object 70">
                <a:extLst>
                  <a:ext uri="{FF2B5EF4-FFF2-40B4-BE49-F238E27FC236}">
                    <a16:creationId xmlns:a16="http://schemas.microsoft.com/office/drawing/2014/main" id="{6076990A-05BC-F2C3-4545-DAE912132533}"/>
                  </a:ext>
                </a:extLst>
              </p:cNvPr>
              <p:cNvSpPr/>
              <p:nvPr/>
            </p:nvSpPr>
            <p:spPr>
              <a:xfrm>
                <a:off x="8752027" y="1405273"/>
                <a:ext cx="106860" cy="106847"/>
              </a:xfrm>
              <a:custGeom>
                <a:avLst/>
                <a:gdLst/>
                <a:ahLst/>
                <a:cxnLst/>
                <a:rect l="l" t="t" r="r" b="b"/>
                <a:pathLst>
                  <a:path w="106860" h="106847">
                    <a:moveTo>
                      <a:pt x="9167" y="53414"/>
                    </a:moveTo>
                    <a:lnTo>
                      <a:pt x="2272" y="63816"/>
                    </a:lnTo>
                    <a:lnTo>
                      <a:pt x="0" y="75649"/>
                    </a:lnTo>
                    <a:lnTo>
                      <a:pt x="2353" y="87471"/>
                    </a:lnTo>
                    <a:lnTo>
                      <a:pt x="9167" y="97673"/>
                    </a:lnTo>
                    <a:lnTo>
                      <a:pt x="19570" y="104574"/>
                    </a:lnTo>
                    <a:lnTo>
                      <a:pt x="31406" y="106847"/>
                    </a:lnTo>
                    <a:lnTo>
                      <a:pt x="43232" y="104496"/>
                    </a:lnTo>
                    <a:lnTo>
                      <a:pt x="53439" y="97686"/>
                    </a:lnTo>
                    <a:lnTo>
                      <a:pt x="97673" y="53452"/>
                    </a:lnTo>
                    <a:lnTo>
                      <a:pt x="104592" y="43017"/>
                    </a:lnTo>
                    <a:lnTo>
                      <a:pt x="106860" y="31179"/>
                    </a:lnTo>
                    <a:lnTo>
                      <a:pt x="104501" y="19358"/>
                    </a:lnTo>
                    <a:lnTo>
                      <a:pt x="97686" y="9167"/>
                    </a:lnTo>
                    <a:lnTo>
                      <a:pt x="87280" y="2271"/>
                    </a:lnTo>
                    <a:lnTo>
                      <a:pt x="75444" y="0"/>
                    </a:lnTo>
                    <a:lnTo>
                      <a:pt x="63620" y="2350"/>
                    </a:lnTo>
                    <a:lnTo>
                      <a:pt x="53401" y="9167"/>
                    </a:lnTo>
                    <a:lnTo>
                      <a:pt x="9167" y="53414"/>
                    </a:lnTo>
                    <a:close/>
                  </a:path>
                </a:pathLst>
              </a:custGeom>
              <a:solidFill>
                <a:srgbClr val="ECB133"/>
              </a:solidFill>
            </p:spPr>
            <p:txBody>
              <a:bodyPr wrap="square" lIns="0" tIns="0" rIns="0" bIns="0" rtlCol="0">
                <a:noAutofit/>
              </a:bodyPr>
              <a:lstStyle/>
              <a:p>
                <a:endParaRPr/>
              </a:p>
            </p:txBody>
          </p:sp>
          <p:sp>
            <p:nvSpPr>
              <p:cNvPr id="2719" name="object 71">
                <a:extLst>
                  <a:ext uri="{FF2B5EF4-FFF2-40B4-BE49-F238E27FC236}">
                    <a16:creationId xmlns:a16="http://schemas.microsoft.com/office/drawing/2014/main" id="{A7333A19-138E-FA2D-DA22-F5F9C3574F46}"/>
                  </a:ext>
                </a:extLst>
              </p:cNvPr>
              <p:cNvSpPr/>
              <p:nvPr/>
            </p:nvSpPr>
            <p:spPr>
              <a:xfrm>
                <a:off x="8818403" y="1608000"/>
                <a:ext cx="239704" cy="213605"/>
              </a:xfrm>
              <a:custGeom>
                <a:avLst/>
                <a:gdLst/>
                <a:ahLst/>
                <a:cxnLst/>
                <a:rect l="l" t="t" r="r" b="b"/>
                <a:pathLst>
                  <a:path w="239704" h="213605">
                    <a:moveTo>
                      <a:pt x="26085" y="0"/>
                    </a:moveTo>
                    <a:lnTo>
                      <a:pt x="24922" y="69"/>
                    </a:lnTo>
                    <a:lnTo>
                      <a:pt x="12330" y="1759"/>
                    </a:lnTo>
                    <a:lnTo>
                      <a:pt x="25" y="5156"/>
                    </a:lnTo>
                    <a:lnTo>
                      <a:pt x="0" y="13195"/>
                    </a:lnTo>
                    <a:lnTo>
                      <a:pt x="3060" y="21234"/>
                    </a:lnTo>
                    <a:lnTo>
                      <a:pt x="9182" y="27355"/>
                    </a:lnTo>
                    <a:lnTo>
                      <a:pt x="53428" y="71615"/>
                    </a:lnTo>
                    <a:lnTo>
                      <a:pt x="116039" y="134213"/>
                    </a:lnTo>
                    <a:lnTo>
                      <a:pt x="186258" y="204444"/>
                    </a:lnTo>
                    <a:lnTo>
                      <a:pt x="196465" y="211254"/>
                    </a:lnTo>
                    <a:lnTo>
                      <a:pt x="208291" y="213605"/>
                    </a:lnTo>
                    <a:lnTo>
                      <a:pt x="220127" y="211332"/>
                    </a:lnTo>
                    <a:lnTo>
                      <a:pt x="230530" y="204431"/>
                    </a:lnTo>
                    <a:lnTo>
                      <a:pt x="237348" y="194224"/>
                    </a:lnTo>
                    <a:lnTo>
                      <a:pt x="239704" y="182398"/>
                    </a:lnTo>
                    <a:lnTo>
                      <a:pt x="237435" y="170562"/>
                    </a:lnTo>
                    <a:lnTo>
                      <a:pt x="230543" y="160159"/>
                    </a:lnTo>
                    <a:lnTo>
                      <a:pt x="160312" y="89941"/>
                    </a:lnTo>
                    <a:lnTo>
                      <a:pt x="97713" y="27330"/>
                    </a:lnTo>
                    <a:lnTo>
                      <a:pt x="86291" y="17618"/>
                    </a:lnTo>
                    <a:lnTo>
                      <a:pt x="75201" y="10716"/>
                    </a:lnTo>
                    <a:lnTo>
                      <a:pt x="63451" y="5503"/>
                    </a:lnTo>
                    <a:lnTo>
                      <a:pt x="51226" y="1980"/>
                    </a:lnTo>
                    <a:lnTo>
                      <a:pt x="38709" y="146"/>
                    </a:lnTo>
                    <a:lnTo>
                      <a:pt x="26085" y="0"/>
                    </a:lnTo>
                    <a:close/>
                  </a:path>
                </a:pathLst>
              </a:custGeom>
              <a:solidFill>
                <a:srgbClr val="34426E"/>
              </a:solidFill>
            </p:spPr>
            <p:txBody>
              <a:bodyPr wrap="square" lIns="0" tIns="0" rIns="0" bIns="0" rtlCol="0">
                <a:noAutofit/>
              </a:bodyPr>
              <a:lstStyle/>
              <a:p>
                <a:endParaRPr/>
              </a:p>
            </p:txBody>
          </p:sp>
          <p:sp>
            <p:nvSpPr>
              <p:cNvPr id="2720" name="object 72">
                <a:extLst>
                  <a:ext uri="{FF2B5EF4-FFF2-40B4-BE49-F238E27FC236}">
                    <a16:creationId xmlns:a16="http://schemas.microsoft.com/office/drawing/2014/main" id="{EA13B6A1-D671-9AAE-BF59-64A6091CA16B}"/>
                  </a:ext>
                </a:extLst>
              </p:cNvPr>
              <p:cNvSpPr/>
              <p:nvPr/>
            </p:nvSpPr>
            <p:spPr>
              <a:xfrm>
                <a:off x="8711500" y="1714708"/>
                <a:ext cx="213779" cy="239717"/>
              </a:xfrm>
              <a:custGeom>
                <a:avLst/>
                <a:gdLst/>
                <a:ahLst/>
                <a:cxnLst/>
                <a:rect l="l" t="t" r="r" b="b"/>
                <a:pathLst>
                  <a:path w="213779" h="239717">
                    <a:moveTo>
                      <a:pt x="5331" y="38"/>
                    </a:moveTo>
                    <a:lnTo>
                      <a:pt x="3523" y="5742"/>
                    </a:lnTo>
                    <a:lnTo>
                      <a:pt x="967" y="17760"/>
                    </a:lnTo>
                    <a:lnTo>
                      <a:pt x="0" y="29964"/>
                    </a:lnTo>
                    <a:lnTo>
                      <a:pt x="619" y="42186"/>
                    </a:lnTo>
                    <a:lnTo>
                      <a:pt x="2824" y="54259"/>
                    </a:lnTo>
                    <a:lnTo>
                      <a:pt x="6616" y="66017"/>
                    </a:lnTo>
                    <a:lnTo>
                      <a:pt x="11994" y="77292"/>
                    </a:lnTo>
                    <a:lnTo>
                      <a:pt x="18957" y="87917"/>
                    </a:lnTo>
                    <a:lnTo>
                      <a:pt x="27505" y="97726"/>
                    </a:lnTo>
                    <a:lnTo>
                      <a:pt x="160334" y="230555"/>
                    </a:lnTo>
                    <a:lnTo>
                      <a:pt x="170534" y="237366"/>
                    </a:lnTo>
                    <a:lnTo>
                      <a:pt x="182358" y="239717"/>
                    </a:lnTo>
                    <a:lnTo>
                      <a:pt x="194197" y="237443"/>
                    </a:lnTo>
                    <a:lnTo>
                      <a:pt x="204606" y="230543"/>
                    </a:lnTo>
                    <a:lnTo>
                      <a:pt x="211422" y="220346"/>
                    </a:lnTo>
                    <a:lnTo>
                      <a:pt x="213779" y="208523"/>
                    </a:lnTo>
                    <a:lnTo>
                      <a:pt x="211507" y="196686"/>
                    </a:lnTo>
                    <a:lnTo>
                      <a:pt x="204606" y="186283"/>
                    </a:lnTo>
                    <a:lnTo>
                      <a:pt x="134388" y="116065"/>
                    </a:lnTo>
                    <a:lnTo>
                      <a:pt x="72501" y="54165"/>
                    </a:lnTo>
                    <a:lnTo>
                      <a:pt x="71053" y="52717"/>
                    </a:lnTo>
                    <a:lnTo>
                      <a:pt x="27530" y="9207"/>
                    </a:lnTo>
                    <a:lnTo>
                      <a:pt x="21409" y="3060"/>
                    </a:lnTo>
                    <a:lnTo>
                      <a:pt x="13357" y="0"/>
                    </a:lnTo>
                    <a:lnTo>
                      <a:pt x="5331" y="38"/>
                    </a:lnTo>
                    <a:close/>
                  </a:path>
                </a:pathLst>
              </a:custGeom>
              <a:solidFill>
                <a:srgbClr val="34426E"/>
              </a:solidFill>
            </p:spPr>
            <p:txBody>
              <a:bodyPr wrap="square" lIns="0" tIns="0" rIns="0" bIns="0" rtlCol="0">
                <a:noAutofit/>
              </a:bodyPr>
              <a:lstStyle/>
              <a:p>
                <a:endParaRPr/>
              </a:p>
            </p:txBody>
          </p:sp>
          <p:sp>
            <p:nvSpPr>
              <p:cNvPr id="2721" name="object 73">
                <a:extLst>
                  <a:ext uri="{FF2B5EF4-FFF2-40B4-BE49-F238E27FC236}">
                    <a16:creationId xmlns:a16="http://schemas.microsoft.com/office/drawing/2014/main" id="{A7BDDADF-5FF2-DF29-D7C2-ECDA81451471}"/>
                  </a:ext>
                </a:extLst>
              </p:cNvPr>
              <p:cNvSpPr/>
              <p:nvPr/>
            </p:nvSpPr>
            <p:spPr>
              <a:xfrm>
                <a:off x="8752022" y="1648341"/>
                <a:ext cx="106865" cy="106857"/>
              </a:xfrm>
              <a:custGeom>
                <a:avLst/>
                <a:gdLst/>
                <a:ahLst/>
                <a:cxnLst/>
                <a:rect l="l" t="t" r="r" b="b"/>
                <a:pathLst>
                  <a:path w="106865" h="106857">
                    <a:moveTo>
                      <a:pt x="9172" y="53444"/>
                    </a:moveTo>
                    <a:lnTo>
                      <a:pt x="53406" y="97678"/>
                    </a:lnTo>
                    <a:lnTo>
                      <a:pt x="63629" y="104504"/>
                    </a:lnTo>
                    <a:lnTo>
                      <a:pt x="75452" y="106857"/>
                    </a:lnTo>
                    <a:lnTo>
                      <a:pt x="87286" y="104587"/>
                    </a:lnTo>
                    <a:lnTo>
                      <a:pt x="97691" y="97691"/>
                    </a:lnTo>
                    <a:lnTo>
                      <a:pt x="104509" y="87485"/>
                    </a:lnTo>
                    <a:lnTo>
                      <a:pt x="106865" y="75662"/>
                    </a:lnTo>
                    <a:lnTo>
                      <a:pt x="104596" y="63827"/>
                    </a:lnTo>
                    <a:lnTo>
                      <a:pt x="97704" y="53419"/>
                    </a:lnTo>
                    <a:lnTo>
                      <a:pt x="53457" y="9172"/>
                    </a:lnTo>
                    <a:lnTo>
                      <a:pt x="43234" y="2353"/>
                    </a:lnTo>
                    <a:lnTo>
                      <a:pt x="31413" y="0"/>
                    </a:lnTo>
                    <a:lnTo>
                      <a:pt x="19578" y="2273"/>
                    </a:lnTo>
                    <a:lnTo>
                      <a:pt x="9172" y="9172"/>
                    </a:lnTo>
                    <a:lnTo>
                      <a:pt x="2353" y="19382"/>
                    </a:lnTo>
                    <a:lnTo>
                      <a:pt x="0" y="31203"/>
                    </a:lnTo>
                    <a:lnTo>
                      <a:pt x="2273" y="43038"/>
                    </a:lnTo>
                    <a:lnTo>
                      <a:pt x="9172" y="53444"/>
                    </a:lnTo>
                    <a:close/>
                  </a:path>
                </a:pathLst>
              </a:custGeom>
              <a:solidFill>
                <a:srgbClr val="ECB133"/>
              </a:solidFill>
            </p:spPr>
            <p:txBody>
              <a:bodyPr wrap="square" lIns="0" tIns="0" rIns="0" bIns="0" rtlCol="0">
                <a:noAutofit/>
              </a:bodyPr>
              <a:lstStyle/>
              <a:p>
                <a:endParaRPr/>
              </a:p>
            </p:txBody>
          </p:sp>
          <p:sp>
            <p:nvSpPr>
              <p:cNvPr id="2722" name="object 74">
                <a:extLst>
                  <a:ext uri="{FF2B5EF4-FFF2-40B4-BE49-F238E27FC236}">
                    <a16:creationId xmlns:a16="http://schemas.microsoft.com/office/drawing/2014/main" id="{103D5067-41CC-1507-44BD-7D4C756C1681}"/>
                  </a:ext>
                </a:extLst>
              </p:cNvPr>
              <p:cNvSpPr/>
              <p:nvPr/>
            </p:nvSpPr>
            <p:spPr>
              <a:xfrm>
                <a:off x="8652360" y="1548670"/>
                <a:ext cx="63120" cy="63115"/>
              </a:xfrm>
              <a:custGeom>
                <a:avLst/>
                <a:gdLst/>
                <a:ahLst/>
                <a:cxnLst/>
                <a:rect l="l" t="t" r="r" b="b"/>
                <a:pathLst>
                  <a:path w="63120" h="63115">
                    <a:moveTo>
                      <a:pt x="9243" y="9248"/>
                    </a:moveTo>
                    <a:lnTo>
                      <a:pt x="9106" y="9386"/>
                    </a:lnTo>
                    <a:lnTo>
                      <a:pt x="2257" y="19817"/>
                    </a:lnTo>
                    <a:lnTo>
                      <a:pt x="0" y="31652"/>
                    </a:lnTo>
                    <a:lnTo>
                      <a:pt x="2329" y="43477"/>
                    </a:lnTo>
                    <a:lnTo>
                      <a:pt x="9243" y="53876"/>
                    </a:lnTo>
                    <a:lnTo>
                      <a:pt x="19805" y="60853"/>
                    </a:lnTo>
                    <a:lnTo>
                      <a:pt x="31646" y="63115"/>
                    </a:lnTo>
                    <a:lnTo>
                      <a:pt x="43475" y="60789"/>
                    </a:lnTo>
                    <a:lnTo>
                      <a:pt x="53871" y="53876"/>
                    </a:lnTo>
                    <a:lnTo>
                      <a:pt x="54008" y="53738"/>
                    </a:lnTo>
                    <a:lnTo>
                      <a:pt x="60859" y="43307"/>
                    </a:lnTo>
                    <a:lnTo>
                      <a:pt x="63120" y="31472"/>
                    </a:lnTo>
                    <a:lnTo>
                      <a:pt x="60791" y="19647"/>
                    </a:lnTo>
                    <a:lnTo>
                      <a:pt x="53871" y="9248"/>
                    </a:lnTo>
                    <a:lnTo>
                      <a:pt x="53734" y="9111"/>
                    </a:lnTo>
                    <a:lnTo>
                      <a:pt x="43308" y="2260"/>
                    </a:lnTo>
                    <a:lnTo>
                      <a:pt x="31472" y="0"/>
                    </a:lnTo>
                    <a:lnTo>
                      <a:pt x="19644" y="2329"/>
                    </a:lnTo>
                    <a:lnTo>
                      <a:pt x="9243" y="9248"/>
                    </a:lnTo>
                    <a:close/>
                  </a:path>
                </a:pathLst>
              </a:custGeom>
              <a:solidFill>
                <a:srgbClr val="34426E"/>
              </a:solidFill>
            </p:spPr>
            <p:txBody>
              <a:bodyPr wrap="square" lIns="0" tIns="0" rIns="0" bIns="0" rtlCol="0">
                <a:noAutofit/>
              </a:bodyPr>
              <a:lstStyle/>
              <a:p>
                <a:endParaRPr/>
              </a:p>
            </p:txBody>
          </p:sp>
          <p:sp>
            <p:nvSpPr>
              <p:cNvPr id="2723" name="object 75">
                <a:extLst>
                  <a:ext uri="{FF2B5EF4-FFF2-40B4-BE49-F238E27FC236}">
                    <a16:creationId xmlns:a16="http://schemas.microsoft.com/office/drawing/2014/main" id="{6E51CBE1-CD4C-04FE-E816-C7C9A141AB7C}"/>
                  </a:ext>
                </a:extLst>
              </p:cNvPr>
              <p:cNvSpPr/>
              <p:nvPr/>
            </p:nvSpPr>
            <p:spPr>
              <a:xfrm>
                <a:off x="8822620" y="2028849"/>
                <a:ext cx="239713" cy="213617"/>
              </a:xfrm>
              <a:custGeom>
                <a:avLst/>
                <a:gdLst/>
                <a:ahLst/>
                <a:cxnLst/>
                <a:rect l="l" t="t" r="r" b="b"/>
                <a:pathLst>
                  <a:path w="239713" h="213617">
                    <a:moveTo>
                      <a:pt x="26085" y="213617"/>
                    </a:moveTo>
                    <a:lnTo>
                      <a:pt x="38711" y="213466"/>
                    </a:lnTo>
                    <a:lnTo>
                      <a:pt x="51229" y="211629"/>
                    </a:lnTo>
                    <a:lnTo>
                      <a:pt x="63456" y="208106"/>
                    </a:lnTo>
                    <a:lnTo>
                      <a:pt x="75207" y="202894"/>
                    </a:lnTo>
                    <a:lnTo>
                      <a:pt x="86298" y="195992"/>
                    </a:lnTo>
                    <a:lnTo>
                      <a:pt x="96545" y="187397"/>
                    </a:lnTo>
                    <a:lnTo>
                      <a:pt x="160324" y="123662"/>
                    </a:lnTo>
                    <a:lnTo>
                      <a:pt x="230530" y="53457"/>
                    </a:lnTo>
                    <a:lnTo>
                      <a:pt x="237435" y="43052"/>
                    </a:lnTo>
                    <a:lnTo>
                      <a:pt x="239713" y="31218"/>
                    </a:lnTo>
                    <a:lnTo>
                      <a:pt x="237366" y="19395"/>
                    </a:lnTo>
                    <a:lnTo>
                      <a:pt x="230543" y="9172"/>
                    </a:lnTo>
                    <a:lnTo>
                      <a:pt x="220131" y="2274"/>
                    </a:lnTo>
                    <a:lnTo>
                      <a:pt x="208296" y="0"/>
                    </a:lnTo>
                    <a:lnTo>
                      <a:pt x="196475" y="2350"/>
                    </a:lnTo>
                    <a:lnTo>
                      <a:pt x="186258" y="9172"/>
                    </a:lnTo>
                    <a:lnTo>
                      <a:pt x="116052" y="79390"/>
                    </a:lnTo>
                    <a:lnTo>
                      <a:pt x="53428" y="142001"/>
                    </a:lnTo>
                    <a:lnTo>
                      <a:pt x="9182" y="186248"/>
                    </a:lnTo>
                    <a:lnTo>
                      <a:pt x="3060" y="192369"/>
                    </a:lnTo>
                    <a:lnTo>
                      <a:pt x="0" y="200409"/>
                    </a:lnTo>
                    <a:lnTo>
                      <a:pt x="25" y="208448"/>
                    </a:lnTo>
                    <a:lnTo>
                      <a:pt x="12324" y="211850"/>
                    </a:lnTo>
                    <a:lnTo>
                      <a:pt x="24918" y="213546"/>
                    </a:lnTo>
                    <a:lnTo>
                      <a:pt x="26085" y="213617"/>
                    </a:lnTo>
                    <a:close/>
                  </a:path>
                </a:pathLst>
              </a:custGeom>
              <a:solidFill>
                <a:srgbClr val="34426E"/>
              </a:solidFill>
            </p:spPr>
            <p:txBody>
              <a:bodyPr wrap="square" lIns="0" tIns="0" rIns="0" bIns="0" rtlCol="0">
                <a:noAutofit/>
              </a:bodyPr>
              <a:lstStyle/>
              <a:p>
                <a:endParaRPr/>
              </a:p>
            </p:txBody>
          </p:sp>
          <p:sp>
            <p:nvSpPr>
              <p:cNvPr id="2724" name="object 76">
                <a:extLst>
                  <a:ext uri="{FF2B5EF4-FFF2-40B4-BE49-F238E27FC236}">
                    <a16:creationId xmlns:a16="http://schemas.microsoft.com/office/drawing/2014/main" id="{8AF184C7-369C-0524-50F9-A4A5EE3D1068}"/>
                  </a:ext>
                </a:extLst>
              </p:cNvPr>
              <p:cNvSpPr/>
              <p:nvPr/>
            </p:nvSpPr>
            <p:spPr>
              <a:xfrm>
                <a:off x="8715721" y="1896029"/>
                <a:ext cx="213769" cy="239715"/>
              </a:xfrm>
              <a:custGeom>
                <a:avLst/>
                <a:gdLst/>
                <a:ahLst/>
                <a:cxnLst/>
                <a:rect l="l" t="t" r="r" b="b"/>
                <a:pathLst>
                  <a:path w="213769" h="239715">
                    <a:moveTo>
                      <a:pt x="5327" y="239690"/>
                    </a:moveTo>
                    <a:lnTo>
                      <a:pt x="13366" y="239715"/>
                    </a:lnTo>
                    <a:lnTo>
                      <a:pt x="21405" y="236642"/>
                    </a:lnTo>
                    <a:lnTo>
                      <a:pt x="27527" y="230508"/>
                    </a:lnTo>
                    <a:lnTo>
                      <a:pt x="71050" y="186985"/>
                    </a:lnTo>
                    <a:lnTo>
                      <a:pt x="72485" y="185537"/>
                    </a:lnTo>
                    <a:lnTo>
                      <a:pt x="134397" y="123650"/>
                    </a:lnTo>
                    <a:lnTo>
                      <a:pt x="204590" y="53431"/>
                    </a:lnTo>
                    <a:lnTo>
                      <a:pt x="211492" y="43026"/>
                    </a:lnTo>
                    <a:lnTo>
                      <a:pt x="213769" y="31195"/>
                    </a:lnTo>
                    <a:lnTo>
                      <a:pt x="211419" y="19376"/>
                    </a:lnTo>
                    <a:lnTo>
                      <a:pt x="204603" y="9172"/>
                    </a:lnTo>
                    <a:lnTo>
                      <a:pt x="194202" y="2273"/>
                    </a:lnTo>
                    <a:lnTo>
                      <a:pt x="182367" y="0"/>
                    </a:lnTo>
                    <a:lnTo>
                      <a:pt x="170542" y="2353"/>
                    </a:lnTo>
                    <a:lnTo>
                      <a:pt x="160331" y="9172"/>
                    </a:lnTo>
                    <a:lnTo>
                      <a:pt x="27501" y="142001"/>
                    </a:lnTo>
                    <a:lnTo>
                      <a:pt x="18950" y="151811"/>
                    </a:lnTo>
                    <a:lnTo>
                      <a:pt x="11985" y="162436"/>
                    </a:lnTo>
                    <a:lnTo>
                      <a:pt x="6609" y="173711"/>
                    </a:lnTo>
                    <a:lnTo>
                      <a:pt x="2819" y="185468"/>
                    </a:lnTo>
                    <a:lnTo>
                      <a:pt x="616" y="197542"/>
                    </a:lnTo>
                    <a:lnTo>
                      <a:pt x="0" y="209765"/>
                    </a:lnTo>
                    <a:lnTo>
                      <a:pt x="969" y="221971"/>
                    </a:lnTo>
                    <a:lnTo>
                      <a:pt x="3524" y="233993"/>
                    </a:lnTo>
                    <a:lnTo>
                      <a:pt x="5327" y="239690"/>
                    </a:lnTo>
                    <a:close/>
                  </a:path>
                </a:pathLst>
              </a:custGeom>
              <a:solidFill>
                <a:srgbClr val="34426E"/>
              </a:solidFill>
            </p:spPr>
            <p:txBody>
              <a:bodyPr wrap="square" lIns="0" tIns="0" rIns="0" bIns="0" rtlCol="0">
                <a:noAutofit/>
              </a:bodyPr>
              <a:lstStyle/>
              <a:p>
                <a:endParaRPr/>
              </a:p>
            </p:txBody>
          </p:sp>
          <p:sp>
            <p:nvSpPr>
              <p:cNvPr id="2725" name="object 77">
                <a:extLst>
                  <a:ext uri="{FF2B5EF4-FFF2-40B4-BE49-F238E27FC236}">
                    <a16:creationId xmlns:a16="http://schemas.microsoft.com/office/drawing/2014/main" id="{2B58CA6E-28D4-AAF1-D4DA-6205AB8C695D}"/>
                  </a:ext>
                </a:extLst>
              </p:cNvPr>
              <p:cNvSpPr/>
              <p:nvPr/>
            </p:nvSpPr>
            <p:spPr>
              <a:xfrm>
                <a:off x="8756250" y="2095264"/>
                <a:ext cx="106851" cy="106851"/>
              </a:xfrm>
              <a:custGeom>
                <a:avLst/>
                <a:gdLst/>
                <a:ahLst/>
                <a:cxnLst/>
                <a:rect l="l" t="t" r="r" b="b"/>
                <a:pathLst>
                  <a:path w="106851" h="106851">
                    <a:moveTo>
                      <a:pt x="9167" y="53403"/>
                    </a:moveTo>
                    <a:lnTo>
                      <a:pt x="2273" y="63809"/>
                    </a:lnTo>
                    <a:lnTo>
                      <a:pt x="0" y="75643"/>
                    </a:lnTo>
                    <a:lnTo>
                      <a:pt x="2350" y="87465"/>
                    </a:lnTo>
                    <a:lnTo>
                      <a:pt x="9167" y="97675"/>
                    </a:lnTo>
                    <a:lnTo>
                      <a:pt x="19571" y="104576"/>
                    </a:lnTo>
                    <a:lnTo>
                      <a:pt x="31409" y="106851"/>
                    </a:lnTo>
                    <a:lnTo>
                      <a:pt x="43236" y="104502"/>
                    </a:lnTo>
                    <a:lnTo>
                      <a:pt x="53439" y="97700"/>
                    </a:lnTo>
                    <a:lnTo>
                      <a:pt x="97673" y="53454"/>
                    </a:lnTo>
                    <a:lnTo>
                      <a:pt x="104585" y="43018"/>
                    </a:lnTo>
                    <a:lnTo>
                      <a:pt x="106851" y="31179"/>
                    </a:lnTo>
                    <a:lnTo>
                      <a:pt x="104493" y="19353"/>
                    </a:lnTo>
                    <a:lnTo>
                      <a:pt x="97686" y="9156"/>
                    </a:lnTo>
                    <a:lnTo>
                      <a:pt x="87277" y="2265"/>
                    </a:lnTo>
                    <a:lnTo>
                      <a:pt x="75438" y="0"/>
                    </a:lnTo>
                    <a:lnTo>
                      <a:pt x="63614" y="2356"/>
                    </a:lnTo>
                    <a:lnTo>
                      <a:pt x="53414" y="9169"/>
                    </a:lnTo>
                    <a:lnTo>
                      <a:pt x="9167" y="53403"/>
                    </a:lnTo>
                    <a:close/>
                  </a:path>
                </a:pathLst>
              </a:custGeom>
              <a:solidFill>
                <a:srgbClr val="ECB133"/>
              </a:solidFill>
            </p:spPr>
            <p:txBody>
              <a:bodyPr wrap="square" lIns="0" tIns="0" rIns="0" bIns="0" rtlCol="0">
                <a:noAutofit/>
              </a:bodyPr>
              <a:lstStyle/>
              <a:p>
                <a:endParaRPr/>
              </a:p>
            </p:txBody>
          </p:sp>
          <p:sp>
            <p:nvSpPr>
              <p:cNvPr id="2726" name="object 78">
                <a:extLst>
                  <a:ext uri="{FF2B5EF4-FFF2-40B4-BE49-F238E27FC236}">
                    <a16:creationId xmlns:a16="http://schemas.microsoft.com/office/drawing/2014/main" id="{086DE6C2-AFAE-1F30-2457-63CD9DFDB51C}"/>
                  </a:ext>
                </a:extLst>
              </p:cNvPr>
              <p:cNvSpPr/>
              <p:nvPr/>
            </p:nvSpPr>
            <p:spPr>
              <a:xfrm>
                <a:off x="8446754" y="2404723"/>
                <a:ext cx="213621" cy="239704"/>
              </a:xfrm>
              <a:custGeom>
                <a:avLst/>
                <a:gdLst/>
                <a:ahLst/>
                <a:cxnLst/>
                <a:rect l="l" t="t" r="r" b="b"/>
                <a:pathLst>
                  <a:path w="213621" h="239704">
                    <a:moveTo>
                      <a:pt x="213621" y="26073"/>
                    </a:moveTo>
                    <a:lnTo>
                      <a:pt x="213550" y="24921"/>
                    </a:lnTo>
                    <a:lnTo>
                      <a:pt x="211847" y="12333"/>
                    </a:lnTo>
                    <a:lnTo>
                      <a:pt x="208452" y="25"/>
                    </a:lnTo>
                    <a:lnTo>
                      <a:pt x="200401" y="0"/>
                    </a:lnTo>
                    <a:lnTo>
                      <a:pt x="192374" y="3060"/>
                    </a:lnTo>
                    <a:lnTo>
                      <a:pt x="186240" y="9182"/>
                    </a:lnTo>
                    <a:lnTo>
                      <a:pt x="141993" y="53416"/>
                    </a:lnTo>
                    <a:lnTo>
                      <a:pt x="79382" y="116039"/>
                    </a:lnTo>
                    <a:lnTo>
                      <a:pt x="9177" y="186245"/>
                    </a:lnTo>
                    <a:lnTo>
                      <a:pt x="2346" y="196480"/>
                    </a:lnTo>
                    <a:lnTo>
                      <a:pt x="0" y="208301"/>
                    </a:lnTo>
                    <a:lnTo>
                      <a:pt x="2275" y="220135"/>
                    </a:lnTo>
                    <a:lnTo>
                      <a:pt x="9177" y="230543"/>
                    </a:lnTo>
                    <a:lnTo>
                      <a:pt x="19382" y="237353"/>
                    </a:lnTo>
                    <a:lnTo>
                      <a:pt x="31205" y="239704"/>
                    </a:lnTo>
                    <a:lnTo>
                      <a:pt x="43041" y="237430"/>
                    </a:lnTo>
                    <a:lnTo>
                      <a:pt x="53449" y="230530"/>
                    </a:lnTo>
                    <a:lnTo>
                      <a:pt x="123654" y="160312"/>
                    </a:lnTo>
                    <a:lnTo>
                      <a:pt x="186278" y="97713"/>
                    </a:lnTo>
                    <a:lnTo>
                      <a:pt x="195993" y="86287"/>
                    </a:lnTo>
                    <a:lnTo>
                      <a:pt x="202895" y="75197"/>
                    </a:lnTo>
                    <a:lnTo>
                      <a:pt x="208108" y="63446"/>
                    </a:lnTo>
                    <a:lnTo>
                      <a:pt x="211632" y="51220"/>
                    </a:lnTo>
                    <a:lnTo>
                      <a:pt x="213470" y="38700"/>
                    </a:lnTo>
                    <a:lnTo>
                      <a:pt x="213621" y="26073"/>
                    </a:lnTo>
                    <a:close/>
                  </a:path>
                </a:pathLst>
              </a:custGeom>
              <a:solidFill>
                <a:srgbClr val="34426E"/>
              </a:solidFill>
            </p:spPr>
            <p:txBody>
              <a:bodyPr wrap="square" lIns="0" tIns="0" rIns="0" bIns="0" rtlCol="0">
                <a:noAutofit/>
              </a:bodyPr>
              <a:lstStyle/>
              <a:p>
                <a:endParaRPr/>
              </a:p>
            </p:txBody>
          </p:sp>
          <p:sp>
            <p:nvSpPr>
              <p:cNvPr id="2727" name="object 79">
                <a:extLst>
                  <a:ext uri="{FF2B5EF4-FFF2-40B4-BE49-F238E27FC236}">
                    <a16:creationId xmlns:a16="http://schemas.microsoft.com/office/drawing/2014/main" id="{D2EC72F7-42B1-27F7-A08A-174D828EB195}"/>
                  </a:ext>
                </a:extLst>
              </p:cNvPr>
              <p:cNvSpPr/>
              <p:nvPr/>
            </p:nvSpPr>
            <p:spPr>
              <a:xfrm>
                <a:off x="8313927" y="2297823"/>
                <a:ext cx="239702" cy="213767"/>
              </a:xfrm>
              <a:custGeom>
                <a:avLst/>
                <a:gdLst/>
                <a:ahLst/>
                <a:cxnLst/>
                <a:rect l="l" t="t" r="r" b="b"/>
                <a:pathLst>
                  <a:path w="239702" h="213767">
                    <a:moveTo>
                      <a:pt x="239690" y="5327"/>
                    </a:moveTo>
                    <a:lnTo>
                      <a:pt x="233995" y="3524"/>
                    </a:lnTo>
                    <a:lnTo>
                      <a:pt x="221975" y="969"/>
                    </a:lnTo>
                    <a:lnTo>
                      <a:pt x="209770" y="0"/>
                    </a:lnTo>
                    <a:lnTo>
                      <a:pt x="197547" y="616"/>
                    </a:lnTo>
                    <a:lnTo>
                      <a:pt x="185473" y="2819"/>
                    </a:lnTo>
                    <a:lnTo>
                      <a:pt x="173714" y="6609"/>
                    </a:lnTo>
                    <a:lnTo>
                      <a:pt x="162438" y="11985"/>
                    </a:lnTo>
                    <a:lnTo>
                      <a:pt x="151811" y="18950"/>
                    </a:lnTo>
                    <a:lnTo>
                      <a:pt x="142001" y="27501"/>
                    </a:lnTo>
                    <a:lnTo>
                      <a:pt x="9172" y="160318"/>
                    </a:lnTo>
                    <a:lnTo>
                      <a:pt x="2353" y="170531"/>
                    </a:lnTo>
                    <a:lnTo>
                      <a:pt x="0" y="182359"/>
                    </a:lnTo>
                    <a:lnTo>
                      <a:pt x="2273" y="194195"/>
                    </a:lnTo>
                    <a:lnTo>
                      <a:pt x="9172" y="204590"/>
                    </a:lnTo>
                    <a:lnTo>
                      <a:pt x="19390" y="211418"/>
                    </a:lnTo>
                    <a:lnTo>
                      <a:pt x="31209" y="213767"/>
                    </a:lnTo>
                    <a:lnTo>
                      <a:pt x="43040" y="211490"/>
                    </a:lnTo>
                    <a:lnTo>
                      <a:pt x="53444" y="204590"/>
                    </a:lnTo>
                    <a:lnTo>
                      <a:pt x="123650" y="134385"/>
                    </a:lnTo>
                    <a:lnTo>
                      <a:pt x="185550" y="72472"/>
                    </a:lnTo>
                    <a:lnTo>
                      <a:pt x="186997" y="71037"/>
                    </a:lnTo>
                    <a:lnTo>
                      <a:pt x="230508" y="27527"/>
                    </a:lnTo>
                    <a:lnTo>
                      <a:pt x="236642" y="21393"/>
                    </a:lnTo>
                    <a:lnTo>
                      <a:pt x="239702" y="13366"/>
                    </a:lnTo>
                    <a:lnTo>
                      <a:pt x="239690" y="5327"/>
                    </a:lnTo>
                    <a:close/>
                  </a:path>
                </a:pathLst>
              </a:custGeom>
              <a:solidFill>
                <a:srgbClr val="34426E"/>
              </a:solidFill>
            </p:spPr>
            <p:txBody>
              <a:bodyPr wrap="square" lIns="0" tIns="0" rIns="0" bIns="0" rtlCol="0">
                <a:noAutofit/>
              </a:bodyPr>
              <a:lstStyle/>
              <a:p>
                <a:endParaRPr/>
              </a:p>
            </p:txBody>
          </p:sp>
          <p:sp>
            <p:nvSpPr>
              <p:cNvPr id="2728" name="object 80">
                <a:extLst>
                  <a:ext uri="{FF2B5EF4-FFF2-40B4-BE49-F238E27FC236}">
                    <a16:creationId xmlns:a16="http://schemas.microsoft.com/office/drawing/2014/main" id="{A60A5247-B958-4D02-BCFC-662FFA8CCD91}"/>
                  </a:ext>
                </a:extLst>
              </p:cNvPr>
              <p:cNvSpPr/>
              <p:nvPr/>
            </p:nvSpPr>
            <p:spPr>
              <a:xfrm>
                <a:off x="8513161" y="2338342"/>
                <a:ext cx="106858" cy="106863"/>
              </a:xfrm>
              <a:custGeom>
                <a:avLst/>
                <a:gdLst/>
                <a:ahLst/>
                <a:cxnLst/>
                <a:rect l="l" t="t" r="r" b="b"/>
                <a:pathLst>
                  <a:path w="106858" h="106863">
                    <a:moveTo>
                      <a:pt x="53409" y="9183"/>
                    </a:moveTo>
                    <a:lnTo>
                      <a:pt x="9162" y="53417"/>
                    </a:lnTo>
                    <a:lnTo>
                      <a:pt x="2354" y="63613"/>
                    </a:lnTo>
                    <a:lnTo>
                      <a:pt x="0" y="75438"/>
                    </a:lnTo>
                    <a:lnTo>
                      <a:pt x="2269" y="87278"/>
                    </a:lnTo>
                    <a:lnTo>
                      <a:pt x="9162" y="97689"/>
                    </a:lnTo>
                    <a:lnTo>
                      <a:pt x="19377" y="104510"/>
                    </a:lnTo>
                    <a:lnTo>
                      <a:pt x="31203" y="106863"/>
                    </a:lnTo>
                    <a:lnTo>
                      <a:pt x="43040" y="104594"/>
                    </a:lnTo>
                    <a:lnTo>
                      <a:pt x="53447" y="97702"/>
                    </a:lnTo>
                    <a:lnTo>
                      <a:pt x="97681" y="53455"/>
                    </a:lnTo>
                    <a:lnTo>
                      <a:pt x="104503" y="43240"/>
                    </a:lnTo>
                    <a:lnTo>
                      <a:pt x="106858" y="31414"/>
                    </a:lnTo>
                    <a:lnTo>
                      <a:pt x="104589" y="19576"/>
                    </a:lnTo>
                    <a:lnTo>
                      <a:pt x="97694" y="9170"/>
                    </a:lnTo>
                    <a:lnTo>
                      <a:pt x="87471" y="2347"/>
                    </a:lnTo>
                    <a:lnTo>
                      <a:pt x="75648" y="0"/>
                    </a:lnTo>
                    <a:lnTo>
                      <a:pt x="63814" y="2278"/>
                    </a:lnTo>
                    <a:lnTo>
                      <a:pt x="53409" y="9183"/>
                    </a:lnTo>
                    <a:close/>
                  </a:path>
                </a:pathLst>
              </a:custGeom>
              <a:solidFill>
                <a:srgbClr val="ECB133"/>
              </a:solidFill>
            </p:spPr>
            <p:txBody>
              <a:bodyPr wrap="square" lIns="0" tIns="0" rIns="0" bIns="0" rtlCol="0">
                <a:noAutofit/>
              </a:bodyPr>
              <a:lstStyle/>
              <a:p>
                <a:endParaRPr/>
              </a:p>
            </p:txBody>
          </p:sp>
          <p:sp>
            <p:nvSpPr>
              <p:cNvPr id="2729" name="object 81">
                <a:extLst>
                  <a:ext uri="{FF2B5EF4-FFF2-40B4-BE49-F238E27FC236}">
                    <a16:creationId xmlns:a16="http://schemas.microsoft.com/office/drawing/2014/main" id="{E7B2085B-625F-F619-8A15-4E4CF323DE70}"/>
                  </a:ext>
                </a:extLst>
              </p:cNvPr>
              <p:cNvSpPr/>
              <p:nvPr/>
            </p:nvSpPr>
            <p:spPr>
              <a:xfrm>
                <a:off x="8822621" y="2297967"/>
                <a:ext cx="239704" cy="213628"/>
              </a:xfrm>
              <a:custGeom>
                <a:avLst/>
                <a:gdLst/>
                <a:ahLst/>
                <a:cxnLst/>
                <a:rect l="l" t="t" r="r" b="b"/>
                <a:pathLst>
                  <a:path w="239704" h="213628">
                    <a:moveTo>
                      <a:pt x="26073" y="0"/>
                    </a:moveTo>
                    <a:lnTo>
                      <a:pt x="24917" y="71"/>
                    </a:lnTo>
                    <a:lnTo>
                      <a:pt x="12327" y="1781"/>
                    </a:lnTo>
                    <a:lnTo>
                      <a:pt x="25" y="5181"/>
                    </a:lnTo>
                    <a:lnTo>
                      <a:pt x="0" y="13220"/>
                    </a:lnTo>
                    <a:lnTo>
                      <a:pt x="3060" y="21247"/>
                    </a:lnTo>
                    <a:lnTo>
                      <a:pt x="9194" y="27381"/>
                    </a:lnTo>
                    <a:lnTo>
                      <a:pt x="53428" y="71628"/>
                    </a:lnTo>
                    <a:lnTo>
                      <a:pt x="116052" y="134239"/>
                    </a:lnTo>
                    <a:lnTo>
                      <a:pt x="186258" y="204444"/>
                    </a:lnTo>
                    <a:lnTo>
                      <a:pt x="196481" y="211275"/>
                    </a:lnTo>
                    <a:lnTo>
                      <a:pt x="208304" y="213628"/>
                    </a:lnTo>
                    <a:lnTo>
                      <a:pt x="220138" y="211354"/>
                    </a:lnTo>
                    <a:lnTo>
                      <a:pt x="230543" y="204457"/>
                    </a:lnTo>
                    <a:lnTo>
                      <a:pt x="237356" y="194247"/>
                    </a:lnTo>
                    <a:lnTo>
                      <a:pt x="239704" y="182421"/>
                    </a:lnTo>
                    <a:lnTo>
                      <a:pt x="237429" y="170581"/>
                    </a:lnTo>
                    <a:lnTo>
                      <a:pt x="230530" y="160172"/>
                    </a:lnTo>
                    <a:lnTo>
                      <a:pt x="160324" y="89966"/>
                    </a:lnTo>
                    <a:lnTo>
                      <a:pt x="97713" y="27343"/>
                    </a:lnTo>
                    <a:lnTo>
                      <a:pt x="86293" y="17633"/>
                    </a:lnTo>
                    <a:lnTo>
                      <a:pt x="75203" y="10732"/>
                    </a:lnTo>
                    <a:lnTo>
                      <a:pt x="63451" y="5520"/>
                    </a:lnTo>
                    <a:lnTo>
                      <a:pt x="51223" y="1995"/>
                    </a:lnTo>
                    <a:lnTo>
                      <a:pt x="38702" y="156"/>
                    </a:lnTo>
                    <a:lnTo>
                      <a:pt x="26073" y="0"/>
                    </a:lnTo>
                    <a:close/>
                  </a:path>
                </a:pathLst>
              </a:custGeom>
              <a:solidFill>
                <a:srgbClr val="34426E"/>
              </a:solidFill>
            </p:spPr>
            <p:txBody>
              <a:bodyPr wrap="square" lIns="0" tIns="0" rIns="0" bIns="0" rtlCol="0">
                <a:noAutofit/>
              </a:bodyPr>
              <a:lstStyle/>
              <a:p>
                <a:endParaRPr/>
              </a:p>
            </p:txBody>
          </p:sp>
          <p:sp>
            <p:nvSpPr>
              <p:cNvPr id="2730" name="object 82">
                <a:extLst>
                  <a:ext uri="{FF2B5EF4-FFF2-40B4-BE49-F238E27FC236}">
                    <a16:creationId xmlns:a16="http://schemas.microsoft.com/office/drawing/2014/main" id="{AD0F0CB0-E28A-83FB-28F4-19616FB27ACB}"/>
                  </a:ext>
                </a:extLst>
              </p:cNvPr>
              <p:cNvSpPr/>
              <p:nvPr/>
            </p:nvSpPr>
            <p:spPr>
              <a:xfrm>
                <a:off x="8715721" y="2404725"/>
                <a:ext cx="213775" cy="239701"/>
              </a:xfrm>
              <a:custGeom>
                <a:avLst/>
                <a:gdLst/>
                <a:ahLst/>
                <a:cxnLst/>
                <a:rect l="l" t="t" r="r" b="b"/>
                <a:pathLst>
                  <a:path w="213775" h="239701">
                    <a:moveTo>
                      <a:pt x="5327" y="12"/>
                    </a:moveTo>
                    <a:lnTo>
                      <a:pt x="3524" y="5707"/>
                    </a:lnTo>
                    <a:lnTo>
                      <a:pt x="969" y="17727"/>
                    </a:lnTo>
                    <a:lnTo>
                      <a:pt x="0" y="29931"/>
                    </a:lnTo>
                    <a:lnTo>
                      <a:pt x="616" y="42155"/>
                    </a:lnTo>
                    <a:lnTo>
                      <a:pt x="2819" y="54229"/>
                    </a:lnTo>
                    <a:lnTo>
                      <a:pt x="6609" y="65988"/>
                    </a:lnTo>
                    <a:lnTo>
                      <a:pt x="11985" y="77264"/>
                    </a:lnTo>
                    <a:lnTo>
                      <a:pt x="18950" y="87891"/>
                    </a:lnTo>
                    <a:lnTo>
                      <a:pt x="27501" y="97701"/>
                    </a:lnTo>
                    <a:lnTo>
                      <a:pt x="160318" y="230517"/>
                    </a:lnTo>
                    <a:lnTo>
                      <a:pt x="170543" y="237348"/>
                    </a:lnTo>
                    <a:lnTo>
                      <a:pt x="182369" y="239701"/>
                    </a:lnTo>
                    <a:lnTo>
                      <a:pt x="194204" y="237427"/>
                    </a:lnTo>
                    <a:lnTo>
                      <a:pt x="204603" y="230530"/>
                    </a:lnTo>
                    <a:lnTo>
                      <a:pt x="211425" y="220311"/>
                    </a:lnTo>
                    <a:lnTo>
                      <a:pt x="213775" y="208487"/>
                    </a:lnTo>
                    <a:lnTo>
                      <a:pt x="211501" y="196651"/>
                    </a:lnTo>
                    <a:lnTo>
                      <a:pt x="204603" y="186245"/>
                    </a:lnTo>
                    <a:lnTo>
                      <a:pt x="134410" y="116039"/>
                    </a:lnTo>
                    <a:lnTo>
                      <a:pt x="72498" y="54140"/>
                    </a:lnTo>
                    <a:lnTo>
                      <a:pt x="71062" y="52692"/>
                    </a:lnTo>
                    <a:lnTo>
                      <a:pt x="27540" y="9182"/>
                    </a:lnTo>
                    <a:lnTo>
                      <a:pt x="21393" y="3022"/>
                    </a:lnTo>
                    <a:lnTo>
                      <a:pt x="13366" y="0"/>
                    </a:lnTo>
                    <a:lnTo>
                      <a:pt x="5327" y="12"/>
                    </a:lnTo>
                    <a:close/>
                  </a:path>
                </a:pathLst>
              </a:custGeom>
              <a:solidFill>
                <a:srgbClr val="34426E"/>
              </a:solidFill>
            </p:spPr>
            <p:txBody>
              <a:bodyPr wrap="square" lIns="0" tIns="0" rIns="0" bIns="0" rtlCol="0">
                <a:noAutofit/>
              </a:bodyPr>
              <a:lstStyle/>
              <a:p>
                <a:endParaRPr/>
              </a:p>
            </p:txBody>
          </p:sp>
          <p:sp>
            <p:nvSpPr>
              <p:cNvPr id="2731" name="object 83">
                <a:extLst>
                  <a:ext uri="{FF2B5EF4-FFF2-40B4-BE49-F238E27FC236}">
                    <a16:creationId xmlns:a16="http://schemas.microsoft.com/office/drawing/2014/main" id="{A91B8045-3343-5B3B-1D09-CDFBF0C4A854}"/>
                  </a:ext>
                </a:extLst>
              </p:cNvPr>
              <p:cNvSpPr/>
              <p:nvPr/>
            </p:nvSpPr>
            <p:spPr>
              <a:xfrm>
                <a:off x="8756250" y="2338332"/>
                <a:ext cx="106860" cy="106855"/>
              </a:xfrm>
              <a:custGeom>
                <a:avLst/>
                <a:gdLst/>
                <a:ahLst/>
                <a:cxnLst/>
                <a:rect l="l" t="t" r="r" b="b"/>
                <a:pathLst>
                  <a:path w="106860" h="106855">
                    <a:moveTo>
                      <a:pt x="9167" y="53446"/>
                    </a:moveTo>
                    <a:lnTo>
                      <a:pt x="53414" y="97692"/>
                    </a:lnTo>
                    <a:lnTo>
                      <a:pt x="63618" y="104501"/>
                    </a:lnTo>
                    <a:lnTo>
                      <a:pt x="75441" y="106855"/>
                    </a:lnTo>
                    <a:lnTo>
                      <a:pt x="87278" y="104588"/>
                    </a:lnTo>
                    <a:lnTo>
                      <a:pt x="97686" y="97692"/>
                    </a:lnTo>
                    <a:lnTo>
                      <a:pt x="104504" y="87487"/>
                    </a:lnTo>
                    <a:lnTo>
                      <a:pt x="106860" y="75664"/>
                    </a:lnTo>
                    <a:lnTo>
                      <a:pt x="104591" y="63828"/>
                    </a:lnTo>
                    <a:lnTo>
                      <a:pt x="97699" y="53420"/>
                    </a:lnTo>
                    <a:lnTo>
                      <a:pt x="53465" y="9186"/>
                    </a:lnTo>
                    <a:lnTo>
                      <a:pt x="43234" y="2354"/>
                    </a:lnTo>
                    <a:lnTo>
                      <a:pt x="31410" y="0"/>
                    </a:lnTo>
                    <a:lnTo>
                      <a:pt x="19572" y="2272"/>
                    </a:lnTo>
                    <a:lnTo>
                      <a:pt x="9167" y="9173"/>
                    </a:lnTo>
                    <a:lnTo>
                      <a:pt x="2350" y="19383"/>
                    </a:lnTo>
                    <a:lnTo>
                      <a:pt x="0" y="31205"/>
                    </a:lnTo>
                    <a:lnTo>
                      <a:pt x="2273" y="43039"/>
                    </a:lnTo>
                    <a:lnTo>
                      <a:pt x="9167" y="53446"/>
                    </a:lnTo>
                    <a:close/>
                  </a:path>
                </a:pathLst>
              </a:custGeom>
              <a:solidFill>
                <a:srgbClr val="ECB133"/>
              </a:solidFill>
            </p:spPr>
            <p:txBody>
              <a:bodyPr wrap="square" lIns="0" tIns="0" rIns="0" bIns="0" rtlCol="0">
                <a:noAutofit/>
              </a:bodyPr>
              <a:lstStyle/>
              <a:p>
                <a:endParaRPr/>
              </a:p>
            </p:txBody>
          </p:sp>
          <p:sp>
            <p:nvSpPr>
              <p:cNvPr id="2732" name="object 84">
                <a:extLst>
                  <a:ext uri="{FF2B5EF4-FFF2-40B4-BE49-F238E27FC236}">
                    <a16:creationId xmlns:a16="http://schemas.microsoft.com/office/drawing/2014/main" id="{A25CB5ED-7F14-43B8-8F02-6041AF1C723F}"/>
                  </a:ext>
                </a:extLst>
              </p:cNvPr>
              <p:cNvSpPr/>
              <p:nvPr/>
            </p:nvSpPr>
            <p:spPr>
              <a:xfrm>
                <a:off x="8442534" y="1714731"/>
                <a:ext cx="213612" cy="239704"/>
              </a:xfrm>
              <a:custGeom>
                <a:avLst/>
                <a:gdLst/>
                <a:ahLst/>
                <a:cxnLst/>
                <a:rect l="l" t="t" r="r" b="b"/>
                <a:pathLst>
                  <a:path w="213612" h="239704">
                    <a:moveTo>
                      <a:pt x="213612" y="26073"/>
                    </a:moveTo>
                    <a:lnTo>
                      <a:pt x="213541" y="24907"/>
                    </a:lnTo>
                    <a:lnTo>
                      <a:pt x="211846" y="12321"/>
                    </a:lnTo>
                    <a:lnTo>
                      <a:pt x="208443" y="12"/>
                    </a:lnTo>
                    <a:lnTo>
                      <a:pt x="200404" y="0"/>
                    </a:lnTo>
                    <a:lnTo>
                      <a:pt x="192365" y="3060"/>
                    </a:lnTo>
                    <a:lnTo>
                      <a:pt x="186243" y="9182"/>
                    </a:lnTo>
                    <a:lnTo>
                      <a:pt x="141996" y="53416"/>
                    </a:lnTo>
                    <a:lnTo>
                      <a:pt x="79373" y="116039"/>
                    </a:lnTo>
                    <a:lnTo>
                      <a:pt x="9167" y="186245"/>
                    </a:lnTo>
                    <a:lnTo>
                      <a:pt x="2344" y="196474"/>
                    </a:lnTo>
                    <a:lnTo>
                      <a:pt x="0" y="208300"/>
                    </a:lnTo>
                    <a:lnTo>
                      <a:pt x="2275" y="220137"/>
                    </a:lnTo>
                    <a:lnTo>
                      <a:pt x="9167" y="230543"/>
                    </a:lnTo>
                    <a:lnTo>
                      <a:pt x="19382" y="237356"/>
                    </a:lnTo>
                    <a:lnTo>
                      <a:pt x="31207" y="239704"/>
                    </a:lnTo>
                    <a:lnTo>
                      <a:pt x="43045" y="237429"/>
                    </a:lnTo>
                    <a:lnTo>
                      <a:pt x="53452" y="230530"/>
                    </a:lnTo>
                    <a:lnTo>
                      <a:pt x="123658" y="160312"/>
                    </a:lnTo>
                    <a:lnTo>
                      <a:pt x="186281" y="97713"/>
                    </a:lnTo>
                    <a:lnTo>
                      <a:pt x="195988" y="86282"/>
                    </a:lnTo>
                    <a:lnTo>
                      <a:pt x="202891" y="75191"/>
                    </a:lnTo>
                    <a:lnTo>
                      <a:pt x="208103" y="63442"/>
                    </a:lnTo>
                    <a:lnTo>
                      <a:pt x="211625" y="51217"/>
                    </a:lnTo>
                    <a:lnTo>
                      <a:pt x="213461" y="38700"/>
                    </a:lnTo>
                    <a:lnTo>
                      <a:pt x="213612" y="26073"/>
                    </a:lnTo>
                    <a:close/>
                  </a:path>
                </a:pathLst>
              </a:custGeom>
              <a:solidFill>
                <a:srgbClr val="34426E"/>
              </a:solidFill>
            </p:spPr>
            <p:txBody>
              <a:bodyPr wrap="square" lIns="0" tIns="0" rIns="0" bIns="0" rtlCol="0">
                <a:noAutofit/>
              </a:bodyPr>
              <a:lstStyle/>
              <a:p>
                <a:endParaRPr/>
              </a:p>
            </p:txBody>
          </p:sp>
          <p:sp>
            <p:nvSpPr>
              <p:cNvPr id="2733" name="object 85">
                <a:extLst>
                  <a:ext uri="{FF2B5EF4-FFF2-40B4-BE49-F238E27FC236}">
                    <a16:creationId xmlns:a16="http://schemas.microsoft.com/office/drawing/2014/main" id="{F3E066DE-E148-7168-6C72-9EDF6005E610}"/>
                  </a:ext>
                </a:extLst>
              </p:cNvPr>
              <p:cNvSpPr/>
              <p:nvPr/>
            </p:nvSpPr>
            <p:spPr>
              <a:xfrm>
                <a:off x="8309715" y="1607831"/>
                <a:ext cx="239698" cy="213774"/>
              </a:xfrm>
              <a:custGeom>
                <a:avLst/>
                <a:gdLst/>
                <a:ahLst/>
                <a:cxnLst/>
                <a:rect l="l" t="t" r="r" b="b"/>
                <a:pathLst>
                  <a:path w="239698" h="213774">
                    <a:moveTo>
                      <a:pt x="239672" y="5327"/>
                    </a:moveTo>
                    <a:lnTo>
                      <a:pt x="233989" y="3526"/>
                    </a:lnTo>
                    <a:lnTo>
                      <a:pt x="221972" y="970"/>
                    </a:lnTo>
                    <a:lnTo>
                      <a:pt x="209767" y="0"/>
                    </a:lnTo>
                    <a:lnTo>
                      <a:pt x="197543" y="615"/>
                    </a:lnTo>
                    <a:lnTo>
                      <a:pt x="185467" y="2818"/>
                    </a:lnTo>
                    <a:lnTo>
                      <a:pt x="173707" y="6607"/>
                    </a:lnTo>
                    <a:lnTo>
                      <a:pt x="162430" y="11984"/>
                    </a:lnTo>
                    <a:lnTo>
                      <a:pt x="151804" y="18949"/>
                    </a:lnTo>
                    <a:lnTo>
                      <a:pt x="141996" y="27501"/>
                    </a:lnTo>
                    <a:lnTo>
                      <a:pt x="9167" y="160318"/>
                    </a:lnTo>
                    <a:lnTo>
                      <a:pt x="2347" y="170539"/>
                    </a:lnTo>
                    <a:lnTo>
                      <a:pt x="0" y="182366"/>
                    </a:lnTo>
                    <a:lnTo>
                      <a:pt x="2274" y="194202"/>
                    </a:lnTo>
                    <a:lnTo>
                      <a:pt x="9167" y="204603"/>
                    </a:lnTo>
                    <a:lnTo>
                      <a:pt x="19381" y="211424"/>
                    </a:lnTo>
                    <a:lnTo>
                      <a:pt x="31202" y="213774"/>
                    </a:lnTo>
                    <a:lnTo>
                      <a:pt x="43034" y="211496"/>
                    </a:lnTo>
                    <a:lnTo>
                      <a:pt x="53439" y="204590"/>
                    </a:lnTo>
                    <a:lnTo>
                      <a:pt x="123645" y="134385"/>
                    </a:lnTo>
                    <a:lnTo>
                      <a:pt x="185545" y="72497"/>
                    </a:lnTo>
                    <a:lnTo>
                      <a:pt x="186993" y="71050"/>
                    </a:lnTo>
                    <a:lnTo>
                      <a:pt x="230503" y="27527"/>
                    </a:lnTo>
                    <a:lnTo>
                      <a:pt x="236637" y="21405"/>
                    </a:lnTo>
                    <a:lnTo>
                      <a:pt x="239698" y="13366"/>
                    </a:lnTo>
                    <a:lnTo>
                      <a:pt x="239672" y="5327"/>
                    </a:lnTo>
                    <a:close/>
                  </a:path>
                </a:pathLst>
              </a:custGeom>
              <a:solidFill>
                <a:srgbClr val="34426E"/>
              </a:solidFill>
            </p:spPr>
            <p:txBody>
              <a:bodyPr wrap="square" lIns="0" tIns="0" rIns="0" bIns="0" rtlCol="0">
                <a:noAutofit/>
              </a:bodyPr>
              <a:lstStyle/>
              <a:p>
                <a:endParaRPr/>
              </a:p>
            </p:txBody>
          </p:sp>
          <p:sp>
            <p:nvSpPr>
              <p:cNvPr id="2734" name="object 86">
                <a:extLst>
                  <a:ext uri="{FF2B5EF4-FFF2-40B4-BE49-F238E27FC236}">
                    <a16:creationId xmlns:a16="http://schemas.microsoft.com/office/drawing/2014/main" id="{CF368A4D-7A60-6AAE-82C4-3089FB62CBC1}"/>
                  </a:ext>
                </a:extLst>
              </p:cNvPr>
              <p:cNvSpPr/>
              <p:nvPr/>
            </p:nvSpPr>
            <p:spPr>
              <a:xfrm>
                <a:off x="8508940" y="1648348"/>
                <a:ext cx="106860" cy="106866"/>
              </a:xfrm>
              <a:custGeom>
                <a:avLst/>
                <a:gdLst/>
                <a:ahLst/>
                <a:cxnLst/>
                <a:rect l="l" t="t" r="r" b="b"/>
                <a:pathLst>
                  <a:path w="106860" h="106866">
                    <a:moveTo>
                      <a:pt x="53414" y="9174"/>
                    </a:moveTo>
                    <a:lnTo>
                      <a:pt x="9167" y="53408"/>
                    </a:lnTo>
                    <a:lnTo>
                      <a:pt x="2350" y="63629"/>
                    </a:lnTo>
                    <a:lnTo>
                      <a:pt x="0" y="75455"/>
                    </a:lnTo>
                    <a:lnTo>
                      <a:pt x="2271" y="87292"/>
                    </a:lnTo>
                    <a:lnTo>
                      <a:pt x="9167" y="97693"/>
                    </a:lnTo>
                    <a:lnTo>
                      <a:pt x="19367" y="104510"/>
                    </a:lnTo>
                    <a:lnTo>
                      <a:pt x="31191" y="106866"/>
                    </a:lnTo>
                    <a:lnTo>
                      <a:pt x="43030" y="104598"/>
                    </a:lnTo>
                    <a:lnTo>
                      <a:pt x="53439" y="97705"/>
                    </a:lnTo>
                    <a:lnTo>
                      <a:pt x="97686" y="53458"/>
                    </a:lnTo>
                    <a:lnTo>
                      <a:pt x="104509" y="43227"/>
                    </a:lnTo>
                    <a:lnTo>
                      <a:pt x="106860" y="31404"/>
                    </a:lnTo>
                    <a:lnTo>
                      <a:pt x="104586" y="19569"/>
                    </a:lnTo>
                    <a:lnTo>
                      <a:pt x="97686" y="9161"/>
                    </a:lnTo>
                    <a:lnTo>
                      <a:pt x="87479" y="2351"/>
                    </a:lnTo>
                    <a:lnTo>
                      <a:pt x="75653" y="0"/>
                    </a:lnTo>
                    <a:lnTo>
                      <a:pt x="63816" y="2273"/>
                    </a:lnTo>
                    <a:lnTo>
                      <a:pt x="53414" y="9174"/>
                    </a:lnTo>
                    <a:close/>
                  </a:path>
                </a:pathLst>
              </a:custGeom>
              <a:solidFill>
                <a:srgbClr val="ECB133"/>
              </a:solidFill>
            </p:spPr>
            <p:txBody>
              <a:bodyPr wrap="square" lIns="0" tIns="0" rIns="0" bIns="0" rtlCol="0">
                <a:noAutofit/>
              </a:bodyPr>
              <a:lstStyle/>
              <a:p>
                <a:endParaRPr/>
              </a:p>
            </p:txBody>
          </p:sp>
          <p:sp>
            <p:nvSpPr>
              <p:cNvPr id="2735" name="object 87">
                <a:extLst>
                  <a:ext uri="{FF2B5EF4-FFF2-40B4-BE49-F238E27FC236}">
                    <a16:creationId xmlns:a16="http://schemas.microsoft.com/office/drawing/2014/main" id="{C8A3E94C-396C-B8B3-028D-C196C3CDEB3F}"/>
                  </a:ext>
                </a:extLst>
              </p:cNvPr>
              <p:cNvSpPr/>
              <p:nvPr/>
            </p:nvSpPr>
            <p:spPr>
              <a:xfrm>
                <a:off x="8446759" y="1896025"/>
                <a:ext cx="213617" cy="239710"/>
              </a:xfrm>
              <a:custGeom>
                <a:avLst/>
                <a:gdLst/>
                <a:ahLst/>
                <a:cxnLst/>
                <a:rect l="l" t="t" r="r" b="b"/>
                <a:pathLst>
                  <a:path w="213617" h="239710">
                    <a:moveTo>
                      <a:pt x="213617" y="213624"/>
                    </a:moveTo>
                    <a:lnTo>
                      <a:pt x="213465" y="200997"/>
                    </a:lnTo>
                    <a:lnTo>
                      <a:pt x="211627" y="188480"/>
                    </a:lnTo>
                    <a:lnTo>
                      <a:pt x="208103" y="176255"/>
                    </a:lnTo>
                    <a:lnTo>
                      <a:pt x="202890" y="164506"/>
                    </a:lnTo>
                    <a:lnTo>
                      <a:pt x="195989" y="153415"/>
                    </a:lnTo>
                    <a:lnTo>
                      <a:pt x="187397" y="143165"/>
                    </a:lnTo>
                    <a:lnTo>
                      <a:pt x="123650" y="79385"/>
                    </a:lnTo>
                    <a:lnTo>
                      <a:pt x="53457" y="9167"/>
                    </a:lnTo>
                    <a:lnTo>
                      <a:pt x="43046" y="2271"/>
                    </a:lnTo>
                    <a:lnTo>
                      <a:pt x="31210" y="0"/>
                    </a:lnTo>
                    <a:lnTo>
                      <a:pt x="19389" y="2350"/>
                    </a:lnTo>
                    <a:lnTo>
                      <a:pt x="9172" y="9167"/>
                    </a:lnTo>
                    <a:lnTo>
                      <a:pt x="2274" y="19577"/>
                    </a:lnTo>
                    <a:lnTo>
                      <a:pt x="0" y="31409"/>
                    </a:lnTo>
                    <a:lnTo>
                      <a:pt x="2350" y="43229"/>
                    </a:lnTo>
                    <a:lnTo>
                      <a:pt x="9172" y="53452"/>
                    </a:lnTo>
                    <a:lnTo>
                      <a:pt x="79378" y="123645"/>
                    </a:lnTo>
                    <a:lnTo>
                      <a:pt x="142001" y="186281"/>
                    </a:lnTo>
                    <a:lnTo>
                      <a:pt x="186248" y="230515"/>
                    </a:lnTo>
                    <a:lnTo>
                      <a:pt x="192369" y="236637"/>
                    </a:lnTo>
                    <a:lnTo>
                      <a:pt x="200409" y="239710"/>
                    </a:lnTo>
                    <a:lnTo>
                      <a:pt x="208435" y="239672"/>
                    </a:lnTo>
                    <a:lnTo>
                      <a:pt x="211835" y="227365"/>
                    </a:lnTo>
                    <a:lnTo>
                      <a:pt x="213545" y="214779"/>
                    </a:lnTo>
                    <a:lnTo>
                      <a:pt x="213617" y="213624"/>
                    </a:lnTo>
                    <a:close/>
                  </a:path>
                </a:pathLst>
              </a:custGeom>
              <a:solidFill>
                <a:srgbClr val="34426E"/>
              </a:solidFill>
            </p:spPr>
            <p:txBody>
              <a:bodyPr wrap="square" lIns="0" tIns="0" rIns="0" bIns="0" rtlCol="0">
                <a:noAutofit/>
              </a:bodyPr>
              <a:lstStyle/>
              <a:p>
                <a:endParaRPr/>
              </a:p>
            </p:txBody>
          </p:sp>
          <p:sp>
            <p:nvSpPr>
              <p:cNvPr id="2736" name="object 88">
                <a:extLst>
                  <a:ext uri="{FF2B5EF4-FFF2-40B4-BE49-F238E27FC236}">
                    <a16:creationId xmlns:a16="http://schemas.microsoft.com/office/drawing/2014/main" id="{33E7214C-B7DC-A35C-BBCA-8C527475D9A4}"/>
                  </a:ext>
                </a:extLst>
              </p:cNvPr>
              <p:cNvSpPr/>
              <p:nvPr/>
            </p:nvSpPr>
            <p:spPr>
              <a:xfrm>
                <a:off x="8313929" y="2028861"/>
                <a:ext cx="239694" cy="213767"/>
              </a:xfrm>
              <a:custGeom>
                <a:avLst/>
                <a:gdLst/>
                <a:ahLst/>
                <a:cxnLst/>
                <a:rect l="l" t="t" r="r" b="b"/>
                <a:pathLst>
                  <a:path w="239694" h="213767">
                    <a:moveTo>
                      <a:pt x="239682" y="208433"/>
                    </a:moveTo>
                    <a:lnTo>
                      <a:pt x="239694" y="200394"/>
                    </a:lnTo>
                    <a:lnTo>
                      <a:pt x="236659" y="192355"/>
                    </a:lnTo>
                    <a:lnTo>
                      <a:pt x="230525" y="186234"/>
                    </a:lnTo>
                    <a:lnTo>
                      <a:pt x="187002" y="142711"/>
                    </a:lnTo>
                    <a:lnTo>
                      <a:pt x="185567" y="141276"/>
                    </a:lnTo>
                    <a:lnTo>
                      <a:pt x="123655" y="79376"/>
                    </a:lnTo>
                    <a:lnTo>
                      <a:pt x="53449" y="9170"/>
                    </a:lnTo>
                    <a:lnTo>
                      <a:pt x="43047" y="2269"/>
                    </a:lnTo>
                    <a:lnTo>
                      <a:pt x="31217" y="0"/>
                    </a:lnTo>
                    <a:lnTo>
                      <a:pt x="19399" y="2355"/>
                    </a:lnTo>
                    <a:lnTo>
                      <a:pt x="9177" y="9183"/>
                    </a:lnTo>
                    <a:lnTo>
                      <a:pt x="2277" y="19580"/>
                    </a:lnTo>
                    <a:lnTo>
                      <a:pt x="0" y="31408"/>
                    </a:lnTo>
                    <a:lnTo>
                      <a:pt x="2349" y="43230"/>
                    </a:lnTo>
                    <a:lnTo>
                      <a:pt x="9177" y="53455"/>
                    </a:lnTo>
                    <a:lnTo>
                      <a:pt x="142006" y="186284"/>
                    </a:lnTo>
                    <a:lnTo>
                      <a:pt x="151810" y="194830"/>
                    </a:lnTo>
                    <a:lnTo>
                      <a:pt x="162434" y="201789"/>
                    </a:lnTo>
                    <a:lnTo>
                      <a:pt x="173711" y="207163"/>
                    </a:lnTo>
                    <a:lnTo>
                      <a:pt x="185471" y="210951"/>
                    </a:lnTo>
                    <a:lnTo>
                      <a:pt x="197548" y="213152"/>
                    </a:lnTo>
                    <a:lnTo>
                      <a:pt x="209774" y="213767"/>
                    </a:lnTo>
                    <a:lnTo>
                      <a:pt x="221980" y="212795"/>
                    </a:lnTo>
                    <a:lnTo>
                      <a:pt x="233999" y="210236"/>
                    </a:lnTo>
                    <a:lnTo>
                      <a:pt x="239682" y="208433"/>
                    </a:lnTo>
                    <a:close/>
                  </a:path>
                </a:pathLst>
              </a:custGeom>
              <a:solidFill>
                <a:srgbClr val="34426E"/>
              </a:solidFill>
            </p:spPr>
            <p:txBody>
              <a:bodyPr wrap="square" lIns="0" tIns="0" rIns="0" bIns="0" rtlCol="0">
                <a:noAutofit/>
              </a:bodyPr>
              <a:lstStyle/>
              <a:p>
                <a:endParaRPr/>
              </a:p>
            </p:txBody>
          </p:sp>
          <p:sp>
            <p:nvSpPr>
              <p:cNvPr id="2737" name="object 89">
                <a:extLst>
                  <a:ext uri="{FF2B5EF4-FFF2-40B4-BE49-F238E27FC236}">
                    <a16:creationId xmlns:a16="http://schemas.microsoft.com/office/drawing/2014/main" id="{2688CB61-EA7B-396B-3138-6BAC80071BB7}"/>
                  </a:ext>
                </a:extLst>
              </p:cNvPr>
              <p:cNvSpPr/>
              <p:nvPr/>
            </p:nvSpPr>
            <p:spPr>
              <a:xfrm>
                <a:off x="8513165" y="2095237"/>
                <a:ext cx="106859" cy="106871"/>
              </a:xfrm>
              <a:custGeom>
                <a:avLst/>
                <a:gdLst/>
                <a:ahLst/>
                <a:cxnLst/>
                <a:rect l="l" t="t" r="r" b="b"/>
                <a:pathLst>
                  <a:path w="106859" h="106871">
                    <a:moveTo>
                      <a:pt x="53412" y="97694"/>
                    </a:moveTo>
                    <a:lnTo>
                      <a:pt x="63814" y="104594"/>
                    </a:lnTo>
                    <a:lnTo>
                      <a:pt x="75642" y="106871"/>
                    </a:lnTo>
                    <a:lnTo>
                      <a:pt x="87461" y="104522"/>
                    </a:lnTo>
                    <a:lnTo>
                      <a:pt x="97685" y="97694"/>
                    </a:lnTo>
                    <a:lnTo>
                      <a:pt x="104586" y="87291"/>
                    </a:lnTo>
                    <a:lnTo>
                      <a:pt x="106859" y="75456"/>
                    </a:lnTo>
                    <a:lnTo>
                      <a:pt x="104504" y="63633"/>
                    </a:lnTo>
                    <a:lnTo>
                      <a:pt x="97697" y="53434"/>
                    </a:lnTo>
                    <a:lnTo>
                      <a:pt x="53463" y="9188"/>
                    </a:lnTo>
                    <a:lnTo>
                      <a:pt x="43021" y="2263"/>
                    </a:lnTo>
                    <a:lnTo>
                      <a:pt x="31184" y="0"/>
                    </a:lnTo>
                    <a:lnTo>
                      <a:pt x="19359" y="2362"/>
                    </a:lnTo>
                    <a:lnTo>
                      <a:pt x="9166" y="9175"/>
                    </a:lnTo>
                    <a:lnTo>
                      <a:pt x="2270" y="19580"/>
                    </a:lnTo>
                    <a:lnTo>
                      <a:pt x="0" y="31414"/>
                    </a:lnTo>
                    <a:lnTo>
                      <a:pt x="2352" y="43237"/>
                    </a:lnTo>
                    <a:lnTo>
                      <a:pt x="9178" y="53460"/>
                    </a:lnTo>
                    <a:lnTo>
                      <a:pt x="53412" y="97707"/>
                    </a:lnTo>
                    <a:close/>
                  </a:path>
                </a:pathLst>
              </a:custGeom>
              <a:solidFill>
                <a:srgbClr val="ECB133"/>
              </a:solidFill>
            </p:spPr>
            <p:txBody>
              <a:bodyPr wrap="square" lIns="0" tIns="0" rIns="0" bIns="0" rtlCol="0">
                <a:noAutofit/>
              </a:bodyPr>
              <a:lstStyle/>
              <a:p>
                <a:endParaRPr/>
              </a:p>
            </p:txBody>
          </p:sp>
          <p:sp>
            <p:nvSpPr>
              <p:cNvPr id="2738" name="object 90">
                <a:extLst>
                  <a:ext uri="{FF2B5EF4-FFF2-40B4-BE49-F238E27FC236}">
                    <a16:creationId xmlns:a16="http://schemas.microsoft.com/office/drawing/2014/main" id="{E82E5CB3-6EB0-3E88-7E00-F2E3089DC3CD}"/>
                  </a:ext>
                </a:extLst>
              </p:cNvPr>
              <p:cNvSpPr/>
              <p:nvPr/>
            </p:nvSpPr>
            <p:spPr>
              <a:xfrm>
                <a:off x="8656572" y="2238662"/>
                <a:ext cx="63123" cy="63120"/>
              </a:xfrm>
              <a:custGeom>
                <a:avLst/>
                <a:gdLst/>
                <a:ahLst/>
                <a:cxnLst/>
                <a:rect l="l" t="t" r="r" b="b"/>
                <a:pathLst>
                  <a:path w="63123" h="63120">
                    <a:moveTo>
                      <a:pt x="9248" y="9248"/>
                    </a:moveTo>
                    <a:lnTo>
                      <a:pt x="9111" y="9386"/>
                    </a:lnTo>
                    <a:lnTo>
                      <a:pt x="2260" y="19817"/>
                    </a:lnTo>
                    <a:lnTo>
                      <a:pt x="0" y="31652"/>
                    </a:lnTo>
                    <a:lnTo>
                      <a:pt x="2329" y="43477"/>
                    </a:lnTo>
                    <a:lnTo>
                      <a:pt x="9248" y="53876"/>
                    </a:lnTo>
                    <a:lnTo>
                      <a:pt x="19821" y="60861"/>
                    </a:lnTo>
                    <a:lnTo>
                      <a:pt x="31659" y="63120"/>
                    </a:lnTo>
                    <a:lnTo>
                      <a:pt x="43488" y="60793"/>
                    </a:lnTo>
                    <a:lnTo>
                      <a:pt x="53889" y="53876"/>
                    </a:lnTo>
                    <a:lnTo>
                      <a:pt x="54017" y="53747"/>
                    </a:lnTo>
                    <a:lnTo>
                      <a:pt x="60864" y="43319"/>
                    </a:lnTo>
                    <a:lnTo>
                      <a:pt x="63123" y="31478"/>
                    </a:lnTo>
                    <a:lnTo>
                      <a:pt x="60797" y="19646"/>
                    </a:lnTo>
                    <a:lnTo>
                      <a:pt x="53889" y="9248"/>
                    </a:lnTo>
                    <a:lnTo>
                      <a:pt x="53743" y="9103"/>
                    </a:lnTo>
                    <a:lnTo>
                      <a:pt x="43305" y="2257"/>
                    </a:lnTo>
                    <a:lnTo>
                      <a:pt x="31468" y="0"/>
                    </a:lnTo>
                    <a:lnTo>
                      <a:pt x="19645" y="2330"/>
                    </a:lnTo>
                    <a:lnTo>
                      <a:pt x="9248" y="9248"/>
                    </a:lnTo>
                    <a:close/>
                  </a:path>
                </a:pathLst>
              </a:custGeom>
              <a:solidFill>
                <a:srgbClr val="34426E"/>
              </a:solidFill>
            </p:spPr>
            <p:txBody>
              <a:bodyPr wrap="square" lIns="0" tIns="0" rIns="0" bIns="0" rtlCol="0">
                <a:noAutofit/>
              </a:bodyPr>
              <a:lstStyle/>
              <a:p>
                <a:endParaRPr/>
              </a:p>
            </p:txBody>
          </p:sp>
          <p:sp>
            <p:nvSpPr>
              <p:cNvPr id="2739" name="object 91">
                <a:extLst>
                  <a:ext uri="{FF2B5EF4-FFF2-40B4-BE49-F238E27FC236}">
                    <a16:creationId xmlns:a16="http://schemas.microsoft.com/office/drawing/2014/main" id="{317B81D5-7C9D-C618-94D5-236319C09A20}"/>
                  </a:ext>
                </a:extLst>
              </p:cNvPr>
              <p:cNvSpPr/>
              <p:nvPr/>
            </p:nvSpPr>
            <p:spPr>
              <a:xfrm>
                <a:off x="9508625" y="1342851"/>
                <a:ext cx="239680" cy="213617"/>
              </a:xfrm>
              <a:custGeom>
                <a:avLst/>
                <a:gdLst/>
                <a:ahLst/>
                <a:cxnLst/>
                <a:rect l="l" t="t" r="r" b="b"/>
                <a:pathLst>
                  <a:path w="239680" h="213617">
                    <a:moveTo>
                      <a:pt x="26060" y="213617"/>
                    </a:moveTo>
                    <a:lnTo>
                      <a:pt x="38687" y="213465"/>
                    </a:lnTo>
                    <a:lnTo>
                      <a:pt x="51204" y="211627"/>
                    </a:lnTo>
                    <a:lnTo>
                      <a:pt x="63429" y="208103"/>
                    </a:lnTo>
                    <a:lnTo>
                      <a:pt x="75178" y="202890"/>
                    </a:lnTo>
                    <a:lnTo>
                      <a:pt x="86269" y="195989"/>
                    </a:lnTo>
                    <a:lnTo>
                      <a:pt x="96519" y="187397"/>
                    </a:lnTo>
                    <a:lnTo>
                      <a:pt x="160312" y="123662"/>
                    </a:lnTo>
                    <a:lnTo>
                      <a:pt x="230517" y="53444"/>
                    </a:lnTo>
                    <a:lnTo>
                      <a:pt x="237410" y="43033"/>
                    </a:lnTo>
                    <a:lnTo>
                      <a:pt x="239680" y="31193"/>
                    </a:lnTo>
                    <a:lnTo>
                      <a:pt x="237326" y="19368"/>
                    </a:lnTo>
                    <a:lnTo>
                      <a:pt x="230517" y="9172"/>
                    </a:lnTo>
                    <a:lnTo>
                      <a:pt x="220111" y="2273"/>
                    </a:lnTo>
                    <a:lnTo>
                      <a:pt x="208277" y="0"/>
                    </a:lnTo>
                    <a:lnTo>
                      <a:pt x="196455" y="2353"/>
                    </a:lnTo>
                    <a:lnTo>
                      <a:pt x="186245" y="9172"/>
                    </a:lnTo>
                    <a:lnTo>
                      <a:pt x="116039" y="79390"/>
                    </a:lnTo>
                    <a:lnTo>
                      <a:pt x="53416" y="142001"/>
                    </a:lnTo>
                    <a:lnTo>
                      <a:pt x="9169" y="186248"/>
                    </a:lnTo>
                    <a:lnTo>
                      <a:pt x="3048" y="192369"/>
                    </a:lnTo>
                    <a:lnTo>
                      <a:pt x="0" y="200409"/>
                    </a:lnTo>
                    <a:lnTo>
                      <a:pt x="0" y="208435"/>
                    </a:lnTo>
                    <a:lnTo>
                      <a:pt x="12307" y="211843"/>
                    </a:lnTo>
                    <a:lnTo>
                      <a:pt x="24892" y="213545"/>
                    </a:lnTo>
                    <a:lnTo>
                      <a:pt x="26060" y="213617"/>
                    </a:lnTo>
                    <a:close/>
                  </a:path>
                </a:pathLst>
              </a:custGeom>
              <a:solidFill>
                <a:srgbClr val="34426E"/>
              </a:solidFill>
            </p:spPr>
            <p:txBody>
              <a:bodyPr wrap="square" lIns="0" tIns="0" rIns="0" bIns="0" rtlCol="0">
                <a:noAutofit/>
              </a:bodyPr>
              <a:lstStyle/>
              <a:p>
                <a:endParaRPr/>
              </a:p>
            </p:txBody>
          </p:sp>
          <p:sp>
            <p:nvSpPr>
              <p:cNvPr id="2740" name="object 92">
                <a:extLst>
                  <a:ext uri="{FF2B5EF4-FFF2-40B4-BE49-F238E27FC236}">
                    <a16:creationId xmlns:a16="http://schemas.microsoft.com/office/drawing/2014/main" id="{0604C3DD-9E57-1B2D-1DCC-C57DAC70F1C0}"/>
                  </a:ext>
                </a:extLst>
              </p:cNvPr>
              <p:cNvSpPr/>
              <p:nvPr/>
            </p:nvSpPr>
            <p:spPr>
              <a:xfrm>
                <a:off x="9401707" y="1210029"/>
                <a:ext cx="213781" cy="239704"/>
              </a:xfrm>
              <a:custGeom>
                <a:avLst/>
                <a:gdLst/>
                <a:ahLst/>
                <a:cxnLst/>
                <a:rect l="l" t="t" r="r" b="b"/>
                <a:pathLst>
                  <a:path w="213781" h="239704">
                    <a:moveTo>
                      <a:pt x="5333" y="239691"/>
                    </a:moveTo>
                    <a:lnTo>
                      <a:pt x="13359" y="239704"/>
                    </a:lnTo>
                    <a:lnTo>
                      <a:pt x="21411" y="236643"/>
                    </a:lnTo>
                    <a:lnTo>
                      <a:pt x="27533" y="230509"/>
                    </a:lnTo>
                    <a:lnTo>
                      <a:pt x="71056" y="186999"/>
                    </a:lnTo>
                    <a:lnTo>
                      <a:pt x="134403" y="123651"/>
                    </a:lnTo>
                    <a:lnTo>
                      <a:pt x="204609" y="53433"/>
                    </a:lnTo>
                    <a:lnTo>
                      <a:pt x="211509" y="43031"/>
                    </a:lnTo>
                    <a:lnTo>
                      <a:pt x="213781" y="31198"/>
                    </a:lnTo>
                    <a:lnTo>
                      <a:pt x="211425" y="19376"/>
                    </a:lnTo>
                    <a:lnTo>
                      <a:pt x="204609" y="9174"/>
                    </a:lnTo>
                    <a:lnTo>
                      <a:pt x="194207" y="2278"/>
                    </a:lnTo>
                    <a:lnTo>
                      <a:pt x="182371" y="0"/>
                    </a:lnTo>
                    <a:lnTo>
                      <a:pt x="170547" y="2344"/>
                    </a:lnTo>
                    <a:lnTo>
                      <a:pt x="160337" y="9161"/>
                    </a:lnTo>
                    <a:lnTo>
                      <a:pt x="27507" y="141990"/>
                    </a:lnTo>
                    <a:lnTo>
                      <a:pt x="18956" y="151795"/>
                    </a:lnTo>
                    <a:lnTo>
                      <a:pt x="11992" y="162417"/>
                    </a:lnTo>
                    <a:lnTo>
                      <a:pt x="6614" y="173691"/>
                    </a:lnTo>
                    <a:lnTo>
                      <a:pt x="2823" y="185448"/>
                    </a:lnTo>
                    <a:lnTo>
                      <a:pt x="618" y="197522"/>
                    </a:lnTo>
                    <a:lnTo>
                      <a:pt x="0" y="209746"/>
                    </a:lnTo>
                    <a:lnTo>
                      <a:pt x="968" y="221953"/>
                    </a:lnTo>
                    <a:lnTo>
                      <a:pt x="3522" y="233975"/>
                    </a:lnTo>
                    <a:lnTo>
                      <a:pt x="5333" y="239691"/>
                    </a:lnTo>
                    <a:close/>
                  </a:path>
                </a:pathLst>
              </a:custGeom>
              <a:solidFill>
                <a:srgbClr val="34426E"/>
              </a:solidFill>
            </p:spPr>
            <p:txBody>
              <a:bodyPr wrap="square" lIns="0" tIns="0" rIns="0" bIns="0" rtlCol="0">
                <a:noAutofit/>
              </a:bodyPr>
              <a:lstStyle/>
              <a:p>
                <a:endParaRPr/>
              </a:p>
            </p:txBody>
          </p:sp>
          <p:sp>
            <p:nvSpPr>
              <p:cNvPr id="2741" name="object 93">
                <a:extLst>
                  <a:ext uri="{FF2B5EF4-FFF2-40B4-BE49-F238E27FC236}">
                    <a16:creationId xmlns:a16="http://schemas.microsoft.com/office/drawing/2014/main" id="{F0374AF8-8B0B-145B-838F-E5C0BFEA9B33}"/>
                  </a:ext>
                </a:extLst>
              </p:cNvPr>
              <p:cNvSpPr/>
              <p:nvPr/>
            </p:nvSpPr>
            <p:spPr>
              <a:xfrm>
                <a:off x="9442232" y="1409254"/>
                <a:ext cx="106867" cy="106860"/>
              </a:xfrm>
              <a:custGeom>
                <a:avLst/>
                <a:gdLst/>
                <a:ahLst/>
                <a:cxnLst/>
                <a:rect l="l" t="t" r="r" b="b"/>
                <a:pathLst>
                  <a:path w="106867" h="106860">
                    <a:moveTo>
                      <a:pt x="9178" y="53414"/>
                    </a:moveTo>
                    <a:lnTo>
                      <a:pt x="2278" y="63819"/>
                    </a:lnTo>
                    <a:lnTo>
                      <a:pt x="0" y="75652"/>
                    </a:lnTo>
                    <a:lnTo>
                      <a:pt x="2347" y="87472"/>
                    </a:lnTo>
                    <a:lnTo>
                      <a:pt x="9166" y="97686"/>
                    </a:lnTo>
                    <a:lnTo>
                      <a:pt x="19573" y="104586"/>
                    </a:lnTo>
                    <a:lnTo>
                      <a:pt x="31409" y="106860"/>
                    </a:lnTo>
                    <a:lnTo>
                      <a:pt x="43232" y="104509"/>
                    </a:lnTo>
                    <a:lnTo>
                      <a:pt x="53438" y="97699"/>
                    </a:lnTo>
                    <a:lnTo>
                      <a:pt x="97685" y="53465"/>
                    </a:lnTo>
                    <a:lnTo>
                      <a:pt x="104597" y="43032"/>
                    </a:lnTo>
                    <a:lnTo>
                      <a:pt x="106867" y="31196"/>
                    </a:lnTo>
                    <a:lnTo>
                      <a:pt x="104513" y="19373"/>
                    </a:lnTo>
                    <a:lnTo>
                      <a:pt x="97697" y="9167"/>
                    </a:lnTo>
                    <a:lnTo>
                      <a:pt x="87286" y="2271"/>
                    </a:lnTo>
                    <a:lnTo>
                      <a:pt x="75451" y="0"/>
                    </a:lnTo>
                    <a:lnTo>
                      <a:pt x="63630" y="2350"/>
                    </a:lnTo>
                    <a:lnTo>
                      <a:pt x="53412" y="9167"/>
                    </a:lnTo>
                    <a:lnTo>
                      <a:pt x="9178" y="53414"/>
                    </a:lnTo>
                    <a:close/>
                  </a:path>
                </a:pathLst>
              </a:custGeom>
              <a:solidFill>
                <a:srgbClr val="ECB133"/>
              </a:solidFill>
            </p:spPr>
            <p:txBody>
              <a:bodyPr wrap="square" lIns="0" tIns="0" rIns="0" bIns="0" rtlCol="0">
                <a:noAutofit/>
              </a:bodyPr>
              <a:lstStyle/>
              <a:p>
                <a:endParaRPr/>
              </a:p>
            </p:txBody>
          </p:sp>
          <p:sp>
            <p:nvSpPr>
              <p:cNvPr id="2742" name="object 94">
                <a:extLst>
                  <a:ext uri="{FF2B5EF4-FFF2-40B4-BE49-F238E27FC236}">
                    <a16:creationId xmlns:a16="http://schemas.microsoft.com/office/drawing/2014/main" id="{5BA0DB75-640A-962E-785E-44DDCA06A996}"/>
                  </a:ext>
                </a:extLst>
              </p:cNvPr>
              <p:cNvSpPr/>
              <p:nvPr/>
            </p:nvSpPr>
            <p:spPr>
              <a:xfrm>
                <a:off x="9132746" y="1718725"/>
                <a:ext cx="213617" cy="239698"/>
              </a:xfrm>
              <a:custGeom>
                <a:avLst/>
                <a:gdLst/>
                <a:ahLst/>
                <a:cxnLst/>
                <a:rect l="l" t="t" r="r" b="b"/>
                <a:pathLst>
                  <a:path w="213617" h="239698">
                    <a:moveTo>
                      <a:pt x="213617" y="26073"/>
                    </a:moveTo>
                    <a:lnTo>
                      <a:pt x="213545" y="24894"/>
                    </a:lnTo>
                    <a:lnTo>
                      <a:pt x="211842" y="12316"/>
                    </a:lnTo>
                    <a:lnTo>
                      <a:pt x="208435" y="0"/>
                    </a:lnTo>
                    <a:lnTo>
                      <a:pt x="200409" y="0"/>
                    </a:lnTo>
                    <a:lnTo>
                      <a:pt x="192382" y="3060"/>
                    </a:lnTo>
                    <a:lnTo>
                      <a:pt x="186248" y="9182"/>
                    </a:lnTo>
                    <a:lnTo>
                      <a:pt x="142001" y="53428"/>
                    </a:lnTo>
                    <a:lnTo>
                      <a:pt x="79390" y="116039"/>
                    </a:lnTo>
                    <a:lnTo>
                      <a:pt x="9172" y="186258"/>
                    </a:lnTo>
                    <a:lnTo>
                      <a:pt x="2346" y="196476"/>
                    </a:lnTo>
                    <a:lnTo>
                      <a:pt x="0" y="208295"/>
                    </a:lnTo>
                    <a:lnTo>
                      <a:pt x="2277" y="220126"/>
                    </a:lnTo>
                    <a:lnTo>
                      <a:pt x="9172" y="230530"/>
                    </a:lnTo>
                    <a:lnTo>
                      <a:pt x="19382" y="237344"/>
                    </a:lnTo>
                    <a:lnTo>
                      <a:pt x="31203" y="239698"/>
                    </a:lnTo>
                    <a:lnTo>
                      <a:pt x="43038" y="237427"/>
                    </a:lnTo>
                    <a:lnTo>
                      <a:pt x="53444" y="230530"/>
                    </a:lnTo>
                    <a:lnTo>
                      <a:pt x="123650" y="160312"/>
                    </a:lnTo>
                    <a:lnTo>
                      <a:pt x="186273" y="97701"/>
                    </a:lnTo>
                    <a:lnTo>
                      <a:pt x="195989" y="86281"/>
                    </a:lnTo>
                    <a:lnTo>
                      <a:pt x="202890" y="75188"/>
                    </a:lnTo>
                    <a:lnTo>
                      <a:pt x="208103" y="63437"/>
                    </a:lnTo>
                    <a:lnTo>
                      <a:pt x="211627" y="51211"/>
                    </a:lnTo>
                    <a:lnTo>
                      <a:pt x="213465" y="38695"/>
                    </a:lnTo>
                    <a:lnTo>
                      <a:pt x="213617" y="26073"/>
                    </a:lnTo>
                    <a:close/>
                  </a:path>
                </a:pathLst>
              </a:custGeom>
              <a:solidFill>
                <a:srgbClr val="34426E"/>
              </a:solidFill>
            </p:spPr>
            <p:txBody>
              <a:bodyPr wrap="square" lIns="0" tIns="0" rIns="0" bIns="0" rtlCol="0">
                <a:noAutofit/>
              </a:bodyPr>
              <a:lstStyle/>
              <a:p>
                <a:endParaRPr/>
              </a:p>
            </p:txBody>
          </p:sp>
          <p:sp>
            <p:nvSpPr>
              <p:cNvPr id="2743" name="object 95">
                <a:extLst>
                  <a:ext uri="{FF2B5EF4-FFF2-40B4-BE49-F238E27FC236}">
                    <a16:creationId xmlns:a16="http://schemas.microsoft.com/office/drawing/2014/main" id="{B4B5F202-EDCC-70CF-E9B4-28576DB9ADD0}"/>
                  </a:ext>
                </a:extLst>
              </p:cNvPr>
              <p:cNvSpPr/>
              <p:nvPr/>
            </p:nvSpPr>
            <p:spPr>
              <a:xfrm>
                <a:off x="8999914" y="1611817"/>
                <a:ext cx="239707" cy="213771"/>
              </a:xfrm>
              <a:custGeom>
                <a:avLst/>
                <a:gdLst/>
                <a:ahLst/>
                <a:cxnLst/>
                <a:rect l="l" t="t" r="r" b="b"/>
                <a:pathLst>
                  <a:path w="239707" h="213771">
                    <a:moveTo>
                      <a:pt x="239694" y="5336"/>
                    </a:moveTo>
                    <a:lnTo>
                      <a:pt x="233985" y="3526"/>
                    </a:lnTo>
                    <a:lnTo>
                      <a:pt x="221966" y="970"/>
                    </a:lnTo>
                    <a:lnTo>
                      <a:pt x="209761" y="0"/>
                    </a:lnTo>
                    <a:lnTo>
                      <a:pt x="197538" y="616"/>
                    </a:lnTo>
                    <a:lnTo>
                      <a:pt x="185463" y="2818"/>
                    </a:lnTo>
                    <a:lnTo>
                      <a:pt x="173704" y="6607"/>
                    </a:lnTo>
                    <a:lnTo>
                      <a:pt x="162428" y="11983"/>
                    </a:lnTo>
                    <a:lnTo>
                      <a:pt x="151802" y="18946"/>
                    </a:lnTo>
                    <a:lnTo>
                      <a:pt x="141993" y="27497"/>
                    </a:lnTo>
                    <a:lnTo>
                      <a:pt x="9177" y="160326"/>
                    </a:lnTo>
                    <a:lnTo>
                      <a:pt x="2349" y="170546"/>
                    </a:lnTo>
                    <a:lnTo>
                      <a:pt x="0" y="182369"/>
                    </a:lnTo>
                    <a:lnTo>
                      <a:pt x="2277" y="194200"/>
                    </a:lnTo>
                    <a:lnTo>
                      <a:pt x="9177" y="204599"/>
                    </a:lnTo>
                    <a:lnTo>
                      <a:pt x="19395" y="211418"/>
                    </a:lnTo>
                    <a:lnTo>
                      <a:pt x="31214" y="213771"/>
                    </a:lnTo>
                    <a:lnTo>
                      <a:pt x="43045" y="211500"/>
                    </a:lnTo>
                    <a:lnTo>
                      <a:pt x="53449" y="204599"/>
                    </a:lnTo>
                    <a:lnTo>
                      <a:pt x="123667" y="134393"/>
                    </a:lnTo>
                    <a:lnTo>
                      <a:pt x="185567" y="72493"/>
                    </a:lnTo>
                    <a:lnTo>
                      <a:pt x="187002" y="71058"/>
                    </a:lnTo>
                    <a:lnTo>
                      <a:pt x="230525" y="27535"/>
                    </a:lnTo>
                    <a:lnTo>
                      <a:pt x="236646" y="21414"/>
                    </a:lnTo>
                    <a:lnTo>
                      <a:pt x="239707" y="13362"/>
                    </a:lnTo>
                    <a:lnTo>
                      <a:pt x="239694" y="5336"/>
                    </a:lnTo>
                    <a:close/>
                  </a:path>
                </a:pathLst>
              </a:custGeom>
              <a:solidFill>
                <a:srgbClr val="34426E"/>
              </a:solidFill>
            </p:spPr>
            <p:txBody>
              <a:bodyPr wrap="square" lIns="0" tIns="0" rIns="0" bIns="0" rtlCol="0">
                <a:noAutofit/>
              </a:bodyPr>
              <a:lstStyle/>
              <a:p>
                <a:endParaRPr/>
              </a:p>
            </p:txBody>
          </p:sp>
          <p:sp>
            <p:nvSpPr>
              <p:cNvPr id="2744" name="object 96">
                <a:extLst>
                  <a:ext uri="{FF2B5EF4-FFF2-40B4-BE49-F238E27FC236}">
                    <a16:creationId xmlns:a16="http://schemas.microsoft.com/office/drawing/2014/main" id="{E6FBE901-F92C-C62C-6BC2-12101689AB60}"/>
                  </a:ext>
                </a:extLst>
              </p:cNvPr>
              <p:cNvSpPr/>
              <p:nvPr/>
            </p:nvSpPr>
            <p:spPr>
              <a:xfrm>
                <a:off x="9199148" y="1652331"/>
                <a:ext cx="106865" cy="106871"/>
              </a:xfrm>
              <a:custGeom>
                <a:avLst/>
                <a:gdLst/>
                <a:ahLst/>
                <a:cxnLst/>
                <a:rect l="l" t="t" r="r" b="b"/>
                <a:pathLst>
                  <a:path w="106865" h="106871">
                    <a:moveTo>
                      <a:pt x="53414" y="9172"/>
                    </a:moveTo>
                    <a:lnTo>
                      <a:pt x="9167" y="53419"/>
                    </a:lnTo>
                    <a:lnTo>
                      <a:pt x="2350" y="63638"/>
                    </a:lnTo>
                    <a:lnTo>
                      <a:pt x="0" y="75462"/>
                    </a:lnTo>
                    <a:lnTo>
                      <a:pt x="2271" y="87298"/>
                    </a:lnTo>
                    <a:lnTo>
                      <a:pt x="9167" y="97704"/>
                    </a:lnTo>
                    <a:lnTo>
                      <a:pt x="19377" y="104521"/>
                    </a:lnTo>
                    <a:lnTo>
                      <a:pt x="31199" y="106871"/>
                    </a:lnTo>
                    <a:lnTo>
                      <a:pt x="43033" y="104598"/>
                    </a:lnTo>
                    <a:lnTo>
                      <a:pt x="53439" y="97704"/>
                    </a:lnTo>
                    <a:lnTo>
                      <a:pt x="97686" y="53470"/>
                    </a:lnTo>
                    <a:lnTo>
                      <a:pt x="104514" y="43230"/>
                    </a:lnTo>
                    <a:lnTo>
                      <a:pt x="106865" y="31410"/>
                    </a:lnTo>
                    <a:lnTo>
                      <a:pt x="104590" y="19577"/>
                    </a:lnTo>
                    <a:lnTo>
                      <a:pt x="97686" y="9172"/>
                    </a:lnTo>
                    <a:lnTo>
                      <a:pt x="87476" y="2353"/>
                    </a:lnTo>
                    <a:lnTo>
                      <a:pt x="75655" y="0"/>
                    </a:lnTo>
                    <a:lnTo>
                      <a:pt x="63820" y="2273"/>
                    </a:lnTo>
                    <a:lnTo>
                      <a:pt x="53414" y="9172"/>
                    </a:lnTo>
                    <a:close/>
                  </a:path>
                </a:pathLst>
              </a:custGeom>
              <a:solidFill>
                <a:srgbClr val="ECB133"/>
              </a:solidFill>
            </p:spPr>
            <p:txBody>
              <a:bodyPr wrap="square" lIns="0" tIns="0" rIns="0" bIns="0" rtlCol="0">
                <a:noAutofit/>
              </a:bodyPr>
              <a:lstStyle/>
              <a:p>
                <a:endParaRPr/>
              </a:p>
            </p:txBody>
          </p:sp>
          <p:sp>
            <p:nvSpPr>
              <p:cNvPr id="2745" name="object 97">
                <a:extLst>
                  <a:ext uri="{FF2B5EF4-FFF2-40B4-BE49-F238E27FC236}">
                    <a16:creationId xmlns:a16="http://schemas.microsoft.com/office/drawing/2014/main" id="{089C71D0-C89F-29E4-AF5A-0209C95082FE}"/>
                  </a:ext>
                </a:extLst>
              </p:cNvPr>
              <p:cNvSpPr/>
              <p:nvPr/>
            </p:nvSpPr>
            <p:spPr>
              <a:xfrm>
                <a:off x="9508619" y="1611969"/>
                <a:ext cx="239702" cy="213626"/>
              </a:xfrm>
              <a:custGeom>
                <a:avLst/>
                <a:gdLst/>
                <a:ahLst/>
                <a:cxnLst/>
                <a:rect l="l" t="t" r="r" b="b"/>
                <a:pathLst>
                  <a:path w="239702" h="213626">
                    <a:moveTo>
                      <a:pt x="26073" y="0"/>
                    </a:moveTo>
                    <a:lnTo>
                      <a:pt x="24917" y="71"/>
                    </a:lnTo>
                    <a:lnTo>
                      <a:pt x="12327" y="1781"/>
                    </a:lnTo>
                    <a:lnTo>
                      <a:pt x="25" y="5181"/>
                    </a:lnTo>
                    <a:lnTo>
                      <a:pt x="0" y="13220"/>
                    </a:lnTo>
                    <a:lnTo>
                      <a:pt x="3047" y="21247"/>
                    </a:lnTo>
                    <a:lnTo>
                      <a:pt x="9182" y="27381"/>
                    </a:lnTo>
                    <a:lnTo>
                      <a:pt x="53416" y="71615"/>
                    </a:lnTo>
                    <a:lnTo>
                      <a:pt x="116039" y="134226"/>
                    </a:lnTo>
                    <a:lnTo>
                      <a:pt x="186245" y="204444"/>
                    </a:lnTo>
                    <a:lnTo>
                      <a:pt x="196472" y="211277"/>
                    </a:lnTo>
                    <a:lnTo>
                      <a:pt x="208294" y="213626"/>
                    </a:lnTo>
                    <a:lnTo>
                      <a:pt x="220127" y="211348"/>
                    </a:lnTo>
                    <a:lnTo>
                      <a:pt x="230530" y="204444"/>
                    </a:lnTo>
                    <a:lnTo>
                      <a:pt x="237352" y="194225"/>
                    </a:lnTo>
                    <a:lnTo>
                      <a:pt x="239702" y="182401"/>
                    </a:lnTo>
                    <a:lnTo>
                      <a:pt x="237428" y="170565"/>
                    </a:lnTo>
                    <a:lnTo>
                      <a:pt x="230530" y="160159"/>
                    </a:lnTo>
                    <a:lnTo>
                      <a:pt x="160312" y="89954"/>
                    </a:lnTo>
                    <a:lnTo>
                      <a:pt x="97701" y="27330"/>
                    </a:lnTo>
                    <a:lnTo>
                      <a:pt x="86289" y="17639"/>
                    </a:lnTo>
                    <a:lnTo>
                      <a:pt x="75197" y="10736"/>
                    </a:lnTo>
                    <a:lnTo>
                      <a:pt x="63445" y="5522"/>
                    </a:lnTo>
                    <a:lnTo>
                      <a:pt x="51218" y="1996"/>
                    </a:lnTo>
                    <a:lnTo>
                      <a:pt x="38699" y="156"/>
                    </a:lnTo>
                    <a:lnTo>
                      <a:pt x="26073" y="0"/>
                    </a:lnTo>
                    <a:close/>
                  </a:path>
                </a:pathLst>
              </a:custGeom>
              <a:solidFill>
                <a:srgbClr val="34426E"/>
              </a:solidFill>
            </p:spPr>
            <p:txBody>
              <a:bodyPr wrap="square" lIns="0" tIns="0" rIns="0" bIns="0" rtlCol="0">
                <a:noAutofit/>
              </a:bodyPr>
              <a:lstStyle/>
              <a:p>
                <a:endParaRPr/>
              </a:p>
            </p:txBody>
          </p:sp>
          <p:sp>
            <p:nvSpPr>
              <p:cNvPr id="2746" name="object 98">
                <a:extLst>
                  <a:ext uri="{FF2B5EF4-FFF2-40B4-BE49-F238E27FC236}">
                    <a16:creationId xmlns:a16="http://schemas.microsoft.com/office/drawing/2014/main" id="{1F09E69B-6B33-7832-AD0D-5D88680E2E95}"/>
                  </a:ext>
                </a:extLst>
              </p:cNvPr>
              <p:cNvSpPr/>
              <p:nvPr/>
            </p:nvSpPr>
            <p:spPr>
              <a:xfrm>
                <a:off x="9506733" y="2027197"/>
                <a:ext cx="239705" cy="213620"/>
              </a:xfrm>
              <a:custGeom>
                <a:avLst/>
                <a:gdLst/>
                <a:ahLst/>
                <a:cxnLst/>
                <a:rect l="l" t="t" r="r" b="b"/>
                <a:pathLst>
                  <a:path w="239705" h="213620">
                    <a:moveTo>
                      <a:pt x="26073" y="213620"/>
                    </a:moveTo>
                    <a:lnTo>
                      <a:pt x="38700" y="213468"/>
                    </a:lnTo>
                    <a:lnTo>
                      <a:pt x="51220" y="211631"/>
                    </a:lnTo>
                    <a:lnTo>
                      <a:pt x="63446" y="208106"/>
                    </a:lnTo>
                    <a:lnTo>
                      <a:pt x="75197" y="202893"/>
                    </a:lnTo>
                    <a:lnTo>
                      <a:pt x="86287" y="195992"/>
                    </a:lnTo>
                    <a:lnTo>
                      <a:pt x="96532" y="187400"/>
                    </a:lnTo>
                    <a:lnTo>
                      <a:pt x="160324" y="123653"/>
                    </a:lnTo>
                    <a:lnTo>
                      <a:pt x="230543" y="53447"/>
                    </a:lnTo>
                    <a:lnTo>
                      <a:pt x="237435" y="43040"/>
                    </a:lnTo>
                    <a:lnTo>
                      <a:pt x="239705" y="31204"/>
                    </a:lnTo>
                    <a:lnTo>
                      <a:pt x="237354" y="19379"/>
                    </a:lnTo>
                    <a:lnTo>
                      <a:pt x="230543" y="9162"/>
                    </a:lnTo>
                    <a:lnTo>
                      <a:pt x="220134" y="2270"/>
                    </a:lnTo>
                    <a:lnTo>
                      <a:pt x="208295" y="0"/>
                    </a:lnTo>
                    <a:lnTo>
                      <a:pt x="196469" y="2351"/>
                    </a:lnTo>
                    <a:lnTo>
                      <a:pt x="186258" y="9162"/>
                    </a:lnTo>
                    <a:lnTo>
                      <a:pt x="116052" y="79381"/>
                    </a:lnTo>
                    <a:lnTo>
                      <a:pt x="53428" y="142004"/>
                    </a:lnTo>
                    <a:lnTo>
                      <a:pt x="9182" y="186251"/>
                    </a:lnTo>
                    <a:lnTo>
                      <a:pt x="3060" y="192373"/>
                    </a:lnTo>
                    <a:lnTo>
                      <a:pt x="0" y="200412"/>
                    </a:lnTo>
                    <a:lnTo>
                      <a:pt x="25" y="208438"/>
                    </a:lnTo>
                    <a:lnTo>
                      <a:pt x="12332" y="211843"/>
                    </a:lnTo>
                    <a:lnTo>
                      <a:pt x="24918" y="213548"/>
                    </a:lnTo>
                    <a:lnTo>
                      <a:pt x="26073" y="213620"/>
                    </a:lnTo>
                    <a:close/>
                  </a:path>
                </a:pathLst>
              </a:custGeom>
              <a:solidFill>
                <a:srgbClr val="34426E"/>
              </a:solidFill>
            </p:spPr>
            <p:txBody>
              <a:bodyPr wrap="square" lIns="0" tIns="0" rIns="0" bIns="0" rtlCol="0">
                <a:noAutofit/>
              </a:bodyPr>
              <a:lstStyle/>
              <a:p>
                <a:endParaRPr/>
              </a:p>
            </p:txBody>
          </p:sp>
          <p:sp>
            <p:nvSpPr>
              <p:cNvPr id="2747" name="object 99">
                <a:extLst>
                  <a:ext uri="{FF2B5EF4-FFF2-40B4-BE49-F238E27FC236}">
                    <a16:creationId xmlns:a16="http://schemas.microsoft.com/office/drawing/2014/main" id="{B98C84FA-C844-7F50-0F43-0D661239D2E5}"/>
                  </a:ext>
                </a:extLst>
              </p:cNvPr>
              <p:cNvSpPr/>
              <p:nvPr/>
            </p:nvSpPr>
            <p:spPr>
              <a:xfrm>
                <a:off x="9399840" y="1894379"/>
                <a:ext cx="213769" cy="239690"/>
              </a:xfrm>
              <a:custGeom>
                <a:avLst/>
                <a:gdLst/>
                <a:ahLst/>
                <a:cxnLst/>
                <a:rect l="l" t="t" r="r" b="b"/>
                <a:pathLst>
                  <a:path w="213769" h="239690">
                    <a:moveTo>
                      <a:pt x="5333" y="239677"/>
                    </a:moveTo>
                    <a:lnTo>
                      <a:pt x="13360" y="239690"/>
                    </a:lnTo>
                    <a:lnTo>
                      <a:pt x="21411" y="236654"/>
                    </a:lnTo>
                    <a:lnTo>
                      <a:pt x="27533" y="230507"/>
                    </a:lnTo>
                    <a:lnTo>
                      <a:pt x="71056" y="186997"/>
                    </a:lnTo>
                    <a:lnTo>
                      <a:pt x="72491" y="185549"/>
                    </a:lnTo>
                    <a:lnTo>
                      <a:pt x="134403" y="123650"/>
                    </a:lnTo>
                    <a:lnTo>
                      <a:pt x="204596" y="53444"/>
                    </a:lnTo>
                    <a:lnTo>
                      <a:pt x="211495" y="43036"/>
                    </a:lnTo>
                    <a:lnTo>
                      <a:pt x="213769" y="31199"/>
                    </a:lnTo>
                    <a:lnTo>
                      <a:pt x="211415" y="19376"/>
                    </a:lnTo>
                    <a:lnTo>
                      <a:pt x="204596" y="9172"/>
                    </a:lnTo>
                    <a:lnTo>
                      <a:pt x="194193" y="2272"/>
                    </a:lnTo>
                    <a:lnTo>
                      <a:pt x="182357" y="0"/>
                    </a:lnTo>
                    <a:lnTo>
                      <a:pt x="170533" y="2356"/>
                    </a:lnTo>
                    <a:lnTo>
                      <a:pt x="160337" y="9172"/>
                    </a:lnTo>
                    <a:lnTo>
                      <a:pt x="27495" y="142001"/>
                    </a:lnTo>
                    <a:lnTo>
                      <a:pt x="18946" y="151808"/>
                    </a:lnTo>
                    <a:lnTo>
                      <a:pt x="11983" y="162432"/>
                    </a:lnTo>
                    <a:lnTo>
                      <a:pt x="6607" y="173707"/>
                    </a:lnTo>
                    <a:lnTo>
                      <a:pt x="2818" y="185465"/>
                    </a:lnTo>
                    <a:lnTo>
                      <a:pt x="615" y="197539"/>
                    </a:lnTo>
                    <a:lnTo>
                      <a:pt x="0" y="209762"/>
                    </a:lnTo>
                    <a:lnTo>
                      <a:pt x="971" y="221967"/>
                    </a:lnTo>
                    <a:lnTo>
                      <a:pt x="3529" y="233987"/>
                    </a:lnTo>
                    <a:lnTo>
                      <a:pt x="5333" y="239677"/>
                    </a:lnTo>
                    <a:close/>
                  </a:path>
                </a:pathLst>
              </a:custGeom>
              <a:solidFill>
                <a:srgbClr val="34426E"/>
              </a:solidFill>
            </p:spPr>
            <p:txBody>
              <a:bodyPr wrap="square" lIns="0" tIns="0" rIns="0" bIns="0" rtlCol="0">
                <a:noAutofit/>
              </a:bodyPr>
              <a:lstStyle/>
              <a:p>
                <a:endParaRPr/>
              </a:p>
            </p:txBody>
          </p:sp>
          <p:sp>
            <p:nvSpPr>
              <p:cNvPr id="2748" name="object 100">
                <a:extLst>
                  <a:ext uri="{FF2B5EF4-FFF2-40B4-BE49-F238E27FC236}">
                    <a16:creationId xmlns:a16="http://schemas.microsoft.com/office/drawing/2014/main" id="{B35AE7E9-B970-43C3-F6F3-CC866AA47F17}"/>
                  </a:ext>
                </a:extLst>
              </p:cNvPr>
              <p:cNvSpPr/>
              <p:nvPr/>
            </p:nvSpPr>
            <p:spPr>
              <a:xfrm>
                <a:off x="9440363" y="2093606"/>
                <a:ext cx="106860" cy="106857"/>
              </a:xfrm>
              <a:custGeom>
                <a:avLst/>
                <a:gdLst/>
                <a:ahLst/>
                <a:cxnLst/>
                <a:rect l="l" t="t" r="r" b="b"/>
                <a:pathLst>
                  <a:path w="106860" h="106857">
                    <a:moveTo>
                      <a:pt x="9167" y="53423"/>
                    </a:moveTo>
                    <a:lnTo>
                      <a:pt x="2272" y="63823"/>
                    </a:lnTo>
                    <a:lnTo>
                      <a:pt x="0" y="75654"/>
                    </a:lnTo>
                    <a:lnTo>
                      <a:pt x="2353" y="87475"/>
                    </a:lnTo>
                    <a:lnTo>
                      <a:pt x="9167" y="97683"/>
                    </a:lnTo>
                    <a:lnTo>
                      <a:pt x="19572" y="104584"/>
                    </a:lnTo>
                    <a:lnTo>
                      <a:pt x="31410" y="106857"/>
                    </a:lnTo>
                    <a:lnTo>
                      <a:pt x="43234" y="104503"/>
                    </a:lnTo>
                    <a:lnTo>
                      <a:pt x="53427" y="97696"/>
                    </a:lnTo>
                    <a:lnTo>
                      <a:pt x="97673" y="53449"/>
                    </a:lnTo>
                    <a:lnTo>
                      <a:pt x="104593" y="43018"/>
                    </a:lnTo>
                    <a:lnTo>
                      <a:pt x="106860" y="31182"/>
                    </a:lnTo>
                    <a:lnTo>
                      <a:pt x="104498" y="19360"/>
                    </a:lnTo>
                    <a:lnTo>
                      <a:pt x="97686" y="9177"/>
                    </a:lnTo>
                    <a:lnTo>
                      <a:pt x="87281" y="2273"/>
                    </a:lnTo>
                    <a:lnTo>
                      <a:pt x="75447" y="0"/>
                    </a:lnTo>
                    <a:lnTo>
                      <a:pt x="63627" y="2352"/>
                    </a:lnTo>
                    <a:lnTo>
                      <a:pt x="53414" y="9177"/>
                    </a:lnTo>
                    <a:lnTo>
                      <a:pt x="9167" y="53423"/>
                    </a:lnTo>
                    <a:close/>
                  </a:path>
                </a:pathLst>
              </a:custGeom>
              <a:solidFill>
                <a:srgbClr val="ECB133"/>
              </a:solidFill>
            </p:spPr>
            <p:txBody>
              <a:bodyPr wrap="square" lIns="0" tIns="0" rIns="0" bIns="0" rtlCol="0">
                <a:noAutofit/>
              </a:bodyPr>
              <a:lstStyle/>
              <a:p>
                <a:endParaRPr/>
              </a:p>
            </p:txBody>
          </p:sp>
          <p:sp>
            <p:nvSpPr>
              <p:cNvPr id="2749" name="object 101">
                <a:extLst>
                  <a:ext uri="{FF2B5EF4-FFF2-40B4-BE49-F238E27FC236}">
                    <a16:creationId xmlns:a16="http://schemas.microsoft.com/office/drawing/2014/main" id="{15164299-7071-0DD5-0A0F-60C22146A2DF}"/>
                  </a:ext>
                </a:extLst>
              </p:cNvPr>
              <p:cNvSpPr/>
              <p:nvPr/>
            </p:nvSpPr>
            <p:spPr>
              <a:xfrm>
                <a:off x="9401709" y="1718715"/>
                <a:ext cx="213779" cy="239696"/>
              </a:xfrm>
              <a:custGeom>
                <a:avLst/>
                <a:gdLst/>
                <a:ahLst/>
                <a:cxnLst/>
                <a:rect l="l" t="t" r="r" b="b"/>
                <a:pathLst>
                  <a:path w="213779" h="239696">
                    <a:moveTo>
                      <a:pt x="5331" y="12"/>
                    </a:moveTo>
                    <a:lnTo>
                      <a:pt x="3523" y="5719"/>
                    </a:lnTo>
                    <a:lnTo>
                      <a:pt x="967" y="17740"/>
                    </a:lnTo>
                    <a:lnTo>
                      <a:pt x="0" y="29947"/>
                    </a:lnTo>
                    <a:lnTo>
                      <a:pt x="619" y="42170"/>
                    </a:lnTo>
                    <a:lnTo>
                      <a:pt x="2824" y="54243"/>
                    </a:lnTo>
                    <a:lnTo>
                      <a:pt x="6616" y="66000"/>
                    </a:lnTo>
                    <a:lnTo>
                      <a:pt x="11994" y="77273"/>
                    </a:lnTo>
                    <a:lnTo>
                      <a:pt x="18957" y="87896"/>
                    </a:lnTo>
                    <a:lnTo>
                      <a:pt x="27505" y="97701"/>
                    </a:lnTo>
                    <a:lnTo>
                      <a:pt x="160321" y="230517"/>
                    </a:lnTo>
                    <a:lnTo>
                      <a:pt x="170547" y="237347"/>
                    </a:lnTo>
                    <a:lnTo>
                      <a:pt x="182372" y="239696"/>
                    </a:lnTo>
                    <a:lnTo>
                      <a:pt x="194207" y="237422"/>
                    </a:lnTo>
                    <a:lnTo>
                      <a:pt x="204606" y="230530"/>
                    </a:lnTo>
                    <a:lnTo>
                      <a:pt x="211429" y="220312"/>
                    </a:lnTo>
                    <a:lnTo>
                      <a:pt x="213779" y="208491"/>
                    </a:lnTo>
                    <a:lnTo>
                      <a:pt x="211505" y="196656"/>
                    </a:lnTo>
                    <a:lnTo>
                      <a:pt x="204606" y="186245"/>
                    </a:lnTo>
                    <a:lnTo>
                      <a:pt x="134401" y="116039"/>
                    </a:lnTo>
                    <a:lnTo>
                      <a:pt x="72501" y="54140"/>
                    </a:lnTo>
                    <a:lnTo>
                      <a:pt x="71053" y="52692"/>
                    </a:lnTo>
                    <a:lnTo>
                      <a:pt x="27543" y="9194"/>
                    </a:lnTo>
                    <a:lnTo>
                      <a:pt x="21409" y="3047"/>
                    </a:lnTo>
                    <a:lnTo>
                      <a:pt x="13357" y="0"/>
                    </a:lnTo>
                    <a:lnTo>
                      <a:pt x="5331" y="12"/>
                    </a:lnTo>
                    <a:close/>
                  </a:path>
                </a:pathLst>
              </a:custGeom>
              <a:solidFill>
                <a:srgbClr val="34426E"/>
              </a:solidFill>
            </p:spPr>
            <p:txBody>
              <a:bodyPr wrap="square" lIns="0" tIns="0" rIns="0" bIns="0" rtlCol="0">
                <a:noAutofit/>
              </a:bodyPr>
              <a:lstStyle/>
              <a:p>
                <a:endParaRPr/>
              </a:p>
            </p:txBody>
          </p:sp>
          <p:sp>
            <p:nvSpPr>
              <p:cNvPr id="2750" name="object 102">
                <a:extLst>
                  <a:ext uri="{FF2B5EF4-FFF2-40B4-BE49-F238E27FC236}">
                    <a16:creationId xmlns:a16="http://schemas.microsoft.com/office/drawing/2014/main" id="{3A76F997-CA69-17E3-44B4-67192D08DA78}"/>
                  </a:ext>
                </a:extLst>
              </p:cNvPr>
              <p:cNvSpPr/>
              <p:nvPr/>
            </p:nvSpPr>
            <p:spPr>
              <a:xfrm>
                <a:off x="9442233" y="1652333"/>
                <a:ext cx="106870" cy="106846"/>
              </a:xfrm>
              <a:custGeom>
                <a:avLst/>
                <a:gdLst/>
                <a:ahLst/>
                <a:cxnLst/>
                <a:rect l="l" t="t" r="r" b="b"/>
                <a:pathLst>
                  <a:path w="106870" h="106846">
                    <a:moveTo>
                      <a:pt x="9177" y="53446"/>
                    </a:moveTo>
                    <a:lnTo>
                      <a:pt x="53411" y="97680"/>
                    </a:lnTo>
                    <a:lnTo>
                      <a:pt x="63634" y="104493"/>
                    </a:lnTo>
                    <a:lnTo>
                      <a:pt x="75457" y="106846"/>
                    </a:lnTo>
                    <a:lnTo>
                      <a:pt x="87291" y="104576"/>
                    </a:lnTo>
                    <a:lnTo>
                      <a:pt x="97696" y="97680"/>
                    </a:lnTo>
                    <a:lnTo>
                      <a:pt x="104510" y="87487"/>
                    </a:lnTo>
                    <a:lnTo>
                      <a:pt x="106870" y="75663"/>
                    </a:lnTo>
                    <a:lnTo>
                      <a:pt x="104602" y="63825"/>
                    </a:lnTo>
                    <a:lnTo>
                      <a:pt x="97708" y="53420"/>
                    </a:lnTo>
                    <a:lnTo>
                      <a:pt x="53449" y="9173"/>
                    </a:lnTo>
                    <a:lnTo>
                      <a:pt x="43244" y="2354"/>
                    </a:lnTo>
                    <a:lnTo>
                      <a:pt x="31419" y="0"/>
                    </a:lnTo>
                    <a:lnTo>
                      <a:pt x="19581" y="2272"/>
                    </a:lnTo>
                    <a:lnTo>
                      <a:pt x="9177" y="9173"/>
                    </a:lnTo>
                    <a:lnTo>
                      <a:pt x="2349" y="19392"/>
                    </a:lnTo>
                    <a:lnTo>
                      <a:pt x="0" y="31211"/>
                    </a:lnTo>
                    <a:lnTo>
                      <a:pt x="2277" y="43042"/>
                    </a:lnTo>
                    <a:lnTo>
                      <a:pt x="9177" y="53446"/>
                    </a:lnTo>
                    <a:close/>
                  </a:path>
                </a:pathLst>
              </a:custGeom>
              <a:solidFill>
                <a:srgbClr val="ECB133"/>
              </a:solidFill>
            </p:spPr>
            <p:txBody>
              <a:bodyPr wrap="square" lIns="0" tIns="0" rIns="0" bIns="0" rtlCol="0">
                <a:noAutofit/>
              </a:bodyPr>
              <a:lstStyle/>
              <a:p>
                <a:endParaRPr/>
              </a:p>
            </p:txBody>
          </p:sp>
          <p:sp>
            <p:nvSpPr>
              <p:cNvPr id="2751" name="object 103">
                <a:extLst>
                  <a:ext uri="{FF2B5EF4-FFF2-40B4-BE49-F238E27FC236}">
                    <a16:creationId xmlns:a16="http://schemas.microsoft.com/office/drawing/2014/main" id="{E0E3502F-F2A3-D40A-9D2F-89BD377136AB}"/>
                  </a:ext>
                </a:extLst>
              </p:cNvPr>
              <p:cNvSpPr/>
              <p:nvPr/>
            </p:nvSpPr>
            <p:spPr>
              <a:xfrm>
                <a:off x="9132741" y="1210018"/>
                <a:ext cx="213628" cy="239718"/>
              </a:xfrm>
              <a:custGeom>
                <a:avLst/>
                <a:gdLst/>
                <a:ahLst/>
                <a:cxnLst/>
                <a:rect l="l" t="t" r="r" b="b"/>
                <a:pathLst>
                  <a:path w="213628" h="239718">
                    <a:moveTo>
                      <a:pt x="213628" y="213632"/>
                    </a:moveTo>
                    <a:lnTo>
                      <a:pt x="213472" y="201005"/>
                    </a:lnTo>
                    <a:lnTo>
                      <a:pt x="211632" y="188486"/>
                    </a:lnTo>
                    <a:lnTo>
                      <a:pt x="208107" y="176261"/>
                    </a:lnTo>
                    <a:lnTo>
                      <a:pt x="202893" y="164511"/>
                    </a:lnTo>
                    <a:lnTo>
                      <a:pt x="195989" y="153420"/>
                    </a:lnTo>
                    <a:lnTo>
                      <a:pt x="187392" y="143170"/>
                    </a:lnTo>
                    <a:lnTo>
                      <a:pt x="123661" y="79381"/>
                    </a:lnTo>
                    <a:lnTo>
                      <a:pt x="53443" y="9162"/>
                    </a:lnTo>
                    <a:lnTo>
                      <a:pt x="43038" y="2268"/>
                    </a:lnTo>
                    <a:lnTo>
                      <a:pt x="31202" y="0"/>
                    </a:lnTo>
                    <a:lnTo>
                      <a:pt x="19377" y="2357"/>
                    </a:lnTo>
                    <a:lnTo>
                      <a:pt x="9183" y="9162"/>
                    </a:lnTo>
                    <a:lnTo>
                      <a:pt x="2278" y="19567"/>
                    </a:lnTo>
                    <a:lnTo>
                      <a:pt x="0" y="31401"/>
                    </a:lnTo>
                    <a:lnTo>
                      <a:pt x="2347" y="43224"/>
                    </a:lnTo>
                    <a:lnTo>
                      <a:pt x="9170" y="53447"/>
                    </a:lnTo>
                    <a:lnTo>
                      <a:pt x="79376" y="123653"/>
                    </a:lnTo>
                    <a:lnTo>
                      <a:pt x="142012" y="186277"/>
                    </a:lnTo>
                    <a:lnTo>
                      <a:pt x="186246" y="230523"/>
                    </a:lnTo>
                    <a:lnTo>
                      <a:pt x="192381" y="236645"/>
                    </a:lnTo>
                    <a:lnTo>
                      <a:pt x="200420" y="239718"/>
                    </a:lnTo>
                    <a:lnTo>
                      <a:pt x="208446" y="239680"/>
                    </a:lnTo>
                    <a:lnTo>
                      <a:pt x="211851" y="227373"/>
                    </a:lnTo>
                    <a:lnTo>
                      <a:pt x="213556" y="214787"/>
                    </a:lnTo>
                    <a:lnTo>
                      <a:pt x="213628" y="213632"/>
                    </a:lnTo>
                    <a:close/>
                  </a:path>
                </a:pathLst>
              </a:custGeom>
              <a:solidFill>
                <a:srgbClr val="34426E"/>
              </a:solidFill>
            </p:spPr>
            <p:txBody>
              <a:bodyPr wrap="square" lIns="0" tIns="0" rIns="0" bIns="0" rtlCol="0">
                <a:noAutofit/>
              </a:bodyPr>
              <a:lstStyle/>
              <a:p>
                <a:endParaRPr/>
              </a:p>
            </p:txBody>
          </p:sp>
          <p:sp>
            <p:nvSpPr>
              <p:cNvPr id="2752" name="object 104">
                <a:extLst>
                  <a:ext uri="{FF2B5EF4-FFF2-40B4-BE49-F238E27FC236}">
                    <a16:creationId xmlns:a16="http://schemas.microsoft.com/office/drawing/2014/main" id="{20A09536-F0CF-0692-915B-0731E8461891}"/>
                  </a:ext>
                </a:extLst>
              </p:cNvPr>
              <p:cNvSpPr/>
              <p:nvPr/>
            </p:nvSpPr>
            <p:spPr>
              <a:xfrm>
                <a:off x="8999917" y="1342848"/>
                <a:ext cx="239710" cy="213781"/>
              </a:xfrm>
              <a:custGeom>
                <a:avLst/>
                <a:gdLst/>
                <a:ahLst/>
                <a:cxnLst/>
                <a:rect l="l" t="t" r="r" b="b"/>
                <a:pathLst>
                  <a:path w="239710" h="213781">
                    <a:moveTo>
                      <a:pt x="239685" y="208448"/>
                    </a:moveTo>
                    <a:lnTo>
                      <a:pt x="239710" y="200421"/>
                    </a:lnTo>
                    <a:lnTo>
                      <a:pt x="236662" y="192382"/>
                    </a:lnTo>
                    <a:lnTo>
                      <a:pt x="230515" y="186248"/>
                    </a:lnTo>
                    <a:lnTo>
                      <a:pt x="187005" y="142712"/>
                    </a:lnTo>
                    <a:lnTo>
                      <a:pt x="185557" y="141290"/>
                    </a:lnTo>
                    <a:lnTo>
                      <a:pt x="123658" y="79378"/>
                    </a:lnTo>
                    <a:lnTo>
                      <a:pt x="53439" y="9172"/>
                    </a:lnTo>
                    <a:lnTo>
                      <a:pt x="43038" y="2273"/>
                    </a:lnTo>
                    <a:lnTo>
                      <a:pt x="31203" y="0"/>
                    </a:lnTo>
                    <a:lnTo>
                      <a:pt x="19379" y="2353"/>
                    </a:lnTo>
                    <a:lnTo>
                      <a:pt x="9167" y="9172"/>
                    </a:lnTo>
                    <a:lnTo>
                      <a:pt x="2273" y="19573"/>
                    </a:lnTo>
                    <a:lnTo>
                      <a:pt x="0" y="31408"/>
                    </a:lnTo>
                    <a:lnTo>
                      <a:pt x="2350" y="43233"/>
                    </a:lnTo>
                    <a:lnTo>
                      <a:pt x="9167" y="53444"/>
                    </a:lnTo>
                    <a:lnTo>
                      <a:pt x="141996" y="186273"/>
                    </a:lnTo>
                    <a:lnTo>
                      <a:pt x="151805" y="194825"/>
                    </a:lnTo>
                    <a:lnTo>
                      <a:pt x="162431" y="201790"/>
                    </a:lnTo>
                    <a:lnTo>
                      <a:pt x="173706" y="207168"/>
                    </a:lnTo>
                    <a:lnTo>
                      <a:pt x="185463" y="210959"/>
                    </a:lnTo>
                    <a:lnTo>
                      <a:pt x="197536" y="213163"/>
                    </a:lnTo>
                    <a:lnTo>
                      <a:pt x="209758" y="213781"/>
                    </a:lnTo>
                    <a:lnTo>
                      <a:pt x="221962" y="212812"/>
                    </a:lnTo>
                    <a:lnTo>
                      <a:pt x="233981" y="210256"/>
                    </a:lnTo>
                    <a:lnTo>
                      <a:pt x="239685" y="208448"/>
                    </a:lnTo>
                    <a:close/>
                  </a:path>
                </a:pathLst>
              </a:custGeom>
              <a:solidFill>
                <a:srgbClr val="34426E"/>
              </a:solidFill>
            </p:spPr>
            <p:txBody>
              <a:bodyPr wrap="square" lIns="0" tIns="0" rIns="0" bIns="0" rtlCol="0">
                <a:noAutofit/>
              </a:bodyPr>
              <a:lstStyle/>
              <a:p>
                <a:endParaRPr/>
              </a:p>
            </p:txBody>
          </p:sp>
          <p:sp>
            <p:nvSpPr>
              <p:cNvPr id="2753" name="object 105">
                <a:extLst>
                  <a:ext uri="{FF2B5EF4-FFF2-40B4-BE49-F238E27FC236}">
                    <a16:creationId xmlns:a16="http://schemas.microsoft.com/office/drawing/2014/main" id="{F6032382-5A22-81F8-5D3A-606C3D25EBDE}"/>
                  </a:ext>
                </a:extLst>
              </p:cNvPr>
              <p:cNvSpPr/>
              <p:nvPr/>
            </p:nvSpPr>
            <p:spPr>
              <a:xfrm>
                <a:off x="9199148" y="1409231"/>
                <a:ext cx="106865" cy="106870"/>
              </a:xfrm>
              <a:custGeom>
                <a:avLst/>
                <a:gdLst/>
                <a:ahLst/>
                <a:cxnLst/>
                <a:rect l="l" t="t" r="r" b="b"/>
                <a:pathLst>
                  <a:path w="106865" h="106870">
                    <a:moveTo>
                      <a:pt x="53414" y="97702"/>
                    </a:moveTo>
                    <a:lnTo>
                      <a:pt x="63820" y="104596"/>
                    </a:lnTo>
                    <a:lnTo>
                      <a:pt x="75655" y="106870"/>
                    </a:lnTo>
                    <a:lnTo>
                      <a:pt x="87476" y="104519"/>
                    </a:lnTo>
                    <a:lnTo>
                      <a:pt x="97686" y="97702"/>
                    </a:lnTo>
                    <a:lnTo>
                      <a:pt x="104588" y="87296"/>
                    </a:lnTo>
                    <a:lnTo>
                      <a:pt x="106865" y="75465"/>
                    </a:lnTo>
                    <a:lnTo>
                      <a:pt x="104515" y="63647"/>
                    </a:lnTo>
                    <a:lnTo>
                      <a:pt x="97699" y="53443"/>
                    </a:lnTo>
                    <a:lnTo>
                      <a:pt x="53452" y="9183"/>
                    </a:lnTo>
                    <a:lnTo>
                      <a:pt x="43034" y="2272"/>
                    </a:lnTo>
                    <a:lnTo>
                      <a:pt x="31202" y="0"/>
                    </a:lnTo>
                    <a:lnTo>
                      <a:pt x="19381" y="2355"/>
                    </a:lnTo>
                    <a:lnTo>
                      <a:pt x="9167" y="9183"/>
                    </a:lnTo>
                    <a:lnTo>
                      <a:pt x="2270" y="19591"/>
                    </a:lnTo>
                    <a:lnTo>
                      <a:pt x="0" y="31428"/>
                    </a:lnTo>
                    <a:lnTo>
                      <a:pt x="2353" y="43251"/>
                    </a:lnTo>
                    <a:lnTo>
                      <a:pt x="9167" y="53455"/>
                    </a:lnTo>
                    <a:lnTo>
                      <a:pt x="53414" y="97702"/>
                    </a:lnTo>
                    <a:close/>
                  </a:path>
                </a:pathLst>
              </a:custGeom>
              <a:solidFill>
                <a:srgbClr val="ECB133"/>
              </a:solidFill>
            </p:spPr>
            <p:txBody>
              <a:bodyPr wrap="square" lIns="0" tIns="0" rIns="0" bIns="0" rtlCol="0">
                <a:noAutofit/>
              </a:bodyPr>
              <a:lstStyle/>
              <a:p>
                <a:endParaRPr/>
              </a:p>
            </p:txBody>
          </p:sp>
          <p:sp>
            <p:nvSpPr>
              <p:cNvPr id="2754" name="object 106">
                <a:extLst>
                  <a:ext uri="{FF2B5EF4-FFF2-40B4-BE49-F238E27FC236}">
                    <a16:creationId xmlns:a16="http://schemas.microsoft.com/office/drawing/2014/main" id="{6442304E-300F-15D2-59BE-F4E11AB97DB3}"/>
                  </a:ext>
                </a:extLst>
              </p:cNvPr>
              <p:cNvSpPr/>
              <p:nvPr/>
            </p:nvSpPr>
            <p:spPr>
              <a:xfrm>
                <a:off x="9342563" y="1552658"/>
                <a:ext cx="63121" cy="63121"/>
              </a:xfrm>
              <a:custGeom>
                <a:avLst/>
                <a:gdLst/>
                <a:ahLst/>
                <a:cxnLst/>
                <a:rect l="l" t="t" r="r" b="b"/>
                <a:pathLst>
                  <a:path w="63121" h="63121">
                    <a:moveTo>
                      <a:pt x="9243" y="9242"/>
                    </a:moveTo>
                    <a:lnTo>
                      <a:pt x="9098" y="9388"/>
                    </a:lnTo>
                    <a:lnTo>
                      <a:pt x="2254" y="19820"/>
                    </a:lnTo>
                    <a:lnTo>
                      <a:pt x="0" y="31657"/>
                    </a:lnTo>
                    <a:lnTo>
                      <a:pt x="2330" y="43484"/>
                    </a:lnTo>
                    <a:lnTo>
                      <a:pt x="9243" y="53882"/>
                    </a:lnTo>
                    <a:lnTo>
                      <a:pt x="19813" y="60863"/>
                    </a:lnTo>
                    <a:lnTo>
                      <a:pt x="31653" y="63121"/>
                    </a:lnTo>
                    <a:lnTo>
                      <a:pt x="43483" y="60795"/>
                    </a:lnTo>
                    <a:lnTo>
                      <a:pt x="53884" y="53882"/>
                    </a:lnTo>
                    <a:lnTo>
                      <a:pt x="54016" y="53749"/>
                    </a:lnTo>
                    <a:lnTo>
                      <a:pt x="60863" y="43318"/>
                    </a:lnTo>
                    <a:lnTo>
                      <a:pt x="63121" y="31481"/>
                    </a:lnTo>
                    <a:lnTo>
                      <a:pt x="60791" y="19655"/>
                    </a:lnTo>
                    <a:lnTo>
                      <a:pt x="53871" y="9255"/>
                    </a:lnTo>
                    <a:lnTo>
                      <a:pt x="53729" y="9113"/>
                    </a:lnTo>
                    <a:lnTo>
                      <a:pt x="43302" y="2263"/>
                    </a:lnTo>
                    <a:lnTo>
                      <a:pt x="31464" y="0"/>
                    </a:lnTo>
                    <a:lnTo>
                      <a:pt x="19637" y="2325"/>
                    </a:lnTo>
                    <a:lnTo>
                      <a:pt x="9243" y="9242"/>
                    </a:lnTo>
                    <a:close/>
                  </a:path>
                </a:pathLst>
              </a:custGeom>
              <a:solidFill>
                <a:srgbClr val="34426E"/>
              </a:solidFill>
            </p:spPr>
            <p:txBody>
              <a:bodyPr wrap="square" lIns="0" tIns="0" rIns="0" bIns="0" rtlCol="0">
                <a:noAutofit/>
              </a:bodyPr>
              <a:lstStyle/>
              <a:p>
                <a:endParaRPr/>
              </a:p>
            </p:txBody>
          </p:sp>
          <p:sp>
            <p:nvSpPr>
              <p:cNvPr id="2755" name="object 31">
                <a:extLst>
                  <a:ext uri="{FF2B5EF4-FFF2-40B4-BE49-F238E27FC236}">
                    <a16:creationId xmlns:a16="http://schemas.microsoft.com/office/drawing/2014/main" id="{B3DEBA6C-7006-7AC0-866B-BAACACD00874}"/>
                  </a:ext>
                </a:extLst>
              </p:cNvPr>
              <p:cNvSpPr/>
              <p:nvPr/>
            </p:nvSpPr>
            <p:spPr>
              <a:xfrm>
                <a:off x="9506746" y="2296330"/>
                <a:ext cx="239702" cy="213617"/>
              </a:xfrm>
              <a:custGeom>
                <a:avLst/>
                <a:gdLst/>
                <a:ahLst/>
                <a:cxnLst/>
                <a:rect l="l" t="t" r="r" b="b"/>
                <a:pathLst>
                  <a:path w="239702" h="213617">
                    <a:moveTo>
                      <a:pt x="26073" y="0"/>
                    </a:moveTo>
                    <a:lnTo>
                      <a:pt x="24909" y="69"/>
                    </a:lnTo>
                    <a:lnTo>
                      <a:pt x="12317" y="1764"/>
                    </a:lnTo>
                    <a:lnTo>
                      <a:pt x="12" y="5156"/>
                    </a:lnTo>
                    <a:lnTo>
                      <a:pt x="0" y="13195"/>
                    </a:lnTo>
                    <a:lnTo>
                      <a:pt x="3060" y="21234"/>
                    </a:lnTo>
                    <a:lnTo>
                      <a:pt x="9182" y="27355"/>
                    </a:lnTo>
                    <a:lnTo>
                      <a:pt x="53428" y="71615"/>
                    </a:lnTo>
                    <a:lnTo>
                      <a:pt x="116039" y="134213"/>
                    </a:lnTo>
                    <a:lnTo>
                      <a:pt x="186245" y="204444"/>
                    </a:lnTo>
                    <a:lnTo>
                      <a:pt x="196464" y="211266"/>
                    </a:lnTo>
                    <a:lnTo>
                      <a:pt x="208288" y="213617"/>
                    </a:lnTo>
                    <a:lnTo>
                      <a:pt x="220124" y="211342"/>
                    </a:lnTo>
                    <a:lnTo>
                      <a:pt x="230530" y="204444"/>
                    </a:lnTo>
                    <a:lnTo>
                      <a:pt x="237352" y="194225"/>
                    </a:lnTo>
                    <a:lnTo>
                      <a:pt x="239702" y="182401"/>
                    </a:lnTo>
                    <a:lnTo>
                      <a:pt x="237428" y="170565"/>
                    </a:lnTo>
                    <a:lnTo>
                      <a:pt x="230530" y="160159"/>
                    </a:lnTo>
                    <a:lnTo>
                      <a:pt x="160312" y="89941"/>
                    </a:lnTo>
                    <a:lnTo>
                      <a:pt x="97701" y="27330"/>
                    </a:lnTo>
                    <a:lnTo>
                      <a:pt x="86282" y="17612"/>
                    </a:lnTo>
                    <a:lnTo>
                      <a:pt x="75191" y="10712"/>
                    </a:lnTo>
                    <a:lnTo>
                      <a:pt x="63439" y="5501"/>
                    </a:lnTo>
                    <a:lnTo>
                      <a:pt x="51213" y="1979"/>
                    </a:lnTo>
                    <a:lnTo>
                      <a:pt x="38695" y="146"/>
                    </a:lnTo>
                    <a:lnTo>
                      <a:pt x="26073" y="0"/>
                    </a:lnTo>
                    <a:close/>
                  </a:path>
                </a:pathLst>
              </a:custGeom>
              <a:solidFill>
                <a:srgbClr val="34426E"/>
              </a:solidFill>
            </p:spPr>
            <p:txBody>
              <a:bodyPr wrap="square" lIns="0" tIns="0" rIns="0" bIns="0" rtlCol="0">
                <a:noAutofit/>
              </a:bodyPr>
              <a:lstStyle/>
              <a:p>
                <a:endParaRPr/>
              </a:p>
            </p:txBody>
          </p:sp>
          <p:sp>
            <p:nvSpPr>
              <p:cNvPr id="2756" name="object 32">
                <a:extLst>
                  <a:ext uri="{FF2B5EF4-FFF2-40B4-BE49-F238E27FC236}">
                    <a16:creationId xmlns:a16="http://schemas.microsoft.com/office/drawing/2014/main" id="{186A0592-8F25-7E19-3373-2F90547FEBA1}"/>
                  </a:ext>
                </a:extLst>
              </p:cNvPr>
              <p:cNvSpPr/>
              <p:nvPr/>
            </p:nvSpPr>
            <p:spPr>
              <a:xfrm>
                <a:off x="9399840" y="2403063"/>
                <a:ext cx="213773" cy="239702"/>
              </a:xfrm>
              <a:custGeom>
                <a:avLst/>
                <a:gdLst/>
                <a:ahLst/>
                <a:cxnLst/>
                <a:rect l="l" t="t" r="r" b="b"/>
                <a:pathLst>
                  <a:path w="213773" h="239702">
                    <a:moveTo>
                      <a:pt x="5333" y="25"/>
                    </a:moveTo>
                    <a:lnTo>
                      <a:pt x="3529" y="5712"/>
                    </a:lnTo>
                    <a:lnTo>
                      <a:pt x="971" y="17729"/>
                    </a:lnTo>
                    <a:lnTo>
                      <a:pt x="0" y="29932"/>
                    </a:lnTo>
                    <a:lnTo>
                      <a:pt x="615" y="42154"/>
                    </a:lnTo>
                    <a:lnTo>
                      <a:pt x="2818" y="54228"/>
                    </a:lnTo>
                    <a:lnTo>
                      <a:pt x="6607" y="65986"/>
                    </a:lnTo>
                    <a:lnTo>
                      <a:pt x="11983" y="77263"/>
                    </a:lnTo>
                    <a:lnTo>
                      <a:pt x="18946" y="87890"/>
                    </a:lnTo>
                    <a:lnTo>
                      <a:pt x="27495" y="97701"/>
                    </a:lnTo>
                    <a:lnTo>
                      <a:pt x="160324" y="230530"/>
                    </a:lnTo>
                    <a:lnTo>
                      <a:pt x="170535" y="237349"/>
                    </a:lnTo>
                    <a:lnTo>
                      <a:pt x="182360" y="239702"/>
                    </a:lnTo>
                    <a:lnTo>
                      <a:pt x="194195" y="237429"/>
                    </a:lnTo>
                    <a:lnTo>
                      <a:pt x="204596" y="230530"/>
                    </a:lnTo>
                    <a:lnTo>
                      <a:pt x="211420" y="220312"/>
                    </a:lnTo>
                    <a:lnTo>
                      <a:pt x="213773" y="208492"/>
                    </a:lnTo>
                    <a:lnTo>
                      <a:pt x="211500" y="196661"/>
                    </a:lnTo>
                    <a:lnTo>
                      <a:pt x="204596" y="186258"/>
                    </a:lnTo>
                    <a:lnTo>
                      <a:pt x="134391" y="116039"/>
                    </a:lnTo>
                    <a:lnTo>
                      <a:pt x="72491" y="54152"/>
                    </a:lnTo>
                    <a:lnTo>
                      <a:pt x="71056" y="52705"/>
                    </a:lnTo>
                    <a:lnTo>
                      <a:pt x="27533" y="9182"/>
                    </a:lnTo>
                    <a:lnTo>
                      <a:pt x="21411" y="3048"/>
                    </a:lnTo>
                    <a:lnTo>
                      <a:pt x="13360" y="0"/>
                    </a:lnTo>
                    <a:lnTo>
                      <a:pt x="5333" y="25"/>
                    </a:lnTo>
                    <a:close/>
                  </a:path>
                </a:pathLst>
              </a:custGeom>
              <a:solidFill>
                <a:srgbClr val="34426E"/>
              </a:solidFill>
            </p:spPr>
            <p:txBody>
              <a:bodyPr wrap="square" lIns="0" tIns="0" rIns="0" bIns="0" rtlCol="0">
                <a:noAutofit/>
              </a:bodyPr>
              <a:lstStyle/>
              <a:p>
                <a:endParaRPr/>
              </a:p>
            </p:txBody>
          </p:sp>
          <p:sp>
            <p:nvSpPr>
              <p:cNvPr id="2757" name="object 33">
                <a:extLst>
                  <a:ext uri="{FF2B5EF4-FFF2-40B4-BE49-F238E27FC236}">
                    <a16:creationId xmlns:a16="http://schemas.microsoft.com/office/drawing/2014/main" id="{1740D2E7-A594-FD8C-E993-191785A9843E}"/>
                  </a:ext>
                </a:extLst>
              </p:cNvPr>
              <p:cNvSpPr/>
              <p:nvPr/>
            </p:nvSpPr>
            <p:spPr>
              <a:xfrm>
                <a:off x="9440368" y="2336683"/>
                <a:ext cx="106855" cy="106847"/>
              </a:xfrm>
              <a:custGeom>
                <a:avLst/>
                <a:gdLst/>
                <a:ahLst/>
                <a:cxnLst/>
                <a:rect l="l" t="t" r="r" b="b"/>
                <a:pathLst>
                  <a:path w="106855" h="106847">
                    <a:moveTo>
                      <a:pt x="9162" y="53433"/>
                    </a:moveTo>
                    <a:lnTo>
                      <a:pt x="53409" y="97680"/>
                    </a:lnTo>
                    <a:lnTo>
                      <a:pt x="63614" y="104494"/>
                    </a:lnTo>
                    <a:lnTo>
                      <a:pt x="75436" y="106847"/>
                    </a:lnTo>
                    <a:lnTo>
                      <a:pt x="87273" y="104577"/>
                    </a:lnTo>
                    <a:lnTo>
                      <a:pt x="97681" y="97680"/>
                    </a:lnTo>
                    <a:lnTo>
                      <a:pt x="104499" y="87476"/>
                    </a:lnTo>
                    <a:lnTo>
                      <a:pt x="106855" y="75656"/>
                    </a:lnTo>
                    <a:lnTo>
                      <a:pt x="104587" y="63821"/>
                    </a:lnTo>
                    <a:lnTo>
                      <a:pt x="97694" y="53408"/>
                    </a:lnTo>
                    <a:lnTo>
                      <a:pt x="53447" y="9174"/>
                    </a:lnTo>
                    <a:lnTo>
                      <a:pt x="43229" y="2351"/>
                    </a:lnTo>
                    <a:lnTo>
                      <a:pt x="31406" y="0"/>
                    </a:lnTo>
                    <a:lnTo>
                      <a:pt x="19570" y="2273"/>
                    </a:lnTo>
                    <a:lnTo>
                      <a:pt x="9162" y="9174"/>
                    </a:lnTo>
                    <a:lnTo>
                      <a:pt x="2357" y="19367"/>
                    </a:lnTo>
                    <a:lnTo>
                      <a:pt x="0" y="31192"/>
                    </a:lnTo>
                    <a:lnTo>
                      <a:pt x="2268" y="43029"/>
                    </a:lnTo>
                    <a:lnTo>
                      <a:pt x="9162" y="53433"/>
                    </a:lnTo>
                    <a:close/>
                  </a:path>
                </a:pathLst>
              </a:custGeom>
              <a:solidFill>
                <a:srgbClr val="ECB133"/>
              </a:solidFill>
            </p:spPr>
            <p:txBody>
              <a:bodyPr wrap="square" lIns="0" tIns="0" rIns="0" bIns="0" rtlCol="0">
                <a:noAutofit/>
              </a:bodyPr>
              <a:lstStyle/>
              <a:p>
                <a:endParaRPr/>
              </a:p>
            </p:txBody>
          </p:sp>
          <p:sp>
            <p:nvSpPr>
              <p:cNvPr id="2758" name="object 28">
                <a:extLst>
                  <a:ext uri="{FF2B5EF4-FFF2-40B4-BE49-F238E27FC236}">
                    <a16:creationId xmlns:a16="http://schemas.microsoft.com/office/drawing/2014/main" id="{6F9EA790-7FB2-3A7A-DCED-11D50F6457C8}"/>
                  </a:ext>
                </a:extLst>
              </p:cNvPr>
              <p:cNvSpPr/>
              <p:nvPr/>
            </p:nvSpPr>
            <p:spPr>
              <a:xfrm>
                <a:off x="8442542" y="1206034"/>
                <a:ext cx="213604" cy="239696"/>
              </a:xfrm>
              <a:custGeom>
                <a:avLst/>
                <a:gdLst/>
                <a:ahLst/>
                <a:cxnLst/>
                <a:rect l="l" t="t" r="r" b="b"/>
                <a:pathLst>
                  <a:path w="213604" h="239696">
                    <a:moveTo>
                      <a:pt x="213604" y="213623"/>
                    </a:moveTo>
                    <a:lnTo>
                      <a:pt x="213458" y="201001"/>
                    </a:lnTo>
                    <a:lnTo>
                      <a:pt x="211624" y="188486"/>
                    </a:lnTo>
                    <a:lnTo>
                      <a:pt x="208102" y="176261"/>
                    </a:lnTo>
                    <a:lnTo>
                      <a:pt x="202891" y="164510"/>
                    </a:lnTo>
                    <a:lnTo>
                      <a:pt x="195991" y="153418"/>
                    </a:lnTo>
                    <a:lnTo>
                      <a:pt x="187400" y="143168"/>
                    </a:lnTo>
                    <a:lnTo>
                      <a:pt x="123650" y="79384"/>
                    </a:lnTo>
                    <a:lnTo>
                      <a:pt x="53444" y="9166"/>
                    </a:lnTo>
                    <a:lnTo>
                      <a:pt x="43044" y="2269"/>
                    </a:lnTo>
                    <a:lnTo>
                      <a:pt x="31211" y="0"/>
                    </a:lnTo>
                    <a:lnTo>
                      <a:pt x="19388" y="2355"/>
                    </a:lnTo>
                    <a:lnTo>
                      <a:pt x="9172" y="9178"/>
                    </a:lnTo>
                    <a:lnTo>
                      <a:pt x="2273" y="19579"/>
                    </a:lnTo>
                    <a:lnTo>
                      <a:pt x="0" y="31414"/>
                    </a:lnTo>
                    <a:lnTo>
                      <a:pt x="2353" y="43239"/>
                    </a:lnTo>
                    <a:lnTo>
                      <a:pt x="9172" y="53450"/>
                    </a:lnTo>
                    <a:lnTo>
                      <a:pt x="79378" y="123656"/>
                    </a:lnTo>
                    <a:lnTo>
                      <a:pt x="141989" y="186267"/>
                    </a:lnTo>
                    <a:lnTo>
                      <a:pt x="186248" y="230527"/>
                    </a:lnTo>
                    <a:lnTo>
                      <a:pt x="192369" y="236635"/>
                    </a:lnTo>
                    <a:lnTo>
                      <a:pt x="200396" y="239696"/>
                    </a:lnTo>
                    <a:lnTo>
                      <a:pt x="208435" y="239683"/>
                    </a:lnTo>
                    <a:lnTo>
                      <a:pt x="211842" y="227380"/>
                    </a:lnTo>
                    <a:lnTo>
                      <a:pt x="213535" y="214788"/>
                    </a:lnTo>
                    <a:lnTo>
                      <a:pt x="213604" y="213623"/>
                    </a:lnTo>
                    <a:close/>
                  </a:path>
                </a:pathLst>
              </a:custGeom>
              <a:solidFill>
                <a:srgbClr val="34426E"/>
              </a:solidFill>
            </p:spPr>
            <p:txBody>
              <a:bodyPr wrap="square" lIns="0" tIns="0" rIns="0" bIns="0" rtlCol="0">
                <a:noAutofit/>
              </a:bodyPr>
              <a:lstStyle/>
              <a:p>
                <a:endParaRPr/>
              </a:p>
            </p:txBody>
          </p:sp>
          <p:sp>
            <p:nvSpPr>
              <p:cNvPr id="2759" name="object 29">
                <a:extLst>
                  <a:ext uri="{FF2B5EF4-FFF2-40B4-BE49-F238E27FC236}">
                    <a16:creationId xmlns:a16="http://schemas.microsoft.com/office/drawing/2014/main" id="{8357B2F2-C2ED-8C5F-3133-49A66D2AD80B}"/>
                  </a:ext>
                </a:extLst>
              </p:cNvPr>
              <p:cNvSpPr/>
              <p:nvPr/>
            </p:nvSpPr>
            <p:spPr>
              <a:xfrm>
                <a:off x="8309722" y="1338872"/>
                <a:ext cx="239691" cy="213768"/>
              </a:xfrm>
              <a:custGeom>
                <a:avLst/>
                <a:gdLst/>
                <a:ahLst/>
                <a:cxnLst/>
                <a:rect l="l" t="t" r="r" b="b"/>
                <a:pathLst>
                  <a:path w="239691" h="213768">
                    <a:moveTo>
                      <a:pt x="239679" y="208443"/>
                    </a:moveTo>
                    <a:lnTo>
                      <a:pt x="239691" y="200404"/>
                    </a:lnTo>
                    <a:lnTo>
                      <a:pt x="236643" y="192352"/>
                    </a:lnTo>
                    <a:lnTo>
                      <a:pt x="230522" y="186243"/>
                    </a:lnTo>
                    <a:lnTo>
                      <a:pt x="186986" y="142695"/>
                    </a:lnTo>
                    <a:lnTo>
                      <a:pt x="185551" y="141260"/>
                    </a:lnTo>
                    <a:lnTo>
                      <a:pt x="123651" y="79373"/>
                    </a:lnTo>
                    <a:lnTo>
                      <a:pt x="53433" y="9167"/>
                    </a:lnTo>
                    <a:lnTo>
                      <a:pt x="43030" y="2269"/>
                    </a:lnTo>
                    <a:lnTo>
                      <a:pt x="31193" y="0"/>
                    </a:lnTo>
                    <a:lnTo>
                      <a:pt x="19370" y="2356"/>
                    </a:lnTo>
                    <a:lnTo>
                      <a:pt x="9174" y="9167"/>
                    </a:lnTo>
                    <a:lnTo>
                      <a:pt x="2273" y="19570"/>
                    </a:lnTo>
                    <a:lnTo>
                      <a:pt x="0" y="31406"/>
                    </a:lnTo>
                    <a:lnTo>
                      <a:pt x="2351" y="43232"/>
                    </a:lnTo>
                    <a:lnTo>
                      <a:pt x="9161" y="53439"/>
                    </a:lnTo>
                    <a:lnTo>
                      <a:pt x="141990" y="186269"/>
                    </a:lnTo>
                    <a:lnTo>
                      <a:pt x="151800" y="194817"/>
                    </a:lnTo>
                    <a:lnTo>
                      <a:pt x="162427" y="201779"/>
                    </a:lnTo>
                    <a:lnTo>
                      <a:pt x="173703" y="207156"/>
                    </a:lnTo>
                    <a:lnTo>
                      <a:pt x="185462" y="210946"/>
                    </a:lnTo>
                    <a:lnTo>
                      <a:pt x="197536" y="213150"/>
                    </a:lnTo>
                    <a:lnTo>
                      <a:pt x="209759" y="213768"/>
                    </a:lnTo>
                    <a:lnTo>
                      <a:pt x="221964" y="212800"/>
                    </a:lnTo>
                    <a:lnTo>
                      <a:pt x="233984" y="210246"/>
                    </a:lnTo>
                    <a:lnTo>
                      <a:pt x="239679" y="208443"/>
                    </a:lnTo>
                    <a:close/>
                  </a:path>
                </a:pathLst>
              </a:custGeom>
              <a:solidFill>
                <a:srgbClr val="34426E"/>
              </a:solidFill>
            </p:spPr>
            <p:txBody>
              <a:bodyPr wrap="square" lIns="0" tIns="0" rIns="0" bIns="0" rtlCol="0">
                <a:noAutofit/>
              </a:bodyPr>
              <a:lstStyle/>
              <a:p>
                <a:endParaRPr/>
              </a:p>
            </p:txBody>
          </p:sp>
          <p:sp>
            <p:nvSpPr>
              <p:cNvPr id="2760" name="object 30">
                <a:extLst>
                  <a:ext uri="{FF2B5EF4-FFF2-40B4-BE49-F238E27FC236}">
                    <a16:creationId xmlns:a16="http://schemas.microsoft.com/office/drawing/2014/main" id="{83740232-E606-8FFC-9779-258D947F73A2}"/>
                  </a:ext>
                </a:extLst>
              </p:cNvPr>
              <p:cNvSpPr/>
              <p:nvPr/>
            </p:nvSpPr>
            <p:spPr>
              <a:xfrm>
                <a:off x="8508936" y="1405251"/>
                <a:ext cx="106870" cy="106867"/>
              </a:xfrm>
              <a:custGeom>
                <a:avLst/>
                <a:gdLst/>
                <a:ahLst/>
                <a:cxnLst/>
                <a:rect l="l" t="t" r="r" b="b"/>
                <a:pathLst>
                  <a:path w="106870" h="106867">
                    <a:moveTo>
                      <a:pt x="53412" y="97688"/>
                    </a:moveTo>
                    <a:lnTo>
                      <a:pt x="63817" y="104587"/>
                    </a:lnTo>
                    <a:lnTo>
                      <a:pt x="75651" y="106867"/>
                    </a:lnTo>
                    <a:lnTo>
                      <a:pt x="87474" y="104522"/>
                    </a:lnTo>
                    <a:lnTo>
                      <a:pt x="97697" y="97700"/>
                    </a:lnTo>
                    <a:lnTo>
                      <a:pt x="104597" y="87294"/>
                    </a:lnTo>
                    <a:lnTo>
                      <a:pt x="106870" y="75460"/>
                    </a:lnTo>
                    <a:lnTo>
                      <a:pt x="104516" y="63638"/>
                    </a:lnTo>
                    <a:lnTo>
                      <a:pt x="97697" y="53428"/>
                    </a:lnTo>
                    <a:lnTo>
                      <a:pt x="53463" y="9181"/>
                    </a:lnTo>
                    <a:lnTo>
                      <a:pt x="43035" y="2269"/>
                    </a:lnTo>
                    <a:lnTo>
                      <a:pt x="31199" y="0"/>
                    </a:lnTo>
                    <a:lnTo>
                      <a:pt x="19373" y="2353"/>
                    </a:lnTo>
                    <a:lnTo>
                      <a:pt x="9166" y="9169"/>
                    </a:lnTo>
                    <a:lnTo>
                      <a:pt x="2270" y="19573"/>
                    </a:lnTo>
                    <a:lnTo>
                      <a:pt x="0" y="31408"/>
                    </a:lnTo>
                    <a:lnTo>
                      <a:pt x="2352" y="43230"/>
                    </a:lnTo>
                    <a:lnTo>
                      <a:pt x="9178" y="53454"/>
                    </a:lnTo>
                    <a:lnTo>
                      <a:pt x="53412" y="97688"/>
                    </a:lnTo>
                    <a:close/>
                  </a:path>
                </a:pathLst>
              </a:custGeom>
              <a:solidFill>
                <a:srgbClr val="ECB133"/>
              </a:solidFill>
            </p:spPr>
            <p:txBody>
              <a:bodyPr wrap="square" lIns="0" tIns="0" rIns="0" bIns="0" rtlCol="0">
                <a:noAutofit/>
              </a:bodyPr>
              <a:lstStyle/>
              <a:p>
                <a:endParaRPr/>
              </a:p>
            </p:txBody>
          </p:sp>
        </p:grpSp>
        <p:grpSp>
          <p:nvGrpSpPr>
            <p:cNvPr id="2761" name="Group 2760">
              <a:extLst>
                <a:ext uri="{FF2B5EF4-FFF2-40B4-BE49-F238E27FC236}">
                  <a16:creationId xmlns:a16="http://schemas.microsoft.com/office/drawing/2014/main" id="{0430F7F5-6214-AF6A-D183-3645060CE55D}"/>
                </a:ext>
              </a:extLst>
            </p:cNvPr>
            <p:cNvGrpSpPr/>
            <p:nvPr/>
          </p:nvGrpSpPr>
          <p:grpSpPr>
            <a:xfrm>
              <a:off x="11416357" y="-2196"/>
              <a:ext cx="732760" cy="732652"/>
              <a:chOff x="8309715" y="1206034"/>
              <a:chExt cx="1438606" cy="1438393"/>
            </a:xfrm>
          </p:grpSpPr>
          <p:sp>
            <p:nvSpPr>
              <p:cNvPr id="2762" name="object 61">
                <a:extLst>
                  <a:ext uri="{FF2B5EF4-FFF2-40B4-BE49-F238E27FC236}">
                    <a16:creationId xmlns:a16="http://schemas.microsoft.com/office/drawing/2014/main" id="{D0AE698F-D971-C427-D6C6-A1519CCB91EF}"/>
                  </a:ext>
                </a:extLst>
              </p:cNvPr>
              <p:cNvSpPr/>
              <p:nvPr/>
            </p:nvSpPr>
            <p:spPr>
              <a:xfrm>
                <a:off x="9130872" y="2403060"/>
                <a:ext cx="213604" cy="239704"/>
              </a:xfrm>
              <a:custGeom>
                <a:avLst/>
                <a:gdLst/>
                <a:ahLst/>
                <a:cxnLst/>
                <a:rect l="l" t="t" r="r" b="b"/>
                <a:pathLst>
                  <a:path w="213604" h="239704">
                    <a:moveTo>
                      <a:pt x="213604" y="26073"/>
                    </a:moveTo>
                    <a:lnTo>
                      <a:pt x="213535" y="24921"/>
                    </a:lnTo>
                    <a:lnTo>
                      <a:pt x="211843" y="12333"/>
                    </a:lnTo>
                    <a:lnTo>
                      <a:pt x="208435" y="25"/>
                    </a:lnTo>
                    <a:lnTo>
                      <a:pt x="200409" y="0"/>
                    </a:lnTo>
                    <a:lnTo>
                      <a:pt x="192369" y="3060"/>
                    </a:lnTo>
                    <a:lnTo>
                      <a:pt x="186248" y="9182"/>
                    </a:lnTo>
                    <a:lnTo>
                      <a:pt x="141989" y="53428"/>
                    </a:lnTo>
                    <a:lnTo>
                      <a:pt x="79378" y="116052"/>
                    </a:lnTo>
                    <a:lnTo>
                      <a:pt x="9172" y="186258"/>
                    </a:lnTo>
                    <a:lnTo>
                      <a:pt x="2350" y="196477"/>
                    </a:lnTo>
                    <a:lnTo>
                      <a:pt x="0" y="208301"/>
                    </a:lnTo>
                    <a:lnTo>
                      <a:pt x="2274" y="220137"/>
                    </a:lnTo>
                    <a:lnTo>
                      <a:pt x="9172" y="230543"/>
                    </a:lnTo>
                    <a:lnTo>
                      <a:pt x="19378" y="237353"/>
                    </a:lnTo>
                    <a:lnTo>
                      <a:pt x="31201" y="239704"/>
                    </a:lnTo>
                    <a:lnTo>
                      <a:pt x="43036" y="237430"/>
                    </a:lnTo>
                    <a:lnTo>
                      <a:pt x="53444" y="230530"/>
                    </a:lnTo>
                    <a:lnTo>
                      <a:pt x="123650" y="160312"/>
                    </a:lnTo>
                    <a:lnTo>
                      <a:pt x="186273" y="97713"/>
                    </a:lnTo>
                    <a:lnTo>
                      <a:pt x="195986" y="86275"/>
                    </a:lnTo>
                    <a:lnTo>
                      <a:pt x="202889" y="75185"/>
                    </a:lnTo>
                    <a:lnTo>
                      <a:pt x="208101" y="63437"/>
                    </a:lnTo>
                    <a:lnTo>
                      <a:pt x="211624" y="51214"/>
                    </a:lnTo>
                    <a:lnTo>
                      <a:pt x="213458" y="38698"/>
                    </a:lnTo>
                    <a:lnTo>
                      <a:pt x="213604" y="26073"/>
                    </a:lnTo>
                    <a:close/>
                  </a:path>
                </a:pathLst>
              </a:custGeom>
              <a:solidFill>
                <a:srgbClr val="34426E"/>
              </a:solidFill>
            </p:spPr>
            <p:txBody>
              <a:bodyPr wrap="square" lIns="0" tIns="0" rIns="0" bIns="0" rtlCol="0">
                <a:noAutofit/>
              </a:bodyPr>
              <a:lstStyle/>
              <a:p>
                <a:endParaRPr/>
              </a:p>
            </p:txBody>
          </p:sp>
          <p:sp>
            <p:nvSpPr>
              <p:cNvPr id="2763" name="object 62">
                <a:extLst>
                  <a:ext uri="{FF2B5EF4-FFF2-40B4-BE49-F238E27FC236}">
                    <a16:creationId xmlns:a16="http://schemas.microsoft.com/office/drawing/2014/main" id="{76305D87-F2D0-4903-2506-ED92C58ADED5}"/>
                  </a:ext>
                </a:extLst>
              </p:cNvPr>
              <p:cNvSpPr/>
              <p:nvPr/>
            </p:nvSpPr>
            <p:spPr>
              <a:xfrm>
                <a:off x="8998047" y="2296167"/>
                <a:ext cx="239690" cy="213769"/>
              </a:xfrm>
              <a:custGeom>
                <a:avLst/>
                <a:gdLst/>
                <a:ahLst/>
                <a:cxnLst/>
                <a:rect l="l" t="t" r="r" b="b"/>
                <a:pathLst>
                  <a:path w="239690" h="213769">
                    <a:moveTo>
                      <a:pt x="239690" y="5333"/>
                    </a:moveTo>
                    <a:lnTo>
                      <a:pt x="233990" y="3526"/>
                    </a:lnTo>
                    <a:lnTo>
                      <a:pt x="221970" y="970"/>
                    </a:lnTo>
                    <a:lnTo>
                      <a:pt x="209764" y="0"/>
                    </a:lnTo>
                    <a:lnTo>
                      <a:pt x="197540" y="616"/>
                    </a:lnTo>
                    <a:lnTo>
                      <a:pt x="185465" y="2819"/>
                    </a:lnTo>
                    <a:lnTo>
                      <a:pt x="173707" y="6609"/>
                    </a:lnTo>
                    <a:lnTo>
                      <a:pt x="162431" y="11985"/>
                    </a:lnTo>
                    <a:lnTo>
                      <a:pt x="151807" y="18947"/>
                    </a:lnTo>
                    <a:lnTo>
                      <a:pt x="142001" y="27495"/>
                    </a:lnTo>
                    <a:lnTo>
                      <a:pt x="9172" y="160324"/>
                    </a:lnTo>
                    <a:lnTo>
                      <a:pt x="2353" y="170536"/>
                    </a:lnTo>
                    <a:lnTo>
                      <a:pt x="0" y="182360"/>
                    </a:lnTo>
                    <a:lnTo>
                      <a:pt x="2273" y="194195"/>
                    </a:lnTo>
                    <a:lnTo>
                      <a:pt x="9172" y="204596"/>
                    </a:lnTo>
                    <a:lnTo>
                      <a:pt x="19378" y="211415"/>
                    </a:lnTo>
                    <a:lnTo>
                      <a:pt x="31203" y="213769"/>
                    </a:lnTo>
                    <a:lnTo>
                      <a:pt x="43041" y="211496"/>
                    </a:lnTo>
                    <a:lnTo>
                      <a:pt x="53444" y="204596"/>
                    </a:lnTo>
                    <a:lnTo>
                      <a:pt x="123662" y="134403"/>
                    </a:lnTo>
                    <a:lnTo>
                      <a:pt x="185562" y="72491"/>
                    </a:lnTo>
                    <a:lnTo>
                      <a:pt x="186997" y="71056"/>
                    </a:lnTo>
                    <a:lnTo>
                      <a:pt x="230520" y="27533"/>
                    </a:lnTo>
                    <a:lnTo>
                      <a:pt x="236654" y="21411"/>
                    </a:lnTo>
                    <a:lnTo>
                      <a:pt x="239690" y="13360"/>
                    </a:lnTo>
                    <a:lnTo>
                      <a:pt x="239690" y="5333"/>
                    </a:lnTo>
                    <a:close/>
                  </a:path>
                </a:pathLst>
              </a:custGeom>
              <a:solidFill>
                <a:srgbClr val="34426E"/>
              </a:solidFill>
            </p:spPr>
            <p:txBody>
              <a:bodyPr wrap="square" lIns="0" tIns="0" rIns="0" bIns="0" rtlCol="0">
                <a:noAutofit/>
              </a:bodyPr>
              <a:lstStyle/>
              <a:p>
                <a:endParaRPr/>
              </a:p>
            </p:txBody>
          </p:sp>
          <p:sp>
            <p:nvSpPr>
              <p:cNvPr id="2764" name="object 63">
                <a:extLst>
                  <a:ext uri="{FF2B5EF4-FFF2-40B4-BE49-F238E27FC236}">
                    <a16:creationId xmlns:a16="http://schemas.microsoft.com/office/drawing/2014/main" id="{93E9DC14-960A-712C-C175-492703B35567}"/>
                  </a:ext>
                </a:extLst>
              </p:cNvPr>
              <p:cNvSpPr/>
              <p:nvPr/>
            </p:nvSpPr>
            <p:spPr>
              <a:xfrm>
                <a:off x="9197278" y="2336688"/>
                <a:ext cx="106859" cy="106865"/>
              </a:xfrm>
              <a:custGeom>
                <a:avLst/>
                <a:gdLst/>
                <a:ahLst/>
                <a:cxnLst/>
                <a:rect l="l" t="t" r="r" b="b"/>
                <a:pathLst>
                  <a:path w="106859" h="106865">
                    <a:moveTo>
                      <a:pt x="53412" y="9177"/>
                    </a:moveTo>
                    <a:lnTo>
                      <a:pt x="9178" y="53411"/>
                    </a:lnTo>
                    <a:lnTo>
                      <a:pt x="2349" y="63642"/>
                    </a:lnTo>
                    <a:lnTo>
                      <a:pt x="0" y="75464"/>
                    </a:lnTo>
                    <a:lnTo>
                      <a:pt x="2271" y="87299"/>
                    </a:lnTo>
                    <a:lnTo>
                      <a:pt x="9166" y="97708"/>
                    </a:lnTo>
                    <a:lnTo>
                      <a:pt x="19373" y="104517"/>
                    </a:lnTo>
                    <a:lnTo>
                      <a:pt x="31199" y="106865"/>
                    </a:lnTo>
                    <a:lnTo>
                      <a:pt x="43035" y="104590"/>
                    </a:lnTo>
                    <a:lnTo>
                      <a:pt x="53438" y="97696"/>
                    </a:lnTo>
                    <a:lnTo>
                      <a:pt x="97672" y="53449"/>
                    </a:lnTo>
                    <a:lnTo>
                      <a:pt x="104501" y="43240"/>
                    </a:lnTo>
                    <a:lnTo>
                      <a:pt x="106859" y="31418"/>
                    </a:lnTo>
                    <a:lnTo>
                      <a:pt x="104587" y="19582"/>
                    </a:lnTo>
                    <a:lnTo>
                      <a:pt x="97685" y="9177"/>
                    </a:lnTo>
                    <a:lnTo>
                      <a:pt x="87466" y="2349"/>
                    </a:lnTo>
                    <a:lnTo>
                      <a:pt x="75647" y="0"/>
                    </a:lnTo>
                    <a:lnTo>
                      <a:pt x="63816" y="2277"/>
                    </a:lnTo>
                    <a:lnTo>
                      <a:pt x="53412" y="9177"/>
                    </a:lnTo>
                    <a:close/>
                  </a:path>
                </a:pathLst>
              </a:custGeom>
              <a:solidFill>
                <a:srgbClr val="ECB133"/>
              </a:solidFill>
            </p:spPr>
            <p:txBody>
              <a:bodyPr wrap="square" lIns="0" tIns="0" rIns="0" bIns="0" rtlCol="0">
                <a:noAutofit/>
              </a:bodyPr>
              <a:lstStyle/>
              <a:p>
                <a:endParaRPr/>
              </a:p>
            </p:txBody>
          </p:sp>
          <p:sp>
            <p:nvSpPr>
              <p:cNvPr id="2765" name="object 64">
                <a:extLst>
                  <a:ext uri="{FF2B5EF4-FFF2-40B4-BE49-F238E27FC236}">
                    <a16:creationId xmlns:a16="http://schemas.microsoft.com/office/drawing/2014/main" id="{2779F2C2-6DCC-23B2-160D-502F4A025A83}"/>
                  </a:ext>
                </a:extLst>
              </p:cNvPr>
              <p:cNvSpPr/>
              <p:nvPr/>
            </p:nvSpPr>
            <p:spPr>
              <a:xfrm>
                <a:off x="9130872" y="1894369"/>
                <a:ext cx="213617" cy="239717"/>
              </a:xfrm>
              <a:custGeom>
                <a:avLst/>
                <a:gdLst/>
                <a:ahLst/>
                <a:cxnLst/>
                <a:rect l="l" t="t" r="r" b="b"/>
                <a:pathLst>
                  <a:path w="213617" h="239717">
                    <a:moveTo>
                      <a:pt x="213617" y="213618"/>
                    </a:moveTo>
                    <a:lnTo>
                      <a:pt x="213466" y="200994"/>
                    </a:lnTo>
                    <a:lnTo>
                      <a:pt x="211629" y="188476"/>
                    </a:lnTo>
                    <a:lnTo>
                      <a:pt x="208105" y="176250"/>
                    </a:lnTo>
                    <a:lnTo>
                      <a:pt x="202892" y="164499"/>
                    </a:lnTo>
                    <a:lnTo>
                      <a:pt x="195987" y="153409"/>
                    </a:lnTo>
                    <a:lnTo>
                      <a:pt x="187389" y="143162"/>
                    </a:lnTo>
                    <a:lnTo>
                      <a:pt x="123662" y="79392"/>
                    </a:lnTo>
                    <a:lnTo>
                      <a:pt x="53444" y="9161"/>
                    </a:lnTo>
                    <a:lnTo>
                      <a:pt x="43042" y="2268"/>
                    </a:lnTo>
                    <a:lnTo>
                      <a:pt x="31205" y="0"/>
                    </a:lnTo>
                    <a:lnTo>
                      <a:pt x="19379" y="2356"/>
                    </a:lnTo>
                    <a:lnTo>
                      <a:pt x="9172" y="9173"/>
                    </a:lnTo>
                    <a:lnTo>
                      <a:pt x="2273" y="19575"/>
                    </a:lnTo>
                    <a:lnTo>
                      <a:pt x="0" y="31409"/>
                    </a:lnTo>
                    <a:lnTo>
                      <a:pt x="2353" y="43234"/>
                    </a:lnTo>
                    <a:lnTo>
                      <a:pt x="9172" y="53446"/>
                    </a:lnTo>
                    <a:lnTo>
                      <a:pt x="79390" y="123664"/>
                    </a:lnTo>
                    <a:lnTo>
                      <a:pt x="142001" y="186288"/>
                    </a:lnTo>
                    <a:lnTo>
                      <a:pt x="186248" y="230522"/>
                    </a:lnTo>
                    <a:lnTo>
                      <a:pt x="192369" y="236630"/>
                    </a:lnTo>
                    <a:lnTo>
                      <a:pt x="200409" y="239717"/>
                    </a:lnTo>
                    <a:lnTo>
                      <a:pt x="208448" y="239691"/>
                    </a:lnTo>
                    <a:lnTo>
                      <a:pt x="211844" y="227388"/>
                    </a:lnTo>
                    <a:lnTo>
                      <a:pt x="213545" y="214796"/>
                    </a:lnTo>
                    <a:lnTo>
                      <a:pt x="213617" y="213618"/>
                    </a:lnTo>
                    <a:close/>
                  </a:path>
                </a:pathLst>
              </a:custGeom>
              <a:solidFill>
                <a:srgbClr val="34426E"/>
              </a:solidFill>
            </p:spPr>
            <p:txBody>
              <a:bodyPr wrap="square" lIns="0" tIns="0" rIns="0" bIns="0" rtlCol="0">
                <a:noAutofit/>
              </a:bodyPr>
              <a:lstStyle/>
              <a:p>
                <a:endParaRPr/>
              </a:p>
            </p:txBody>
          </p:sp>
          <p:sp>
            <p:nvSpPr>
              <p:cNvPr id="2766" name="object 65">
                <a:extLst>
                  <a:ext uri="{FF2B5EF4-FFF2-40B4-BE49-F238E27FC236}">
                    <a16:creationId xmlns:a16="http://schemas.microsoft.com/office/drawing/2014/main" id="{3697BAF4-6DCE-032B-F798-1B6953DA7EA4}"/>
                  </a:ext>
                </a:extLst>
              </p:cNvPr>
              <p:cNvSpPr/>
              <p:nvPr/>
            </p:nvSpPr>
            <p:spPr>
              <a:xfrm>
                <a:off x="8998052" y="2027202"/>
                <a:ext cx="239691" cy="213776"/>
              </a:xfrm>
              <a:custGeom>
                <a:avLst/>
                <a:gdLst/>
                <a:ahLst/>
                <a:cxnLst/>
                <a:rect l="l" t="t" r="r" b="b"/>
                <a:pathLst>
                  <a:path w="239691" h="213776">
                    <a:moveTo>
                      <a:pt x="239679" y="208443"/>
                    </a:moveTo>
                    <a:lnTo>
                      <a:pt x="239691" y="200404"/>
                    </a:lnTo>
                    <a:lnTo>
                      <a:pt x="236656" y="192365"/>
                    </a:lnTo>
                    <a:lnTo>
                      <a:pt x="230522" y="186243"/>
                    </a:lnTo>
                    <a:lnTo>
                      <a:pt x="186999" y="142720"/>
                    </a:lnTo>
                    <a:lnTo>
                      <a:pt x="185551" y="141285"/>
                    </a:lnTo>
                    <a:lnTo>
                      <a:pt x="123664" y="79385"/>
                    </a:lnTo>
                    <a:lnTo>
                      <a:pt x="53433" y="9167"/>
                    </a:lnTo>
                    <a:lnTo>
                      <a:pt x="43030" y="2269"/>
                    </a:lnTo>
                    <a:lnTo>
                      <a:pt x="31193" y="0"/>
                    </a:lnTo>
                    <a:lnTo>
                      <a:pt x="19370" y="2356"/>
                    </a:lnTo>
                    <a:lnTo>
                      <a:pt x="9174" y="9167"/>
                    </a:lnTo>
                    <a:lnTo>
                      <a:pt x="2273" y="19571"/>
                    </a:lnTo>
                    <a:lnTo>
                      <a:pt x="0" y="31411"/>
                    </a:lnTo>
                    <a:lnTo>
                      <a:pt x="2351" y="43237"/>
                    </a:lnTo>
                    <a:lnTo>
                      <a:pt x="9161" y="53439"/>
                    </a:lnTo>
                    <a:lnTo>
                      <a:pt x="142003" y="186281"/>
                    </a:lnTo>
                    <a:lnTo>
                      <a:pt x="151809" y="194830"/>
                    </a:lnTo>
                    <a:lnTo>
                      <a:pt x="162434" y="201793"/>
                    </a:lnTo>
                    <a:lnTo>
                      <a:pt x="173708" y="207169"/>
                    </a:lnTo>
                    <a:lnTo>
                      <a:pt x="185466" y="210958"/>
                    </a:lnTo>
                    <a:lnTo>
                      <a:pt x="197541" y="213161"/>
                    </a:lnTo>
                    <a:lnTo>
                      <a:pt x="209764" y="213776"/>
                    </a:lnTo>
                    <a:lnTo>
                      <a:pt x="221969" y="212805"/>
                    </a:lnTo>
                    <a:lnTo>
                      <a:pt x="233989" y="210247"/>
                    </a:lnTo>
                    <a:lnTo>
                      <a:pt x="239679" y="208443"/>
                    </a:lnTo>
                    <a:close/>
                  </a:path>
                </a:pathLst>
              </a:custGeom>
              <a:solidFill>
                <a:srgbClr val="34426E"/>
              </a:solidFill>
            </p:spPr>
            <p:txBody>
              <a:bodyPr wrap="square" lIns="0" tIns="0" rIns="0" bIns="0" rtlCol="0">
                <a:noAutofit/>
              </a:bodyPr>
              <a:lstStyle/>
              <a:p>
                <a:endParaRPr/>
              </a:p>
            </p:txBody>
          </p:sp>
          <p:sp>
            <p:nvSpPr>
              <p:cNvPr id="2767" name="object 66">
                <a:extLst>
                  <a:ext uri="{FF2B5EF4-FFF2-40B4-BE49-F238E27FC236}">
                    <a16:creationId xmlns:a16="http://schemas.microsoft.com/office/drawing/2014/main" id="{50D64DE8-0437-3429-CC18-913B17790293}"/>
                  </a:ext>
                </a:extLst>
              </p:cNvPr>
              <p:cNvSpPr/>
              <p:nvPr/>
            </p:nvSpPr>
            <p:spPr>
              <a:xfrm>
                <a:off x="9197276" y="2093587"/>
                <a:ext cx="106855" cy="106860"/>
              </a:xfrm>
              <a:custGeom>
                <a:avLst/>
                <a:gdLst/>
                <a:ahLst/>
                <a:cxnLst/>
                <a:rect l="l" t="t" r="r" b="b"/>
                <a:pathLst>
                  <a:path w="106855" h="106860">
                    <a:moveTo>
                      <a:pt x="53408" y="97694"/>
                    </a:moveTo>
                    <a:lnTo>
                      <a:pt x="63813" y="104591"/>
                    </a:lnTo>
                    <a:lnTo>
                      <a:pt x="75645" y="106860"/>
                    </a:lnTo>
                    <a:lnTo>
                      <a:pt x="87466" y="104504"/>
                    </a:lnTo>
                    <a:lnTo>
                      <a:pt x="97680" y="97681"/>
                    </a:lnTo>
                    <a:lnTo>
                      <a:pt x="104583" y="87275"/>
                    </a:lnTo>
                    <a:lnTo>
                      <a:pt x="106855" y="75437"/>
                    </a:lnTo>
                    <a:lnTo>
                      <a:pt x="104500" y="63614"/>
                    </a:lnTo>
                    <a:lnTo>
                      <a:pt x="97705" y="53435"/>
                    </a:lnTo>
                    <a:lnTo>
                      <a:pt x="53458" y="9188"/>
                    </a:lnTo>
                    <a:lnTo>
                      <a:pt x="43029" y="2269"/>
                    </a:lnTo>
                    <a:lnTo>
                      <a:pt x="31191" y="0"/>
                    </a:lnTo>
                    <a:lnTo>
                      <a:pt x="19364" y="2354"/>
                    </a:lnTo>
                    <a:lnTo>
                      <a:pt x="9161" y="9162"/>
                    </a:lnTo>
                    <a:lnTo>
                      <a:pt x="2270" y="19569"/>
                    </a:lnTo>
                    <a:lnTo>
                      <a:pt x="0" y="31408"/>
                    </a:lnTo>
                    <a:lnTo>
                      <a:pt x="2350" y="43235"/>
                    </a:lnTo>
                    <a:lnTo>
                      <a:pt x="9173" y="53460"/>
                    </a:lnTo>
                    <a:lnTo>
                      <a:pt x="53408" y="97694"/>
                    </a:lnTo>
                    <a:close/>
                  </a:path>
                </a:pathLst>
              </a:custGeom>
              <a:solidFill>
                <a:srgbClr val="ECB133"/>
              </a:solidFill>
            </p:spPr>
            <p:txBody>
              <a:bodyPr wrap="square" lIns="0" tIns="0" rIns="0" bIns="0" rtlCol="0">
                <a:noAutofit/>
              </a:bodyPr>
              <a:lstStyle/>
              <a:p>
                <a:endParaRPr/>
              </a:p>
            </p:txBody>
          </p:sp>
          <p:sp>
            <p:nvSpPr>
              <p:cNvPr id="2768" name="object 67">
                <a:extLst>
                  <a:ext uri="{FF2B5EF4-FFF2-40B4-BE49-F238E27FC236}">
                    <a16:creationId xmlns:a16="http://schemas.microsoft.com/office/drawing/2014/main" id="{1731A38B-F499-3DCE-6FA6-96FFEDDB1C7C}"/>
                  </a:ext>
                </a:extLst>
              </p:cNvPr>
              <p:cNvSpPr/>
              <p:nvPr/>
            </p:nvSpPr>
            <p:spPr>
              <a:xfrm>
                <a:off x="9340695" y="2237000"/>
                <a:ext cx="63112" cy="63121"/>
              </a:xfrm>
              <a:custGeom>
                <a:avLst/>
                <a:gdLst/>
                <a:ahLst/>
                <a:cxnLst/>
                <a:rect l="l" t="t" r="r" b="b"/>
                <a:pathLst>
                  <a:path w="63112" h="63121">
                    <a:moveTo>
                      <a:pt x="9239" y="9248"/>
                    </a:moveTo>
                    <a:lnTo>
                      <a:pt x="9103" y="9385"/>
                    </a:lnTo>
                    <a:lnTo>
                      <a:pt x="2258" y="19816"/>
                    </a:lnTo>
                    <a:lnTo>
                      <a:pt x="0" y="31653"/>
                    </a:lnTo>
                    <a:lnTo>
                      <a:pt x="2326" y="43482"/>
                    </a:lnTo>
                    <a:lnTo>
                      <a:pt x="9239" y="53889"/>
                    </a:lnTo>
                    <a:lnTo>
                      <a:pt x="19810" y="60866"/>
                    </a:lnTo>
                    <a:lnTo>
                      <a:pt x="31649" y="63121"/>
                    </a:lnTo>
                    <a:lnTo>
                      <a:pt x="43473" y="60791"/>
                    </a:lnTo>
                    <a:lnTo>
                      <a:pt x="53866" y="53876"/>
                    </a:lnTo>
                    <a:lnTo>
                      <a:pt x="53999" y="53743"/>
                    </a:lnTo>
                    <a:lnTo>
                      <a:pt x="60847" y="43319"/>
                    </a:lnTo>
                    <a:lnTo>
                      <a:pt x="63112" y="31484"/>
                    </a:lnTo>
                    <a:lnTo>
                      <a:pt x="60790" y="19656"/>
                    </a:lnTo>
                    <a:lnTo>
                      <a:pt x="53879" y="9248"/>
                    </a:lnTo>
                    <a:lnTo>
                      <a:pt x="53733" y="9103"/>
                    </a:lnTo>
                    <a:lnTo>
                      <a:pt x="43301" y="2257"/>
                    </a:lnTo>
                    <a:lnTo>
                      <a:pt x="31464" y="0"/>
                    </a:lnTo>
                    <a:lnTo>
                      <a:pt x="19637" y="2330"/>
                    </a:lnTo>
                    <a:lnTo>
                      <a:pt x="9239" y="9248"/>
                    </a:lnTo>
                    <a:close/>
                  </a:path>
                </a:pathLst>
              </a:custGeom>
              <a:solidFill>
                <a:srgbClr val="34426E"/>
              </a:solidFill>
            </p:spPr>
            <p:txBody>
              <a:bodyPr wrap="square" lIns="0" tIns="0" rIns="0" bIns="0" rtlCol="0">
                <a:noAutofit/>
              </a:bodyPr>
              <a:lstStyle/>
              <a:p>
                <a:endParaRPr/>
              </a:p>
            </p:txBody>
          </p:sp>
          <p:sp>
            <p:nvSpPr>
              <p:cNvPr id="2769" name="object 68">
                <a:extLst>
                  <a:ext uri="{FF2B5EF4-FFF2-40B4-BE49-F238E27FC236}">
                    <a16:creationId xmlns:a16="http://schemas.microsoft.com/office/drawing/2014/main" id="{2DD21C41-7FD8-3D3E-CCBD-29076C4F1567}"/>
                  </a:ext>
                </a:extLst>
              </p:cNvPr>
              <p:cNvSpPr/>
              <p:nvPr/>
            </p:nvSpPr>
            <p:spPr>
              <a:xfrm>
                <a:off x="8818403" y="1338860"/>
                <a:ext cx="239702" cy="213613"/>
              </a:xfrm>
              <a:custGeom>
                <a:avLst/>
                <a:gdLst/>
                <a:ahLst/>
                <a:cxnLst/>
                <a:rect l="l" t="t" r="r" b="b"/>
                <a:pathLst>
                  <a:path w="239702" h="213613">
                    <a:moveTo>
                      <a:pt x="26073" y="213613"/>
                    </a:moveTo>
                    <a:lnTo>
                      <a:pt x="38700" y="213463"/>
                    </a:lnTo>
                    <a:lnTo>
                      <a:pt x="51219" y="211627"/>
                    </a:lnTo>
                    <a:lnTo>
                      <a:pt x="63444" y="208105"/>
                    </a:lnTo>
                    <a:lnTo>
                      <a:pt x="75194" y="202895"/>
                    </a:lnTo>
                    <a:lnTo>
                      <a:pt x="86285" y="195995"/>
                    </a:lnTo>
                    <a:lnTo>
                      <a:pt x="96535" y="187403"/>
                    </a:lnTo>
                    <a:lnTo>
                      <a:pt x="160324" y="123659"/>
                    </a:lnTo>
                    <a:lnTo>
                      <a:pt x="230530" y="53441"/>
                    </a:lnTo>
                    <a:lnTo>
                      <a:pt x="237429" y="43040"/>
                    </a:lnTo>
                    <a:lnTo>
                      <a:pt x="239702" y="31205"/>
                    </a:lnTo>
                    <a:lnTo>
                      <a:pt x="237349" y="19380"/>
                    </a:lnTo>
                    <a:lnTo>
                      <a:pt x="230530" y="9169"/>
                    </a:lnTo>
                    <a:lnTo>
                      <a:pt x="220126" y="2274"/>
                    </a:lnTo>
                    <a:lnTo>
                      <a:pt x="208286" y="0"/>
                    </a:lnTo>
                    <a:lnTo>
                      <a:pt x="196460" y="2348"/>
                    </a:lnTo>
                    <a:lnTo>
                      <a:pt x="186258" y="9156"/>
                    </a:lnTo>
                    <a:lnTo>
                      <a:pt x="116039" y="79387"/>
                    </a:lnTo>
                    <a:lnTo>
                      <a:pt x="53416" y="141985"/>
                    </a:lnTo>
                    <a:lnTo>
                      <a:pt x="9182" y="186245"/>
                    </a:lnTo>
                    <a:lnTo>
                      <a:pt x="3060" y="192366"/>
                    </a:lnTo>
                    <a:lnTo>
                      <a:pt x="0" y="200405"/>
                    </a:lnTo>
                    <a:lnTo>
                      <a:pt x="12" y="208444"/>
                    </a:lnTo>
                    <a:lnTo>
                      <a:pt x="12321" y="211847"/>
                    </a:lnTo>
                    <a:lnTo>
                      <a:pt x="24907" y="213543"/>
                    </a:lnTo>
                    <a:lnTo>
                      <a:pt x="26073" y="213613"/>
                    </a:lnTo>
                    <a:close/>
                  </a:path>
                </a:pathLst>
              </a:custGeom>
              <a:solidFill>
                <a:srgbClr val="34426E"/>
              </a:solidFill>
            </p:spPr>
            <p:txBody>
              <a:bodyPr wrap="square" lIns="0" tIns="0" rIns="0" bIns="0" rtlCol="0">
                <a:noAutofit/>
              </a:bodyPr>
              <a:lstStyle/>
              <a:p>
                <a:endParaRPr/>
              </a:p>
            </p:txBody>
          </p:sp>
          <p:sp>
            <p:nvSpPr>
              <p:cNvPr id="2770" name="object 69">
                <a:extLst>
                  <a:ext uri="{FF2B5EF4-FFF2-40B4-BE49-F238E27FC236}">
                    <a16:creationId xmlns:a16="http://schemas.microsoft.com/office/drawing/2014/main" id="{88A5516B-C585-A8C5-0882-1C72AC59F536}"/>
                  </a:ext>
                </a:extLst>
              </p:cNvPr>
              <p:cNvSpPr/>
              <p:nvPr/>
            </p:nvSpPr>
            <p:spPr>
              <a:xfrm>
                <a:off x="8711498" y="1206040"/>
                <a:ext cx="213781" cy="239699"/>
              </a:xfrm>
              <a:custGeom>
                <a:avLst/>
                <a:gdLst/>
                <a:ahLst/>
                <a:cxnLst/>
                <a:rect l="l" t="t" r="r" b="b"/>
                <a:pathLst>
                  <a:path w="213781" h="239699">
                    <a:moveTo>
                      <a:pt x="5333" y="239686"/>
                    </a:moveTo>
                    <a:lnTo>
                      <a:pt x="13372" y="239699"/>
                    </a:lnTo>
                    <a:lnTo>
                      <a:pt x="21411" y="236638"/>
                    </a:lnTo>
                    <a:lnTo>
                      <a:pt x="27533" y="230504"/>
                    </a:lnTo>
                    <a:lnTo>
                      <a:pt x="71055" y="186994"/>
                    </a:lnTo>
                    <a:lnTo>
                      <a:pt x="72491" y="185559"/>
                    </a:lnTo>
                    <a:lnTo>
                      <a:pt x="134403" y="123647"/>
                    </a:lnTo>
                    <a:lnTo>
                      <a:pt x="204609" y="53441"/>
                    </a:lnTo>
                    <a:lnTo>
                      <a:pt x="211508" y="43035"/>
                    </a:lnTo>
                    <a:lnTo>
                      <a:pt x="213781" y="31200"/>
                    </a:lnTo>
                    <a:lnTo>
                      <a:pt x="211428" y="19379"/>
                    </a:lnTo>
                    <a:lnTo>
                      <a:pt x="204609" y="9169"/>
                    </a:lnTo>
                    <a:lnTo>
                      <a:pt x="194204" y="2274"/>
                    </a:lnTo>
                    <a:lnTo>
                      <a:pt x="182365" y="0"/>
                    </a:lnTo>
                    <a:lnTo>
                      <a:pt x="170539" y="2348"/>
                    </a:lnTo>
                    <a:lnTo>
                      <a:pt x="160336" y="9156"/>
                    </a:lnTo>
                    <a:lnTo>
                      <a:pt x="27507" y="141998"/>
                    </a:lnTo>
                    <a:lnTo>
                      <a:pt x="18956" y="151803"/>
                    </a:lnTo>
                    <a:lnTo>
                      <a:pt x="11991" y="162426"/>
                    </a:lnTo>
                    <a:lnTo>
                      <a:pt x="6613" y="173699"/>
                    </a:lnTo>
                    <a:lnTo>
                      <a:pt x="2821" y="185455"/>
                    </a:lnTo>
                    <a:lnTo>
                      <a:pt x="617" y="197529"/>
                    </a:lnTo>
                    <a:lnTo>
                      <a:pt x="0" y="209752"/>
                    </a:lnTo>
                    <a:lnTo>
                      <a:pt x="969" y="221958"/>
                    </a:lnTo>
                    <a:lnTo>
                      <a:pt x="3525" y="233980"/>
                    </a:lnTo>
                    <a:lnTo>
                      <a:pt x="5333" y="239686"/>
                    </a:lnTo>
                    <a:close/>
                  </a:path>
                </a:pathLst>
              </a:custGeom>
              <a:solidFill>
                <a:srgbClr val="34426E"/>
              </a:solidFill>
            </p:spPr>
            <p:txBody>
              <a:bodyPr wrap="square" lIns="0" tIns="0" rIns="0" bIns="0" rtlCol="0">
                <a:noAutofit/>
              </a:bodyPr>
              <a:lstStyle/>
              <a:p>
                <a:endParaRPr/>
              </a:p>
            </p:txBody>
          </p:sp>
          <p:sp>
            <p:nvSpPr>
              <p:cNvPr id="2771" name="object 70">
                <a:extLst>
                  <a:ext uri="{FF2B5EF4-FFF2-40B4-BE49-F238E27FC236}">
                    <a16:creationId xmlns:a16="http://schemas.microsoft.com/office/drawing/2014/main" id="{B6D762BA-B0DC-25EC-5BDF-7AE61184367E}"/>
                  </a:ext>
                </a:extLst>
              </p:cNvPr>
              <p:cNvSpPr/>
              <p:nvPr/>
            </p:nvSpPr>
            <p:spPr>
              <a:xfrm>
                <a:off x="8752027" y="1405273"/>
                <a:ext cx="106860" cy="106847"/>
              </a:xfrm>
              <a:custGeom>
                <a:avLst/>
                <a:gdLst/>
                <a:ahLst/>
                <a:cxnLst/>
                <a:rect l="l" t="t" r="r" b="b"/>
                <a:pathLst>
                  <a:path w="106860" h="106847">
                    <a:moveTo>
                      <a:pt x="9167" y="53414"/>
                    </a:moveTo>
                    <a:lnTo>
                      <a:pt x="2272" y="63816"/>
                    </a:lnTo>
                    <a:lnTo>
                      <a:pt x="0" y="75649"/>
                    </a:lnTo>
                    <a:lnTo>
                      <a:pt x="2353" y="87471"/>
                    </a:lnTo>
                    <a:lnTo>
                      <a:pt x="9167" y="97673"/>
                    </a:lnTo>
                    <a:lnTo>
                      <a:pt x="19570" y="104574"/>
                    </a:lnTo>
                    <a:lnTo>
                      <a:pt x="31406" y="106847"/>
                    </a:lnTo>
                    <a:lnTo>
                      <a:pt x="43232" y="104496"/>
                    </a:lnTo>
                    <a:lnTo>
                      <a:pt x="53439" y="97686"/>
                    </a:lnTo>
                    <a:lnTo>
                      <a:pt x="97673" y="53452"/>
                    </a:lnTo>
                    <a:lnTo>
                      <a:pt x="104592" y="43017"/>
                    </a:lnTo>
                    <a:lnTo>
                      <a:pt x="106860" y="31179"/>
                    </a:lnTo>
                    <a:lnTo>
                      <a:pt x="104501" y="19358"/>
                    </a:lnTo>
                    <a:lnTo>
                      <a:pt x="97686" y="9167"/>
                    </a:lnTo>
                    <a:lnTo>
                      <a:pt x="87280" y="2271"/>
                    </a:lnTo>
                    <a:lnTo>
                      <a:pt x="75444" y="0"/>
                    </a:lnTo>
                    <a:lnTo>
                      <a:pt x="63620" y="2350"/>
                    </a:lnTo>
                    <a:lnTo>
                      <a:pt x="53401" y="9167"/>
                    </a:lnTo>
                    <a:lnTo>
                      <a:pt x="9167" y="53414"/>
                    </a:lnTo>
                    <a:close/>
                  </a:path>
                </a:pathLst>
              </a:custGeom>
              <a:solidFill>
                <a:srgbClr val="ECB133"/>
              </a:solidFill>
            </p:spPr>
            <p:txBody>
              <a:bodyPr wrap="square" lIns="0" tIns="0" rIns="0" bIns="0" rtlCol="0">
                <a:noAutofit/>
              </a:bodyPr>
              <a:lstStyle/>
              <a:p>
                <a:endParaRPr/>
              </a:p>
            </p:txBody>
          </p:sp>
          <p:sp>
            <p:nvSpPr>
              <p:cNvPr id="2772" name="object 71">
                <a:extLst>
                  <a:ext uri="{FF2B5EF4-FFF2-40B4-BE49-F238E27FC236}">
                    <a16:creationId xmlns:a16="http://schemas.microsoft.com/office/drawing/2014/main" id="{07837901-1F31-5249-F997-A3C17ACFA2D9}"/>
                  </a:ext>
                </a:extLst>
              </p:cNvPr>
              <p:cNvSpPr/>
              <p:nvPr/>
            </p:nvSpPr>
            <p:spPr>
              <a:xfrm>
                <a:off x="8818403" y="1608000"/>
                <a:ext cx="239704" cy="213605"/>
              </a:xfrm>
              <a:custGeom>
                <a:avLst/>
                <a:gdLst/>
                <a:ahLst/>
                <a:cxnLst/>
                <a:rect l="l" t="t" r="r" b="b"/>
                <a:pathLst>
                  <a:path w="239704" h="213605">
                    <a:moveTo>
                      <a:pt x="26085" y="0"/>
                    </a:moveTo>
                    <a:lnTo>
                      <a:pt x="24922" y="69"/>
                    </a:lnTo>
                    <a:lnTo>
                      <a:pt x="12330" y="1759"/>
                    </a:lnTo>
                    <a:lnTo>
                      <a:pt x="25" y="5156"/>
                    </a:lnTo>
                    <a:lnTo>
                      <a:pt x="0" y="13195"/>
                    </a:lnTo>
                    <a:lnTo>
                      <a:pt x="3060" y="21234"/>
                    </a:lnTo>
                    <a:lnTo>
                      <a:pt x="9182" y="27355"/>
                    </a:lnTo>
                    <a:lnTo>
                      <a:pt x="53428" y="71615"/>
                    </a:lnTo>
                    <a:lnTo>
                      <a:pt x="116039" y="134213"/>
                    </a:lnTo>
                    <a:lnTo>
                      <a:pt x="186258" y="204444"/>
                    </a:lnTo>
                    <a:lnTo>
                      <a:pt x="196465" y="211254"/>
                    </a:lnTo>
                    <a:lnTo>
                      <a:pt x="208291" y="213605"/>
                    </a:lnTo>
                    <a:lnTo>
                      <a:pt x="220127" y="211332"/>
                    </a:lnTo>
                    <a:lnTo>
                      <a:pt x="230530" y="204431"/>
                    </a:lnTo>
                    <a:lnTo>
                      <a:pt x="237348" y="194224"/>
                    </a:lnTo>
                    <a:lnTo>
                      <a:pt x="239704" y="182398"/>
                    </a:lnTo>
                    <a:lnTo>
                      <a:pt x="237435" y="170562"/>
                    </a:lnTo>
                    <a:lnTo>
                      <a:pt x="230543" y="160159"/>
                    </a:lnTo>
                    <a:lnTo>
                      <a:pt x="160312" y="89941"/>
                    </a:lnTo>
                    <a:lnTo>
                      <a:pt x="97713" y="27330"/>
                    </a:lnTo>
                    <a:lnTo>
                      <a:pt x="86291" y="17618"/>
                    </a:lnTo>
                    <a:lnTo>
                      <a:pt x="75201" y="10716"/>
                    </a:lnTo>
                    <a:lnTo>
                      <a:pt x="63451" y="5503"/>
                    </a:lnTo>
                    <a:lnTo>
                      <a:pt x="51226" y="1980"/>
                    </a:lnTo>
                    <a:lnTo>
                      <a:pt x="38709" y="146"/>
                    </a:lnTo>
                    <a:lnTo>
                      <a:pt x="26085" y="0"/>
                    </a:lnTo>
                    <a:close/>
                  </a:path>
                </a:pathLst>
              </a:custGeom>
              <a:solidFill>
                <a:srgbClr val="34426E"/>
              </a:solidFill>
            </p:spPr>
            <p:txBody>
              <a:bodyPr wrap="square" lIns="0" tIns="0" rIns="0" bIns="0" rtlCol="0">
                <a:noAutofit/>
              </a:bodyPr>
              <a:lstStyle/>
              <a:p>
                <a:endParaRPr/>
              </a:p>
            </p:txBody>
          </p:sp>
          <p:sp>
            <p:nvSpPr>
              <p:cNvPr id="2773" name="object 72">
                <a:extLst>
                  <a:ext uri="{FF2B5EF4-FFF2-40B4-BE49-F238E27FC236}">
                    <a16:creationId xmlns:a16="http://schemas.microsoft.com/office/drawing/2014/main" id="{04FDB537-6F9A-948F-105E-DB94BBABE69A}"/>
                  </a:ext>
                </a:extLst>
              </p:cNvPr>
              <p:cNvSpPr/>
              <p:nvPr/>
            </p:nvSpPr>
            <p:spPr>
              <a:xfrm>
                <a:off x="8711500" y="1714708"/>
                <a:ext cx="213779" cy="239717"/>
              </a:xfrm>
              <a:custGeom>
                <a:avLst/>
                <a:gdLst/>
                <a:ahLst/>
                <a:cxnLst/>
                <a:rect l="l" t="t" r="r" b="b"/>
                <a:pathLst>
                  <a:path w="213779" h="239717">
                    <a:moveTo>
                      <a:pt x="5331" y="38"/>
                    </a:moveTo>
                    <a:lnTo>
                      <a:pt x="3523" y="5742"/>
                    </a:lnTo>
                    <a:lnTo>
                      <a:pt x="967" y="17760"/>
                    </a:lnTo>
                    <a:lnTo>
                      <a:pt x="0" y="29964"/>
                    </a:lnTo>
                    <a:lnTo>
                      <a:pt x="619" y="42186"/>
                    </a:lnTo>
                    <a:lnTo>
                      <a:pt x="2824" y="54259"/>
                    </a:lnTo>
                    <a:lnTo>
                      <a:pt x="6616" y="66017"/>
                    </a:lnTo>
                    <a:lnTo>
                      <a:pt x="11994" y="77292"/>
                    </a:lnTo>
                    <a:lnTo>
                      <a:pt x="18957" y="87917"/>
                    </a:lnTo>
                    <a:lnTo>
                      <a:pt x="27505" y="97726"/>
                    </a:lnTo>
                    <a:lnTo>
                      <a:pt x="160334" y="230555"/>
                    </a:lnTo>
                    <a:lnTo>
                      <a:pt x="170534" y="237366"/>
                    </a:lnTo>
                    <a:lnTo>
                      <a:pt x="182358" y="239717"/>
                    </a:lnTo>
                    <a:lnTo>
                      <a:pt x="194197" y="237443"/>
                    </a:lnTo>
                    <a:lnTo>
                      <a:pt x="204606" y="230543"/>
                    </a:lnTo>
                    <a:lnTo>
                      <a:pt x="211422" y="220346"/>
                    </a:lnTo>
                    <a:lnTo>
                      <a:pt x="213779" y="208523"/>
                    </a:lnTo>
                    <a:lnTo>
                      <a:pt x="211507" y="196686"/>
                    </a:lnTo>
                    <a:lnTo>
                      <a:pt x="204606" y="186283"/>
                    </a:lnTo>
                    <a:lnTo>
                      <a:pt x="134388" y="116065"/>
                    </a:lnTo>
                    <a:lnTo>
                      <a:pt x="72501" y="54165"/>
                    </a:lnTo>
                    <a:lnTo>
                      <a:pt x="71053" y="52717"/>
                    </a:lnTo>
                    <a:lnTo>
                      <a:pt x="27530" y="9207"/>
                    </a:lnTo>
                    <a:lnTo>
                      <a:pt x="21409" y="3060"/>
                    </a:lnTo>
                    <a:lnTo>
                      <a:pt x="13357" y="0"/>
                    </a:lnTo>
                    <a:lnTo>
                      <a:pt x="5331" y="38"/>
                    </a:lnTo>
                    <a:close/>
                  </a:path>
                </a:pathLst>
              </a:custGeom>
              <a:solidFill>
                <a:srgbClr val="34426E"/>
              </a:solidFill>
            </p:spPr>
            <p:txBody>
              <a:bodyPr wrap="square" lIns="0" tIns="0" rIns="0" bIns="0" rtlCol="0">
                <a:noAutofit/>
              </a:bodyPr>
              <a:lstStyle/>
              <a:p>
                <a:endParaRPr/>
              </a:p>
            </p:txBody>
          </p:sp>
          <p:sp>
            <p:nvSpPr>
              <p:cNvPr id="2774" name="object 73">
                <a:extLst>
                  <a:ext uri="{FF2B5EF4-FFF2-40B4-BE49-F238E27FC236}">
                    <a16:creationId xmlns:a16="http://schemas.microsoft.com/office/drawing/2014/main" id="{89D1CD6F-99F3-6C58-60E5-3012313BC035}"/>
                  </a:ext>
                </a:extLst>
              </p:cNvPr>
              <p:cNvSpPr/>
              <p:nvPr/>
            </p:nvSpPr>
            <p:spPr>
              <a:xfrm>
                <a:off x="8752022" y="1648341"/>
                <a:ext cx="106865" cy="106857"/>
              </a:xfrm>
              <a:custGeom>
                <a:avLst/>
                <a:gdLst/>
                <a:ahLst/>
                <a:cxnLst/>
                <a:rect l="l" t="t" r="r" b="b"/>
                <a:pathLst>
                  <a:path w="106865" h="106857">
                    <a:moveTo>
                      <a:pt x="9172" y="53444"/>
                    </a:moveTo>
                    <a:lnTo>
                      <a:pt x="53406" y="97678"/>
                    </a:lnTo>
                    <a:lnTo>
                      <a:pt x="63629" y="104504"/>
                    </a:lnTo>
                    <a:lnTo>
                      <a:pt x="75452" y="106857"/>
                    </a:lnTo>
                    <a:lnTo>
                      <a:pt x="87286" y="104587"/>
                    </a:lnTo>
                    <a:lnTo>
                      <a:pt x="97691" y="97691"/>
                    </a:lnTo>
                    <a:lnTo>
                      <a:pt x="104509" y="87485"/>
                    </a:lnTo>
                    <a:lnTo>
                      <a:pt x="106865" y="75662"/>
                    </a:lnTo>
                    <a:lnTo>
                      <a:pt x="104596" y="63827"/>
                    </a:lnTo>
                    <a:lnTo>
                      <a:pt x="97704" y="53419"/>
                    </a:lnTo>
                    <a:lnTo>
                      <a:pt x="53457" y="9172"/>
                    </a:lnTo>
                    <a:lnTo>
                      <a:pt x="43234" y="2353"/>
                    </a:lnTo>
                    <a:lnTo>
                      <a:pt x="31413" y="0"/>
                    </a:lnTo>
                    <a:lnTo>
                      <a:pt x="19578" y="2273"/>
                    </a:lnTo>
                    <a:lnTo>
                      <a:pt x="9172" y="9172"/>
                    </a:lnTo>
                    <a:lnTo>
                      <a:pt x="2353" y="19382"/>
                    </a:lnTo>
                    <a:lnTo>
                      <a:pt x="0" y="31203"/>
                    </a:lnTo>
                    <a:lnTo>
                      <a:pt x="2273" y="43038"/>
                    </a:lnTo>
                    <a:lnTo>
                      <a:pt x="9172" y="53444"/>
                    </a:lnTo>
                    <a:close/>
                  </a:path>
                </a:pathLst>
              </a:custGeom>
              <a:solidFill>
                <a:srgbClr val="ECB133"/>
              </a:solidFill>
            </p:spPr>
            <p:txBody>
              <a:bodyPr wrap="square" lIns="0" tIns="0" rIns="0" bIns="0" rtlCol="0">
                <a:noAutofit/>
              </a:bodyPr>
              <a:lstStyle/>
              <a:p>
                <a:endParaRPr/>
              </a:p>
            </p:txBody>
          </p:sp>
          <p:sp>
            <p:nvSpPr>
              <p:cNvPr id="2775" name="object 74">
                <a:extLst>
                  <a:ext uri="{FF2B5EF4-FFF2-40B4-BE49-F238E27FC236}">
                    <a16:creationId xmlns:a16="http://schemas.microsoft.com/office/drawing/2014/main" id="{9E4FA889-6C6A-0BD0-1234-497B3AEFFD16}"/>
                  </a:ext>
                </a:extLst>
              </p:cNvPr>
              <p:cNvSpPr/>
              <p:nvPr/>
            </p:nvSpPr>
            <p:spPr>
              <a:xfrm>
                <a:off x="8652360" y="1548670"/>
                <a:ext cx="63120" cy="63115"/>
              </a:xfrm>
              <a:custGeom>
                <a:avLst/>
                <a:gdLst/>
                <a:ahLst/>
                <a:cxnLst/>
                <a:rect l="l" t="t" r="r" b="b"/>
                <a:pathLst>
                  <a:path w="63120" h="63115">
                    <a:moveTo>
                      <a:pt x="9243" y="9248"/>
                    </a:moveTo>
                    <a:lnTo>
                      <a:pt x="9106" y="9386"/>
                    </a:lnTo>
                    <a:lnTo>
                      <a:pt x="2257" y="19817"/>
                    </a:lnTo>
                    <a:lnTo>
                      <a:pt x="0" y="31652"/>
                    </a:lnTo>
                    <a:lnTo>
                      <a:pt x="2329" y="43477"/>
                    </a:lnTo>
                    <a:lnTo>
                      <a:pt x="9243" y="53876"/>
                    </a:lnTo>
                    <a:lnTo>
                      <a:pt x="19805" y="60853"/>
                    </a:lnTo>
                    <a:lnTo>
                      <a:pt x="31646" y="63115"/>
                    </a:lnTo>
                    <a:lnTo>
                      <a:pt x="43475" y="60789"/>
                    </a:lnTo>
                    <a:lnTo>
                      <a:pt x="53871" y="53876"/>
                    </a:lnTo>
                    <a:lnTo>
                      <a:pt x="54008" y="53738"/>
                    </a:lnTo>
                    <a:lnTo>
                      <a:pt x="60859" y="43307"/>
                    </a:lnTo>
                    <a:lnTo>
                      <a:pt x="63120" y="31472"/>
                    </a:lnTo>
                    <a:lnTo>
                      <a:pt x="60791" y="19647"/>
                    </a:lnTo>
                    <a:lnTo>
                      <a:pt x="53871" y="9248"/>
                    </a:lnTo>
                    <a:lnTo>
                      <a:pt x="53734" y="9111"/>
                    </a:lnTo>
                    <a:lnTo>
                      <a:pt x="43308" y="2260"/>
                    </a:lnTo>
                    <a:lnTo>
                      <a:pt x="31472" y="0"/>
                    </a:lnTo>
                    <a:lnTo>
                      <a:pt x="19644" y="2329"/>
                    </a:lnTo>
                    <a:lnTo>
                      <a:pt x="9243" y="9248"/>
                    </a:lnTo>
                    <a:close/>
                  </a:path>
                </a:pathLst>
              </a:custGeom>
              <a:solidFill>
                <a:srgbClr val="34426E"/>
              </a:solidFill>
            </p:spPr>
            <p:txBody>
              <a:bodyPr wrap="square" lIns="0" tIns="0" rIns="0" bIns="0" rtlCol="0">
                <a:noAutofit/>
              </a:bodyPr>
              <a:lstStyle/>
              <a:p>
                <a:endParaRPr/>
              </a:p>
            </p:txBody>
          </p:sp>
          <p:sp>
            <p:nvSpPr>
              <p:cNvPr id="2776" name="object 75">
                <a:extLst>
                  <a:ext uri="{FF2B5EF4-FFF2-40B4-BE49-F238E27FC236}">
                    <a16:creationId xmlns:a16="http://schemas.microsoft.com/office/drawing/2014/main" id="{D9F3A3F2-CCD2-6DD7-B395-7E4B37F85930}"/>
                  </a:ext>
                </a:extLst>
              </p:cNvPr>
              <p:cNvSpPr/>
              <p:nvPr/>
            </p:nvSpPr>
            <p:spPr>
              <a:xfrm>
                <a:off x="8822620" y="2028849"/>
                <a:ext cx="239713" cy="213617"/>
              </a:xfrm>
              <a:custGeom>
                <a:avLst/>
                <a:gdLst/>
                <a:ahLst/>
                <a:cxnLst/>
                <a:rect l="l" t="t" r="r" b="b"/>
                <a:pathLst>
                  <a:path w="239713" h="213617">
                    <a:moveTo>
                      <a:pt x="26085" y="213617"/>
                    </a:moveTo>
                    <a:lnTo>
                      <a:pt x="38711" y="213466"/>
                    </a:lnTo>
                    <a:lnTo>
                      <a:pt x="51229" y="211629"/>
                    </a:lnTo>
                    <a:lnTo>
                      <a:pt x="63456" y="208106"/>
                    </a:lnTo>
                    <a:lnTo>
                      <a:pt x="75207" y="202894"/>
                    </a:lnTo>
                    <a:lnTo>
                      <a:pt x="86298" y="195992"/>
                    </a:lnTo>
                    <a:lnTo>
                      <a:pt x="96545" y="187397"/>
                    </a:lnTo>
                    <a:lnTo>
                      <a:pt x="160324" y="123662"/>
                    </a:lnTo>
                    <a:lnTo>
                      <a:pt x="230530" y="53457"/>
                    </a:lnTo>
                    <a:lnTo>
                      <a:pt x="237435" y="43052"/>
                    </a:lnTo>
                    <a:lnTo>
                      <a:pt x="239713" y="31218"/>
                    </a:lnTo>
                    <a:lnTo>
                      <a:pt x="237366" y="19395"/>
                    </a:lnTo>
                    <a:lnTo>
                      <a:pt x="230543" y="9172"/>
                    </a:lnTo>
                    <a:lnTo>
                      <a:pt x="220131" y="2274"/>
                    </a:lnTo>
                    <a:lnTo>
                      <a:pt x="208296" y="0"/>
                    </a:lnTo>
                    <a:lnTo>
                      <a:pt x="196475" y="2350"/>
                    </a:lnTo>
                    <a:lnTo>
                      <a:pt x="186258" y="9172"/>
                    </a:lnTo>
                    <a:lnTo>
                      <a:pt x="116052" y="79390"/>
                    </a:lnTo>
                    <a:lnTo>
                      <a:pt x="53428" y="142001"/>
                    </a:lnTo>
                    <a:lnTo>
                      <a:pt x="9182" y="186248"/>
                    </a:lnTo>
                    <a:lnTo>
                      <a:pt x="3060" y="192369"/>
                    </a:lnTo>
                    <a:lnTo>
                      <a:pt x="0" y="200409"/>
                    </a:lnTo>
                    <a:lnTo>
                      <a:pt x="25" y="208448"/>
                    </a:lnTo>
                    <a:lnTo>
                      <a:pt x="12324" y="211850"/>
                    </a:lnTo>
                    <a:lnTo>
                      <a:pt x="24918" y="213546"/>
                    </a:lnTo>
                    <a:lnTo>
                      <a:pt x="26085" y="213617"/>
                    </a:lnTo>
                    <a:close/>
                  </a:path>
                </a:pathLst>
              </a:custGeom>
              <a:solidFill>
                <a:srgbClr val="34426E"/>
              </a:solidFill>
            </p:spPr>
            <p:txBody>
              <a:bodyPr wrap="square" lIns="0" tIns="0" rIns="0" bIns="0" rtlCol="0">
                <a:noAutofit/>
              </a:bodyPr>
              <a:lstStyle/>
              <a:p>
                <a:endParaRPr/>
              </a:p>
            </p:txBody>
          </p:sp>
          <p:sp>
            <p:nvSpPr>
              <p:cNvPr id="2777" name="object 76">
                <a:extLst>
                  <a:ext uri="{FF2B5EF4-FFF2-40B4-BE49-F238E27FC236}">
                    <a16:creationId xmlns:a16="http://schemas.microsoft.com/office/drawing/2014/main" id="{C8C768B4-5194-1339-4361-FBA6492EB339}"/>
                  </a:ext>
                </a:extLst>
              </p:cNvPr>
              <p:cNvSpPr/>
              <p:nvPr/>
            </p:nvSpPr>
            <p:spPr>
              <a:xfrm>
                <a:off x="8715721" y="1896029"/>
                <a:ext cx="213769" cy="239715"/>
              </a:xfrm>
              <a:custGeom>
                <a:avLst/>
                <a:gdLst/>
                <a:ahLst/>
                <a:cxnLst/>
                <a:rect l="l" t="t" r="r" b="b"/>
                <a:pathLst>
                  <a:path w="213769" h="239715">
                    <a:moveTo>
                      <a:pt x="5327" y="239690"/>
                    </a:moveTo>
                    <a:lnTo>
                      <a:pt x="13366" y="239715"/>
                    </a:lnTo>
                    <a:lnTo>
                      <a:pt x="21405" y="236642"/>
                    </a:lnTo>
                    <a:lnTo>
                      <a:pt x="27527" y="230508"/>
                    </a:lnTo>
                    <a:lnTo>
                      <a:pt x="71050" y="186985"/>
                    </a:lnTo>
                    <a:lnTo>
                      <a:pt x="72485" y="185537"/>
                    </a:lnTo>
                    <a:lnTo>
                      <a:pt x="134397" y="123650"/>
                    </a:lnTo>
                    <a:lnTo>
                      <a:pt x="204590" y="53431"/>
                    </a:lnTo>
                    <a:lnTo>
                      <a:pt x="211492" y="43026"/>
                    </a:lnTo>
                    <a:lnTo>
                      <a:pt x="213769" y="31195"/>
                    </a:lnTo>
                    <a:lnTo>
                      <a:pt x="211419" y="19376"/>
                    </a:lnTo>
                    <a:lnTo>
                      <a:pt x="204603" y="9172"/>
                    </a:lnTo>
                    <a:lnTo>
                      <a:pt x="194202" y="2273"/>
                    </a:lnTo>
                    <a:lnTo>
                      <a:pt x="182367" y="0"/>
                    </a:lnTo>
                    <a:lnTo>
                      <a:pt x="170542" y="2353"/>
                    </a:lnTo>
                    <a:lnTo>
                      <a:pt x="160331" y="9172"/>
                    </a:lnTo>
                    <a:lnTo>
                      <a:pt x="27501" y="142001"/>
                    </a:lnTo>
                    <a:lnTo>
                      <a:pt x="18950" y="151811"/>
                    </a:lnTo>
                    <a:lnTo>
                      <a:pt x="11985" y="162436"/>
                    </a:lnTo>
                    <a:lnTo>
                      <a:pt x="6609" y="173711"/>
                    </a:lnTo>
                    <a:lnTo>
                      <a:pt x="2819" y="185468"/>
                    </a:lnTo>
                    <a:lnTo>
                      <a:pt x="616" y="197542"/>
                    </a:lnTo>
                    <a:lnTo>
                      <a:pt x="0" y="209765"/>
                    </a:lnTo>
                    <a:lnTo>
                      <a:pt x="969" y="221971"/>
                    </a:lnTo>
                    <a:lnTo>
                      <a:pt x="3524" y="233993"/>
                    </a:lnTo>
                    <a:lnTo>
                      <a:pt x="5327" y="239690"/>
                    </a:lnTo>
                    <a:close/>
                  </a:path>
                </a:pathLst>
              </a:custGeom>
              <a:solidFill>
                <a:srgbClr val="34426E"/>
              </a:solidFill>
            </p:spPr>
            <p:txBody>
              <a:bodyPr wrap="square" lIns="0" tIns="0" rIns="0" bIns="0" rtlCol="0">
                <a:noAutofit/>
              </a:bodyPr>
              <a:lstStyle/>
              <a:p>
                <a:endParaRPr/>
              </a:p>
            </p:txBody>
          </p:sp>
          <p:sp>
            <p:nvSpPr>
              <p:cNvPr id="2778" name="object 77">
                <a:extLst>
                  <a:ext uri="{FF2B5EF4-FFF2-40B4-BE49-F238E27FC236}">
                    <a16:creationId xmlns:a16="http://schemas.microsoft.com/office/drawing/2014/main" id="{C209E50D-AFA3-9335-6D44-1B38B8B31E8A}"/>
                  </a:ext>
                </a:extLst>
              </p:cNvPr>
              <p:cNvSpPr/>
              <p:nvPr/>
            </p:nvSpPr>
            <p:spPr>
              <a:xfrm>
                <a:off x="8756250" y="2095264"/>
                <a:ext cx="106851" cy="106851"/>
              </a:xfrm>
              <a:custGeom>
                <a:avLst/>
                <a:gdLst/>
                <a:ahLst/>
                <a:cxnLst/>
                <a:rect l="l" t="t" r="r" b="b"/>
                <a:pathLst>
                  <a:path w="106851" h="106851">
                    <a:moveTo>
                      <a:pt x="9167" y="53403"/>
                    </a:moveTo>
                    <a:lnTo>
                      <a:pt x="2273" y="63809"/>
                    </a:lnTo>
                    <a:lnTo>
                      <a:pt x="0" y="75643"/>
                    </a:lnTo>
                    <a:lnTo>
                      <a:pt x="2350" y="87465"/>
                    </a:lnTo>
                    <a:lnTo>
                      <a:pt x="9167" y="97675"/>
                    </a:lnTo>
                    <a:lnTo>
                      <a:pt x="19571" y="104576"/>
                    </a:lnTo>
                    <a:lnTo>
                      <a:pt x="31409" y="106851"/>
                    </a:lnTo>
                    <a:lnTo>
                      <a:pt x="43236" y="104502"/>
                    </a:lnTo>
                    <a:lnTo>
                      <a:pt x="53439" y="97700"/>
                    </a:lnTo>
                    <a:lnTo>
                      <a:pt x="97673" y="53454"/>
                    </a:lnTo>
                    <a:lnTo>
                      <a:pt x="104585" y="43018"/>
                    </a:lnTo>
                    <a:lnTo>
                      <a:pt x="106851" y="31179"/>
                    </a:lnTo>
                    <a:lnTo>
                      <a:pt x="104493" y="19353"/>
                    </a:lnTo>
                    <a:lnTo>
                      <a:pt x="97686" y="9156"/>
                    </a:lnTo>
                    <a:lnTo>
                      <a:pt x="87277" y="2265"/>
                    </a:lnTo>
                    <a:lnTo>
                      <a:pt x="75438" y="0"/>
                    </a:lnTo>
                    <a:lnTo>
                      <a:pt x="63614" y="2356"/>
                    </a:lnTo>
                    <a:lnTo>
                      <a:pt x="53414" y="9169"/>
                    </a:lnTo>
                    <a:lnTo>
                      <a:pt x="9167" y="53403"/>
                    </a:lnTo>
                    <a:close/>
                  </a:path>
                </a:pathLst>
              </a:custGeom>
              <a:solidFill>
                <a:srgbClr val="ECB133"/>
              </a:solidFill>
            </p:spPr>
            <p:txBody>
              <a:bodyPr wrap="square" lIns="0" tIns="0" rIns="0" bIns="0" rtlCol="0">
                <a:noAutofit/>
              </a:bodyPr>
              <a:lstStyle/>
              <a:p>
                <a:endParaRPr/>
              </a:p>
            </p:txBody>
          </p:sp>
          <p:sp>
            <p:nvSpPr>
              <p:cNvPr id="2779" name="object 78">
                <a:extLst>
                  <a:ext uri="{FF2B5EF4-FFF2-40B4-BE49-F238E27FC236}">
                    <a16:creationId xmlns:a16="http://schemas.microsoft.com/office/drawing/2014/main" id="{0E653FB7-4FE9-687B-EA2B-D388C90E089E}"/>
                  </a:ext>
                </a:extLst>
              </p:cNvPr>
              <p:cNvSpPr/>
              <p:nvPr/>
            </p:nvSpPr>
            <p:spPr>
              <a:xfrm>
                <a:off x="8446754" y="2404723"/>
                <a:ext cx="213621" cy="239704"/>
              </a:xfrm>
              <a:custGeom>
                <a:avLst/>
                <a:gdLst/>
                <a:ahLst/>
                <a:cxnLst/>
                <a:rect l="l" t="t" r="r" b="b"/>
                <a:pathLst>
                  <a:path w="213621" h="239704">
                    <a:moveTo>
                      <a:pt x="213621" y="26073"/>
                    </a:moveTo>
                    <a:lnTo>
                      <a:pt x="213550" y="24921"/>
                    </a:lnTo>
                    <a:lnTo>
                      <a:pt x="211847" y="12333"/>
                    </a:lnTo>
                    <a:lnTo>
                      <a:pt x="208452" y="25"/>
                    </a:lnTo>
                    <a:lnTo>
                      <a:pt x="200401" y="0"/>
                    </a:lnTo>
                    <a:lnTo>
                      <a:pt x="192374" y="3060"/>
                    </a:lnTo>
                    <a:lnTo>
                      <a:pt x="186240" y="9182"/>
                    </a:lnTo>
                    <a:lnTo>
                      <a:pt x="141993" y="53416"/>
                    </a:lnTo>
                    <a:lnTo>
                      <a:pt x="79382" y="116039"/>
                    </a:lnTo>
                    <a:lnTo>
                      <a:pt x="9177" y="186245"/>
                    </a:lnTo>
                    <a:lnTo>
                      <a:pt x="2346" y="196480"/>
                    </a:lnTo>
                    <a:lnTo>
                      <a:pt x="0" y="208301"/>
                    </a:lnTo>
                    <a:lnTo>
                      <a:pt x="2275" y="220135"/>
                    </a:lnTo>
                    <a:lnTo>
                      <a:pt x="9177" y="230543"/>
                    </a:lnTo>
                    <a:lnTo>
                      <a:pt x="19382" y="237353"/>
                    </a:lnTo>
                    <a:lnTo>
                      <a:pt x="31205" y="239704"/>
                    </a:lnTo>
                    <a:lnTo>
                      <a:pt x="43041" y="237430"/>
                    </a:lnTo>
                    <a:lnTo>
                      <a:pt x="53449" y="230530"/>
                    </a:lnTo>
                    <a:lnTo>
                      <a:pt x="123654" y="160312"/>
                    </a:lnTo>
                    <a:lnTo>
                      <a:pt x="186278" y="97713"/>
                    </a:lnTo>
                    <a:lnTo>
                      <a:pt x="195993" y="86287"/>
                    </a:lnTo>
                    <a:lnTo>
                      <a:pt x="202895" y="75197"/>
                    </a:lnTo>
                    <a:lnTo>
                      <a:pt x="208108" y="63446"/>
                    </a:lnTo>
                    <a:lnTo>
                      <a:pt x="211632" y="51220"/>
                    </a:lnTo>
                    <a:lnTo>
                      <a:pt x="213470" y="38700"/>
                    </a:lnTo>
                    <a:lnTo>
                      <a:pt x="213621" y="26073"/>
                    </a:lnTo>
                    <a:close/>
                  </a:path>
                </a:pathLst>
              </a:custGeom>
              <a:solidFill>
                <a:srgbClr val="34426E"/>
              </a:solidFill>
            </p:spPr>
            <p:txBody>
              <a:bodyPr wrap="square" lIns="0" tIns="0" rIns="0" bIns="0" rtlCol="0">
                <a:noAutofit/>
              </a:bodyPr>
              <a:lstStyle/>
              <a:p>
                <a:endParaRPr/>
              </a:p>
            </p:txBody>
          </p:sp>
          <p:sp>
            <p:nvSpPr>
              <p:cNvPr id="2780" name="object 79">
                <a:extLst>
                  <a:ext uri="{FF2B5EF4-FFF2-40B4-BE49-F238E27FC236}">
                    <a16:creationId xmlns:a16="http://schemas.microsoft.com/office/drawing/2014/main" id="{8D60A833-9523-0D72-F658-5ACBE3D61F2B}"/>
                  </a:ext>
                </a:extLst>
              </p:cNvPr>
              <p:cNvSpPr/>
              <p:nvPr/>
            </p:nvSpPr>
            <p:spPr>
              <a:xfrm>
                <a:off x="8313927" y="2297823"/>
                <a:ext cx="239702" cy="213767"/>
              </a:xfrm>
              <a:custGeom>
                <a:avLst/>
                <a:gdLst/>
                <a:ahLst/>
                <a:cxnLst/>
                <a:rect l="l" t="t" r="r" b="b"/>
                <a:pathLst>
                  <a:path w="239702" h="213767">
                    <a:moveTo>
                      <a:pt x="239690" y="5327"/>
                    </a:moveTo>
                    <a:lnTo>
                      <a:pt x="233995" y="3524"/>
                    </a:lnTo>
                    <a:lnTo>
                      <a:pt x="221975" y="969"/>
                    </a:lnTo>
                    <a:lnTo>
                      <a:pt x="209770" y="0"/>
                    </a:lnTo>
                    <a:lnTo>
                      <a:pt x="197547" y="616"/>
                    </a:lnTo>
                    <a:lnTo>
                      <a:pt x="185473" y="2819"/>
                    </a:lnTo>
                    <a:lnTo>
                      <a:pt x="173714" y="6609"/>
                    </a:lnTo>
                    <a:lnTo>
                      <a:pt x="162438" y="11985"/>
                    </a:lnTo>
                    <a:lnTo>
                      <a:pt x="151811" y="18950"/>
                    </a:lnTo>
                    <a:lnTo>
                      <a:pt x="142001" y="27501"/>
                    </a:lnTo>
                    <a:lnTo>
                      <a:pt x="9172" y="160318"/>
                    </a:lnTo>
                    <a:lnTo>
                      <a:pt x="2353" y="170531"/>
                    </a:lnTo>
                    <a:lnTo>
                      <a:pt x="0" y="182359"/>
                    </a:lnTo>
                    <a:lnTo>
                      <a:pt x="2273" y="194195"/>
                    </a:lnTo>
                    <a:lnTo>
                      <a:pt x="9172" y="204590"/>
                    </a:lnTo>
                    <a:lnTo>
                      <a:pt x="19390" y="211418"/>
                    </a:lnTo>
                    <a:lnTo>
                      <a:pt x="31209" y="213767"/>
                    </a:lnTo>
                    <a:lnTo>
                      <a:pt x="43040" y="211490"/>
                    </a:lnTo>
                    <a:lnTo>
                      <a:pt x="53444" y="204590"/>
                    </a:lnTo>
                    <a:lnTo>
                      <a:pt x="123650" y="134385"/>
                    </a:lnTo>
                    <a:lnTo>
                      <a:pt x="185550" y="72472"/>
                    </a:lnTo>
                    <a:lnTo>
                      <a:pt x="186997" y="71037"/>
                    </a:lnTo>
                    <a:lnTo>
                      <a:pt x="230508" y="27527"/>
                    </a:lnTo>
                    <a:lnTo>
                      <a:pt x="236642" y="21393"/>
                    </a:lnTo>
                    <a:lnTo>
                      <a:pt x="239702" y="13366"/>
                    </a:lnTo>
                    <a:lnTo>
                      <a:pt x="239690" y="5327"/>
                    </a:lnTo>
                    <a:close/>
                  </a:path>
                </a:pathLst>
              </a:custGeom>
              <a:solidFill>
                <a:srgbClr val="34426E"/>
              </a:solidFill>
            </p:spPr>
            <p:txBody>
              <a:bodyPr wrap="square" lIns="0" tIns="0" rIns="0" bIns="0" rtlCol="0">
                <a:noAutofit/>
              </a:bodyPr>
              <a:lstStyle/>
              <a:p>
                <a:endParaRPr/>
              </a:p>
            </p:txBody>
          </p:sp>
          <p:sp>
            <p:nvSpPr>
              <p:cNvPr id="2781" name="object 80">
                <a:extLst>
                  <a:ext uri="{FF2B5EF4-FFF2-40B4-BE49-F238E27FC236}">
                    <a16:creationId xmlns:a16="http://schemas.microsoft.com/office/drawing/2014/main" id="{BDDDF6C4-470E-29C7-684D-01C23EEE9DDD}"/>
                  </a:ext>
                </a:extLst>
              </p:cNvPr>
              <p:cNvSpPr/>
              <p:nvPr/>
            </p:nvSpPr>
            <p:spPr>
              <a:xfrm>
                <a:off x="8513161" y="2338342"/>
                <a:ext cx="106858" cy="106863"/>
              </a:xfrm>
              <a:custGeom>
                <a:avLst/>
                <a:gdLst/>
                <a:ahLst/>
                <a:cxnLst/>
                <a:rect l="l" t="t" r="r" b="b"/>
                <a:pathLst>
                  <a:path w="106858" h="106863">
                    <a:moveTo>
                      <a:pt x="53409" y="9183"/>
                    </a:moveTo>
                    <a:lnTo>
                      <a:pt x="9162" y="53417"/>
                    </a:lnTo>
                    <a:lnTo>
                      <a:pt x="2354" y="63613"/>
                    </a:lnTo>
                    <a:lnTo>
                      <a:pt x="0" y="75438"/>
                    </a:lnTo>
                    <a:lnTo>
                      <a:pt x="2269" y="87278"/>
                    </a:lnTo>
                    <a:lnTo>
                      <a:pt x="9162" y="97689"/>
                    </a:lnTo>
                    <a:lnTo>
                      <a:pt x="19377" y="104510"/>
                    </a:lnTo>
                    <a:lnTo>
                      <a:pt x="31203" y="106863"/>
                    </a:lnTo>
                    <a:lnTo>
                      <a:pt x="43040" y="104594"/>
                    </a:lnTo>
                    <a:lnTo>
                      <a:pt x="53447" y="97702"/>
                    </a:lnTo>
                    <a:lnTo>
                      <a:pt x="97681" y="53455"/>
                    </a:lnTo>
                    <a:lnTo>
                      <a:pt x="104503" y="43240"/>
                    </a:lnTo>
                    <a:lnTo>
                      <a:pt x="106858" y="31414"/>
                    </a:lnTo>
                    <a:lnTo>
                      <a:pt x="104589" y="19576"/>
                    </a:lnTo>
                    <a:lnTo>
                      <a:pt x="97694" y="9170"/>
                    </a:lnTo>
                    <a:lnTo>
                      <a:pt x="87471" y="2347"/>
                    </a:lnTo>
                    <a:lnTo>
                      <a:pt x="75648" y="0"/>
                    </a:lnTo>
                    <a:lnTo>
                      <a:pt x="63814" y="2278"/>
                    </a:lnTo>
                    <a:lnTo>
                      <a:pt x="53409" y="9183"/>
                    </a:lnTo>
                    <a:close/>
                  </a:path>
                </a:pathLst>
              </a:custGeom>
              <a:solidFill>
                <a:srgbClr val="ECB133"/>
              </a:solidFill>
            </p:spPr>
            <p:txBody>
              <a:bodyPr wrap="square" lIns="0" tIns="0" rIns="0" bIns="0" rtlCol="0">
                <a:noAutofit/>
              </a:bodyPr>
              <a:lstStyle/>
              <a:p>
                <a:endParaRPr/>
              </a:p>
            </p:txBody>
          </p:sp>
          <p:sp>
            <p:nvSpPr>
              <p:cNvPr id="2782" name="object 81">
                <a:extLst>
                  <a:ext uri="{FF2B5EF4-FFF2-40B4-BE49-F238E27FC236}">
                    <a16:creationId xmlns:a16="http://schemas.microsoft.com/office/drawing/2014/main" id="{E6D03E06-8AAB-9283-8C44-14E87CD7CF7A}"/>
                  </a:ext>
                </a:extLst>
              </p:cNvPr>
              <p:cNvSpPr/>
              <p:nvPr/>
            </p:nvSpPr>
            <p:spPr>
              <a:xfrm>
                <a:off x="8822621" y="2297967"/>
                <a:ext cx="239704" cy="213628"/>
              </a:xfrm>
              <a:custGeom>
                <a:avLst/>
                <a:gdLst/>
                <a:ahLst/>
                <a:cxnLst/>
                <a:rect l="l" t="t" r="r" b="b"/>
                <a:pathLst>
                  <a:path w="239704" h="213628">
                    <a:moveTo>
                      <a:pt x="26073" y="0"/>
                    </a:moveTo>
                    <a:lnTo>
                      <a:pt x="24917" y="71"/>
                    </a:lnTo>
                    <a:lnTo>
                      <a:pt x="12327" y="1781"/>
                    </a:lnTo>
                    <a:lnTo>
                      <a:pt x="25" y="5181"/>
                    </a:lnTo>
                    <a:lnTo>
                      <a:pt x="0" y="13220"/>
                    </a:lnTo>
                    <a:lnTo>
                      <a:pt x="3060" y="21247"/>
                    </a:lnTo>
                    <a:lnTo>
                      <a:pt x="9194" y="27381"/>
                    </a:lnTo>
                    <a:lnTo>
                      <a:pt x="53428" y="71628"/>
                    </a:lnTo>
                    <a:lnTo>
                      <a:pt x="116052" y="134239"/>
                    </a:lnTo>
                    <a:lnTo>
                      <a:pt x="186258" y="204444"/>
                    </a:lnTo>
                    <a:lnTo>
                      <a:pt x="196481" y="211275"/>
                    </a:lnTo>
                    <a:lnTo>
                      <a:pt x="208304" y="213628"/>
                    </a:lnTo>
                    <a:lnTo>
                      <a:pt x="220138" y="211354"/>
                    </a:lnTo>
                    <a:lnTo>
                      <a:pt x="230543" y="204457"/>
                    </a:lnTo>
                    <a:lnTo>
                      <a:pt x="237356" y="194247"/>
                    </a:lnTo>
                    <a:lnTo>
                      <a:pt x="239704" y="182421"/>
                    </a:lnTo>
                    <a:lnTo>
                      <a:pt x="237429" y="170581"/>
                    </a:lnTo>
                    <a:lnTo>
                      <a:pt x="230530" y="160172"/>
                    </a:lnTo>
                    <a:lnTo>
                      <a:pt x="160324" y="89966"/>
                    </a:lnTo>
                    <a:lnTo>
                      <a:pt x="97713" y="27343"/>
                    </a:lnTo>
                    <a:lnTo>
                      <a:pt x="86293" y="17633"/>
                    </a:lnTo>
                    <a:lnTo>
                      <a:pt x="75203" y="10732"/>
                    </a:lnTo>
                    <a:lnTo>
                      <a:pt x="63451" y="5520"/>
                    </a:lnTo>
                    <a:lnTo>
                      <a:pt x="51223" y="1995"/>
                    </a:lnTo>
                    <a:lnTo>
                      <a:pt x="38702" y="156"/>
                    </a:lnTo>
                    <a:lnTo>
                      <a:pt x="26073" y="0"/>
                    </a:lnTo>
                    <a:close/>
                  </a:path>
                </a:pathLst>
              </a:custGeom>
              <a:solidFill>
                <a:srgbClr val="34426E"/>
              </a:solidFill>
            </p:spPr>
            <p:txBody>
              <a:bodyPr wrap="square" lIns="0" tIns="0" rIns="0" bIns="0" rtlCol="0">
                <a:noAutofit/>
              </a:bodyPr>
              <a:lstStyle/>
              <a:p>
                <a:endParaRPr/>
              </a:p>
            </p:txBody>
          </p:sp>
          <p:sp>
            <p:nvSpPr>
              <p:cNvPr id="2783" name="object 82">
                <a:extLst>
                  <a:ext uri="{FF2B5EF4-FFF2-40B4-BE49-F238E27FC236}">
                    <a16:creationId xmlns:a16="http://schemas.microsoft.com/office/drawing/2014/main" id="{5D5CB6F8-1CFF-FCC6-D91E-F10701DABBF7}"/>
                  </a:ext>
                </a:extLst>
              </p:cNvPr>
              <p:cNvSpPr/>
              <p:nvPr/>
            </p:nvSpPr>
            <p:spPr>
              <a:xfrm>
                <a:off x="8715721" y="2404725"/>
                <a:ext cx="213775" cy="239701"/>
              </a:xfrm>
              <a:custGeom>
                <a:avLst/>
                <a:gdLst/>
                <a:ahLst/>
                <a:cxnLst/>
                <a:rect l="l" t="t" r="r" b="b"/>
                <a:pathLst>
                  <a:path w="213775" h="239701">
                    <a:moveTo>
                      <a:pt x="5327" y="12"/>
                    </a:moveTo>
                    <a:lnTo>
                      <a:pt x="3524" y="5707"/>
                    </a:lnTo>
                    <a:lnTo>
                      <a:pt x="969" y="17727"/>
                    </a:lnTo>
                    <a:lnTo>
                      <a:pt x="0" y="29931"/>
                    </a:lnTo>
                    <a:lnTo>
                      <a:pt x="616" y="42155"/>
                    </a:lnTo>
                    <a:lnTo>
                      <a:pt x="2819" y="54229"/>
                    </a:lnTo>
                    <a:lnTo>
                      <a:pt x="6609" y="65988"/>
                    </a:lnTo>
                    <a:lnTo>
                      <a:pt x="11985" y="77264"/>
                    </a:lnTo>
                    <a:lnTo>
                      <a:pt x="18950" y="87891"/>
                    </a:lnTo>
                    <a:lnTo>
                      <a:pt x="27501" y="97701"/>
                    </a:lnTo>
                    <a:lnTo>
                      <a:pt x="160318" y="230517"/>
                    </a:lnTo>
                    <a:lnTo>
                      <a:pt x="170543" y="237348"/>
                    </a:lnTo>
                    <a:lnTo>
                      <a:pt x="182369" y="239701"/>
                    </a:lnTo>
                    <a:lnTo>
                      <a:pt x="194204" y="237427"/>
                    </a:lnTo>
                    <a:lnTo>
                      <a:pt x="204603" y="230530"/>
                    </a:lnTo>
                    <a:lnTo>
                      <a:pt x="211425" y="220311"/>
                    </a:lnTo>
                    <a:lnTo>
                      <a:pt x="213775" y="208487"/>
                    </a:lnTo>
                    <a:lnTo>
                      <a:pt x="211501" y="196651"/>
                    </a:lnTo>
                    <a:lnTo>
                      <a:pt x="204603" y="186245"/>
                    </a:lnTo>
                    <a:lnTo>
                      <a:pt x="134410" y="116039"/>
                    </a:lnTo>
                    <a:lnTo>
                      <a:pt x="72498" y="54140"/>
                    </a:lnTo>
                    <a:lnTo>
                      <a:pt x="71062" y="52692"/>
                    </a:lnTo>
                    <a:lnTo>
                      <a:pt x="27540" y="9182"/>
                    </a:lnTo>
                    <a:lnTo>
                      <a:pt x="21393" y="3022"/>
                    </a:lnTo>
                    <a:lnTo>
                      <a:pt x="13366" y="0"/>
                    </a:lnTo>
                    <a:lnTo>
                      <a:pt x="5327" y="12"/>
                    </a:lnTo>
                    <a:close/>
                  </a:path>
                </a:pathLst>
              </a:custGeom>
              <a:solidFill>
                <a:srgbClr val="34426E"/>
              </a:solidFill>
            </p:spPr>
            <p:txBody>
              <a:bodyPr wrap="square" lIns="0" tIns="0" rIns="0" bIns="0" rtlCol="0">
                <a:noAutofit/>
              </a:bodyPr>
              <a:lstStyle/>
              <a:p>
                <a:endParaRPr/>
              </a:p>
            </p:txBody>
          </p:sp>
          <p:sp>
            <p:nvSpPr>
              <p:cNvPr id="2784" name="object 83">
                <a:extLst>
                  <a:ext uri="{FF2B5EF4-FFF2-40B4-BE49-F238E27FC236}">
                    <a16:creationId xmlns:a16="http://schemas.microsoft.com/office/drawing/2014/main" id="{80535D2F-9875-0660-8589-7B819359347A}"/>
                  </a:ext>
                </a:extLst>
              </p:cNvPr>
              <p:cNvSpPr/>
              <p:nvPr/>
            </p:nvSpPr>
            <p:spPr>
              <a:xfrm>
                <a:off x="8756250" y="2338332"/>
                <a:ext cx="106860" cy="106855"/>
              </a:xfrm>
              <a:custGeom>
                <a:avLst/>
                <a:gdLst/>
                <a:ahLst/>
                <a:cxnLst/>
                <a:rect l="l" t="t" r="r" b="b"/>
                <a:pathLst>
                  <a:path w="106860" h="106855">
                    <a:moveTo>
                      <a:pt x="9167" y="53446"/>
                    </a:moveTo>
                    <a:lnTo>
                      <a:pt x="53414" y="97692"/>
                    </a:lnTo>
                    <a:lnTo>
                      <a:pt x="63618" y="104501"/>
                    </a:lnTo>
                    <a:lnTo>
                      <a:pt x="75441" y="106855"/>
                    </a:lnTo>
                    <a:lnTo>
                      <a:pt x="87278" y="104588"/>
                    </a:lnTo>
                    <a:lnTo>
                      <a:pt x="97686" y="97692"/>
                    </a:lnTo>
                    <a:lnTo>
                      <a:pt x="104504" y="87487"/>
                    </a:lnTo>
                    <a:lnTo>
                      <a:pt x="106860" y="75664"/>
                    </a:lnTo>
                    <a:lnTo>
                      <a:pt x="104591" y="63828"/>
                    </a:lnTo>
                    <a:lnTo>
                      <a:pt x="97699" y="53420"/>
                    </a:lnTo>
                    <a:lnTo>
                      <a:pt x="53465" y="9186"/>
                    </a:lnTo>
                    <a:lnTo>
                      <a:pt x="43234" y="2354"/>
                    </a:lnTo>
                    <a:lnTo>
                      <a:pt x="31410" y="0"/>
                    </a:lnTo>
                    <a:lnTo>
                      <a:pt x="19572" y="2272"/>
                    </a:lnTo>
                    <a:lnTo>
                      <a:pt x="9167" y="9173"/>
                    </a:lnTo>
                    <a:lnTo>
                      <a:pt x="2350" y="19383"/>
                    </a:lnTo>
                    <a:lnTo>
                      <a:pt x="0" y="31205"/>
                    </a:lnTo>
                    <a:lnTo>
                      <a:pt x="2273" y="43039"/>
                    </a:lnTo>
                    <a:lnTo>
                      <a:pt x="9167" y="53446"/>
                    </a:lnTo>
                    <a:close/>
                  </a:path>
                </a:pathLst>
              </a:custGeom>
              <a:solidFill>
                <a:srgbClr val="ECB133"/>
              </a:solidFill>
            </p:spPr>
            <p:txBody>
              <a:bodyPr wrap="square" lIns="0" tIns="0" rIns="0" bIns="0" rtlCol="0">
                <a:noAutofit/>
              </a:bodyPr>
              <a:lstStyle/>
              <a:p>
                <a:endParaRPr/>
              </a:p>
            </p:txBody>
          </p:sp>
          <p:sp>
            <p:nvSpPr>
              <p:cNvPr id="2785" name="object 84">
                <a:extLst>
                  <a:ext uri="{FF2B5EF4-FFF2-40B4-BE49-F238E27FC236}">
                    <a16:creationId xmlns:a16="http://schemas.microsoft.com/office/drawing/2014/main" id="{E9D91B53-9536-25FC-B38E-1BDA4FD7C293}"/>
                  </a:ext>
                </a:extLst>
              </p:cNvPr>
              <p:cNvSpPr/>
              <p:nvPr/>
            </p:nvSpPr>
            <p:spPr>
              <a:xfrm>
                <a:off x="8442534" y="1714731"/>
                <a:ext cx="213612" cy="239704"/>
              </a:xfrm>
              <a:custGeom>
                <a:avLst/>
                <a:gdLst/>
                <a:ahLst/>
                <a:cxnLst/>
                <a:rect l="l" t="t" r="r" b="b"/>
                <a:pathLst>
                  <a:path w="213612" h="239704">
                    <a:moveTo>
                      <a:pt x="213612" y="26073"/>
                    </a:moveTo>
                    <a:lnTo>
                      <a:pt x="213541" y="24907"/>
                    </a:lnTo>
                    <a:lnTo>
                      <a:pt x="211846" y="12321"/>
                    </a:lnTo>
                    <a:lnTo>
                      <a:pt x="208443" y="12"/>
                    </a:lnTo>
                    <a:lnTo>
                      <a:pt x="200404" y="0"/>
                    </a:lnTo>
                    <a:lnTo>
                      <a:pt x="192365" y="3060"/>
                    </a:lnTo>
                    <a:lnTo>
                      <a:pt x="186243" y="9182"/>
                    </a:lnTo>
                    <a:lnTo>
                      <a:pt x="141996" y="53416"/>
                    </a:lnTo>
                    <a:lnTo>
                      <a:pt x="79373" y="116039"/>
                    </a:lnTo>
                    <a:lnTo>
                      <a:pt x="9167" y="186245"/>
                    </a:lnTo>
                    <a:lnTo>
                      <a:pt x="2344" y="196474"/>
                    </a:lnTo>
                    <a:lnTo>
                      <a:pt x="0" y="208300"/>
                    </a:lnTo>
                    <a:lnTo>
                      <a:pt x="2275" y="220137"/>
                    </a:lnTo>
                    <a:lnTo>
                      <a:pt x="9167" y="230543"/>
                    </a:lnTo>
                    <a:lnTo>
                      <a:pt x="19382" y="237356"/>
                    </a:lnTo>
                    <a:lnTo>
                      <a:pt x="31207" y="239704"/>
                    </a:lnTo>
                    <a:lnTo>
                      <a:pt x="43045" y="237429"/>
                    </a:lnTo>
                    <a:lnTo>
                      <a:pt x="53452" y="230530"/>
                    </a:lnTo>
                    <a:lnTo>
                      <a:pt x="123658" y="160312"/>
                    </a:lnTo>
                    <a:lnTo>
                      <a:pt x="186281" y="97713"/>
                    </a:lnTo>
                    <a:lnTo>
                      <a:pt x="195988" y="86282"/>
                    </a:lnTo>
                    <a:lnTo>
                      <a:pt x="202891" y="75191"/>
                    </a:lnTo>
                    <a:lnTo>
                      <a:pt x="208103" y="63442"/>
                    </a:lnTo>
                    <a:lnTo>
                      <a:pt x="211625" y="51217"/>
                    </a:lnTo>
                    <a:lnTo>
                      <a:pt x="213461" y="38700"/>
                    </a:lnTo>
                    <a:lnTo>
                      <a:pt x="213612" y="26073"/>
                    </a:lnTo>
                    <a:close/>
                  </a:path>
                </a:pathLst>
              </a:custGeom>
              <a:solidFill>
                <a:srgbClr val="34426E"/>
              </a:solidFill>
            </p:spPr>
            <p:txBody>
              <a:bodyPr wrap="square" lIns="0" tIns="0" rIns="0" bIns="0" rtlCol="0">
                <a:noAutofit/>
              </a:bodyPr>
              <a:lstStyle/>
              <a:p>
                <a:endParaRPr/>
              </a:p>
            </p:txBody>
          </p:sp>
          <p:sp>
            <p:nvSpPr>
              <p:cNvPr id="2786" name="object 85">
                <a:extLst>
                  <a:ext uri="{FF2B5EF4-FFF2-40B4-BE49-F238E27FC236}">
                    <a16:creationId xmlns:a16="http://schemas.microsoft.com/office/drawing/2014/main" id="{5F27359B-29D5-8F0F-D17B-B8950B14163C}"/>
                  </a:ext>
                </a:extLst>
              </p:cNvPr>
              <p:cNvSpPr/>
              <p:nvPr/>
            </p:nvSpPr>
            <p:spPr>
              <a:xfrm>
                <a:off x="8309715" y="1607831"/>
                <a:ext cx="239698" cy="213774"/>
              </a:xfrm>
              <a:custGeom>
                <a:avLst/>
                <a:gdLst/>
                <a:ahLst/>
                <a:cxnLst/>
                <a:rect l="l" t="t" r="r" b="b"/>
                <a:pathLst>
                  <a:path w="239698" h="213774">
                    <a:moveTo>
                      <a:pt x="239672" y="5327"/>
                    </a:moveTo>
                    <a:lnTo>
                      <a:pt x="233989" y="3526"/>
                    </a:lnTo>
                    <a:lnTo>
                      <a:pt x="221972" y="970"/>
                    </a:lnTo>
                    <a:lnTo>
                      <a:pt x="209767" y="0"/>
                    </a:lnTo>
                    <a:lnTo>
                      <a:pt x="197543" y="615"/>
                    </a:lnTo>
                    <a:lnTo>
                      <a:pt x="185467" y="2818"/>
                    </a:lnTo>
                    <a:lnTo>
                      <a:pt x="173707" y="6607"/>
                    </a:lnTo>
                    <a:lnTo>
                      <a:pt x="162430" y="11984"/>
                    </a:lnTo>
                    <a:lnTo>
                      <a:pt x="151804" y="18949"/>
                    </a:lnTo>
                    <a:lnTo>
                      <a:pt x="141996" y="27501"/>
                    </a:lnTo>
                    <a:lnTo>
                      <a:pt x="9167" y="160318"/>
                    </a:lnTo>
                    <a:lnTo>
                      <a:pt x="2347" y="170539"/>
                    </a:lnTo>
                    <a:lnTo>
                      <a:pt x="0" y="182366"/>
                    </a:lnTo>
                    <a:lnTo>
                      <a:pt x="2274" y="194202"/>
                    </a:lnTo>
                    <a:lnTo>
                      <a:pt x="9167" y="204603"/>
                    </a:lnTo>
                    <a:lnTo>
                      <a:pt x="19381" y="211424"/>
                    </a:lnTo>
                    <a:lnTo>
                      <a:pt x="31202" y="213774"/>
                    </a:lnTo>
                    <a:lnTo>
                      <a:pt x="43034" y="211496"/>
                    </a:lnTo>
                    <a:lnTo>
                      <a:pt x="53439" y="204590"/>
                    </a:lnTo>
                    <a:lnTo>
                      <a:pt x="123645" y="134385"/>
                    </a:lnTo>
                    <a:lnTo>
                      <a:pt x="185545" y="72497"/>
                    </a:lnTo>
                    <a:lnTo>
                      <a:pt x="186993" y="71050"/>
                    </a:lnTo>
                    <a:lnTo>
                      <a:pt x="230503" y="27527"/>
                    </a:lnTo>
                    <a:lnTo>
                      <a:pt x="236637" y="21405"/>
                    </a:lnTo>
                    <a:lnTo>
                      <a:pt x="239698" y="13366"/>
                    </a:lnTo>
                    <a:lnTo>
                      <a:pt x="239672" y="5327"/>
                    </a:lnTo>
                    <a:close/>
                  </a:path>
                </a:pathLst>
              </a:custGeom>
              <a:solidFill>
                <a:srgbClr val="34426E"/>
              </a:solidFill>
            </p:spPr>
            <p:txBody>
              <a:bodyPr wrap="square" lIns="0" tIns="0" rIns="0" bIns="0" rtlCol="0">
                <a:noAutofit/>
              </a:bodyPr>
              <a:lstStyle/>
              <a:p>
                <a:endParaRPr/>
              </a:p>
            </p:txBody>
          </p:sp>
          <p:sp>
            <p:nvSpPr>
              <p:cNvPr id="2787" name="object 86">
                <a:extLst>
                  <a:ext uri="{FF2B5EF4-FFF2-40B4-BE49-F238E27FC236}">
                    <a16:creationId xmlns:a16="http://schemas.microsoft.com/office/drawing/2014/main" id="{04ACFE68-A3FE-B575-0A39-F06F0DA1F170}"/>
                  </a:ext>
                </a:extLst>
              </p:cNvPr>
              <p:cNvSpPr/>
              <p:nvPr/>
            </p:nvSpPr>
            <p:spPr>
              <a:xfrm>
                <a:off x="8508940" y="1648348"/>
                <a:ext cx="106860" cy="106866"/>
              </a:xfrm>
              <a:custGeom>
                <a:avLst/>
                <a:gdLst/>
                <a:ahLst/>
                <a:cxnLst/>
                <a:rect l="l" t="t" r="r" b="b"/>
                <a:pathLst>
                  <a:path w="106860" h="106866">
                    <a:moveTo>
                      <a:pt x="53414" y="9174"/>
                    </a:moveTo>
                    <a:lnTo>
                      <a:pt x="9167" y="53408"/>
                    </a:lnTo>
                    <a:lnTo>
                      <a:pt x="2350" y="63629"/>
                    </a:lnTo>
                    <a:lnTo>
                      <a:pt x="0" y="75455"/>
                    </a:lnTo>
                    <a:lnTo>
                      <a:pt x="2271" y="87292"/>
                    </a:lnTo>
                    <a:lnTo>
                      <a:pt x="9167" y="97693"/>
                    </a:lnTo>
                    <a:lnTo>
                      <a:pt x="19367" y="104510"/>
                    </a:lnTo>
                    <a:lnTo>
                      <a:pt x="31191" y="106866"/>
                    </a:lnTo>
                    <a:lnTo>
                      <a:pt x="43030" y="104598"/>
                    </a:lnTo>
                    <a:lnTo>
                      <a:pt x="53439" y="97705"/>
                    </a:lnTo>
                    <a:lnTo>
                      <a:pt x="97686" y="53458"/>
                    </a:lnTo>
                    <a:lnTo>
                      <a:pt x="104509" y="43227"/>
                    </a:lnTo>
                    <a:lnTo>
                      <a:pt x="106860" y="31404"/>
                    </a:lnTo>
                    <a:lnTo>
                      <a:pt x="104586" y="19569"/>
                    </a:lnTo>
                    <a:lnTo>
                      <a:pt x="97686" y="9161"/>
                    </a:lnTo>
                    <a:lnTo>
                      <a:pt x="87479" y="2351"/>
                    </a:lnTo>
                    <a:lnTo>
                      <a:pt x="75653" y="0"/>
                    </a:lnTo>
                    <a:lnTo>
                      <a:pt x="63816" y="2273"/>
                    </a:lnTo>
                    <a:lnTo>
                      <a:pt x="53414" y="9174"/>
                    </a:lnTo>
                    <a:close/>
                  </a:path>
                </a:pathLst>
              </a:custGeom>
              <a:solidFill>
                <a:srgbClr val="ECB133"/>
              </a:solidFill>
            </p:spPr>
            <p:txBody>
              <a:bodyPr wrap="square" lIns="0" tIns="0" rIns="0" bIns="0" rtlCol="0">
                <a:noAutofit/>
              </a:bodyPr>
              <a:lstStyle/>
              <a:p>
                <a:endParaRPr/>
              </a:p>
            </p:txBody>
          </p:sp>
          <p:sp>
            <p:nvSpPr>
              <p:cNvPr id="2788" name="object 87">
                <a:extLst>
                  <a:ext uri="{FF2B5EF4-FFF2-40B4-BE49-F238E27FC236}">
                    <a16:creationId xmlns:a16="http://schemas.microsoft.com/office/drawing/2014/main" id="{5D74264A-7EBE-EC3C-AD3F-A947551153C9}"/>
                  </a:ext>
                </a:extLst>
              </p:cNvPr>
              <p:cNvSpPr/>
              <p:nvPr/>
            </p:nvSpPr>
            <p:spPr>
              <a:xfrm>
                <a:off x="8446759" y="1896025"/>
                <a:ext cx="213617" cy="239710"/>
              </a:xfrm>
              <a:custGeom>
                <a:avLst/>
                <a:gdLst/>
                <a:ahLst/>
                <a:cxnLst/>
                <a:rect l="l" t="t" r="r" b="b"/>
                <a:pathLst>
                  <a:path w="213617" h="239710">
                    <a:moveTo>
                      <a:pt x="213617" y="213624"/>
                    </a:moveTo>
                    <a:lnTo>
                      <a:pt x="213465" y="200997"/>
                    </a:lnTo>
                    <a:lnTo>
                      <a:pt x="211627" y="188480"/>
                    </a:lnTo>
                    <a:lnTo>
                      <a:pt x="208103" y="176255"/>
                    </a:lnTo>
                    <a:lnTo>
                      <a:pt x="202890" y="164506"/>
                    </a:lnTo>
                    <a:lnTo>
                      <a:pt x="195989" y="153415"/>
                    </a:lnTo>
                    <a:lnTo>
                      <a:pt x="187397" y="143165"/>
                    </a:lnTo>
                    <a:lnTo>
                      <a:pt x="123650" y="79385"/>
                    </a:lnTo>
                    <a:lnTo>
                      <a:pt x="53457" y="9167"/>
                    </a:lnTo>
                    <a:lnTo>
                      <a:pt x="43046" y="2271"/>
                    </a:lnTo>
                    <a:lnTo>
                      <a:pt x="31210" y="0"/>
                    </a:lnTo>
                    <a:lnTo>
                      <a:pt x="19389" y="2350"/>
                    </a:lnTo>
                    <a:lnTo>
                      <a:pt x="9172" y="9167"/>
                    </a:lnTo>
                    <a:lnTo>
                      <a:pt x="2274" y="19577"/>
                    </a:lnTo>
                    <a:lnTo>
                      <a:pt x="0" y="31409"/>
                    </a:lnTo>
                    <a:lnTo>
                      <a:pt x="2350" y="43229"/>
                    </a:lnTo>
                    <a:lnTo>
                      <a:pt x="9172" y="53452"/>
                    </a:lnTo>
                    <a:lnTo>
                      <a:pt x="79378" y="123645"/>
                    </a:lnTo>
                    <a:lnTo>
                      <a:pt x="142001" y="186281"/>
                    </a:lnTo>
                    <a:lnTo>
                      <a:pt x="186248" y="230515"/>
                    </a:lnTo>
                    <a:lnTo>
                      <a:pt x="192369" y="236637"/>
                    </a:lnTo>
                    <a:lnTo>
                      <a:pt x="200409" y="239710"/>
                    </a:lnTo>
                    <a:lnTo>
                      <a:pt x="208435" y="239672"/>
                    </a:lnTo>
                    <a:lnTo>
                      <a:pt x="211835" y="227365"/>
                    </a:lnTo>
                    <a:lnTo>
                      <a:pt x="213545" y="214779"/>
                    </a:lnTo>
                    <a:lnTo>
                      <a:pt x="213617" y="213624"/>
                    </a:lnTo>
                    <a:close/>
                  </a:path>
                </a:pathLst>
              </a:custGeom>
              <a:solidFill>
                <a:srgbClr val="34426E"/>
              </a:solidFill>
            </p:spPr>
            <p:txBody>
              <a:bodyPr wrap="square" lIns="0" tIns="0" rIns="0" bIns="0" rtlCol="0">
                <a:noAutofit/>
              </a:bodyPr>
              <a:lstStyle/>
              <a:p>
                <a:endParaRPr/>
              </a:p>
            </p:txBody>
          </p:sp>
          <p:sp>
            <p:nvSpPr>
              <p:cNvPr id="2789" name="object 88">
                <a:extLst>
                  <a:ext uri="{FF2B5EF4-FFF2-40B4-BE49-F238E27FC236}">
                    <a16:creationId xmlns:a16="http://schemas.microsoft.com/office/drawing/2014/main" id="{76267B5B-6ACF-77FA-61B4-26362D0030E6}"/>
                  </a:ext>
                </a:extLst>
              </p:cNvPr>
              <p:cNvSpPr/>
              <p:nvPr/>
            </p:nvSpPr>
            <p:spPr>
              <a:xfrm>
                <a:off x="8313929" y="2028861"/>
                <a:ext cx="239694" cy="213767"/>
              </a:xfrm>
              <a:custGeom>
                <a:avLst/>
                <a:gdLst/>
                <a:ahLst/>
                <a:cxnLst/>
                <a:rect l="l" t="t" r="r" b="b"/>
                <a:pathLst>
                  <a:path w="239694" h="213767">
                    <a:moveTo>
                      <a:pt x="239682" y="208433"/>
                    </a:moveTo>
                    <a:lnTo>
                      <a:pt x="239694" y="200394"/>
                    </a:lnTo>
                    <a:lnTo>
                      <a:pt x="236659" y="192355"/>
                    </a:lnTo>
                    <a:lnTo>
                      <a:pt x="230525" y="186234"/>
                    </a:lnTo>
                    <a:lnTo>
                      <a:pt x="187002" y="142711"/>
                    </a:lnTo>
                    <a:lnTo>
                      <a:pt x="185567" y="141276"/>
                    </a:lnTo>
                    <a:lnTo>
                      <a:pt x="123655" y="79376"/>
                    </a:lnTo>
                    <a:lnTo>
                      <a:pt x="53449" y="9170"/>
                    </a:lnTo>
                    <a:lnTo>
                      <a:pt x="43047" y="2269"/>
                    </a:lnTo>
                    <a:lnTo>
                      <a:pt x="31217" y="0"/>
                    </a:lnTo>
                    <a:lnTo>
                      <a:pt x="19399" y="2355"/>
                    </a:lnTo>
                    <a:lnTo>
                      <a:pt x="9177" y="9183"/>
                    </a:lnTo>
                    <a:lnTo>
                      <a:pt x="2277" y="19580"/>
                    </a:lnTo>
                    <a:lnTo>
                      <a:pt x="0" y="31408"/>
                    </a:lnTo>
                    <a:lnTo>
                      <a:pt x="2349" y="43230"/>
                    </a:lnTo>
                    <a:lnTo>
                      <a:pt x="9177" y="53455"/>
                    </a:lnTo>
                    <a:lnTo>
                      <a:pt x="142006" y="186284"/>
                    </a:lnTo>
                    <a:lnTo>
                      <a:pt x="151810" y="194830"/>
                    </a:lnTo>
                    <a:lnTo>
                      <a:pt x="162434" y="201789"/>
                    </a:lnTo>
                    <a:lnTo>
                      <a:pt x="173711" y="207163"/>
                    </a:lnTo>
                    <a:lnTo>
                      <a:pt x="185471" y="210951"/>
                    </a:lnTo>
                    <a:lnTo>
                      <a:pt x="197548" y="213152"/>
                    </a:lnTo>
                    <a:lnTo>
                      <a:pt x="209774" y="213767"/>
                    </a:lnTo>
                    <a:lnTo>
                      <a:pt x="221980" y="212795"/>
                    </a:lnTo>
                    <a:lnTo>
                      <a:pt x="233999" y="210236"/>
                    </a:lnTo>
                    <a:lnTo>
                      <a:pt x="239682" y="208433"/>
                    </a:lnTo>
                    <a:close/>
                  </a:path>
                </a:pathLst>
              </a:custGeom>
              <a:solidFill>
                <a:srgbClr val="34426E"/>
              </a:solidFill>
            </p:spPr>
            <p:txBody>
              <a:bodyPr wrap="square" lIns="0" tIns="0" rIns="0" bIns="0" rtlCol="0">
                <a:noAutofit/>
              </a:bodyPr>
              <a:lstStyle/>
              <a:p>
                <a:endParaRPr/>
              </a:p>
            </p:txBody>
          </p:sp>
          <p:sp>
            <p:nvSpPr>
              <p:cNvPr id="2790" name="object 89">
                <a:extLst>
                  <a:ext uri="{FF2B5EF4-FFF2-40B4-BE49-F238E27FC236}">
                    <a16:creationId xmlns:a16="http://schemas.microsoft.com/office/drawing/2014/main" id="{A58B4E09-33AA-5E96-91F7-4CB430527861}"/>
                  </a:ext>
                </a:extLst>
              </p:cNvPr>
              <p:cNvSpPr/>
              <p:nvPr/>
            </p:nvSpPr>
            <p:spPr>
              <a:xfrm>
                <a:off x="8513165" y="2095237"/>
                <a:ext cx="106859" cy="106871"/>
              </a:xfrm>
              <a:custGeom>
                <a:avLst/>
                <a:gdLst/>
                <a:ahLst/>
                <a:cxnLst/>
                <a:rect l="l" t="t" r="r" b="b"/>
                <a:pathLst>
                  <a:path w="106859" h="106871">
                    <a:moveTo>
                      <a:pt x="53412" y="97694"/>
                    </a:moveTo>
                    <a:lnTo>
                      <a:pt x="63814" y="104594"/>
                    </a:lnTo>
                    <a:lnTo>
                      <a:pt x="75642" y="106871"/>
                    </a:lnTo>
                    <a:lnTo>
                      <a:pt x="87461" y="104522"/>
                    </a:lnTo>
                    <a:lnTo>
                      <a:pt x="97685" y="97694"/>
                    </a:lnTo>
                    <a:lnTo>
                      <a:pt x="104586" y="87291"/>
                    </a:lnTo>
                    <a:lnTo>
                      <a:pt x="106859" y="75456"/>
                    </a:lnTo>
                    <a:lnTo>
                      <a:pt x="104504" y="63633"/>
                    </a:lnTo>
                    <a:lnTo>
                      <a:pt x="97697" y="53434"/>
                    </a:lnTo>
                    <a:lnTo>
                      <a:pt x="53463" y="9188"/>
                    </a:lnTo>
                    <a:lnTo>
                      <a:pt x="43021" y="2263"/>
                    </a:lnTo>
                    <a:lnTo>
                      <a:pt x="31184" y="0"/>
                    </a:lnTo>
                    <a:lnTo>
                      <a:pt x="19359" y="2362"/>
                    </a:lnTo>
                    <a:lnTo>
                      <a:pt x="9166" y="9175"/>
                    </a:lnTo>
                    <a:lnTo>
                      <a:pt x="2270" y="19580"/>
                    </a:lnTo>
                    <a:lnTo>
                      <a:pt x="0" y="31414"/>
                    </a:lnTo>
                    <a:lnTo>
                      <a:pt x="2352" y="43237"/>
                    </a:lnTo>
                    <a:lnTo>
                      <a:pt x="9178" y="53460"/>
                    </a:lnTo>
                    <a:lnTo>
                      <a:pt x="53412" y="97707"/>
                    </a:lnTo>
                    <a:close/>
                  </a:path>
                </a:pathLst>
              </a:custGeom>
              <a:solidFill>
                <a:srgbClr val="ECB133"/>
              </a:solidFill>
            </p:spPr>
            <p:txBody>
              <a:bodyPr wrap="square" lIns="0" tIns="0" rIns="0" bIns="0" rtlCol="0">
                <a:noAutofit/>
              </a:bodyPr>
              <a:lstStyle/>
              <a:p>
                <a:endParaRPr/>
              </a:p>
            </p:txBody>
          </p:sp>
          <p:sp>
            <p:nvSpPr>
              <p:cNvPr id="2791" name="object 90">
                <a:extLst>
                  <a:ext uri="{FF2B5EF4-FFF2-40B4-BE49-F238E27FC236}">
                    <a16:creationId xmlns:a16="http://schemas.microsoft.com/office/drawing/2014/main" id="{391FC27C-854D-E766-9D90-046943D249FA}"/>
                  </a:ext>
                </a:extLst>
              </p:cNvPr>
              <p:cNvSpPr/>
              <p:nvPr/>
            </p:nvSpPr>
            <p:spPr>
              <a:xfrm>
                <a:off x="8656572" y="2238662"/>
                <a:ext cx="63123" cy="63120"/>
              </a:xfrm>
              <a:custGeom>
                <a:avLst/>
                <a:gdLst/>
                <a:ahLst/>
                <a:cxnLst/>
                <a:rect l="l" t="t" r="r" b="b"/>
                <a:pathLst>
                  <a:path w="63123" h="63120">
                    <a:moveTo>
                      <a:pt x="9248" y="9248"/>
                    </a:moveTo>
                    <a:lnTo>
                      <a:pt x="9111" y="9386"/>
                    </a:lnTo>
                    <a:lnTo>
                      <a:pt x="2260" y="19817"/>
                    </a:lnTo>
                    <a:lnTo>
                      <a:pt x="0" y="31652"/>
                    </a:lnTo>
                    <a:lnTo>
                      <a:pt x="2329" y="43477"/>
                    </a:lnTo>
                    <a:lnTo>
                      <a:pt x="9248" y="53876"/>
                    </a:lnTo>
                    <a:lnTo>
                      <a:pt x="19821" y="60861"/>
                    </a:lnTo>
                    <a:lnTo>
                      <a:pt x="31659" y="63120"/>
                    </a:lnTo>
                    <a:lnTo>
                      <a:pt x="43488" y="60793"/>
                    </a:lnTo>
                    <a:lnTo>
                      <a:pt x="53889" y="53876"/>
                    </a:lnTo>
                    <a:lnTo>
                      <a:pt x="54017" y="53747"/>
                    </a:lnTo>
                    <a:lnTo>
                      <a:pt x="60864" y="43319"/>
                    </a:lnTo>
                    <a:lnTo>
                      <a:pt x="63123" y="31478"/>
                    </a:lnTo>
                    <a:lnTo>
                      <a:pt x="60797" y="19646"/>
                    </a:lnTo>
                    <a:lnTo>
                      <a:pt x="53889" y="9248"/>
                    </a:lnTo>
                    <a:lnTo>
                      <a:pt x="53743" y="9103"/>
                    </a:lnTo>
                    <a:lnTo>
                      <a:pt x="43305" y="2257"/>
                    </a:lnTo>
                    <a:lnTo>
                      <a:pt x="31468" y="0"/>
                    </a:lnTo>
                    <a:lnTo>
                      <a:pt x="19645" y="2330"/>
                    </a:lnTo>
                    <a:lnTo>
                      <a:pt x="9248" y="9248"/>
                    </a:lnTo>
                    <a:close/>
                  </a:path>
                </a:pathLst>
              </a:custGeom>
              <a:solidFill>
                <a:srgbClr val="34426E"/>
              </a:solidFill>
            </p:spPr>
            <p:txBody>
              <a:bodyPr wrap="square" lIns="0" tIns="0" rIns="0" bIns="0" rtlCol="0">
                <a:noAutofit/>
              </a:bodyPr>
              <a:lstStyle/>
              <a:p>
                <a:endParaRPr/>
              </a:p>
            </p:txBody>
          </p:sp>
          <p:sp>
            <p:nvSpPr>
              <p:cNvPr id="2792" name="object 91">
                <a:extLst>
                  <a:ext uri="{FF2B5EF4-FFF2-40B4-BE49-F238E27FC236}">
                    <a16:creationId xmlns:a16="http://schemas.microsoft.com/office/drawing/2014/main" id="{5C582D42-8D2B-14D7-162E-561078B513F8}"/>
                  </a:ext>
                </a:extLst>
              </p:cNvPr>
              <p:cNvSpPr/>
              <p:nvPr/>
            </p:nvSpPr>
            <p:spPr>
              <a:xfrm>
                <a:off x="9508625" y="1342851"/>
                <a:ext cx="239680" cy="213617"/>
              </a:xfrm>
              <a:custGeom>
                <a:avLst/>
                <a:gdLst/>
                <a:ahLst/>
                <a:cxnLst/>
                <a:rect l="l" t="t" r="r" b="b"/>
                <a:pathLst>
                  <a:path w="239680" h="213617">
                    <a:moveTo>
                      <a:pt x="26060" y="213617"/>
                    </a:moveTo>
                    <a:lnTo>
                      <a:pt x="38687" y="213465"/>
                    </a:lnTo>
                    <a:lnTo>
                      <a:pt x="51204" y="211627"/>
                    </a:lnTo>
                    <a:lnTo>
                      <a:pt x="63429" y="208103"/>
                    </a:lnTo>
                    <a:lnTo>
                      <a:pt x="75178" y="202890"/>
                    </a:lnTo>
                    <a:lnTo>
                      <a:pt x="86269" y="195989"/>
                    </a:lnTo>
                    <a:lnTo>
                      <a:pt x="96519" y="187397"/>
                    </a:lnTo>
                    <a:lnTo>
                      <a:pt x="160312" y="123662"/>
                    </a:lnTo>
                    <a:lnTo>
                      <a:pt x="230517" y="53444"/>
                    </a:lnTo>
                    <a:lnTo>
                      <a:pt x="237410" y="43033"/>
                    </a:lnTo>
                    <a:lnTo>
                      <a:pt x="239680" y="31193"/>
                    </a:lnTo>
                    <a:lnTo>
                      <a:pt x="237326" y="19368"/>
                    </a:lnTo>
                    <a:lnTo>
                      <a:pt x="230517" y="9172"/>
                    </a:lnTo>
                    <a:lnTo>
                      <a:pt x="220111" y="2273"/>
                    </a:lnTo>
                    <a:lnTo>
                      <a:pt x="208277" y="0"/>
                    </a:lnTo>
                    <a:lnTo>
                      <a:pt x="196455" y="2353"/>
                    </a:lnTo>
                    <a:lnTo>
                      <a:pt x="186245" y="9172"/>
                    </a:lnTo>
                    <a:lnTo>
                      <a:pt x="116039" y="79390"/>
                    </a:lnTo>
                    <a:lnTo>
                      <a:pt x="53416" y="142001"/>
                    </a:lnTo>
                    <a:lnTo>
                      <a:pt x="9169" y="186248"/>
                    </a:lnTo>
                    <a:lnTo>
                      <a:pt x="3048" y="192369"/>
                    </a:lnTo>
                    <a:lnTo>
                      <a:pt x="0" y="200409"/>
                    </a:lnTo>
                    <a:lnTo>
                      <a:pt x="0" y="208435"/>
                    </a:lnTo>
                    <a:lnTo>
                      <a:pt x="12307" y="211843"/>
                    </a:lnTo>
                    <a:lnTo>
                      <a:pt x="24892" y="213545"/>
                    </a:lnTo>
                    <a:lnTo>
                      <a:pt x="26060" y="213617"/>
                    </a:lnTo>
                    <a:close/>
                  </a:path>
                </a:pathLst>
              </a:custGeom>
              <a:solidFill>
                <a:srgbClr val="34426E"/>
              </a:solidFill>
            </p:spPr>
            <p:txBody>
              <a:bodyPr wrap="square" lIns="0" tIns="0" rIns="0" bIns="0" rtlCol="0">
                <a:noAutofit/>
              </a:bodyPr>
              <a:lstStyle/>
              <a:p>
                <a:endParaRPr/>
              </a:p>
            </p:txBody>
          </p:sp>
          <p:sp>
            <p:nvSpPr>
              <p:cNvPr id="2793" name="object 92">
                <a:extLst>
                  <a:ext uri="{FF2B5EF4-FFF2-40B4-BE49-F238E27FC236}">
                    <a16:creationId xmlns:a16="http://schemas.microsoft.com/office/drawing/2014/main" id="{DE38147A-2C72-4B57-AEFE-E71394959307}"/>
                  </a:ext>
                </a:extLst>
              </p:cNvPr>
              <p:cNvSpPr/>
              <p:nvPr/>
            </p:nvSpPr>
            <p:spPr>
              <a:xfrm>
                <a:off x="9401707" y="1210029"/>
                <a:ext cx="213781" cy="239704"/>
              </a:xfrm>
              <a:custGeom>
                <a:avLst/>
                <a:gdLst/>
                <a:ahLst/>
                <a:cxnLst/>
                <a:rect l="l" t="t" r="r" b="b"/>
                <a:pathLst>
                  <a:path w="213781" h="239704">
                    <a:moveTo>
                      <a:pt x="5333" y="239691"/>
                    </a:moveTo>
                    <a:lnTo>
                      <a:pt x="13359" y="239704"/>
                    </a:lnTo>
                    <a:lnTo>
                      <a:pt x="21411" y="236643"/>
                    </a:lnTo>
                    <a:lnTo>
                      <a:pt x="27533" y="230509"/>
                    </a:lnTo>
                    <a:lnTo>
                      <a:pt x="71056" y="186999"/>
                    </a:lnTo>
                    <a:lnTo>
                      <a:pt x="134403" y="123651"/>
                    </a:lnTo>
                    <a:lnTo>
                      <a:pt x="204609" y="53433"/>
                    </a:lnTo>
                    <a:lnTo>
                      <a:pt x="211509" y="43031"/>
                    </a:lnTo>
                    <a:lnTo>
                      <a:pt x="213781" y="31198"/>
                    </a:lnTo>
                    <a:lnTo>
                      <a:pt x="211425" y="19376"/>
                    </a:lnTo>
                    <a:lnTo>
                      <a:pt x="204609" y="9174"/>
                    </a:lnTo>
                    <a:lnTo>
                      <a:pt x="194207" y="2278"/>
                    </a:lnTo>
                    <a:lnTo>
                      <a:pt x="182371" y="0"/>
                    </a:lnTo>
                    <a:lnTo>
                      <a:pt x="170547" y="2344"/>
                    </a:lnTo>
                    <a:lnTo>
                      <a:pt x="160337" y="9161"/>
                    </a:lnTo>
                    <a:lnTo>
                      <a:pt x="27507" y="141990"/>
                    </a:lnTo>
                    <a:lnTo>
                      <a:pt x="18956" y="151795"/>
                    </a:lnTo>
                    <a:lnTo>
                      <a:pt x="11992" y="162417"/>
                    </a:lnTo>
                    <a:lnTo>
                      <a:pt x="6614" y="173691"/>
                    </a:lnTo>
                    <a:lnTo>
                      <a:pt x="2823" y="185448"/>
                    </a:lnTo>
                    <a:lnTo>
                      <a:pt x="618" y="197522"/>
                    </a:lnTo>
                    <a:lnTo>
                      <a:pt x="0" y="209746"/>
                    </a:lnTo>
                    <a:lnTo>
                      <a:pt x="968" y="221953"/>
                    </a:lnTo>
                    <a:lnTo>
                      <a:pt x="3522" y="233975"/>
                    </a:lnTo>
                    <a:lnTo>
                      <a:pt x="5333" y="239691"/>
                    </a:lnTo>
                    <a:close/>
                  </a:path>
                </a:pathLst>
              </a:custGeom>
              <a:solidFill>
                <a:srgbClr val="34426E"/>
              </a:solidFill>
            </p:spPr>
            <p:txBody>
              <a:bodyPr wrap="square" lIns="0" tIns="0" rIns="0" bIns="0" rtlCol="0">
                <a:noAutofit/>
              </a:bodyPr>
              <a:lstStyle/>
              <a:p>
                <a:endParaRPr/>
              </a:p>
            </p:txBody>
          </p:sp>
          <p:sp>
            <p:nvSpPr>
              <p:cNvPr id="2794" name="object 93">
                <a:extLst>
                  <a:ext uri="{FF2B5EF4-FFF2-40B4-BE49-F238E27FC236}">
                    <a16:creationId xmlns:a16="http://schemas.microsoft.com/office/drawing/2014/main" id="{08879B85-6A82-2DBC-C311-27E0B6EFCF68}"/>
                  </a:ext>
                </a:extLst>
              </p:cNvPr>
              <p:cNvSpPr/>
              <p:nvPr/>
            </p:nvSpPr>
            <p:spPr>
              <a:xfrm>
                <a:off x="9442232" y="1409254"/>
                <a:ext cx="106867" cy="106860"/>
              </a:xfrm>
              <a:custGeom>
                <a:avLst/>
                <a:gdLst/>
                <a:ahLst/>
                <a:cxnLst/>
                <a:rect l="l" t="t" r="r" b="b"/>
                <a:pathLst>
                  <a:path w="106867" h="106860">
                    <a:moveTo>
                      <a:pt x="9178" y="53414"/>
                    </a:moveTo>
                    <a:lnTo>
                      <a:pt x="2278" y="63819"/>
                    </a:lnTo>
                    <a:lnTo>
                      <a:pt x="0" y="75652"/>
                    </a:lnTo>
                    <a:lnTo>
                      <a:pt x="2347" y="87472"/>
                    </a:lnTo>
                    <a:lnTo>
                      <a:pt x="9166" y="97686"/>
                    </a:lnTo>
                    <a:lnTo>
                      <a:pt x="19573" y="104586"/>
                    </a:lnTo>
                    <a:lnTo>
                      <a:pt x="31409" y="106860"/>
                    </a:lnTo>
                    <a:lnTo>
                      <a:pt x="43232" y="104509"/>
                    </a:lnTo>
                    <a:lnTo>
                      <a:pt x="53438" y="97699"/>
                    </a:lnTo>
                    <a:lnTo>
                      <a:pt x="97685" y="53465"/>
                    </a:lnTo>
                    <a:lnTo>
                      <a:pt x="104597" y="43032"/>
                    </a:lnTo>
                    <a:lnTo>
                      <a:pt x="106867" y="31196"/>
                    </a:lnTo>
                    <a:lnTo>
                      <a:pt x="104513" y="19373"/>
                    </a:lnTo>
                    <a:lnTo>
                      <a:pt x="97697" y="9167"/>
                    </a:lnTo>
                    <a:lnTo>
                      <a:pt x="87286" y="2271"/>
                    </a:lnTo>
                    <a:lnTo>
                      <a:pt x="75451" y="0"/>
                    </a:lnTo>
                    <a:lnTo>
                      <a:pt x="63630" y="2350"/>
                    </a:lnTo>
                    <a:lnTo>
                      <a:pt x="53412" y="9167"/>
                    </a:lnTo>
                    <a:lnTo>
                      <a:pt x="9178" y="53414"/>
                    </a:lnTo>
                    <a:close/>
                  </a:path>
                </a:pathLst>
              </a:custGeom>
              <a:solidFill>
                <a:srgbClr val="ECB133"/>
              </a:solidFill>
            </p:spPr>
            <p:txBody>
              <a:bodyPr wrap="square" lIns="0" tIns="0" rIns="0" bIns="0" rtlCol="0">
                <a:noAutofit/>
              </a:bodyPr>
              <a:lstStyle/>
              <a:p>
                <a:endParaRPr/>
              </a:p>
            </p:txBody>
          </p:sp>
          <p:sp>
            <p:nvSpPr>
              <p:cNvPr id="2795" name="object 94">
                <a:extLst>
                  <a:ext uri="{FF2B5EF4-FFF2-40B4-BE49-F238E27FC236}">
                    <a16:creationId xmlns:a16="http://schemas.microsoft.com/office/drawing/2014/main" id="{31A114F3-2F2A-AF22-53B0-FB7B7C85EB81}"/>
                  </a:ext>
                </a:extLst>
              </p:cNvPr>
              <p:cNvSpPr/>
              <p:nvPr/>
            </p:nvSpPr>
            <p:spPr>
              <a:xfrm>
                <a:off x="9132746" y="1718725"/>
                <a:ext cx="213617" cy="239698"/>
              </a:xfrm>
              <a:custGeom>
                <a:avLst/>
                <a:gdLst/>
                <a:ahLst/>
                <a:cxnLst/>
                <a:rect l="l" t="t" r="r" b="b"/>
                <a:pathLst>
                  <a:path w="213617" h="239698">
                    <a:moveTo>
                      <a:pt x="213617" y="26073"/>
                    </a:moveTo>
                    <a:lnTo>
                      <a:pt x="213545" y="24894"/>
                    </a:lnTo>
                    <a:lnTo>
                      <a:pt x="211842" y="12316"/>
                    </a:lnTo>
                    <a:lnTo>
                      <a:pt x="208435" y="0"/>
                    </a:lnTo>
                    <a:lnTo>
                      <a:pt x="200409" y="0"/>
                    </a:lnTo>
                    <a:lnTo>
                      <a:pt x="192382" y="3060"/>
                    </a:lnTo>
                    <a:lnTo>
                      <a:pt x="186248" y="9182"/>
                    </a:lnTo>
                    <a:lnTo>
                      <a:pt x="142001" y="53428"/>
                    </a:lnTo>
                    <a:lnTo>
                      <a:pt x="79390" y="116039"/>
                    </a:lnTo>
                    <a:lnTo>
                      <a:pt x="9172" y="186258"/>
                    </a:lnTo>
                    <a:lnTo>
                      <a:pt x="2346" y="196476"/>
                    </a:lnTo>
                    <a:lnTo>
                      <a:pt x="0" y="208295"/>
                    </a:lnTo>
                    <a:lnTo>
                      <a:pt x="2277" y="220126"/>
                    </a:lnTo>
                    <a:lnTo>
                      <a:pt x="9172" y="230530"/>
                    </a:lnTo>
                    <a:lnTo>
                      <a:pt x="19382" y="237344"/>
                    </a:lnTo>
                    <a:lnTo>
                      <a:pt x="31203" y="239698"/>
                    </a:lnTo>
                    <a:lnTo>
                      <a:pt x="43038" y="237427"/>
                    </a:lnTo>
                    <a:lnTo>
                      <a:pt x="53444" y="230530"/>
                    </a:lnTo>
                    <a:lnTo>
                      <a:pt x="123650" y="160312"/>
                    </a:lnTo>
                    <a:lnTo>
                      <a:pt x="186273" y="97701"/>
                    </a:lnTo>
                    <a:lnTo>
                      <a:pt x="195989" y="86281"/>
                    </a:lnTo>
                    <a:lnTo>
                      <a:pt x="202890" y="75188"/>
                    </a:lnTo>
                    <a:lnTo>
                      <a:pt x="208103" y="63437"/>
                    </a:lnTo>
                    <a:lnTo>
                      <a:pt x="211627" y="51211"/>
                    </a:lnTo>
                    <a:lnTo>
                      <a:pt x="213465" y="38695"/>
                    </a:lnTo>
                    <a:lnTo>
                      <a:pt x="213617" y="26073"/>
                    </a:lnTo>
                    <a:close/>
                  </a:path>
                </a:pathLst>
              </a:custGeom>
              <a:solidFill>
                <a:srgbClr val="34426E"/>
              </a:solidFill>
            </p:spPr>
            <p:txBody>
              <a:bodyPr wrap="square" lIns="0" tIns="0" rIns="0" bIns="0" rtlCol="0">
                <a:noAutofit/>
              </a:bodyPr>
              <a:lstStyle/>
              <a:p>
                <a:endParaRPr/>
              </a:p>
            </p:txBody>
          </p:sp>
          <p:sp>
            <p:nvSpPr>
              <p:cNvPr id="2796" name="object 95">
                <a:extLst>
                  <a:ext uri="{FF2B5EF4-FFF2-40B4-BE49-F238E27FC236}">
                    <a16:creationId xmlns:a16="http://schemas.microsoft.com/office/drawing/2014/main" id="{CF2B3707-C2BC-A1A4-9078-4F586BD1D596}"/>
                  </a:ext>
                </a:extLst>
              </p:cNvPr>
              <p:cNvSpPr/>
              <p:nvPr/>
            </p:nvSpPr>
            <p:spPr>
              <a:xfrm>
                <a:off x="8999914" y="1611817"/>
                <a:ext cx="239707" cy="213771"/>
              </a:xfrm>
              <a:custGeom>
                <a:avLst/>
                <a:gdLst/>
                <a:ahLst/>
                <a:cxnLst/>
                <a:rect l="l" t="t" r="r" b="b"/>
                <a:pathLst>
                  <a:path w="239707" h="213771">
                    <a:moveTo>
                      <a:pt x="239694" y="5336"/>
                    </a:moveTo>
                    <a:lnTo>
                      <a:pt x="233985" y="3526"/>
                    </a:lnTo>
                    <a:lnTo>
                      <a:pt x="221966" y="970"/>
                    </a:lnTo>
                    <a:lnTo>
                      <a:pt x="209761" y="0"/>
                    </a:lnTo>
                    <a:lnTo>
                      <a:pt x="197538" y="616"/>
                    </a:lnTo>
                    <a:lnTo>
                      <a:pt x="185463" y="2818"/>
                    </a:lnTo>
                    <a:lnTo>
                      <a:pt x="173704" y="6607"/>
                    </a:lnTo>
                    <a:lnTo>
                      <a:pt x="162428" y="11983"/>
                    </a:lnTo>
                    <a:lnTo>
                      <a:pt x="151802" y="18946"/>
                    </a:lnTo>
                    <a:lnTo>
                      <a:pt x="141993" y="27497"/>
                    </a:lnTo>
                    <a:lnTo>
                      <a:pt x="9177" y="160326"/>
                    </a:lnTo>
                    <a:lnTo>
                      <a:pt x="2349" y="170546"/>
                    </a:lnTo>
                    <a:lnTo>
                      <a:pt x="0" y="182369"/>
                    </a:lnTo>
                    <a:lnTo>
                      <a:pt x="2277" y="194200"/>
                    </a:lnTo>
                    <a:lnTo>
                      <a:pt x="9177" y="204599"/>
                    </a:lnTo>
                    <a:lnTo>
                      <a:pt x="19395" y="211418"/>
                    </a:lnTo>
                    <a:lnTo>
                      <a:pt x="31214" y="213771"/>
                    </a:lnTo>
                    <a:lnTo>
                      <a:pt x="43045" y="211500"/>
                    </a:lnTo>
                    <a:lnTo>
                      <a:pt x="53449" y="204599"/>
                    </a:lnTo>
                    <a:lnTo>
                      <a:pt x="123667" y="134393"/>
                    </a:lnTo>
                    <a:lnTo>
                      <a:pt x="185567" y="72493"/>
                    </a:lnTo>
                    <a:lnTo>
                      <a:pt x="187002" y="71058"/>
                    </a:lnTo>
                    <a:lnTo>
                      <a:pt x="230525" y="27535"/>
                    </a:lnTo>
                    <a:lnTo>
                      <a:pt x="236646" y="21414"/>
                    </a:lnTo>
                    <a:lnTo>
                      <a:pt x="239707" y="13362"/>
                    </a:lnTo>
                    <a:lnTo>
                      <a:pt x="239694" y="5336"/>
                    </a:lnTo>
                    <a:close/>
                  </a:path>
                </a:pathLst>
              </a:custGeom>
              <a:solidFill>
                <a:srgbClr val="34426E"/>
              </a:solidFill>
            </p:spPr>
            <p:txBody>
              <a:bodyPr wrap="square" lIns="0" tIns="0" rIns="0" bIns="0" rtlCol="0">
                <a:noAutofit/>
              </a:bodyPr>
              <a:lstStyle/>
              <a:p>
                <a:endParaRPr/>
              </a:p>
            </p:txBody>
          </p:sp>
          <p:sp>
            <p:nvSpPr>
              <p:cNvPr id="2797" name="object 96">
                <a:extLst>
                  <a:ext uri="{FF2B5EF4-FFF2-40B4-BE49-F238E27FC236}">
                    <a16:creationId xmlns:a16="http://schemas.microsoft.com/office/drawing/2014/main" id="{5C862A15-2B09-69EF-8C5E-0964CE2B1175}"/>
                  </a:ext>
                </a:extLst>
              </p:cNvPr>
              <p:cNvSpPr/>
              <p:nvPr/>
            </p:nvSpPr>
            <p:spPr>
              <a:xfrm>
                <a:off x="9199148" y="1652331"/>
                <a:ext cx="106865" cy="106871"/>
              </a:xfrm>
              <a:custGeom>
                <a:avLst/>
                <a:gdLst/>
                <a:ahLst/>
                <a:cxnLst/>
                <a:rect l="l" t="t" r="r" b="b"/>
                <a:pathLst>
                  <a:path w="106865" h="106871">
                    <a:moveTo>
                      <a:pt x="53414" y="9172"/>
                    </a:moveTo>
                    <a:lnTo>
                      <a:pt x="9167" y="53419"/>
                    </a:lnTo>
                    <a:lnTo>
                      <a:pt x="2350" y="63638"/>
                    </a:lnTo>
                    <a:lnTo>
                      <a:pt x="0" y="75462"/>
                    </a:lnTo>
                    <a:lnTo>
                      <a:pt x="2271" y="87298"/>
                    </a:lnTo>
                    <a:lnTo>
                      <a:pt x="9167" y="97704"/>
                    </a:lnTo>
                    <a:lnTo>
                      <a:pt x="19377" y="104521"/>
                    </a:lnTo>
                    <a:lnTo>
                      <a:pt x="31199" y="106871"/>
                    </a:lnTo>
                    <a:lnTo>
                      <a:pt x="43033" y="104598"/>
                    </a:lnTo>
                    <a:lnTo>
                      <a:pt x="53439" y="97704"/>
                    </a:lnTo>
                    <a:lnTo>
                      <a:pt x="97686" y="53470"/>
                    </a:lnTo>
                    <a:lnTo>
                      <a:pt x="104514" y="43230"/>
                    </a:lnTo>
                    <a:lnTo>
                      <a:pt x="106865" y="31410"/>
                    </a:lnTo>
                    <a:lnTo>
                      <a:pt x="104590" y="19577"/>
                    </a:lnTo>
                    <a:lnTo>
                      <a:pt x="97686" y="9172"/>
                    </a:lnTo>
                    <a:lnTo>
                      <a:pt x="87476" y="2353"/>
                    </a:lnTo>
                    <a:lnTo>
                      <a:pt x="75655" y="0"/>
                    </a:lnTo>
                    <a:lnTo>
                      <a:pt x="63820" y="2273"/>
                    </a:lnTo>
                    <a:lnTo>
                      <a:pt x="53414" y="9172"/>
                    </a:lnTo>
                    <a:close/>
                  </a:path>
                </a:pathLst>
              </a:custGeom>
              <a:solidFill>
                <a:srgbClr val="ECB133"/>
              </a:solidFill>
            </p:spPr>
            <p:txBody>
              <a:bodyPr wrap="square" lIns="0" tIns="0" rIns="0" bIns="0" rtlCol="0">
                <a:noAutofit/>
              </a:bodyPr>
              <a:lstStyle/>
              <a:p>
                <a:endParaRPr/>
              </a:p>
            </p:txBody>
          </p:sp>
          <p:sp>
            <p:nvSpPr>
              <p:cNvPr id="2798" name="object 97">
                <a:extLst>
                  <a:ext uri="{FF2B5EF4-FFF2-40B4-BE49-F238E27FC236}">
                    <a16:creationId xmlns:a16="http://schemas.microsoft.com/office/drawing/2014/main" id="{694B3777-06F5-0CEF-4139-1DCED673347C}"/>
                  </a:ext>
                </a:extLst>
              </p:cNvPr>
              <p:cNvSpPr/>
              <p:nvPr/>
            </p:nvSpPr>
            <p:spPr>
              <a:xfrm>
                <a:off x="9508619" y="1611969"/>
                <a:ext cx="239702" cy="213626"/>
              </a:xfrm>
              <a:custGeom>
                <a:avLst/>
                <a:gdLst/>
                <a:ahLst/>
                <a:cxnLst/>
                <a:rect l="l" t="t" r="r" b="b"/>
                <a:pathLst>
                  <a:path w="239702" h="213626">
                    <a:moveTo>
                      <a:pt x="26073" y="0"/>
                    </a:moveTo>
                    <a:lnTo>
                      <a:pt x="24917" y="71"/>
                    </a:lnTo>
                    <a:lnTo>
                      <a:pt x="12327" y="1781"/>
                    </a:lnTo>
                    <a:lnTo>
                      <a:pt x="25" y="5181"/>
                    </a:lnTo>
                    <a:lnTo>
                      <a:pt x="0" y="13220"/>
                    </a:lnTo>
                    <a:lnTo>
                      <a:pt x="3047" y="21247"/>
                    </a:lnTo>
                    <a:lnTo>
                      <a:pt x="9182" y="27381"/>
                    </a:lnTo>
                    <a:lnTo>
                      <a:pt x="53416" y="71615"/>
                    </a:lnTo>
                    <a:lnTo>
                      <a:pt x="116039" y="134226"/>
                    </a:lnTo>
                    <a:lnTo>
                      <a:pt x="186245" y="204444"/>
                    </a:lnTo>
                    <a:lnTo>
                      <a:pt x="196472" y="211277"/>
                    </a:lnTo>
                    <a:lnTo>
                      <a:pt x="208294" y="213626"/>
                    </a:lnTo>
                    <a:lnTo>
                      <a:pt x="220127" y="211348"/>
                    </a:lnTo>
                    <a:lnTo>
                      <a:pt x="230530" y="204444"/>
                    </a:lnTo>
                    <a:lnTo>
                      <a:pt x="237352" y="194225"/>
                    </a:lnTo>
                    <a:lnTo>
                      <a:pt x="239702" y="182401"/>
                    </a:lnTo>
                    <a:lnTo>
                      <a:pt x="237428" y="170565"/>
                    </a:lnTo>
                    <a:lnTo>
                      <a:pt x="230530" y="160159"/>
                    </a:lnTo>
                    <a:lnTo>
                      <a:pt x="160312" y="89954"/>
                    </a:lnTo>
                    <a:lnTo>
                      <a:pt x="97701" y="27330"/>
                    </a:lnTo>
                    <a:lnTo>
                      <a:pt x="86289" y="17639"/>
                    </a:lnTo>
                    <a:lnTo>
                      <a:pt x="75197" y="10736"/>
                    </a:lnTo>
                    <a:lnTo>
                      <a:pt x="63445" y="5522"/>
                    </a:lnTo>
                    <a:lnTo>
                      <a:pt x="51218" y="1996"/>
                    </a:lnTo>
                    <a:lnTo>
                      <a:pt x="38699" y="156"/>
                    </a:lnTo>
                    <a:lnTo>
                      <a:pt x="26073" y="0"/>
                    </a:lnTo>
                    <a:close/>
                  </a:path>
                </a:pathLst>
              </a:custGeom>
              <a:solidFill>
                <a:srgbClr val="34426E"/>
              </a:solidFill>
            </p:spPr>
            <p:txBody>
              <a:bodyPr wrap="square" lIns="0" tIns="0" rIns="0" bIns="0" rtlCol="0">
                <a:noAutofit/>
              </a:bodyPr>
              <a:lstStyle/>
              <a:p>
                <a:endParaRPr/>
              </a:p>
            </p:txBody>
          </p:sp>
          <p:sp>
            <p:nvSpPr>
              <p:cNvPr id="2799" name="object 98">
                <a:extLst>
                  <a:ext uri="{FF2B5EF4-FFF2-40B4-BE49-F238E27FC236}">
                    <a16:creationId xmlns:a16="http://schemas.microsoft.com/office/drawing/2014/main" id="{6393EA95-7A4D-DFE9-4EDF-4B761D712665}"/>
                  </a:ext>
                </a:extLst>
              </p:cNvPr>
              <p:cNvSpPr/>
              <p:nvPr/>
            </p:nvSpPr>
            <p:spPr>
              <a:xfrm>
                <a:off x="9506733" y="2027197"/>
                <a:ext cx="239705" cy="213620"/>
              </a:xfrm>
              <a:custGeom>
                <a:avLst/>
                <a:gdLst/>
                <a:ahLst/>
                <a:cxnLst/>
                <a:rect l="l" t="t" r="r" b="b"/>
                <a:pathLst>
                  <a:path w="239705" h="213620">
                    <a:moveTo>
                      <a:pt x="26073" y="213620"/>
                    </a:moveTo>
                    <a:lnTo>
                      <a:pt x="38700" y="213468"/>
                    </a:lnTo>
                    <a:lnTo>
                      <a:pt x="51220" y="211631"/>
                    </a:lnTo>
                    <a:lnTo>
                      <a:pt x="63446" y="208106"/>
                    </a:lnTo>
                    <a:lnTo>
                      <a:pt x="75197" y="202893"/>
                    </a:lnTo>
                    <a:lnTo>
                      <a:pt x="86287" y="195992"/>
                    </a:lnTo>
                    <a:lnTo>
                      <a:pt x="96532" y="187400"/>
                    </a:lnTo>
                    <a:lnTo>
                      <a:pt x="160324" y="123653"/>
                    </a:lnTo>
                    <a:lnTo>
                      <a:pt x="230543" y="53447"/>
                    </a:lnTo>
                    <a:lnTo>
                      <a:pt x="237435" y="43040"/>
                    </a:lnTo>
                    <a:lnTo>
                      <a:pt x="239705" y="31204"/>
                    </a:lnTo>
                    <a:lnTo>
                      <a:pt x="237354" y="19379"/>
                    </a:lnTo>
                    <a:lnTo>
                      <a:pt x="230543" y="9162"/>
                    </a:lnTo>
                    <a:lnTo>
                      <a:pt x="220134" y="2270"/>
                    </a:lnTo>
                    <a:lnTo>
                      <a:pt x="208295" y="0"/>
                    </a:lnTo>
                    <a:lnTo>
                      <a:pt x="196469" y="2351"/>
                    </a:lnTo>
                    <a:lnTo>
                      <a:pt x="186258" y="9162"/>
                    </a:lnTo>
                    <a:lnTo>
                      <a:pt x="116052" y="79381"/>
                    </a:lnTo>
                    <a:lnTo>
                      <a:pt x="53428" y="142004"/>
                    </a:lnTo>
                    <a:lnTo>
                      <a:pt x="9182" y="186251"/>
                    </a:lnTo>
                    <a:lnTo>
                      <a:pt x="3060" y="192373"/>
                    </a:lnTo>
                    <a:lnTo>
                      <a:pt x="0" y="200412"/>
                    </a:lnTo>
                    <a:lnTo>
                      <a:pt x="25" y="208438"/>
                    </a:lnTo>
                    <a:lnTo>
                      <a:pt x="12332" y="211843"/>
                    </a:lnTo>
                    <a:lnTo>
                      <a:pt x="24918" y="213548"/>
                    </a:lnTo>
                    <a:lnTo>
                      <a:pt x="26073" y="213620"/>
                    </a:lnTo>
                    <a:close/>
                  </a:path>
                </a:pathLst>
              </a:custGeom>
              <a:solidFill>
                <a:srgbClr val="34426E"/>
              </a:solidFill>
            </p:spPr>
            <p:txBody>
              <a:bodyPr wrap="square" lIns="0" tIns="0" rIns="0" bIns="0" rtlCol="0">
                <a:noAutofit/>
              </a:bodyPr>
              <a:lstStyle/>
              <a:p>
                <a:endParaRPr/>
              </a:p>
            </p:txBody>
          </p:sp>
          <p:sp>
            <p:nvSpPr>
              <p:cNvPr id="2800" name="object 99">
                <a:extLst>
                  <a:ext uri="{FF2B5EF4-FFF2-40B4-BE49-F238E27FC236}">
                    <a16:creationId xmlns:a16="http://schemas.microsoft.com/office/drawing/2014/main" id="{2489A532-AB23-B63D-0C15-30CAD821D39C}"/>
                  </a:ext>
                </a:extLst>
              </p:cNvPr>
              <p:cNvSpPr/>
              <p:nvPr/>
            </p:nvSpPr>
            <p:spPr>
              <a:xfrm>
                <a:off x="9399840" y="1894379"/>
                <a:ext cx="213769" cy="239690"/>
              </a:xfrm>
              <a:custGeom>
                <a:avLst/>
                <a:gdLst/>
                <a:ahLst/>
                <a:cxnLst/>
                <a:rect l="l" t="t" r="r" b="b"/>
                <a:pathLst>
                  <a:path w="213769" h="239690">
                    <a:moveTo>
                      <a:pt x="5333" y="239677"/>
                    </a:moveTo>
                    <a:lnTo>
                      <a:pt x="13360" y="239690"/>
                    </a:lnTo>
                    <a:lnTo>
                      <a:pt x="21411" y="236654"/>
                    </a:lnTo>
                    <a:lnTo>
                      <a:pt x="27533" y="230507"/>
                    </a:lnTo>
                    <a:lnTo>
                      <a:pt x="71056" y="186997"/>
                    </a:lnTo>
                    <a:lnTo>
                      <a:pt x="72491" y="185549"/>
                    </a:lnTo>
                    <a:lnTo>
                      <a:pt x="134403" y="123650"/>
                    </a:lnTo>
                    <a:lnTo>
                      <a:pt x="204596" y="53444"/>
                    </a:lnTo>
                    <a:lnTo>
                      <a:pt x="211495" y="43036"/>
                    </a:lnTo>
                    <a:lnTo>
                      <a:pt x="213769" y="31199"/>
                    </a:lnTo>
                    <a:lnTo>
                      <a:pt x="211415" y="19376"/>
                    </a:lnTo>
                    <a:lnTo>
                      <a:pt x="204596" y="9172"/>
                    </a:lnTo>
                    <a:lnTo>
                      <a:pt x="194193" y="2272"/>
                    </a:lnTo>
                    <a:lnTo>
                      <a:pt x="182357" y="0"/>
                    </a:lnTo>
                    <a:lnTo>
                      <a:pt x="170533" y="2356"/>
                    </a:lnTo>
                    <a:lnTo>
                      <a:pt x="160337" y="9172"/>
                    </a:lnTo>
                    <a:lnTo>
                      <a:pt x="27495" y="142001"/>
                    </a:lnTo>
                    <a:lnTo>
                      <a:pt x="18946" y="151808"/>
                    </a:lnTo>
                    <a:lnTo>
                      <a:pt x="11983" y="162432"/>
                    </a:lnTo>
                    <a:lnTo>
                      <a:pt x="6607" y="173707"/>
                    </a:lnTo>
                    <a:lnTo>
                      <a:pt x="2818" y="185465"/>
                    </a:lnTo>
                    <a:lnTo>
                      <a:pt x="615" y="197539"/>
                    </a:lnTo>
                    <a:lnTo>
                      <a:pt x="0" y="209762"/>
                    </a:lnTo>
                    <a:lnTo>
                      <a:pt x="971" y="221967"/>
                    </a:lnTo>
                    <a:lnTo>
                      <a:pt x="3529" y="233987"/>
                    </a:lnTo>
                    <a:lnTo>
                      <a:pt x="5333" y="239677"/>
                    </a:lnTo>
                    <a:close/>
                  </a:path>
                </a:pathLst>
              </a:custGeom>
              <a:solidFill>
                <a:srgbClr val="34426E"/>
              </a:solidFill>
            </p:spPr>
            <p:txBody>
              <a:bodyPr wrap="square" lIns="0" tIns="0" rIns="0" bIns="0" rtlCol="0">
                <a:noAutofit/>
              </a:bodyPr>
              <a:lstStyle/>
              <a:p>
                <a:endParaRPr/>
              </a:p>
            </p:txBody>
          </p:sp>
          <p:sp>
            <p:nvSpPr>
              <p:cNvPr id="2801" name="object 100">
                <a:extLst>
                  <a:ext uri="{FF2B5EF4-FFF2-40B4-BE49-F238E27FC236}">
                    <a16:creationId xmlns:a16="http://schemas.microsoft.com/office/drawing/2014/main" id="{B8BE171F-468F-7C85-EAAD-E8D22F3C9F85}"/>
                  </a:ext>
                </a:extLst>
              </p:cNvPr>
              <p:cNvSpPr/>
              <p:nvPr/>
            </p:nvSpPr>
            <p:spPr>
              <a:xfrm>
                <a:off x="9440363" y="2093606"/>
                <a:ext cx="106860" cy="106857"/>
              </a:xfrm>
              <a:custGeom>
                <a:avLst/>
                <a:gdLst/>
                <a:ahLst/>
                <a:cxnLst/>
                <a:rect l="l" t="t" r="r" b="b"/>
                <a:pathLst>
                  <a:path w="106860" h="106857">
                    <a:moveTo>
                      <a:pt x="9167" y="53423"/>
                    </a:moveTo>
                    <a:lnTo>
                      <a:pt x="2272" y="63823"/>
                    </a:lnTo>
                    <a:lnTo>
                      <a:pt x="0" y="75654"/>
                    </a:lnTo>
                    <a:lnTo>
                      <a:pt x="2353" y="87475"/>
                    </a:lnTo>
                    <a:lnTo>
                      <a:pt x="9167" y="97683"/>
                    </a:lnTo>
                    <a:lnTo>
                      <a:pt x="19572" y="104584"/>
                    </a:lnTo>
                    <a:lnTo>
                      <a:pt x="31410" y="106857"/>
                    </a:lnTo>
                    <a:lnTo>
                      <a:pt x="43234" y="104503"/>
                    </a:lnTo>
                    <a:lnTo>
                      <a:pt x="53427" y="97696"/>
                    </a:lnTo>
                    <a:lnTo>
                      <a:pt x="97673" y="53449"/>
                    </a:lnTo>
                    <a:lnTo>
                      <a:pt x="104593" y="43018"/>
                    </a:lnTo>
                    <a:lnTo>
                      <a:pt x="106860" y="31182"/>
                    </a:lnTo>
                    <a:lnTo>
                      <a:pt x="104498" y="19360"/>
                    </a:lnTo>
                    <a:lnTo>
                      <a:pt x="97686" y="9177"/>
                    </a:lnTo>
                    <a:lnTo>
                      <a:pt x="87281" y="2273"/>
                    </a:lnTo>
                    <a:lnTo>
                      <a:pt x="75447" y="0"/>
                    </a:lnTo>
                    <a:lnTo>
                      <a:pt x="63627" y="2352"/>
                    </a:lnTo>
                    <a:lnTo>
                      <a:pt x="53414" y="9177"/>
                    </a:lnTo>
                    <a:lnTo>
                      <a:pt x="9167" y="53423"/>
                    </a:lnTo>
                    <a:close/>
                  </a:path>
                </a:pathLst>
              </a:custGeom>
              <a:solidFill>
                <a:srgbClr val="ECB133"/>
              </a:solidFill>
            </p:spPr>
            <p:txBody>
              <a:bodyPr wrap="square" lIns="0" tIns="0" rIns="0" bIns="0" rtlCol="0">
                <a:noAutofit/>
              </a:bodyPr>
              <a:lstStyle/>
              <a:p>
                <a:endParaRPr/>
              </a:p>
            </p:txBody>
          </p:sp>
          <p:sp>
            <p:nvSpPr>
              <p:cNvPr id="2802" name="object 101">
                <a:extLst>
                  <a:ext uri="{FF2B5EF4-FFF2-40B4-BE49-F238E27FC236}">
                    <a16:creationId xmlns:a16="http://schemas.microsoft.com/office/drawing/2014/main" id="{65DD0396-94D1-824E-DFDF-E180D46231F7}"/>
                  </a:ext>
                </a:extLst>
              </p:cNvPr>
              <p:cNvSpPr/>
              <p:nvPr/>
            </p:nvSpPr>
            <p:spPr>
              <a:xfrm>
                <a:off x="9401709" y="1718715"/>
                <a:ext cx="213779" cy="239696"/>
              </a:xfrm>
              <a:custGeom>
                <a:avLst/>
                <a:gdLst/>
                <a:ahLst/>
                <a:cxnLst/>
                <a:rect l="l" t="t" r="r" b="b"/>
                <a:pathLst>
                  <a:path w="213779" h="239696">
                    <a:moveTo>
                      <a:pt x="5331" y="12"/>
                    </a:moveTo>
                    <a:lnTo>
                      <a:pt x="3523" y="5719"/>
                    </a:lnTo>
                    <a:lnTo>
                      <a:pt x="967" y="17740"/>
                    </a:lnTo>
                    <a:lnTo>
                      <a:pt x="0" y="29947"/>
                    </a:lnTo>
                    <a:lnTo>
                      <a:pt x="619" y="42170"/>
                    </a:lnTo>
                    <a:lnTo>
                      <a:pt x="2824" y="54243"/>
                    </a:lnTo>
                    <a:lnTo>
                      <a:pt x="6616" y="66000"/>
                    </a:lnTo>
                    <a:lnTo>
                      <a:pt x="11994" y="77273"/>
                    </a:lnTo>
                    <a:lnTo>
                      <a:pt x="18957" y="87896"/>
                    </a:lnTo>
                    <a:lnTo>
                      <a:pt x="27505" y="97701"/>
                    </a:lnTo>
                    <a:lnTo>
                      <a:pt x="160321" y="230517"/>
                    </a:lnTo>
                    <a:lnTo>
                      <a:pt x="170547" y="237347"/>
                    </a:lnTo>
                    <a:lnTo>
                      <a:pt x="182372" y="239696"/>
                    </a:lnTo>
                    <a:lnTo>
                      <a:pt x="194207" y="237422"/>
                    </a:lnTo>
                    <a:lnTo>
                      <a:pt x="204606" y="230530"/>
                    </a:lnTo>
                    <a:lnTo>
                      <a:pt x="211429" y="220312"/>
                    </a:lnTo>
                    <a:lnTo>
                      <a:pt x="213779" y="208491"/>
                    </a:lnTo>
                    <a:lnTo>
                      <a:pt x="211505" y="196656"/>
                    </a:lnTo>
                    <a:lnTo>
                      <a:pt x="204606" y="186245"/>
                    </a:lnTo>
                    <a:lnTo>
                      <a:pt x="134401" y="116039"/>
                    </a:lnTo>
                    <a:lnTo>
                      <a:pt x="72501" y="54140"/>
                    </a:lnTo>
                    <a:lnTo>
                      <a:pt x="71053" y="52692"/>
                    </a:lnTo>
                    <a:lnTo>
                      <a:pt x="27543" y="9194"/>
                    </a:lnTo>
                    <a:lnTo>
                      <a:pt x="21409" y="3047"/>
                    </a:lnTo>
                    <a:lnTo>
                      <a:pt x="13357" y="0"/>
                    </a:lnTo>
                    <a:lnTo>
                      <a:pt x="5331" y="12"/>
                    </a:lnTo>
                    <a:close/>
                  </a:path>
                </a:pathLst>
              </a:custGeom>
              <a:solidFill>
                <a:srgbClr val="34426E"/>
              </a:solidFill>
            </p:spPr>
            <p:txBody>
              <a:bodyPr wrap="square" lIns="0" tIns="0" rIns="0" bIns="0" rtlCol="0">
                <a:noAutofit/>
              </a:bodyPr>
              <a:lstStyle/>
              <a:p>
                <a:endParaRPr/>
              </a:p>
            </p:txBody>
          </p:sp>
          <p:sp>
            <p:nvSpPr>
              <p:cNvPr id="2803" name="object 102">
                <a:extLst>
                  <a:ext uri="{FF2B5EF4-FFF2-40B4-BE49-F238E27FC236}">
                    <a16:creationId xmlns:a16="http://schemas.microsoft.com/office/drawing/2014/main" id="{78B50B9A-DEB9-0E04-A8E0-FE3B5F83F47D}"/>
                  </a:ext>
                </a:extLst>
              </p:cNvPr>
              <p:cNvSpPr/>
              <p:nvPr/>
            </p:nvSpPr>
            <p:spPr>
              <a:xfrm>
                <a:off x="9442233" y="1652333"/>
                <a:ext cx="106870" cy="106846"/>
              </a:xfrm>
              <a:custGeom>
                <a:avLst/>
                <a:gdLst/>
                <a:ahLst/>
                <a:cxnLst/>
                <a:rect l="l" t="t" r="r" b="b"/>
                <a:pathLst>
                  <a:path w="106870" h="106846">
                    <a:moveTo>
                      <a:pt x="9177" y="53446"/>
                    </a:moveTo>
                    <a:lnTo>
                      <a:pt x="53411" y="97680"/>
                    </a:lnTo>
                    <a:lnTo>
                      <a:pt x="63634" y="104493"/>
                    </a:lnTo>
                    <a:lnTo>
                      <a:pt x="75457" y="106846"/>
                    </a:lnTo>
                    <a:lnTo>
                      <a:pt x="87291" y="104576"/>
                    </a:lnTo>
                    <a:lnTo>
                      <a:pt x="97696" y="97680"/>
                    </a:lnTo>
                    <a:lnTo>
                      <a:pt x="104510" y="87487"/>
                    </a:lnTo>
                    <a:lnTo>
                      <a:pt x="106870" y="75663"/>
                    </a:lnTo>
                    <a:lnTo>
                      <a:pt x="104602" y="63825"/>
                    </a:lnTo>
                    <a:lnTo>
                      <a:pt x="97708" y="53420"/>
                    </a:lnTo>
                    <a:lnTo>
                      <a:pt x="53449" y="9173"/>
                    </a:lnTo>
                    <a:lnTo>
                      <a:pt x="43244" y="2354"/>
                    </a:lnTo>
                    <a:lnTo>
                      <a:pt x="31419" y="0"/>
                    </a:lnTo>
                    <a:lnTo>
                      <a:pt x="19581" y="2272"/>
                    </a:lnTo>
                    <a:lnTo>
                      <a:pt x="9177" y="9173"/>
                    </a:lnTo>
                    <a:lnTo>
                      <a:pt x="2349" y="19392"/>
                    </a:lnTo>
                    <a:lnTo>
                      <a:pt x="0" y="31211"/>
                    </a:lnTo>
                    <a:lnTo>
                      <a:pt x="2277" y="43042"/>
                    </a:lnTo>
                    <a:lnTo>
                      <a:pt x="9177" y="53446"/>
                    </a:lnTo>
                    <a:close/>
                  </a:path>
                </a:pathLst>
              </a:custGeom>
              <a:solidFill>
                <a:srgbClr val="ECB133"/>
              </a:solidFill>
            </p:spPr>
            <p:txBody>
              <a:bodyPr wrap="square" lIns="0" tIns="0" rIns="0" bIns="0" rtlCol="0">
                <a:noAutofit/>
              </a:bodyPr>
              <a:lstStyle/>
              <a:p>
                <a:endParaRPr/>
              </a:p>
            </p:txBody>
          </p:sp>
          <p:sp>
            <p:nvSpPr>
              <p:cNvPr id="2804" name="object 103">
                <a:extLst>
                  <a:ext uri="{FF2B5EF4-FFF2-40B4-BE49-F238E27FC236}">
                    <a16:creationId xmlns:a16="http://schemas.microsoft.com/office/drawing/2014/main" id="{C9FBC879-0D60-BBB4-7852-8179D3475167}"/>
                  </a:ext>
                </a:extLst>
              </p:cNvPr>
              <p:cNvSpPr/>
              <p:nvPr/>
            </p:nvSpPr>
            <p:spPr>
              <a:xfrm>
                <a:off x="9132741" y="1210018"/>
                <a:ext cx="213628" cy="239718"/>
              </a:xfrm>
              <a:custGeom>
                <a:avLst/>
                <a:gdLst/>
                <a:ahLst/>
                <a:cxnLst/>
                <a:rect l="l" t="t" r="r" b="b"/>
                <a:pathLst>
                  <a:path w="213628" h="239718">
                    <a:moveTo>
                      <a:pt x="213628" y="213632"/>
                    </a:moveTo>
                    <a:lnTo>
                      <a:pt x="213472" y="201005"/>
                    </a:lnTo>
                    <a:lnTo>
                      <a:pt x="211632" y="188486"/>
                    </a:lnTo>
                    <a:lnTo>
                      <a:pt x="208107" y="176261"/>
                    </a:lnTo>
                    <a:lnTo>
                      <a:pt x="202893" y="164511"/>
                    </a:lnTo>
                    <a:lnTo>
                      <a:pt x="195989" y="153420"/>
                    </a:lnTo>
                    <a:lnTo>
                      <a:pt x="187392" y="143170"/>
                    </a:lnTo>
                    <a:lnTo>
                      <a:pt x="123661" y="79381"/>
                    </a:lnTo>
                    <a:lnTo>
                      <a:pt x="53443" y="9162"/>
                    </a:lnTo>
                    <a:lnTo>
                      <a:pt x="43038" y="2268"/>
                    </a:lnTo>
                    <a:lnTo>
                      <a:pt x="31202" y="0"/>
                    </a:lnTo>
                    <a:lnTo>
                      <a:pt x="19377" y="2357"/>
                    </a:lnTo>
                    <a:lnTo>
                      <a:pt x="9183" y="9162"/>
                    </a:lnTo>
                    <a:lnTo>
                      <a:pt x="2278" y="19567"/>
                    </a:lnTo>
                    <a:lnTo>
                      <a:pt x="0" y="31401"/>
                    </a:lnTo>
                    <a:lnTo>
                      <a:pt x="2347" y="43224"/>
                    </a:lnTo>
                    <a:lnTo>
                      <a:pt x="9170" y="53447"/>
                    </a:lnTo>
                    <a:lnTo>
                      <a:pt x="79376" y="123653"/>
                    </a:lnTo>
                    <a:lnTo>
                      <a:pt x="142012" y="186277"/>
                    </a:lnTo>
                    <a:lnTo>
                      <a:pt x="186246" y="230523"/>
                    </a:lnTo>
                    <a:lnTo>
                      <a:pt x="192381" y="236645"/>
                    </a:lnTo>
                    <a:lnTo>
                      <a:pt x="200420" y="239718"/>
                    </a:lnTo>
                    <a:lnTo>
                      <a:pt x="208446" y="239680"/>
                    </a:lnTo>
                    <a:lnTo>
                      <a:pt x="211851" y="227373"/>
                    </a:lnTo>
                    <a:lnTo>
                      <a:pt x="213556" y="214787"/>
                    </a:lnTo>
                    <a:lnTo>
                      <a:pt x="213628" y="213632"/>
                    </a:lnTo>
                    <a:close/>
                  </a:path>
                </a:pathLst>
              </a:custGeom>
              <a:solidFill>
                <a:srgbClr val="34426E"/>
              </a:solidFill>
            </p:spPr>
            <p:txBody>
              <a:bodyPr wrap="square" lIns="0" tIns="0" rIns="0" bIns="0" rtlCol="0">
                <a:noAutofit/>
              </a:bodyPr>
              <a:lstStyle/>
              <a:p>
                <a:endParaRPr/>
              </a:p>
            </p:txBody>
          </p:sp>
          <p:sp>
            <p:nvSpPr>
              <p:cNvPr id="2805" name="object 104">
                <a:extLst>
                  <a:ext uri="{FF2B5EF4-FFF2-40B4-BE49-F238E27FC236}">
                    <a16:creationId xmlns:a16="http://schemas.microsoft.com/office/drawing/2014/main" id="{67C5FE2A-FD91-059C-5D11-696D88406349}"/>
                  </a:ext>
                </a:extLst>
              </p:cNvPr>
              <p:cNvSpPr/>
              <p:nvPr/>
            </p:nvSpPr>
            <p:spPr>
              <a:xfrm>
                <a:off x="8999917" y="1342848"/>
                <a:ext cx="239710" cy="213781"/>
              </a:xfrm>
              <a:custGeom>
                <a:avLst/>
                <a:gdLst/>
                <a:ahLst/>
                <a:cxnLst/>
                <a:rect l="l" t="t" r="r" b="b"/>
                <a:pathLst>
                  <a:path w="239710" h="213781">
                    <a:moveTo>
                      <a:pt x="239685" y="208448"/>
                    </a:moveTo>
                    <a:lnTo>
                      <a:pt x="239710" y="200421"/>
                    </a:lnTo>
                    <a:lnTo>
                      <a:pt x="236662" y="192382"/>
                    </a:lnTo>
                    <a:lnTo>
                      <a:pt x="230515" y="186248"/>
                    </a:lnTo>
                    <a:lnTo>
                      <a:pt x="187005" y="142712"/>
                    </a:lnTo>
                    <a:lnTo>
                      <a:pt x="185557" y="141290"/>
                    </a:lnTo>
                    <a:lnTo>
                      <a:pt x="123658" y="79378"/>
                    </a:lnTo>
                    <a:lnTo>
                      <a:pt x="53439" y="9172"/>
                    </a:lnTo>
                    <a:lnTo>
                      <a:pt x="43038" y="2273"/>
                    </a:lnTo>
                    <a:lnTo>
                      <a:pt x="31203" y="0"/>
                    </a:lnTo>
                    <a:lnTo>
                      <a:pt x="19379" y="2353"/>
                    </a:lnTo>
                    <a:lnTo>
                      <a:pt x="9167" y="9172"/>
                    </a:lnTo>
                    <a:lnTo>
                      <a:pt x="2273" y="19573"/>
                    </a:lnTo>
                    <a:lnTo>
                      <a:pt x="0" y="31408"/>
                    </a:lnTo>
                    <a:lnTo>
                      <a:pt x="2350" y="43233"/>
                    </a:lnTo>
                    <a:lnTo>
                      <a:pt x="9167" y="53444"/>
                    </a:lnTo>
                    <a:lnTo>
                      <a:pt x="141996" y="186273"/>
                    </a:lnTo>
                    <a:lnTo>
                      <a:pt x="151805" y="194825"/>
                    </a:lnTo>
                    <a:lnTo>
                      <a:pt x="162431" y="201790"/>
                    </a:lnTo>
                    <a:lnTo>
                      <a:pt x="173706" y="207168"/>
                    </a:lnTo>
                    <a:lnTo>
                      <a:pt x="185463" y="210959"/>
                    </a:lnTo>
                    <a:lnTo>
                      <a:pt x="197536" y="213163"/>
                    </a:lnTo>
                    <a:lnTo>
                      <a:pt x="209758" y="213781"/>
                    </a:lnTo>
                    <a:lnTo>
                      <a:pt x="221962" y="212812"/>
                    </a:lnTo>
                    <a:lnTo>
                      <a:pt x="233981" y="210256"/>
                    </a:lnTo>
                    <a:lnTo>
                      <a:pt x="239685" y="208448"/>
                    </a:lnTo>
                    <a:close/>
                  </a:path>
                </a:pathLst>
              </a:custGeom>
              <a:solidFill>
                <a:srgbClr val="34426E"/>
              </a:solidFill>
            </p:spPr>
            <p:txBody>
              <a:bodyPr wrap="square" lIns="0" tIns="0" rIns="0" bIns="0" rtlCol="0">
                <a:noAutofit/>
              </a:bodyPr>
              <a:lstStyle/>
              <a:p>
                <a:endParaRPr/>
              </a:p>
            </p:txBody>
          </p:sp>
          <p:sp>
            <p:nvSpPr>
              <p:cNvPr id="2806" name="object 105">
                <a:extLst>
                  <a:ext uri="{FF2B5EF4-FFF2-40B4-BE49-F238E27FC236}">
                    <a16:creationId xmlns:a16="http://schemas.microsoft.com/office/drawing/2014/main" id="{5D9761F9-435E-FE88-AED7-A552C84B3287}"/>
                  </a:ext>
                </a:extLst>
              </p:cNvPr>
              <p:cNvSpPr/>
              <p:nvPr/>
            </p:nvSpPr>
            <p:spPr>
              <a:xfrm>
                <a:off x="9199148" y="1409231"/>
                <a:ext cx="106865" cy="106870"/>
              </a:xfrm>
              <a:custGeom>
                <a:avLst/>
                <a:gdLst/>
                <a:ahLst/>
                <a:cxnLst/>
                <a:rect l="l" t="t" r="r" b="b"/>
                <a:pathLst>
                  <a:path w="106865" h="106870">
                    <a:moveTo>
                      <a:pt x="53414" y="97702"/>
                    </a:moveTo>
                    <a:lnTo>
                      <a:pt x="63820" y="104596"/>
                    </a:lnTo>
                    <a:lnTo>
                      <a:pt x="75655" y="106870"/>
                    </a:lnTo>
                    <a:lnTo>
                      <a:pt x="87476" y="104519"/>
                    </a:lnTo>
                    <a:lnTo>
                      <a:pt x="97686" y="97702"/>
                    </a:lnTo>
                    <a:lnTo>
                      <a:pt x="104588" y="87296"/>
                    </a:lnTo>
                    <a:lnTo>
                      <a:pt x="106865" y="75465"/>
                    </a:lnTo>
                    <a:lnTo>
                      <a:pt x="104515" y="63647"/>
                    </a:lnTo>
                    <a:lnTo>
                      <a:pt x="97699" y="53443"/>
                    </a:lnTo>
                    <a:lnTo>
                      <a:pt x="53452" y="9183"/>
                    </a:lnTo>
                    <a:lnTo>
                      <a:pt x="43034" y="2272"/>
                    </a:lnTo>
                    <a:lnTo>
                      <a:pt x="31202" y="0"/>
                    </a:lnTo>
                    <a:lnTo>
                      <a:pt x="19381" y="2355"/>
                    </a:lnTo>
                    <a:lnTo>
                      <a:pt x="9167" y="9183"/>
                    </a:lnTo>
                    <a:lnTo>
                      <a:pt x="2270" y="19591"/>
                    </a:lnTo>
                    <a:lnTo>
                      <a:pt x="0" y="31428"/>
                    </a:lnTo>
                    <a:lnTo>
                      <a:pt x="2353" y="43251"/>
                    </a:lnTo>
                    <a:lnTo>
                      <a:pt x="9167" y="53455"/>
                    </a:lnTo>
                    <a:lnTo>
                      <a:pt x="53414" y="97702"/>
                    </a:lnTo>
                    <a:close/>
                  </a:path>
                </a:pathLst>
              </a:custGeom>
              <a:solidFill>
                <a:srgbClr val="ECB133"/>
              </a:solidFill>
            </p:spPr>
            <p:txBody>
              <a:bodyPr wrap="square" lIns="0" tIns="0" rIns="0" bIns="0" rtlCol="0">
                <a:noAutofit/>
              </a:bodyPr>
              <a:lstStyle/>
              <a:p>
                <a:endParaRPr/>
              </a:p>
            </p:txBody>
          </p:sp>
          <p:sp>
            <p:nvSpPr>
              <p:cNvPr id="2807" name="object 106">
                <a:extLst>
                  <a:ext uri="{FF2B5EF4-FFF2-40B4-BE49-F238E27FC236}">
                    <a16:creationId xmlns:a16="http://schemas.microsoft.com/office/drawing/2014/main" id="{E026A3E5-EA78-881D-B8AB-12AA8E9A6546}"/>
                  </a:ext>
                </a:extLst>
              </p:cNvPr>
              <p:cNvSpPr/>
              <p:nvPr/>
            </p:nvSpPr>
            <p:spPr>
              <a:xfrm>
                <a:off x="9342563" y="1552658"/>
                <a:ext cx="63121" cy="63121"/>
              </a:xfrm>
              <a:custGeom>
                <a:avLst/>
                <a:gdLst/>
                <a:ahLst/>
                <a:cxnLst/>
                <a:rect l="l" t="t" r="r" b="b"/>
                <a:pathLst>
                  <a:path w="63121" h="63121">
                    <a:moveTo>
                      <a:pt x="9243" y="9242"/>
                    </a:moveTo>
                    <a:lnTo>
                      <a:pt x="9098" y="9388"/>
                    </a:lnTo>
                    <a:lnTo>
                      <a:pt x="2254" y="19820"/>
                    </a:lnTo>
                    <a:lnTo>
                      <a:pt x="0" y="31657"/>
                    </a:lnTo>
                    <a:lnTo>
                      <a:pt x="2330" y="43484"/>
                    </a:lnTo>
                    <a:lnTo>
                      <a:pt x="9243" y="53882"/>
                    </a:lnTo>
                    <a:lnTo>
                      <a:pt x="19813" y="60863"/>
                    </a:lnTo>
                    <a:lnTo>
                      <a:pt x="31653" y="63121"/>
                    </a:lnTo>
                    <a:lnTo>
                      <a:pt x="43483" y="60795"/>
                    </a:lnTo>
                    <a:lnTo>
                      <a:pt x="53884" y="53882"/>
                    </a:lnTo>
                    <a:lnTo>
                      <a:pt x="54016" y="53749"/>
                    </a:lnTo>
                    <a:lnTo>
                      <a:pt x="60863" y="43318"/>
                    </a:lnTo>
                    <a:lnTo>
                      <a:pt x="63121" y="31481"/>
                    </a:lnTo>
                    <a:lnTo>
                      <a:pt x="60791" y="19655"/>
                    </a:lnTo>
                    <a:lnTo>
                      <a:pt x="53871" y="9255"/>
                    </a:lnTo>
                    <a:lnTo>
                      <a:pt x="53729" y="9113"/>
                    </a:lnTo>
                    <a:lnTo>
                      <a:pt x="43302" y="2263"/>
                    </a:lnTo>
                    <a:lnTo>
                      <a:pt x="31464" y="0"/>
                    </a:lnTo>
                    <a:lnTo>
                      <a:pt x="19637" y="2325"/>
                    </a:lnTo>
                    <a:lnTo>
                      <a:pt x="9243" y="9242"/>
                    </a:lnTo>
                    <a:close/>
                  </a:path>
                </a:pathLst>
              </a:custGeom>
              <a:solidFill>
                <a:srgbClr val="34426E"/>
              </a:solidFill>
            </p:spPr>
            <p:txBody>
              <a:bodyPr wrap="square" lIns="0" tIns="0" rIns="0" bIns="0" rtlCol="0">
                <a:noAutofit/>
              </a:bodyPr>
              <a:lstStyle/>
              <a:p>
                <a:endParaRPr/>
              </a:p>
            </p:txBody>
          </p:sp>
          <p:sp>
            <p:nvSpPr>
              <p:cNvPr id="2808" name="object 31">
                <a:extLst>
                  <a:ext uri="{FF2B5EF4-FFF2-40B4-BE49-F238E27FC236}">
                    <a16:creationId xmlns:a16="http://schemas.microsoft.com/office/drawing/2014/main" id="{F453170B-90B4-535B-69EB-0F4932B9C2FE}"/>
                  </a:ext>
                </a:extLst>
              </p:cNvPr>
              <p:cNvSpPr/>
              <p:nvPr/>
            </p:nvSpPr>
            <p:spPr>
              <a:xfrm>
                <a:off x="9506746" y="2296330"/>
                <a:ext cx="239702" cy="213617"/>
              </a:xfrm>
              <a:custGeom>
                <a:avLst/>
                <a:gdLst/>
                <a:ahLst/>
                <a:cxnLst/>
                <a:rect l="l" t="t" r="r" b="b"/>
                <a:pathLst>
                  <a:path w="239702" h="213617">
                    <a:moveTo>
                      <a:pt x="26073" y="0"/>
                    </a:moveTo>
                    <a:lnTo>
                      <a:pt x="24909" y="69"/>
                    </a:lnTo>
                    <a:lnTo>
                      <a:pt x="12317" y="1764"/>
                    </a:lnTo>
                    <a:lnTo>
                      <a:pt x="12" y="5156"/>
                    </a:lnTo>
                    <a:lnTo>
                      <a:pt x="0" y="13195"/>
                    </a:lnTo>
                    <a:lnTo>
                      <a:pt x="3060" y="21234"/>
                    </a:lnTo>
                    <a:lnTo>
                      <a:pt x="9182" y="27355"/>
                    </a:lnTo>
                    <a:lnTo>
                      <a:pt x="53428" y="71615"/>
                    </a:lnTo>
                    <a:lnTo>
                      <a:pt x="116039" y="134213"/>
                    </a:lnTo>
                    <a:lnTo>
                      <a:pt x="186245" y="204444"/>
                    </a:lnTo>
                    <a:lnTo>
                      <a:pt x="196464" y="211266"/>
                    </a:lnTo>
                    <a:lnTo>
                      <a:pt x="208288" y="213617"/>
                    </a:lnTo>
                    <a:lnTo>
                      <a:pt x="220124" y="211342"/>
                    </a:lnTo>
                    <a:lnTo>
                      <a:pt x="230530" y="204444"/>
                    </a:lnTo>
                    <a:lnTo>
                      <a:pt x="237352" y="194225"/>
                    </a:lnTo>
                    <a:lnTo>
                      <a:pt x="239702" y="182401"/>
                    </a:lnTo>
                    <a:lnTo>
                      <a:pt x="237428" y="170565"/>
                    </a:lnTo>
                    <a:lnTo>
                      <a:pt x="230530" y="160159"/>
                    </a:lnTo>
                    <a:lnTo>
                      <a:pt x="160312" y="89941"/>
                    </a:lnTo>
                    <a:lnTo>
                      <a:pt x="97701" y="27330"/>
                    </a:lnTo>
                    <a:lnTo>
                      <a:pt x="86282" y="17612"/>
                    </a:lnTo>
                    <a:lnTo>
                      <a:pt x="75191" y="10712"/>
                    </a:lnTo>
                    <a:lnTo>
                      <a:pt x="63439" y="5501"/>
                    </a:lnTo>
                    <a:lnTo>
                      <a:pt x="51213" y="1979"/>
                    </a:lnTo>
                    <a:lnTo>
                      <a:pt x="38695" y="146"/>
                    </a:lnTo>
                    <a:lnTo>
                      <a:pt x="26073" y="0"/>
                    </a:lnTo>
                    <a:close/>
                  </a:path>
                </a:pathLst>
              </a:custGeom>
              <a:solidFill>
                <a:srgbClr val="34426E"/>
              </a:solidFill>
            </p:spPr>
            <p:txBody>
              <a:bodyPr wrap="square" lIns="0" tIns="0" rIns="0" bIns="0" rtlCol="0">
                <a:noAutofit/>
              </a:bodyPr>
              <a:lstStyle/>
              <a:p>
                <a:endParaRPr/>
              </a:p>
            </p:txBody>
          </p:sp>
          <p:sp>
            <p:nvSpPr>
              <p:cNvPr id="2809" name="object 32">
                <a:extLst>
                  <a:ext uri="{FF2B5EF4-FFF2-40B4-BE49-F238E27FC236}">
                    <a16:creationId xmlns:a16="http://schemas.microsoft.com/office/drawing/2014/main" id="{6DEE9E1E-EF66-89A1-E204-D0069C4C4942}"/>
                  </a:ext>
                </a:extLst>
              </p:cNvPr>
              <p:cNvSpPr/>
              <p:nvPr/>
            </p:nvSpPr>
            <p:spPr>
              <a:xfrm>
                <a:off x="9399840" y="2403063"/>
                <a:ext cx="213773" cy="239702"/>
              </a:xfrm>
              <a:custGeom>
                <a:avLst/>
                <a:gdLst/>
                <a:ahLst/>
                <a:cxnLst/>
                <a:rect l="l" t="t" r="r" b="b"/>
                <a:pathLst>
                  <a:path w="213773" h="239702">
                    <a:moveTo>
                      <a:pt x="5333" y="25"/>
                    </a:moveTo>
                    <a:lnTo>
                      <a:pt x="3529" y="5712"/>
                    </a:lnTo>
                    <a:lnTo>
                      <a:pt x="971" y="17729"/>
                    </a:lnTo>
                    <a:lnTo>
                      <a:pt x="0" y="29932"/>
                    </a:lnTo>
                    <a:lnTo>
                      <a:pt x="615" y="42154"/>
                    </a:lnTo>
                    <a:lnTo>
                      <a:pt x="2818" y="54228"/>
                    </a:lnTo>
                    <a:lnTo>
                      <a:pt x="6607" y="65986"/>
                    </a:lnTo>
                    <a:lnTo>
                      <a:pt x="11983" y="77263"/>
                    </a:lnTo>
                    <a:lnTo>
                      <a:pt x="18946" y="87890"/>
                    </a:lnTo>
                    <a:lnTo>
                      <a:pt x="27495" y="97701"/>
                    </a:lnTo>
                    <a:lnTo>
                      <a:pt x="160324" y="230530"/>
                    </a:lnTo>
                    <a:lnTo>
                      <a:pt x="170535" y="237349"/>
                    </a:lnTo>
                    <a:lnTo>
                      <a:pt x="182360" y="239702"/>
                    </a:lnTo>
                    <a:lnTo>
                      <a:pt x="194195" y="237429"/>
                    </a:lnTo>
                    <a:lnTo>
                      <a:pt x="204596" y="230530"/>
                    </a:lnTo>
                    <a:lnTo>
                      <a:pt x="211420" y="220312"/>
                    </a:lnTo>
                    <a:lnTo>
                      <a:pt x="213773" y="208492"/>
                    </a:lnTo>
                    <a:lnTo>
                      <a:pt x="211500" y="196661"/>
                    </a:lnTo>
                    <a:lnTo>
                      <a:pt x="204596" y="186258"/>
                    </a:lnTo>
                    <a:lnTo>
                      <a:pt x="134391" y="116039"/>
                    </a:lnTo>
                    <a:lnTo>
                      <a:pt x="72491" y="54152"/>
                    </a:lnTo>
                    <a:lnTo>
                      <a:pt x="71056" y="52705"/>
                    </a:lnTo>
                    <a:lnTo>
                      <a:pt x="27533" y="9182"/>
                    </a:lnTo>
                    <a:lnTo>
                      <a:pt x="21411" y="3048"/>
                    </a:lnTo>
                    <a:lnTo>
                      <a:pt x="13360" y="0"/>
                    </a:lnTo>
                    <a:lnTo>
                      <a:pt x="5333" y="25"/>
                    </a:lnTo>
                    <a:close/>
                  </a:path>
                </a:pathLst>
              </a:custGeom>
              <a:solidFill>
                <a:srgbClr val="34426E"/>
              </a:solidFill>
            </p:spPr>
            <p:txBody>
              <a:bodyPr wrap="square" lIns="0" tIns="0" rIns="0" bIns="0" rtlCol="0">
                <a:noAutofit/>
              </a:bodyPr>
              <a:lstStyle/>
              <a:p>
                <a:endParaRPr/>
              </a:p>
            </p:txBody>
          </p:sp>
          <p:sp>
            <p:nvSpPr>
              <p:cNvPr id="2810" name="object 33">
                <a:extLst>
                  <a:ext uri="{FF2B5EF4-FFF2-40B4-BE49-F238E27FC236}">
                    <a16:creationId xmlns:a16="http://schemas.microsoft.com/office/drawing/2014/main" id="{AD5324E8-234B-0F91-51E2-80033AC1606C}"/>
                  </a:ext>
                </a:extLst>
              </p:cNvPr>
              <p:cNvSpPr/>
              <p:nvPr/>
            </p:nvSpPr>
            <p:spPr>
              <a:xfrm>
                <a:off x="9440368" y="2336683"/>
                <a:ext cx="106855" cy="106847"/>
              </a:xfrm>
              <a:custGeom>
                <a:avLst/>
                <a:gdLst/>
                <a:ahLst/>
                <a:cxnLst/>
                <a:rect l="l" t="t" r="r" b="b"/>
                <a:pathLst>
                  <a:path w="106855" h="106847">
                    <a:moveTo>
                      <a:pt x="9162" y="53433"/>
                    </a:moveTo>
                    <a:lnTo>
                      <a:pt x="53409" y="97680"/>
                    </a:lnTo>
                    <a:lnTo>
                      <a:pt x="63614" y="104494"/>
                    </a:lnTo>
                    <a:lnTo>
                      <a:pt x="75436" y="106847"/>
                    </a:lnTo>
                    <a:lnTo>
                      <a:pt x="87273" y="104577"/>
                    </a:lnTo>
                    <a:lnTo>
                      <a:pt x="97681" y="97680"/>
                    </a:lnTo>
                    <a:lnTo>
                      <a:pt x="104499" y="87476"/>
                    </a:lnTo>
                    <a:lnTo>
                      <a:pt x="106855" y="75656"/>
                    </a:lnTo>
                    <a:lnTo>
                      <a:pt x="104587" y="63821"/>
                    </a:lnTo>
                    <a:lnTo>
                      <a:pt x="97694" y="53408"/>
                    </a:lnTo>
                    <a:lnTo>
                      <a:pt x="53447" y="9174"/>
                    </a:lnTo>
                    <a:lnTo>
                      <a:pt x="43229" y="2351"/>
                    </a:lnTo>
                    <a:lnTo>
                      <a:pt x="31406" y="0"/>
                    </a:lnTo>
                    <a:lnTo>
                      <a:pt x="19570" y="2273"/>
                    </a:lnTo>
                    <a:lnTo>
                      <a:pt x="9162" y="9174"/>
                    </a:lnTo>
                    <a:lnTo>
                      <a:pt x="2357" y="19367"/>
                    </a:lnTo>
                    <a:lnTo>
                      <a:pt x="0" y="31192"/>
                    </a:lnTo>
                    <a:lnTo>
                      <a:pt x="2268" y="43029"/>
                    </a:lnTo>
                    <a:lnTo>
                      <a:pt x="9162" y="53433"/>
                    </a:lnTo>
                    <a:close/>
                  </a:path>
                </a:pathLst>
              </a:custGeom>
              <a:solidFill>
                <a:srgbClr val="ECB133"/>
              </a:solidFill>
            </p:spPr>
            <p:txBody>
              <a:bodyPr wrap="square" lIns="0" tIns="0" rIns="0" bIns="0" rtlCol="0">
                <a:noAutofit/>
              </a:bodyPr>
              <a:lstStyle/>
              <a:p>
                <a:endParaRPr/>
              </a:p>
            </p:txBody>
          </p:sp>
          <p:sp>
            <p:nvSpPr>
              <p:cNvPr id="2811" name="object 28">
                <a:extLst>
                  <a:ext uri="{FF2B5EF4-FFF2-40B4-BE49-F238E27FC236}">
                    <a16:creationId xmlns:a16="http://schemas.microsoft.com/office/drawing/2014/main" id="{0112D6AE-5344-462D-CC4B-D57638D757E1}"/>
                  </a:ext>
                </a:extLst>
              </p:cNvPr>
              <p:cNvSpPr/>
              <p:nvPr/>
            </p:nvSpPr>
            <p:spPr>
              <a:xfrm>
                <a:off x="8442542" y="1206034"/>
                <a:ext cx="213604" cy="239696"/>
              </a:xfrm>
              <a:custGeom>
                <a:avLst/>
                <a:gdLst/>
                <a:ahLst/>
                <a:cxnLst/>
                <a:rect l="l" t="t" r="r" b="b"/>
                <a:pathLst>
                  <a:path w="213604" h="239696">
                    <a:moveTo>
                      <a:pt x="213604" y="213623"/>
                    </a:moveTo>
                    <a:lnTo>
                      <a:pt x="213458" y="201001"/>
                    </a:lnTo>
                    <a:lnTo>
                      <a:pt x="211624" y="188486"/>
                    </a:lnTo>
                    <a:lnTo>
                      <a:pt x="208102" y="176261"/>
                    </a:lnTo>
                    <a:lnTo>
                      <a:pt x="202891" y="164510"/>
                    </a:lnTo>
                    <a:lnTo>
                      <a:pt x="195991" y="153418"/>
                    </a:lnTo>
                    <a:lnTo>
                      <a:pt x="187400" y="143168"/>
                    </a:lnTo>
                    <a:lnTo>
                      <a:pt x="123650" y="79384"/>
                    </a:lnTo>
                    <a:lnTo>
                      <a:pt x="53444" y="9166"/>
                    </a:lnTo>
                    <a:lnTo>
                      <a:pt x="43044" y="2269"/>
                    </a:lnTo>
                    <a:lnTo>
                      <a:pt x="31211" y="0"/>
                    </a:lnTo>
                    <a:lnTo>
                      <a:pt x="19388" y="2355"/>
                    </a:lnTo>
                    <a:lnTo>
                      <a:pt x="9172" y="9178"/>
                    </a:lnTo>
                    <a:lnTo>
                      <a:pt x="2273" y="19579"/>
                    </a:lnTo>
                    <a:lnTo>
                      <a:pt x="0" y="31414"/>
                    </a:lnTo>
                    <a:lnTo>
                      <a:pt x="2353" y="43239"/>
                    </a:lnTo>
                    <a:lnTo>
                      <a:pt x="9172" y="53450"/>
                    </a:lnTo>
                    <a:lnTo>
                      <a:pt x="79378" y="123656"/>
                    </a:lnTo>
                    <a:lnTo>
                      <a:pt x="141989" y="186267"/>
                    </a:lnTo>
                    <a:lnTo>
                      <a:pt x="186248" y="230527"/>
                    </a:lnTo>
                    <a:lnTo>
                      <a:pt x="192369" y="236635"/>
                    </a:lnTo>
                    <a:lnTo>
                      <a:pt x="200396" y="239696"/>
                    </a:lnTo>
                    <a:lnTo>
                      <a:pt x="208435" y="239683"/>
                    </a:lnTo>
                    <a:lnTo>
                      <a:pt x="211842" y="227380"/>
                    </a:lnTo>
                    <a:lnTo>
                      <a:pt x="213535" y="214788"/>
                    </a:lnTo>
                    <a:lnTo>
                      <a:pt x="213604" y="213623"/>
                    </a:lnTo>
                    <a:close/>
                  </a:path>
                </a:pathLst>
              </a:custGeom>
              <a:solidFill>
                <a:srgbClr val="34426E"/>
              </a:solidFill>
            </p:spPr>
            <p:txBody>
              <a:bodyPr wrap="square" lIns="0" tIns="0" rIns="0" bIns="0" rtlCol="0">
                <a:noAutofit/>
              </a:bodyPr>
              <a:lstStyle/>
              <a:p>
                <a:endParaRPr/>
              </a:p>
            </p:txBody>
          </p:sp>
          <p:sp>
            <p:nvSpPr>
              <p:cNvPr id="2812" name="object 29">
                <a:extLst>
                  <a:ext uri="{FF2B5EF4-FFF2-40B4-BE49-F238E27FC236}">
                    <a16:creationId xmlns:a16="http://schemas.microsoft.com/office/drawing/2014/main" id="{E6C0755D-C8B2-E9E4-26B0-5793CB7DDE2B}"/>
                  </a:ext>
                </a:extLst>
              </p:cNvPr>
              <p:cNvSpPr/>
              <p:nvPr/>
            </p:nvSpPr>
            <p:spPr>
              <a:xfrm>
                <a:off x="8309722" y="1338872"/>
                <a:ext cx="239691" cy="213768"/>
              </a:xfrm>
              <a:custGeom>
                <a:avLst/>
                <a:gdLst/>
                <a:ahLst/>
                <a:cxnLst/>
                <a:rect l="l" t="t" r="r" b="b"/>
                <a:pathLst>
                  <a:path w="239691" h="213768">
                    <a:moveTo>
                      <a:pt x="239679" y="208443"/>
                    </a:moveTo>
                    <a:lnTo>
                      <a:pt x="239691" y="200404"/>
                    </a:lnTo>
                    <a:lnTo>
                      <a:pt x="236643" y="192352"/>
                    </a:lnTo>
                    <a:lnTo>
                      <a:pt x="230522" y="186243"/>
                    </a:lnTo>
                    <a:lnTo>
                      <a:pt x="186986" y="142695"/>
                    </a:lnTo>
                    <a:lnTo>
                      <a:pt x="185551" y="141260"/>
                    </a:lnTo>
                    <a:lnTo>
                      <a:pt x="123651" y="79373"/>
                    </a:lnTo>
                    <a:lnTo>
                      <a:pt x="53433" y="9167"/>
                    </a:lnTo>
                    <a:lnTo>
                      <a:pt x="43030" y="2269"/>
                    </a:lnTo>
                    <a:lnTo>
                      <a:pt x="31193" y="0"/>
                    </a:lnTo>
                    <a:lnTo>
                      <a:pt x="19370" y="2356"/>
                    </a:lnTo>
                    <a:lnTo>
                      <a:pt x="9174" y="9167"/>
                    </a:lnTo>
                    <a:lnTo>
                      <a:pt x="2273" y="19570"/>
                    </a:lnTo>
                    <a:lnTo>
                      <a:pt x="0" y="31406"/>
                    </a:lnTo>
                    <a:lnTo>
                      <a:pt x="2351" y="43232"/>
                    </a:lnTo>
                    <a:lnTo>
                      <a:pt x="9161" y="53439"/>
                    </a:lnTo>
                    <a:lnTo>
                      <a:pt x="141990" y="186269"/>
                    </a:lnTo>
                    <a:lnTo>
                      <a:pt x="151800" y="194817"/>
                    </a:lnTo>
                    <a:lnTo>
                      <a:pt x="162427" y="201779"/>
                    </a:lnTo>
                    <a:lnTo>
                      <a:pt x="173703" y="207156"/>
                    </a:lnTo>
                    <a:lnTo>
                      <a:pt x="185462" y="210946"/>
                    </a:lnTo>
                    <a:lnTo>
                      <a:pt x="197536" y="213150"/>
                    </a:lnTo>
                    <a:lnTo>
                      <a:pt x="209759" y="213768"/>
                    </a:lnTo>
                    <a:lnTo>
                      <a:pt x="221964" y="212800"/>
                    </a:lnTo>
                    <a:lnTo>
                      <a:pt x="233984" y="210246"/>
                    </a:lnTo>
                    <a:lnTo>
                      <a:pt x="239679" y="208443"/>
                    </a:lnTo>
                    <a:close/>
                  </a:path>
                </a:pathLst>
              </a:custGeom>
              <a:solidFill>
                <a:srgbClr val="34426E"/>
              </a:solidFill>
            </p:spPr>
            <p:txBody>
              <a:bodyPr wrap="square" lIns="0" tIns="0" rIns="0" bIns="0" rtlCol="0">
                <a:noAutofit/>
              </a:bodyPr>
              <a:lstStyle/>
              <a:p>
                <a:endParaRPr/>
              </a:p>
            </p:txBody>
          </p:sp>
          <p:sp>
            <p:nvSpPr>
              <p:cNvPr id="2813" name="object 30">
                <a:extLst>
                  <a:ext uri="{FF2B5EF4-FFF2-40B4-BE49-F238E27FC236}">
                    <a16:creationId xmlns:a16="http://schemas.microsoft.com/office/drawing/2014/main" id="{E7CD5672-2314-5133-6A19-F94DBBF3F436}"/>
                  </a:ext>
                </a:extLst>
              </p:cNvPr>
              <p:cNvSpPr/>
              <p:nvPr/>
            </p:nvSpPr>
            <p:spPr>
              <a:xfrm>
                <a:off x="8508936" y="1405251"/>
                <a:ext cx="106870" cy="106867"/>
              </a:xfrm>
              <a:custGeom>
                <a:avLst/>
                <a:gdLst/>
                <a:ahLst/>
                <a:cxnLst/>
                <a:rect l="l" t="t" r="r" b="b"/>
                <a:pathLst>
                  <a:path w="106870" h="106867">
                    <a:moveTo>
                      <a:pt x="53412" y="97688"/>
                    </a:moveTo>
                    <a:lnTo>
                      <a:pt x="63817" y="104587"/>
                    </a:lnTo>
                    <a:lnTo>
                      <a:pt x="75651" y="106867"/>
                    </a:lnTo>
                    <a:lnTo>
                      <a:pt x="87474" y="104522"/>
                    </a:lnTo>
                    <a:lnTo>
                      <a:pt x="97697" y="97700"/>
                    </a:lnTo>
                    <a:lnTo>
                      <a:pt x="104597" y="87294"/>
                    </a:lnTo>
                    <a:lnTo>
                      <a:pt x="106870" y="75460"/>
                    </a:lnTo>
                    <a:lnTo>
                      <a:pt x="104516" y="63638"/>
                    </a:lnTo>
                    <a:lnTo>
                      <a:pt x="97697" y="53428"/>
                    </a:lnTo>
                    <a:lnTo>
                      <a:pt x="53463" y="9181"/>
                    </a:lnTo>
                    <a:lnTo>
                      <a:pt x="43035" y="2269"/>
                    </a:lnTo>
                    <a:lnTo>
                      <a:pt x="31199" y="0"/>
                    </a:lnTo>
                    <a:lnTo>
                      <a:pt x="19373" y="2353"/>
                    </a:lnTo>
                    <a:lnTo>
                      <a:pt x="9166" y="9169"/>
                    </a:lnTo>
                    <a:lnTo>
                      <a:pt x="2270" y="19573"/>
                    </a:lnTo>
                    <a:lnTo>
                      <a:pt x="0" y="31408"/>
                    </a:lnTo>
                    <a:lnTo>
                      <a:pt x="2352" y="43230"/>
                    </a:lnTo>
                    <a:lnTo>
                      <a:pt x="9178" y="53454"/>
                    </a:lnTo>
                    <a:lnTo>
                      <a:pt x="53412" y="97688"/>
                    </a:lnTo>
                    <a:close/>
                  </a:path>
                </a:pathLst>
              </a:custGeom>
              <a:solidFill>
                <a:srgbClr val="ECB133"/>
              </a:solidFill>
            </p:spPr>
            <p:txBody>
              <a:bodyPr wrap="square" lIns="0" tIns="0" rIns="0" bIns="0" rtlCol="0">
                <a:noAutofit/>
              </a:bodyPr>
              <a:lstStyle/>
              <a:p>
                <a:endParaRPr/>
              </a:p>
            </p:txBody>
          </p:sp>
        </p:grpSp>
      </p:grpSp>
      <p:grpSp>
        <p:nvGrpSpPr>
          <p:cNvPr id="11" name="Group 10">
            <a:extLst>
              <a:ext uri="{FF2B5EF4-FFF2-40B4-BE49-F238E27FC236}">
                <a16:creationId xmlns:a16="http://schemas.microsoft.com/office/drawing/2014/main" id="{D03F2AD5-1064-9F2E-81C8-F4A901E2F22C}"/>
              </a:ext>
            </a:extLst>
          </p:cNvPr>
          <p:cNvGrpSpPr/>
          <p:nvPr/>
        </p:nvGrpSpPr>
        <p:grpSpPr>
          <a:xfrm>
            <a:off x="5596457" y="1854865"/>
            <a:ext cx="5611821" cy="3322208"/>
            <a:chOff x="5661109" y="1854865"/>
            <a:chExt cx="5611821" cy="3322208"/>
          </a:xfrm>
        </p:grpSpPr>
        <p:pic>
          <p:nvPicPr>
            <p:cNvPr id="4" name="Picture 3" descr="Oil rig in the ocean">
              <a:extLst>
                <a:ext uri="{FF2B5EF4-FFF2-40B4-BE49-F238E27FC236}">
                  <a16:creationId xmlns:a16="http://schemas.microsoft.com/office/drawing/2014/main" id="{D417A105-E0D5-6BCB-B04D-1F805A37F0AE}"/>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l="17525" r="13838"/>
            <a:stretch/>
          </p:blipFill>
          <p:spPr>
            <a:xfrm>
              <a:off x="5661109" y="1854865"/>
              <a:ext cx="5611821" cy="3322208"/>
            </a:xfrm>
            <a:prstGeom prst="roundRect">
              <a:avLst/>
            </a:prstGeom>
          </p:spPr>
        </p:pic>
        <p:pic>
          <p:nvPicPr>
            <p:cNvPr id="5" name="Picture 4" descr="Oil rig in the ocean">
              <a:extLst>
                <a:ext uri="{FF2B5EF4-FFF2-40B4-BE49-F238E27FC236}">
                  <a16:creationId xmlns:a16="http://schemas.microsoft.com/office/drawing/2014/main" id="{8073746B-CA2A-3AD9-C2BD-0A77C4BF076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l="17525" r="13838"/>
            <a:stretch/>
          </p:blipFill>
          <p:spPr>
            <a:xfrm>
              <a:off x="5818861" y="1970784"/>
              <a:ext cx="5274009" cy="3071842"/>
            </a:xfrm>
            <a:prstGeom prst="roundRect">
              <a:avLst/>
            </a:prstGeom>
          </p:spPr>
        </p:pic>
      </p:grpSp>
      <p:sp>
        <p:nvSpPr>
          <p:cNvPr id="497" name="TextBox 496">
            <a:extLst>
              <a:ext uri="{FF2B5EF4-FFF2-40B4-BE49-F238E27FC236}">
                <a16:creationId xmlns:a16="http://schemas.microsoft.com/office/drawing/2014/main" id="{F4F46D0B-58B5-BAA0-29A1-A303BF0EC136}"/>
              </a:ext>
            </a:extLst>
          </p:cNvPr>
          <p:cNvSpPr txBox="1"/>
          <p:nvPr/>
        </p:nvSpPr>
        <p:spPr>
          <a:xfrm>
            <a:off x="69859" y="2977365"/>
            <a:ext cx="5454757" cy="707886"/>
          </a:xfrm>
          <a:prstGeom prst="rect">
            <a:avLst/>
          </a:prstGeom>
          <a:noFill/>
        </p:spPr>
        <p:txBody>
          <a:bodyPr wrap="square">
            <a:spAutoFit/>
          </a:bodyPr>
          <a:lstStyle/>
          <a:p>
            <a:r>
              <a:rPr lang="en-ID" sz="2000" b="1" dirty="0" err="1">
                <a:solidFill>
                  <a:schemeClr val="bg1">
                    <a:lumMod val="95000"/>
                  </a:schemeClr>
                </a:solidFill>
                <a:latin typeface="Century Gothic" panose="020B0502020202020204" pitchFamily="34" charset="0"/>
              </a:rPr>
              <a:t>Monev</a:t>
            </a:r>
            <a:r>
              <a:rPr lang="en-ID" sz="2000" b="1" dirty="0">
                <a:solidFill>
                  <a:schemeClr val="bg1">
                    <a:lumMod val="95000"/>
                  </a:schemeClr>
                </a:solidFill>
                <a:latin typeface="Century Gothic" panose="020B0502020202020204" pitchFamily="34" charset="0"/>
              </a:rPr>
              <a:t> </a:t>
            </a:r>
            <a:r>
              <a:rPr lang="en-ID" sz="2000" b="1" dirty="0" err="1">
                <a:solidFill>
                  <a:schemeClr val="bg1">
                    <a:lumMod val="95000"/>
                  </a:schemeClr>
                </a:solidFill>
                <a:latin typeface="Century Gothic" panose="020B0502020202020204" pitchFamily="34" charset="0"/>
              </a:rPr>
              <a:t>Capaian</a:t>
            </a:r>
            <a:r>
              <a:rPr lang="en-ID" sz="2000" b="1" dirty="0">
                <a:solidFill>
                  <a:schemeClr val="bg1">
                    <a:lumMod val="95000"/>
                  </a:schemeClr>
                </a:solidFill>
                <a:latin typeface="Century Gothic" panose="020B0502020202020204" pitchFamily="34" charset="0"/>
              </a:rPr>
              <a:t> Kinerja dan </a:t>
            </a:r>
            <a:r>
              <a:rPr lang="en-ID" sz="2000" b="1" dirty="0" err="1">
                <a:solidFill>
                  <a:schemeClr val="bg1">
                    <a:lumMod val="95000"/>
                  </a:schemeClr>
                </a:solidFill>
                <a:latin typeface="Century Gothic" panose="020B0502020202020204" pitchFamily="34" charset="0"/>
              </a:rPr>
              <a:t>Manajemen</a:t>
            </a:r>
            <a:r>
              <a:rPr lang="en-ID" sz="2000" b="1" dirty="0">
                <a:solidFill>
                  <a:schemeClr val="bg1">
                    <a:lumMod val="95000"/>
                  </a:schemeClr>
                </a:solidFill>
                <a:latin typeface="Century Gothic" panose="020B0502020202020204" pitchFamily="34" charset="0"/>
              </a:rPr>
              <a:t> </a:t>
            </a:r>
            <a:r>
              <a:rPr lang="en-ID" sz="2000" b="1" dirty="0" err="1">
                <a:solidFill>
                  <a:schemeClr val="bg1">
                    <a:lumMod val="95000"/>
                  </a:schemeClr>
                </a:solidFill>
                <a:latin typeface="Century Gothic" panose="020B0502020202020204" pitchFamily="34" charset="0"/>
              </a:rPr>
              <a:t>Risiko</a:t>
            </a:r>
            <a:r>
              <a:rPr lang="en-ID" sz="2000" b="1" dirty="0">
                <a:solidFill>
                  <a:schemeClr val="bg1">
                    <a:lumMod val="95000"/>
                  </a:schemeClr>
                </a:solidFill>
                <a:latin typeface="Century Gothic" panose="020B0502020202020204" pitchFamily="34" charset="0"/>
              </a:rPr>
              <a:t> </a:t>
            </a:r>
            <a:r>
              <a:rPr lang="en-ID" sz="2000" b="1" dirty="0" err="1">
                <a:solidFill>
                  <a:schemeClr val="bg1">
                    <a:lumMod val="95000"/>
                  </a:schemeClr>
                </a:solidFill>
                <a:latin typeface="Century Gothic" panose="020B0502020202020204" pitchFamily="34" charset="0"/>
              </a:rPr>
              <a:t>Ditjen</a:t>
            </a:r>
            <a:r>
              <a:rPr lang="en-ID" sz="2000" b="1" dirty="0">
                <a:solidFill>
                  <a:schemeClr val="bg1">
                    <a:lumMod val="95000"/>
                  </a:schemeClr>
                </a:solidFill>
                <a:latin typeface="Century Gothic" panose="020B0502020202020204" pitchFamily="34" charset="0"/>
              </a:rPr>
              <a:t> </a:t>
            </a:r>
            <a:r>
              <a:rPr lang="en-ID" sz="2000" b="1" dirty="0" err="1">
                <a:solidFill>
                  <a:schemeClr val="bg1">
                    <a:lumMod val="95000"/>
                  </a:schemeClr>
                </a:solidFill>
                <a:latin typeface="Century Gothic" panose="020B0502020202020204" pitchFamily="34" charset="0"/>
              </a:rPr>
              <a:t>Migas</a:t>
            </a:r>
            <a:r>
              <a:rPr lang="en-ID" sz="2000" b="1" dirty="0">
                <a:solidFill>
                  <a:schemeClr val="bg1">
                    <a:lumMod val="95000"/>
                  </a:schemeClr>
                </a:solidFill>
                <a:latin typeface="Century Gothic" panose="020B0502020202020204" pitchFamily="34" charset="0"/>
              </a:rPr>
              <a:t> </a:t>
            </a:r>
            <a:r>
              <a:rPr lang="en-ID" sz="2000" b="1" dirty="0" err="1">
                <a:solidFill>
                  <a:schemeClr val="bg1">
                    <a:lumMod val="95000"/>
                  </a:schemeClr>
                </a:solidFill>
                <a:latin typeface="Century Gothic" panose="020B0502020202020204" pitchFamily="34" charset="0"/>
              </a:rPr>
              <a:t>Triwulan</a:t>
            </a:r>
            <a:r>
              <a:rPr lang="en-ID" sz="2000" b="1" dirty="0">
                <a:solidFill>
                  <a:schemeClr val="bg1">
                    <a:lumMod val="95000"/>
                  </a:schemeClr>
                </a:solidFill>
                <a:latin typeface="Century Gothic" panose="020B0502020202020204" pitchFamily="34" charset="0"/>
              </a:rPr>
              <a:t> I 2023</a:t>
            </a:r>
            <a:endParaRPr lang="en-US" sz="2000" b="1" dirty="0">
              <a:solidFill>
                <a:schemeClr val="bg1">
                  <a:lumMod val="95000"/>
                </a:schemeClr>
              </a:solidFill>
              <a:latin typeface="Century Gothic" panose="020B0502020202020204" pitchFamily="34" charset="0"/>
              <a:ea typeface="Roboto Mono" pitchFamily="49" charset="0"/>
            </a:endParaRPr>
          </a:p>
        </p:txBody>
      </p:sp>
    </p:spTree>
    <p:extLst>
      <p:ext uri="{BB962C8B-B14F-4D97-AF65-F5344CB8AC3E}">
        <p14:creationId xmlns:p14="http://schemas.microsoft.com/office/powerpoint/2010/main" val="897905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88840365"/>
              </p:ext>
            </p:extLst>
          </p:nvPr>
        </p:nvGraphicFramePr>
        <p:xfrm>
          <a:off x="294746" y="790795"/>
          <a:ext cx="11696681" cy="4639043"/>
        </p:xfrm>
        <a:graphic>
          <a:graphicData uri="http://schemas.openxmlformats.org/drawingml/2006/table">
            <a:tbl>
              <a:tblPr firstRow="1" firstCol="1" bandRow="1"/>
              <a:tblGrid>
                <a:gridCol w="492187">
                  <a:extLst>
                    <a:ext uri="{9D8B030D-6E8A-4147-A177-3AD203B41FA5}">
                      <a16:colId xmlns:a16="http://schemas.microsoft.com/office/drawing/2014/main" val="20000"/>
                    </a:ext>
                  </a:extLst>
                </a:gridCol>
                <a:gridCol w="3141957">
                  <a:extLst>
                    <a:ext uri="{9D8B030D-6E8A-4147-A177-3AD203B41FA5}">
                      <a16:colId xmlns:a16="http://schemas.microsoft.com/office/drawing/2014/main" val="20001"/>
                    </a:ext>
                  </a:extLst>
                </a:gridCol>
                <a:gridCol w="875478">
                  <a:extLst>
                    <a:ext uri="{9D8B030D-6E8A-4147-A177-3AD203B41FA5}">
                      <a16:colId xmlns:a16="http://schemas.microsoft.com/office/drawing/2014/main" val="20002"/>
                    </a:ext>
                  </a:extLst>
                </a:gridCol>
                <a:gridCol w="1058717">
                  <a:extLst>
                    <a:ext uri="{9D8B030D-6E8A-4147-A177-3AD203B41FA5}">
                      <a16:colId xmlns:a16="http://schemas.microsoft.com/office/drawing/2014/main" val="20003"/>
                    </a:ext>
                  </a:extLst>
                </a:gridCol>
                <a:gridCol w="967097">
                  <a:extLst>
                    <a:ext uri="{9D8B030D-6E8A-4147-A177-3AD203B41FA5}">
                      <a16:colId xmlns:a16="http://schemas.microsoft.com/office/drawing/2014/main" val="20004"/>
                    </a:ext>
                  </a:extLst>
                </a:gridCol>
                <a:gridCol w="1028177">
                  <a:extLst>
                    <a:ext uri="{9D8B030D-6E8A-4147-A177-3AD203B41FA5}">
                      <a16:colId xmlns:a16="http://schemas.microsoft.com/office/drawing/2014/main" val="2612301981"/>
                    </a:ext>
                  </a:extLst>
                </a:gridCol>
                <a:gridCol w="1079077">
                  <a:extLst>
                    <a:ext uri="{9D8B030D-6E8A-4147-A177-3AD203B41FA5}">
                      <a16:colId xmlns:a16="http://schemas.microsoft.com/office/drawing/2014/main" val="20005"/>
                    </a:ext>
                  </a:extLst>
                </a:gridCol>
                <a:gridCol w="1017997">
                  <a:extLst>
                    <a:ext uri="{9D8B030D-6E8A-4147-A177-3AD203B41FA5}">
                      <a16:colId xmlns:a16="http://schemas.microsoft.com/office/drawing/2014/main" val="20007"/>
                    </a:ext>
                  </a:extLst>
                </a:gridCol>
                <a:gridCol w="1068897">
                  <a:extLst>
                    <a:ext uri="{9D8B030D-6E8A-4147-A177-3AD203B41FA5}">
                      <a16:colId xmlns:a16="http://schemas.microsoft.com/office/drawing/2014/main" val="20008"/>
                    </a:ext>
                  </a:extLst>
                </a:gridCol>
                <a:gridCol w="967097">
                  <a:extLst>
                    <a:ext uri="{9D8B030D-6E8A-4147-A177-3AD203B41FA5}">
                      <a16:colId xmlns:a16="http://schemas.microsoft.com/office/drawing/2014/main" val="2310710539"/>
                    </a:ext>
                  </a:extLst>
                </a:gridCol>
              </a:tblGrid>
              <a:tr h="349804">
                <a:tc rowSpan="2">
                  <a:txBody>
                    <a:bodyPr/>
                    <a:lstStyle/>
                    <a:p>
                      <a:pPr algn="ctr">
                        <a:spcBef>
                          <a:spcPts val="400"/>
                        </a:spcBef>
                        <a:spcAft>
                          <a:spcPts val="40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No.</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Indikator</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Kinerja</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Satuan</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endPar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endParaRPr>
                    </a:p>
                    <a:p>
                      <a:pPr algn="ctr">
                        <a:spcBef>
                          <a:spcPts val="0"/>
                        </a:spcBef>
                        <a:spcAft>
                          <a:spcPts val="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2022</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Target</a:t>
                      </a:r>
                    </a:p>
                    <a:p>
                      <a:pPr algn="ctr">
                        <a:spcBef>
                          <a:spcPts val="0"/>
                        </a:spcBef>
                        <a:spcAft>
                          <a:spcPts val="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2023</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gridSpan="4">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TA 2023</a:t>
                      </a:r>
                      <a:endParaRPr lang="en-US" sz="14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14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US" sz="14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Persentase</a:t>
                      </a: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4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Capaian</a:t>
                      </a: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393498">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vMerge="1">
                  <a:txBody>
                    <a:bodyPr/>
                    <a:lstStyle/>
                    <a:p>
                      <a:endParaRPr lang="en-ID"/>
                    </a:p>
                  </a:txBody>
                  <a:tcPr/>
                </a:tc>
                <a:extLst>
                  <a:ext uri="{0D108BD9-81ED-4DB2-BD59-A6C34878D82A}">
                    <a16:rowId xmlns:a16="http://schemas.microsoft.com/office/drawing/2014/main" val="549459037"/>
                  </a:ext>
                </a:extLst>
              </a:tr>
              <a:tr h="524705">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1.</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Ketersediaan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Hulu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 Skala ≥ 1 </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1,34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200" dirty="0">
                          <a:effectLst/>
                          <a:latin typeface="Abadi" panose="020B0604020104020204"/>
                          <a:ea typeface="Times New Roman" panose="02020603050405020304" pitchFamily="18" charset="0"/>
                        </a:rPr>
                        <a:t>1</a:t>
                      </a:r>
                      <a:endParaRPr lang="en-US" sz="12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a:ea typeface="Times New Roman" panose="02020603050405020304" pitchFamily="18" charset="0"/>
                          <a:cs typeface="Times New Roman" panose="02020603050405020304" pitchFamily="18" charset="0"/>
                        </a:rPr>
                        <a:t>1,42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2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120,00%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460139">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2.</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Reserve to Production Ratio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Minyak</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/Gas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Bumi</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Tahun</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10,15/15,32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200" dirty="0">
                          <a:effectLst/>
                          <a:latin typeface="Abadi" panose="020B0604020104020204"/>
                          <a:ea typeface="Times New Roman" panose="02020603050405020304" pitchFamily="18" charset="0"/>
                        </a:rPr>
                        <a:t>5,20/14,83</a:t>
                      </a:r>
                      <a:endParaRPr lang="en-US" sz="12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a:ea typeface="Times New Roman" panose="02020603050405020304" pitchFamily="18" charset="0"/>
                          <a:cs typeface="Times New Roman" panose="02020603050405020304" pitchFamily="18" charset="0"/>
                        </a:rPr>
                        <a:t>1,86/4,90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2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34,41%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460139">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3.</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Kepuasan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Layanan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Hulu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 Skala 4</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3,18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200" dirty="0">
                          <a:effectLst/>
                          <a:latin typeface="Abadi" panose="020B0604020104020204"/>
                          <a:ea typeface="Times New Roman" panose="02020603050405020304" pitchFamily="18" charset="0"/>
                        </a:rPr>
                        <a:t>3,35</a:t>
                      </a:r>
                      <a:endParaRPr lang="en-US" sz="12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a:ea typeface="Times New Roman" panose="02020603050405020304" pitchFamily="18" charset="0"/>
                          <a:cs typeface="Times New Roman" panose="02020603050405020304" pitchFamily="18" charset="0"/>
                        </a:rPr>
                        <a:t>3,39*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2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101,19%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530471">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4.</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Efektivitas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Pengawasan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Hulu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Skala</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100</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94,4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200" dirty="0">
                          <a:effectLst/>
                          <a:latin typeface="Abadi" panose="020B0604020104020204"/>
                          <a:ea typeface="Times New Roman" panose="02020603050405020304" pitchFamily="18" charset="0"/>
                        </a:rPr>
                        <a:t>78,5</a:t>
                      </a:r>
                      <a:endParaRPr lang="en-US" sz="12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a:ea typeface="Times New Roman" panose="02020603050405020304" pitchFamily="18" charset="0"/>
                          <a:cs typeface="Times New Roman" panose="02020603050405020304" pitchFamily="18" charset="0"/>
                        </a:rPr>
                        <a:t>89,92*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2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114,54%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690209">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5.</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Usaha Hulu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Bebas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Hukuman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Disiplin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pitchFamily="34" charset="0"/>
                          <a:ea typeface="Times New Roman" panose="02020603050405020304" pitchFamily="18" charset="0"/>
                          <a:cs typeface="Arial" panose="020B0604020202020204" pitchFamily="34"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200" dirty="0">
                          <a:effectLst/>
                          <a:latin typeface="Abadi" panose="020B0604020104020204"/>
                          <a:ea typeface="Times New Roman" panose="02020603050405020304" pitchFamily="18" charset="0"/>
                        </a:rPr>
                        <a:t>98</a:t>
                      </a:r>
                      <a:endParaRPr lang="en-US" sz="12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effectLst/>
                          <a:latin typeface="Abadi" panose="020B0604020104020204"/>
                          <a:ea typeface="Times New Roman" panose="02020603050405020304" pitchFamily="18" charset="0"/>
                          <a:cs typeface="Arial" panose="020B0604020202020204" pitchFamily="34"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2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102,04%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699607">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6.</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Usaha Hulu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Mencapai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Melebihi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Target Kinerja </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97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200" dirty="0">
                          <a:effectLst/>
                          <a:latin typeface="Abadi" panose="020B0604020104020204"/>
                          <a:ea typeface="Times New Roman" panose="02020603050405020304" pitchFamily="18" charset="0"/>
                        </a:rPr>
                        <a:t>86</a:t>
                      </a:r>
                      <a:endParaRPr lang="en-US" sz="12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200" dirty="0">
                          <a:effectLst/>
                          <a:latin typeface="Abadi" panose="020B0604020104020204"/>
                          <a:ea typeface="Times New Roman" panose="02020603050405020304" pitchFamily="18" charset="0"/>
                          <a:cs typeface="Times New Roman" panose="02020603050405020304" pitchFamily="18" charset="0"/>
                        </a:rPr>
                        <a:t>97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2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112,59%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530471">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7.</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Realisasi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Anggaran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Usaha Hulu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89,56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200" dirty="0">
                          <a:effectLst/>
                          <a:latin typeface="Abadi" panose="020B0604020104020204"/>
                          <a:ea typeface="Times New Roman" panose="02020603050405020304" pitchFamily="18" charset="0"/>
                        </a:rPr>
                        <a:t>96</a:t>
                      </a:r>
                      <a:endParaRPr lang="en-US" sz="12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200" dirty="0">
                          <a:effectLst/>
                          <a:latin typeface="Abadi" panose="020B0604020104020204"/>
                          <a:ea typeface="Times New Roman" panose="02020603050405020304" pitchFamily="18" charset="0"/>
                          <a:cs typeface="Times New Roman" panose="02020603050405020304" pitchFamily="18" charset="0"/>
                        </a:rPr>
                        <a:t>12,97</a:t>
                      </a:r>
                    </a:p>
                    <a:p>
                      <a:pPr algn="r">
                        <a:spcBef>
                          <a:spcPts val="400"/>
                        </a:spcBef>
                        <a:spcAft>
                          <a:spcPts val="400"/>
                        </a:spcAft>
                      </a:pPr>
                      <a:r>
                        <a:rPr lang="en-US" sz="1200" dirty="0">
                          <a:effectLst/>
                          <a:latin typeface="Abadi" panose="020B0604020104020204"/>
                          <a:ea typeface="Times New Roman" panose="02020603050405020304" pitchFamily="18" charset="0"/>
                          <a:cs typeface="Times New Roman" panose="02020603050405020304" pitchFamily="18" charset="0"/>
                        </a:rPr>
                        <a:t>(15,30*)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2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2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84,77%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5" name="TextBox 4">
            <a:extLst>
              <a:ext uri="{FF2B5EF4-FFF2-40B4-BE49-F238E27FC236}">
                <a16:creationId xmlns:a16="http://schemas.microsoft.com/office/drawing/2014/main" id="{490DE9DD-8DFC-4270-93F0-A4DF05276326}"/>
              </a:ext>
            </a:extLst>
          </p:cNvPr>
          <p:cNvSpPr txBox="1"/>
          <p:nvPr/>
        </p:nvSpPr>
        <p:spPr>
          <a:xfrm>
            <a:off x="10035028" y="5543985"/>
            <a:ext cx="2057999" cy="523220"/>
          </a:xfrm>
          <a:prstGeom prst="rect">
            <a:avLst/>
          </a:prstGeom>
          <a:noFill/>
        </p:spPr>
        <p:txBody>
          <a:bodyPr wrap="none" rtlCol="0">
            <a:spAutoFit/>
          </a:bodyPr>
          <a:lstStyle/>
          <a:p>
            <a:r>
              <a:rPr lang="en-US" sz="1400" b="1" dirty="0"/>
              <a:t>   *</a:t>
            </a:r>
            <a:r>
              <a:rPr lang="en-US" sz="1400" b="1" dirty="0" err="1"/>
              <a:t>realisasi</a:t>
            </a:r>
            <a:r>
              <a:rPr lang="en-US" sz="1400" b="1" dirty="0"/>
              <a:t> </a:t>
            </a:r>
            <a:r>
              <a:rPr lang="en-US" sz="1400" b="1" dirty="0" err="1"/>
              <a:t>tahun</a:t>
            </a:r>
            <a:r>
              <a:rPr lang="en-US" sz="1400" b="1" dirty="0"/>
              <a:t> </a:t>
            </a:r>
            <a:r>
              <a:rPr lang="en-US" sz="1400" b="1" dirty="0" err="1"/>
              <a:t>lalu</a:t>
            </a:r>
            <a:endParaRPr lang="en-US" sz="1400" b="1" dirty="0"/>
          </a:p>
          <a:p>
            <a:r>
              <a:rPr lang="en-US" sz="1400" b="1" dirty="0"/>
              <a:t>**target </a:t>
            </a:r>
            <a:r>
              <a:rPr lang="en-US" sz="1400" b="1" dirty="0" err="1"/>
              <a:t>s.d.</a:t>
            </a:r>
            <a:r>
              <a:rPr lang="en-US" sz="1400" b="1" dirty="0"/>
              <a:t> </a:t>
            </a:r>
            <a:r>
              <a:rPr lang="en-US" sz="1400" b="1" dirty="0" err="1"/>
              <a:t>Maret</a:t>
            </a:r>
            <a:r>
              <a:rPr lang="en-US" sz="1400" b="1" dirty="0"/>
              <a:t> 2023</a:t>
            </a:r>
          </a:p>
        </p:txBody>
      </p:sp>
      <p:sp>
        <p:nvSpPr>
          <p:cNvPr id="6" name="TextBox 5">
            <a:extLst>
              <a:ext uri="{FF2B5EF4-FFF2-40B4-BE49-F238E27FC236}">
                <a16:creationId xmlns:a16="http://schemas.microsoft.com/office/drawing/2014/main" id="{2FD24B6A-BA70-FECC-B1F0-005A1A011055}"/>
              </a:ext>
            </a:extLst>
          </p:cNvPr>
          <p:cNvSpPr txBox="1"/>
          <p:nvPr/>
        </p:nvSpPr>
        <p:spPr>
          <a:xfrm>
            <a:off x="213042" y="0"/>
            <a:ext cx="7732918" cy="584775"/>
          </a:xfrm>
          <a:prstGeom prst="rect">
            <a:avLst/>
          </a:prstGeom>
          <a:noFill/>
        </p:spPr>
        <p:txBody>
          <a:bodyPr wrap="square">
            <a:spAutoFit/>
          </a:bodyPr>
          <a:lstStyle/>
          <a:p>
            <a:r>
              <a:rPr lang="it-IT" sz="3200" b="1" dirty="0">
                <a:latin typeface="Cera Pro"/>
              </a:rPr>
              <a:t>Capaian  PK DME TW 1 TA 2023</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10</a:t>
            </a:fld>
            <a:endParaRPr lang="id-ID" dirty="0"/>
          </a:p>
        </p:txBody>
      </p:sp>
    </p:spTree>
    <p:extLst>
      <p:ext uri="{BB962C8B-B14F-4D97-AF65-F5344CB8AC3E}">
        <p14:creationId xmlns:p14="http://schemas.microsoft.com/office/powerpoint/2010/main" val="78190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1854914"/>
              </p:ext>
            </p:extLst>
          </p:nvPr>
        </p:nvGraphicFramePr>
        <p:xfrm>
          <a:off x="314877" y="723065"/>
          <a:ext cx="11369122" cy="4316295"/>
        </p:xfrm>
        <a:graphic>
          <a:graphicData uri="http://schemas.openxmlformats.org/drawingml/2006/table">
            <a:tbl>
              <a:tblPr firstRow="1" firstCol="1" bandRow="1"/>
              <a:tblGrid>
                <a:gridCol w="399310">
                  <a:extLst>
                    <a:ext uri="{9D8B030D-6E8A-4147-A177-3AD203B41FA5}">
                      <a16:colId xmlns:a16="http://schemas.microsoft.com/office/drawing/2014/main" val="20000"/>
                    </a:ext>
                  </a:extLst>
                </a:gridCol>
                <a:gridCol w="3779174">
                  <a:extLst>
                    <a:ext uri="{9D8B030D-6E8A-4147-A177-3AD203B41FA5}">
                      <a16:colId xmlns:a16="http://schemas.microsoft.com/office/drawing/2014/main" val="20001"/>
                    </a:ext>
                  </a:extLst>
                </a:gridCol>
                <a:gridCol w="905056">
                  <a:extLst>
                    <a:ext uri="{9D8B030D-6E8A-4147-A177-3AD203B41FA5}">
                      <a16:colId xmlns:a16="http://schemas.microsoft.com/office/drawing/2014/main" val="20002"/>
                    </a:ext>
                  </a:extLst>
                </a:gridCol>
                <a:gridCol w="981272">
                  <a:extLst>
                    <a:ext uri="{9D8B030D-6E8A-4147-A177-3AD203B41FA5}">
                      <a16:colId xmlns:a16="http://schemas.microsoft.com/office/drawing/2014/main" val="20003"/>
                    </a:ext>
                  </a:extLst>
                </a:gridCol>
                <a:gridCol w="869337">
                  <a:extLst>
                    <a:ext uri="{9D8B030D-6E8A-4147-A177-3AD203B41FA5}">
                      <a16:colId xmlns:a16="http://schemas.microsoft.com/office/drawing/2014/main" val="20004"/>
                    </a:ext>
                  </a:extLst>
                </a:gridCol>
                <a:gridCol w="866214">
                  <a:extLst>
                    <a:ext uri="{9D8B030D-6E8A-4147-A177-3AD203B41FA5}">
                      <a16:colId xmlns:a16="http://schemas.microsoft.com/office/drawing/2014/main" val="3327566966"/>
                    </a:ext>
                  </a:extLst>
                </a:gridCol>
                <a:gridCol w="866214">
                  <a:extLst>
                    <a:ext uri="{9D8B030D-6E8A-4147-A177-3AD203B41FA5}">
                      <a16:colId xmlns:a16="http://schemas.microsoft.com/office/drawing/2014/main" val="20005"/>
                    </a:ext>
                  </a:extLst>
                </a:gridCol>
                <a:gridCol w="866214">
                  <a:extLst>
                    <a:ext uri="{9D8B030D-6E8A-4147-A177-3AD203B41FA5}">
                      <a16:colId xmlns:a16="http://schemas.microsoft.com/office/drawing/2014/main" val="20007"/>
                    </a:ext>
                  </a:extLst>
                </a:gridCol>
                <a:gridCol w="866214">
                  <a:extLst>
                    <a:ext uri="{9D8B030D-6E8A-4147-A177-3AD203B41FA5}">
                      <a16:colId xmlns:a16="http://schemas.microsoft.com/office/drawing/2014/main" val="20008"/>
                    </a:ext>
                  </a:extLst>
                </a:gridCol>
                <a:gridCol w="970117">
                  <a:extLst>
                    <a:ext uri="{9D8B030D-6E8A-4147-A177-3AD203B41FA5}">
                      <a16:colId xmlns:a16="http://schemas.microsoft.com/office/drawing/2014/main" val="2310710539"/>
                    </a:ext>
                  </a:extLst>
                </a:gridCol>
              </a:tblGrid>
              <a:tr h="507495">
                <a:tc rowSpan="2">
                  <a:txBody>
                    <a:bodyPr/>
                    <a:lstStyle/>
                    <a:p>
                      <a:pPr algn="ctr">
                        <a:spcBef>
                          <a:spcPts val="400"/>
                        </a:spcBef>
                        <a:spcAft>
                          <a:spcPts val="40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No.</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Indikator</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Kinerja</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Satuan</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endPar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endParaRPr>
                    </a:p>
                    <a:p>
                      <a:pPr algn="ctr">
                        <a:spcBef>
                          <a:spcPts val="0"/>
                        </a:spcBef>
                        <a:spcAft>
                          <a:spcPts val="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2022</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Target</a:t>
                      </a:r>
                    </a:p>
                    <a:p>
                      <a:pPr algn="ctr">
                        <a:spcBef>
                          <a:spcPts val="0"/>
                        </a:spcBef>
                        <a:spcAft>
                          <a:spcPts val="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2023</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gridSpan="4">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TA 2023</a:t>
                      </a:r>
                      <a:endParaRPr lang="en-US" sz="14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13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13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US" sz="14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Persentase</a:t>
                      </a: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4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Capaian</a:t>
                      </a: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50749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vMerge="1">
                  <a:txBody>
                    <a:bodyPr/>
                    <a:lstStyle/>
                    <a:p>
                      <a:endParaRPr lang="en-ID"/>
                    </a:p>
                  </a:txBody>
                  <a:tcPr/>
                </a:tc>
                <a:extLst>
                  <a:ext uri="{0D108BD9-81ED-4DB2-BD59-A6C34878D82A}">
                    <a16:rowId xmlns:a16="http://schemas.microsoft.com/office/drawing/2014/main" val="2367903227"/>
                  </a:ext>
                </a:extLst>
              </a:tr>
              <a:tr h="558105">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1.</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Keselamatan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 Skala 100</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93,25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effectLst/>
                          <a:latin typeface="Abadi" panose="020B0604020104020204" pitchFamily="34" charset="0"/>
                          <a:ea typeface="Times New Roman" panose="02020603050405020304" pitchFamily="18" charset="0"/>
                        </a:rPr>
                        <a:t>90</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65,29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72,55%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413079">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2.</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Kepuasan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Layanan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Keselamatan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Teknik 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Lingkungan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 Skala 4</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3,93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effectLst/>
                          <a:latin typeface="Abadi" panose="020B0604020104020204" pitchFamily="34" charset="0"/>
                          <a:ea typeface="Times New Roman" panose="02020603050405020304" pitchFamily="18" charset="0"/>
                        </a:rPr>
                        <a:t>3,35</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3,93*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117,31%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618509">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3.</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Efektivitas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Pengawasan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Keselamatan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Teknik 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Lingkungan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Skala</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100</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93,1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effectLst/>
                          <a:latin typeface="Abadi" panose="020B0604020104020204" pitchFamily="34" charset="0"/>
                          <a:ea typeface="Times New Roman" panose="02020603050405020304" pitchFamily="18" charset="0"/>
                        </a:rPr>
                        <a:t>78,5</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93,1*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118,59%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618509">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4.</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Teknik 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Lingkungan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Bebas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Hukuman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Disiplin</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effectLst/>
                          <a:latin typeface="Abadi" panose="020B0604020104020204" pitchFamily="34" charset="0"/>
                          <a:ea typeface="Times New Roman" panose="02020603050405020304" pitchFamily="18" charset="0"/>
                        </a:rPr>
                        <a:t>98</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102,04%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619619">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5.</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Teknik 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Lingkungan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Mencapai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Melebihi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Target Kinerja</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Arial" panose="020B0604020202020204" pitchFamily="34"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effectLst/>
                          <a:latin typeface="Abadi" panose="020B0604020104020204" pitchFamily="34" charset="0"/>
                          <a:ea typeface="Times New Roman" panose="02020603050405020304" pitchFamily="18" charset="0"/>
                        </a:rPr>
                        <a:t>92</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Arial" panose="020B0604020202020204" pitchFamily="34"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108,70%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473484">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6.</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Realisasi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Anggaran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Teknik 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Lingkungan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98,62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effectLst/>
                          <a:latin typeface="Abadi" panose="020B0604020104020204" pitchFamily="34" charset="0"/>
                          <a:ea typeface="Times New Roman" panose="02020603050405020304" pitchFamily="18" charset="0"/>
                        </a:rPr>
                        <a:t>96</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5,68</a:t>
                      </a:r>
                    </a:p>
                    <a:p>
                      <a:pPr algn="r">
                        <a:spcBef>
                          <a:spcPts val="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(7,87**)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72,17%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490DE9DD-8DFC-4270-93F0-A4DF05276326}"/>
              </a:ext>
            </a:extLst>
          </p:cNvPr>
          <p:cNvSpPr txBox="1"/>
          <p:nvPr/>
        </p:nvSpPr>
        <p:spPr>
          <a:xfrm>
            <a:off x="9705561" y="5039360"/>
            <a:ext cx="2057999" cy="523220"/>
          </a:xfrm>
          <a:prstGeom prst="rect">
            <a:avLst/>
          </a:prstGeom>
          <a:noFill/>
        </p:spPr>
        <p:txBody>
          <a:bodyPr wrap="none" rtlCol="0">
            <a:spAutoFit/>
          </a:bodyPr>
          <a:lstStyle/>
          <a:p>
            <a:r>
              <a:rPr lang="en-US" sz="1400" b="1" dirty="0"/>
              <a:t>   *</a:t>
            </a:r>
            <a:r>
              <a:rPr lang="en-US" sz="1400" b="1" dirty="0" err="1"/>
              <a:t>realisasi</a:t>
            </a:r>
            <a:r>
              <a:rPr lang="en-US" sz="1400" b="1" dirty="0"/>
              <a:t> </a:t>
            </a:r>
            <a:r>
              <a:rPr lang="en-US" sz="1400" b="1" dirty="0" err="1"/>
              <a:t>tahun</a:t>
            </a:r>
            <a:r>
              <a:rPr lang="en-US" sz="1400" b="1" dirty="0"/>
              <a:t> </a:t>
            </a:r>
            <a:r>
              <a:rPr lang="en-US" sz="1400" b="1" dirty="0" err="1"/>
              <a:t>lalu</a:t>
            </a:r>
            <a:endParaRPr lang="en-US" sz="1400" b="1" dirty="0"/>
          </a:p>
          <a:p>
            <a:r>
              <a:rPr lang="en-US" sz="1400" b="1" dirty="0"/>
              <a:t>**target </a:t>
            </a:r>
            <a:r>
              <a:rPr lang="en-US" sz="1400" b="1" dirty="0" err="1"/>
              <a:t>s.d.</a:t>
            </a:r>
            <a:r>
              <a:rPr lang="en-US" sz="1400" b="1" dirty="0"/>
              <a:t> </a:t>
            </a:r>
            <a:r>
              <a:rPr lang="en-US" sz="1400" b="1" dirty="0" err="1"/>
              <a:t>Maret</a:t>
            </a:r>
            <a:r>
              <a:rPr lang="en-US" sz="1400" b="1" dirty="0"/>
              <a:t> 2023</a:t>
            </a:r>
          </a:p>
        </p:txBody>
      </p:sp>
      <p:sp>
        <p:nvSpPr>
          <p:cNvPr id="6" name="TextBox 5">
            <a:extLst>
              <a:ext uri="{FF2B5EF4-FFF2-40B4-BE49-F238E27FC236}">
                <a16:creationId xmlns:a16="http://schemas.microsoft.com/office/drawing/2014/main" id="{C8788FD2-4F72-D6CC-A96C-2103FEE3D1DA}"/>
              </a:ext>
            </a:extLst>
          </p:cNvPr>
          <p:cNvSpPr txBox="1"/>
          <p:nvPr/>
        </p:nvSpPr>
        <p:spPr>
          <a:xfrm>
            <a:off x="202882" y="0"/>
            <a:ext cx="7732918" cy="584775"/>
          </a:xfrm>
          <a:prstGeom prst="rect">
            <a:avLst/>
          </a:prstGeom>
          <a:noFill/>
        </p:spPr>
        <p:txBody>
          <a:bodyPr wrap="square">
            <a:spAutoFit/>
          </a:bodyPr>
          <a:lstStyle/>
          <a:p>
            <a:r>
              <a:rPr lang="it-IT" sz="3200" b="1" dirty="0">
                <a:latin typeface="Cera Pro"/>
              </a:rPr>
              <a:t>Capaian  PK DMT TW 1 TA 2023</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11</a:t>
            </a:fld>
            <a:endParaRPr lang="id-ID" dirty="0"/>
          </a:p>
        </p:txBody>
      </p:sp>
    </p:spTree>
    <p:extLst>
      <p:ext uri="{BB962C8B-B14F-4D97-AF65-F5344CB8AC3E}">
        <p14:creationId xmlns:p14="http://schemas.microsoft.com/office/powerpoint/2010/main" val="1050615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24585314"/>
              </p:ext>
            </p:extLst>
          </p:nvPr>
        </p:nvGraphicFramePr>
        <p:xfrm>
          <a:off x="291615" y="584775"/>
          <a:ext cx="11473665" cy="5312647"/>
        </p:xfrm>
        <a:graphic>
          <a:graphicData uri="http://schemas.openxmlformats.org/drawingml/2006/table">
            <a:tbl>
              <a:tblPr firstRow="1" firstCol="1" bandRow="1"/>
              <a:tblGrid>
                <a:gridCol w="461420">
                  <a:extLst>
                    <a:ext uri="{9D8B030D-6E8A-4147-A177-3AD203B41FA5}">
                      <a16:colId xmlns:a16="http://schemas.microsoft.com/office/drawing/2014/main" val="20000"/>
                    </a:ext>
                  </a:extLst>
                </a:gridCol>
                <a:gridCol w="3455894">
                  <a:extLst>
                    <a:ext uri="{9D8B030D-6E8A-4147-A177-3AD203B41FA5}">
                      <a16:colId xmlns:a16="http://schemas.microsoft.com/office/drawing/2014/main" val="20001"/>
                    </a:ext>
                  </a:extLst>
                </a:gridCol>
                <a:gridCol w="753036">
                  <a:extLst>
                    <a:ext uri="{9D8B030D-6E8A-4147-A177-3AD203B41FA5}">
                      <a16:colId xmlns:a16="http://schemas.microsoft.com/office/drawing/2014/main" val="20002"/>
                    </a:ext>
                  </a:extLst>
                </a:gridCol>
                <a:gridCol w="820270">
                  <a:extLst>
                    <a:ext uri="{9D8B030D-6E8A-4147-A177-3AD203B41FA5}">
                      <a16:colId xmlns:a16="http://schemas.microsoft.com/office/drawing/2014/main" val="20003"/>
                    </a:ext>
                  </a:extLst>
                </a:gridCol>
                <a:gridCol w="793377">
                  <a:extLst>
                    <a:ext uri="{9D8B030D-6E8A-4147-A177-3AD203B41FA5}">
                      <a16:colId xmlns:a16="http://schemas.microsoft.com/office/drawing/2014/main" val="20004"/>
                    </a:ext>
                  </a:extLst>
                </a:gridCol>
                <a:gridCol w="1075764">
                  <a:extLst>
                    <a:ext uri="{9D8B030D-6E8A-4147-A177-3AD203B41FA5}">
                      <a16:colId xmlns:a16="http://schemas.microsoft.com/office/drawing/2014/main" val="3932305058"/>
                    </a:ext>
                  </a:extLst>
                </a:gridCol>
                <a:gridCol w="1094960">
                  <a:extLst>
                    <a:ext uri="{9D8B030D-6E8A-4147-A177-3AD203B41FA5}">
                      <a16:colId xmlns:a16="http://schemas.microsoft.com/office/drawing/2014/main" val="20005"/>
                    </a:ext>
                  </a:extLst>
                </a:gridCol>
                <a:gridCol w="1150699">
                  <a:extLst>
                    <a:ext uri="{9D8B030D-6E8A-4147-A177-3AD203B41FA5}">
                      <a16:colId xmlns:a16="http://schemas.microsoft.com/office/drawing/2014/main" val="20007"/>
                    </a:ext>
                  </a:extLst>
                </a:gridCol>
                <a:gridCol w="935105">
                  <a:extLst>
                    <a:ext uri="{9D8B030D-6E8A-4147-A177-3AD203B41FA5}">
                      <a16:colId xmlns:a16="http://schemas.microsoft.com/office/drawing/2014/main" val="20008"/>
                    </a:ext>
                  </a:extLst>
                </a:gridCol>
                <a:gridCol w="933140">
                  <a:extLst>
                    <a:ext uri="{9D8B030D-6E8A-4147-A177-3AD203B41FA5}">
                      <a16:colId xmlns:a16="http://schemas.microsoft.com/office/drawing/2014/main" val="2310710539"/>
                    </a:ext>
                  </a:extLst>
                </a:gridCol>
              </a:tblGrid>
              <a:tr h="276657">
                <a:tc rowSpan="2">
                  <a:txBody>
                    <a:bodyPr/>
                    <a:lstStyle/>
                    <a:p>
                      <a:pPr algn="ctr">
                        <a:spcBef>
                          <a:spcPts val="400"/>
                        </a:spcBef>
                        <a:spcAft>
                          <a:spcPts val="40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No.</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Indikator</a:t>
                      </a: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 </a:t>
                      </a: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Kinerja</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Satuan</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Realisasi</a:t>
                      </a:r>
                      <a:endParaRPr lang="en-AU" sz="1300" b="1" dirty="0">
                        <a:solidFill>
                          <a:schemeClr val="bg1"/>
                        </a:solidFill>
                        <a:effectLst/>
                        <a:latin typeface="Abadi" panose="020B0604020104020204"/>
                        <a:ea typeface="Times New Roman" panose="02020603050405020304" pitchFamily="18" charset="0"/>
                        <a:cs typeface="Arial" panose="020B0604020202020204" pitchFamily="34" charset="0"/>
                      </a:endParaRPr>
                    </a:p>
                    <a:p>
                      <a:pPr algn="ctr">
                        <a:spcBef>
                          <a:spcPts val="0"/>
                        </a:spcBef>
                        <a:spcAft>
                          <a:spcPts val="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2022</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Target</a:t>
                      </a:r>
                    </a:p>
                    <a:p>
                      <a:pPr algn="ctr">
                        <a:spcBef>
                          <a:spcPts val="0"/>
                        </a:spcBef>
                        <a:spcAft>
                          <a:spcPts val="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2023</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gridSpan="4">
                  <a:txBody>
                    <a:bodyPr/>
                    <a:lstStyle/>
                    <a:p>
                      <a:pPr algn="ctr">
                        <a:spcBef>
                          <a:spcPts val="400"/>
                        </a:spcBef>
                        <a:spcAft>
                          <a:spcPts val="40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Realisasi</a:t>
                      </a: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 TA 2023</a:t>
                      </a:r>
                      <a:endParaRPr lang="en-US" sz="1300" b="1" dirty="0">
                        <a:solidFill>
                          <a:schemeClr val="bg1"/>
                        </a:solidFill>
                        <a:effectLst/>
                        <a:latin typeface="Abadi" panose="020B0604020104020204"/>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1300" b="1" dirty="0">
                        <a:solidFill>
                          <a:schemeClr val="bg1"/>
                        </a:solidFill>
                        <a:effectLst/>
                        <a:latin typeface="Abadi" panose="020B0604020104020204"/>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US" sz="1300" b="1" dirty="0" err="1">
                          <a:solidFill>
                            <a:schemeClr val="bg1"/>
                          </a:solidFill>
                          <a:effectLst/>
                          <a:latin typeface="Abadi" panose="020B0604020104020204"/>
                          <a:ea typeface="Times New Roman" panose="02020603050405020304" pitchFamily="18" charset="0"/>
                          <a:cs typeface="Times New Roman" panose="02020603050405020304" pitchFamily="18" charset="0"/>
                        </a:rPr>
                        <a:t>Persentase</a:t>
                      </a: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 </a:t>
                      </a:r>
                      <a:r>
                        <a:rPr lang="en-US" sz="1300" b="1" dirty="0" err="1">
                          <a:solidFill>
                            <a:schemeClr val="bg1"/>
                          </a:solidFill>
                          <a:effectLst/>
                          <a:latin typeface="Abadi" panose="020B0604020104020204"/>
                          <a:ea typeface="Times New Roman" panose="02020603050405020304" pitchFamily="18" charset="0"/>
                          <a:cs typeface="Times New Roman" panose="02020603050405020304" pitchFamily="18" charset="0"/>
                        </a:rPr>
                        <a:t>Capaian</a:t>
                      </a: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 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32723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vMerge="1">
                  <a:txBody>
                    <a:bodyPr/>
                    <a:lstStyle/>
                    <a:p>
                      <a:endParaRPr lang="en-ID"/>
                    </a:p>
                  </a:txBody>
                  <a:tcPr/>
                </a:tc>
                <a:extLst>
                  <a:ext uri="{0D108BD9-81ED-4DB2-BD59-A6C34878D82A}">
                    <a16:rowId xmlns:a16="http://schemas.microsoft.com/office/drawing/2014/main" val="3782668963"/>
                  </a:ext>
                </a:extLst>
              </a:tr>
              <a:tr h="948538">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1.</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Penyediaan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Konverter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Kit BBM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Bahan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Bakar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Gas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untuk</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Petani</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a:ea typeface="Times New Roman" panose="02020603050405020304" pitchFamily="18" charset="0"/>
                          <a:cs typeface="Calibri" panose="020F0502020204030204" pitchFamily="34" charset="0"/>
                        </a:rPr>
                        <a:t>Paket</a:t>
                      </a:r>
                      <a:endParaRPr lang="en-US" sz="130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30.000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3</a:t>
                      </a: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0.000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Penyusunan</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a:t>
                      </a: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Kepmen</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a:t>
                      </a: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Penugasan</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a:t>
                      </a: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kepada</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BU</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948538">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2.</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Penyediaan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Konverter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Kit BBM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Bahan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Bakar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Gas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untuk</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Nelayan</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a:ea typeface="Times New Roman" panose="02020603050405020304" pitchFamily="18" charset="0"/>
                          <a:cs typeface="Calibri" panose="020F0502020204030204" pitchFamily="34" charset="0"/>
                        </a:rPr>
                        <a:t>Paket</a:t>
                      </a:r>
                      <a:endParaRPr lang="en-US" sz="130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30.000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2</a:t>
                      </a: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0.000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400"/>
                        </a:spcBef>
                        <a:spcAft>
                          <a:spcPts val="400"/>
                        </a:spcAft>
                        <a:buClrTx/>
                        <a:buSzTx/>
                        <a:buFontTx/>
                        <a:buNone/>
                        <a:tabLst/>
                        <a:defRPr/>
                      </a:pP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Penyusunan</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a:t>
                      </a: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Kepmen</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a:t>
                      </a: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Penugasan</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a:t>
                      </a: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kepada</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BU</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632359">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3.</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Infrastruktur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Jaringan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Gas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Bumi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untuk</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Rumah</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Tangga</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(APBN)</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SR</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40.877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75000"/>
                        <a:lumOff val="25000"/>
                      </a:schemeClr>
                    </a:solid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75000"/>
                        <a:lumOff val="25000"/>
                      </a:schemeClr>
                    </a:solid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75000"/>
                        <a:lumOff val="25000"/>
                      </a:schemeClr>
                    </a:solid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75000"/>
                        <a:lumOff val="25000"/>
                      </a:schemeClr>
                    </a:solid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75000"/>
                        <a:lumOff val="25000"/>
                      </a:schemeClr>
                    </a:solidFill>
                  </a:tcPr>
                </a:tc>
                <a:tc>
                  <a:txBody>
                    <a:bodyPr/>
                    <a:lstStyle/>
                    <a:p>
                      <a:pPr algn="r">
                        <a:spcBef>
                          <a:spcPts val="400"/>
                        </a:spcBef>
                        <a:spcAft>
                          <a:spcPts val="400"/>
                        </a:spcAft>
                      </a:pPr>
                      <a:endPar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3"/>
                  </a:ext>
                </a:extLst>
              </a:tr>
              <a:tr h="332978">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4.</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Infrastruktur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Pipa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Transmisi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Gas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Bumi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Ruas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Cirebon-Semarang (APBN)</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Ruas</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id-ID" sz="1300">
                          <a:solidFill>
                            <a:srgbClr val="000000"/>
                          </a:solidFill>
                          <a:effectLst/>
                          <a:latin typeface="Abadi" panose="020B0604020104020204"/>
                          <a:ea typeface="Times New Roman" panose="02020603050405020304" pitchFamily="18" charset="0"/>
                          <a:cs typeface="Calibri" panose="020F0502020204030204" pitchFamily="34" charset="0"/>
                        </a:rPr>
                        <a:t>1</a:t>
                      </a:r>
                      <a:endParaRPr lang="en-US" sz="130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kumimoji="0" lang="en-US" sz="1200" b="0" i="0" u="none" strike="noStrike" kern="1200" cap="none" spc="0" normalizeH="0" baseline="0" noProof="0" dirty="0">
                          <a:ln>
                            <a:noFill/>
                          </a:ln>
                          <a:solidFill>
                            <a:schemeClr val="tx1"/>
                          </a:solidFill>
                          <a:effectLst/>
                          <a:uLnTx/>
                          <a:uFillTx/>
                          <a:latin typeface="Abadi" panose="020B0604020104020204" pitchFamily="34" charset="0"/>
                          <a:ea typeface="+mn-ea"/>
                          <a:cs typeface="+mn-cs"/>
                        </a:rPr>
                        <a:t>progress </a:t>
                      </a:r>
                      <a:r>
                        <a:rPr kumimoji="0" lang="en-US" sz="1200" b="0" i="0" u="none" strike="noStrike" kern="1200" cap="none" spc="0" normalizeH="0" baseline="0" noProof="0" dirty="0" err="1">
                          <a:ln>
                            <a:noFill/>
                          </a:ln>
                          <a:solidFill>
                            <a:schemeClr val="tx1"/>
                          </a:solidFill>
                          <a:effectLst/>
                          <a:uLnTx/>
                          <a:uFillTx/>
                          <a:latin typeface="Abadi" panose="020B0604020104020204" pitchFamily="34" charset="0"/>
                          <a:ea typeface="+mn-ea"/>
                          <a:cs typeface="+mn-cs"/>
                        </a:rPr>
                        <a:t>fisik</a:t>
                      </a:r>
                      <a:r>
                        <a:rPr kumimoji="0" lang="en-US" sz="1200" b="0" i="0" u="none" strike="noStrike" kern="1200" cap="none" spc="0" normalizeH="0" baseline="0" noProof="0" dirty="0">
                          <a:ln>
                            <a:noFill/>
                          </a:ln>
                          <a:solidFill>
                            <a:schemeClr val="tx1"/>
                          </a:solidFill>
                          <a:effectLst/>
                          <a:uLnTx/>
                          <a:uFillTx/>
                          <a:latin typeface="Abadi" panose="020B0604020104020204" pitchFamily="34" charset="0"/>
                          <a:ea typeface="+mn-ea"/>
                          <a:cs typeface="+mn-cs"/>
                        </a:rPr>
                        <a:t> </a:t>
                      </a:r>
                      <a:r>
                        <a:rPr lang="en-US" sz="1200" dirty="0">
                          <a:solidFill>
                            <a:schemeClr val="tx1"/>
                          </a:solidFill>
                          <a:latin typeface="Abadi" panose="020B0604020104020204" pitchFamily="34" charset="0"/>
                        </a:rPr>
                        <a:t>86,27</a:t>
                      </a:r>
                      <a:r>
                        <a:rPr kumimoji="0" lang="en-US" sz="1200" b="0" i="0" u="none" strike="noStrike" kern="1200" cap="none" spc="0" normalizeH="0" baseline="0" noProof="0" dirty="0">
                          <a:ln>
                            <a:noFill/>
                          </a:ln>
                          <a:solidFill>
                            <a:schemeClr val="tx1"/>
                          </a:solidFill>
                          <a:effectLst/>
                          <a:uLnTx/>
                          <a:uFillTx/>
                          <a:latin typeface="Abadi" panose="020B0604020104020204" pitchFamily="34" charset="0"/>
                          <a:ea typeface="+mn-ea"/>
                          <a:cs typeface="+mn-cs"/>
                        </a:rPr>
                        <a:t>%</a:t>
                      </a: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86,27%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499467">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5.</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Perencanaan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dan Pembangunan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Infrastruktur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Bebas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Hukuman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Disiplin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98</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102,04%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499467">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6.</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Perencanaan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dan Pembangunan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Infrastruktur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Mencapai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Melebihi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Target Kinerja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Arial" panose="020B0604020202020204" pitchFamily="34"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86</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Arial" panose="020B0604020202020204" pitchFamily="34" charset="0"/>
                        </a:rPr>
                        <a:t>98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114,43%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474269">
                <a:tc>
                  <a:txBody>
                    <a:bodyPr/>
                    <a:lstStyle/>
                    <a:p>
                      <a:pPr algn="ct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Realisasi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Anggaran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Perencanaan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dan Pembangunan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Infrastruktur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96,51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96</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14,04</a:t>
                      </a:r>
                    </a:p>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(14,75*)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95,18%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3415890"/>
                  </a:ext>
                </a:extLst>
              </a:tr>
            </a:tbl>
          </a:graphicData>
        </a:graphic>
      </p:graphicFrame>
      <p:sp>
        <p:nvSpPr>
          <p:cNvPr id="5" name="TextBox 4">
            <a:extLst>
              <a:ext uri="{FF2B5EF4-FFF2-40B4-BE49-F238E27FC236}">
                <a16:creationId xmlns:a16="http://schemas.microsoft.com/office/drawing/2014/main" id="{B344F877-5AAD-4F25-AE4A-C002F5D1C051}"/>
              </a:ext>
            </a:extLst>
          </p:cNvPr>
          <p:cNvSpPr txBox="1"/>
          <p:nvPr/>
        </p:nvSpPr>
        <p:spPr>
          <a:xfrm>
            <a:off x="197025" y="5897422"/>
            <a:ext cx="11701286" cy="646331"/>
          </a:xfrm>
          <a:prstGeom prst="rect">
            <a:avLst/>
          </a:prstGeom>
          <a:noFill/>
        </p:spPr>
        <p:txBody>
          <a:bodyPr wrap="square" rtlCol="0">
            <a:spAutoFit/>
          </a:bodyPr>
          <a:lstStyle/>
          <a:p>
            <a:r>
              <a:rPr lang="en-US" sz="1200" u="sng" dirty="0" err="1">
                <a:latin typeface="Abadi" panose="020B0604020104020204" pitchFamily="34" charset="0"/>
              </a:rPr>
              <a:t>Catatan</a:t>
            </a:r>
            <a:r>
              <a:rPr lang="en-US" sz="1200" dirty="0">
                <a:latin typeface="Abadi" panose="020B0604020104020204" pitchFamily="34" charset="0"/>
              </a:rPr>
              <a:t>:</a:t>
            </a:r>
          </a:p>
          <a:p>
            <a:pPr marL="174625" indent="-174625">
              <a:buFont typeface="Arial" panose="020B0604020202020204" pitchFamily="34" charset="0"/>
              <a:buChar char="•"/>
            </a:pPr>
            <a:r>
              <a:rPr lang="en-US" sz="1200" dirty="0" err="1">
                <a:latin typeface="Abadi" panose="020B0604020104020204" pitchFamily="34" charset="0"/>
              </a:rPr>
              <a:t>Tahun</a:t>
            </a:r>
            <a:r>
              <a:rPr lang="en-US" sz="1200" dirty="0">
                <a:latin typeface="Abadi" panose="020B0604020104020204" pitchFamily="34" charset="0"/>
              </a:rPr>
              <a:t> 2023 </a:t>
            </a:r>
            <a:r>
              <a:rPr lang="en-US" sz="1200" dirty="0" err="1">
                <a:latin typeface="Abadi" panose="020B0604020104020204" pitchFamily="34" charset="0"/>
              </a:rPr>
              <a:t>tidak</a:t>
            </a:r>
            <a:r>
              <a:rPr lang="en-US" sz="1200" dirty="0">
                <a:latin typeface="Abadi" panose="020B0604020104020204" pitchFamily="34" charset="0"/>
              </a:rPr>
              <a:t> </a:t>
            </a:r>
            <a:r>
              <a:rPr lang="en-US" sz="1200" dirty="0" err="1">
                <a:latin typeface="Abadi" panose="020B0604020104020204" pitchFamily="34" charset="0"/>
              </a:rPr>
              <a:t>ada</a:t>
            </a:r>
            <a:r>
              <a:rPr lang="en-US" sz="1200" dirty="0">
                <a:latin typeface="Abadi" panose="020B0604020104020204" pitchFamily="34" charset="0"/>
              </a:rPr>
              <a:t> </a:t>
            </a:r>
            <a:r>
              <a:rPr lang="en-US" sz="1200" dirty="0" err="1">
                <a:latin typeface="Abadi" panose="020B0604020104020204" pitchFamily="34" charset="0"/>
              </a:rPr>
              <a:t>pembangunan</a:t>
            </a:r>
            <a:r>
              <a:rPr lang="en-US" sz="1200" dirty="0">
                <a:latin typeface="Abadi" panose="020B0604020104020204" pitchFamily="34" charset="0"/>
              </a:rPr>
              <a:t> </a:t>
            </a:r>
            <a:r>
              <a:rPr lang="en-US" sz="1200" dirty="0" err="1">
                <a:latin typeface="Abadi" panose="020B0604020104020204" pitchFamily="34" charset="0"/>
              </a:rPr>
              <a:t>Jargas</a:t>
            </a:r>
            <a:r>
              <a:rPr lang="en-US" sz="1200" dirty="0">
                <a:latin typeface="Abadi" panose="020B0604020104020204" pitchFamily="34" charset="0"/>
              </a:rPr>
              <a:t> </a:t>
            </a:r>
            <a:r>
              <a:rPr lang="en-US" sz="1200" dirty="0" err="1">
                <a:latin typeface="Abadi" panose="020B0604020104020204" pitchFamily="34" charset="0"/>
              </a:rPr>
              <a:t>dengan</a:t>
            </a:r>
            <a:r>
              <a:rPr lang="en-US" sz="1200" dirty="0">
                <a:latin typeface="Abadi" panose="020B0604020104020204" pitchFamily="34" charset="0"/>
              </a:rPr>
              <a:t> </a:t>
            </a:r>
            <a:r>
              <a:rPr lang="en-US" sz="1200" dirty="0" err="1">
                <a:latin typeface="Abadi" panose="020B0604020104020204" pitchFamily="34" charset="0"/>
              </a:rPr>
              <a:t>skema</a:t>
            </a:r>
            <a:r>
              <a:rPr lang="en-US" sz="1200" dirty="0">
                <a:latin typeface="Abadi" panose="020B0604020104020204" pitchFamily="34" charset="0"/>
              </a:rPr>
              <a:t> APBN</a:t>
            </a:r>
          </a:p>
          <a:p>
            <a:r>
              <a:rPr lang="en-US" sz="1200" dirty="0">
                <a:latin typeface="Abadi" panose="020B0604020104020204" pitchFamily="34" charset="0"/>
              </a:rPr>
              <a:t> </a:t>
            </a:r>
          </a:p>
        </p:txBody>
      </p:sp>
      <p:sp>
        <p:nvSpPr>
          <p:cNvPr id="6" name="TextBox 5">
            <a:extLst>
              <a:ext uri="{FF2B5EF4-FFF2-40B4-BE49-F238E27FC236}">
                <a16:creationId xmlns:a16="http://schemas.microsoft.com/office/drawing/2014/main" id="{0ED0AB3E-5820-ED85-FFEE-EC5CC1C43F80}"/>
              </a:ext>
            </a:extLst>
          </p:cNvPr>
          <p:cNvSpPr txBox="1"/>
          <p:nvPr/>
        </p:nvSpPr>
        <p:spPr>
          <a:xfrm>
            <a:off x="162242" y="0"/>
            <a:ext cx="7732918" cy="584775"/>
          </a:xfrm>
          <a:prstGeom prst="rect">
            <a:avLst/>
          </a:prstGeom>
          <a:noFill/>
        </p:spPr>
        <p:txBody>
          <a:bodyPr wrap="square">
            <a:spAutoFit/>
          </a:bodyPr>
          <a:lstStyle/>
          <a:p>
            <a:r>
              <a:rPr lang="it-IT" sz="3200" b="1" dirty="0">
                <a:latin typeface="Cera Pro"/>
              </a:rPr>
              <a:t>Capaian  PK DMI TW 1 TA 2023</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12</a:t>
            </a:fld>
            <a:endParaRPr lang="id-ID" dirty="0"/>
          </a:p>
        </p:txBody>
      </p:sp>
      <p:sp>
        <p:nvSpPr>
          <p:cNvPr id="7" name="TextBox 6">
            <a:extLst>
              <a:ext uri="{FF2B5EF4-FFF2-40B4-BE49-F238E27FC236}">
                <a16:creationId xmlns:a16="http://schemas.microsoft.com/office/drawing/2014/main" id="{3FF6BB54-0101-B0B1-DADC-462D00759852}"/>
              </a:ext>
            </a:extLst>
          </p:cNvPr>
          <p:cNvSpPr txBox="1"/>
          <p:nvPr/>
        </p:nvSpPr>
        <p:spPr>
          <a:xfrm>
            <a:off x="10088013" y="5938359"/>
            <a:ext cx="1811761" cy="276999"/>
          </a:xfrm>
          <a:prstGeom prst="rect">
            <a:avLst/>
          </a:prstGeom>
          <a:noFill/>
        </p:spPr>
        <p:txBody>
          <a:bodyPr wrap="square">
            <a:spAutoFit/>
          </a:bodyPr>
          <a:lstStyle/>
          <a:p>
            <a:r>
              <a:rPr lang="en-US" sz="1200" b="1" dirty="0"/>
              <a:t>* target </a:t>
            </a:r>
            <a:r>
              <a:rPr lang="en-US" sz="1200" b="1" dirty="0" err="1"/>
              <a:t>s.d.</a:t>
            </a:r>
            <a:r>
              <a:rPr lang="en-US" sz="1200" b="1" dirty="0"/>
              <a:t> </a:t>
            </a:r>
            <a:r>
              <a:rPr lang="en-US" sz="1200" b="1" dirty="0" err="1"/>
              <a:t>Maret</a:t>
            </a:r>
            <a:r>
              <a:rPr lang="en-US" sz="1200" b="1" dirty="0"/>
              <a:t> 2023</a:t>
            </a:r>
          </a:p>
        </p:txBody>
      </p:sp>
    </p:spTree>
    <p:extLst>
      <p:ext uri="{BB962C8B-B14F-4D97-AF65-F5344CB8AC3E}">
        <p14:creationId xmlns:p14="http://schemas.microsoft.com/office/powerpoint/2010/main" val="24312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5768467"/>
              </p:ext>
            </p:extLst>
          </p:nvPr>
        </p:nvGraphicFramePr>
        <p:xfrm>
          <a:off x="310957" y="672718"/>
          <a:ext cx="11452603" cy="5303262"/>
        </p:xfrm>
        <a:graphic>
          <a:graphicData uri="http://schemas.openxmlformats.org/drawingml/2006/table">
            <a:tbl>
              <a:tblPr firstRow="1" firstCol="1" bandRow="1"/>
              <a:tblGrid>
                <a:gridCol w="405726">
                  <a:extLst>
                    <a:ext uri="{9D8B030D-6E8A-4147-A177-3AD203B41FA5}">
                      <a16:colId xmlns:a16="http://schemas.microsoft.com/office/drawing/2014/main" val="20000"/>
                    </a:ext>
                  </a:extLst>
                </a:gridCol>
                <a:gridCol w="3602286">
                  <a:extLst>
                    <a:ext uri="{9D8B030D-6E8A-4147-A177-3AD203B41FA5}">
                      <a16:colId xmlns:a16="http://schemas.microsoft.com/office/drawing/2014/main" val="20001"/>
                    </a:ext>
                  </a:extLst>
                </a:gridCol>
                <a:gridCol w="1261408">
                  <a:extLst>
                    <a:ext uri="{9D8B030D-6E8A-4147-A177-3AD203B41FA5}">
                      <a16:colId xmlns:a16="http://schemas.microsoft.com/office/drawing/2014/main" val="20002"/>
                    </a:ext>
                  </a:extLst>
                </a:gridCol>
                <a:gridCol w="892837">
                  <a:extLst>
                    <a:ext uri="{9D8B030D-6E8A-4147-A177-3AD203B41FA5}">
                      <a16:colId xmlns:a16="http://schemas.microsoft.com/office/drawing/2014/main" val="20003"/>
                    </a:ext>
                  </a:extLst>
                </a:gridCol>
                <a:gridCol w="883306">
                  <a:extLst>
                    <a:ext uri="{9D8B030D-6E8A-4147-A177-3AD203B41FA5}">
                      <a16:colId xmlns:a16="http://schemas.microsoft.com/office/drawing/2014/main" val="20004"/>
                    </a:ext>
                  </a:extLst>
                </a:gridCol>
                <a:gridCol w="880131">
                  <a:extLst>
                    <a:ext uri="{9D8B030D-6E8A-4147-A177-3AD203B41FA5}">
                      <a16:colId xmlns:a16="http://schemas.microsoft.com/office/drawing/2014/main" val="573658547"/>
                    </a:ext>
                  </a:extLst>
                </a:gridCol>
                <a:gridCol w="880131">
                  <a:extLst>
                    <a:ext uri="{9D8B030D-6E8A-4147-A177-3AD203B41FA5}">
                      <a16:colId xmlns:a16="http://schemas.microsoft.com/office/drawing/2014/main" val="20005"/>
                    </a:ext>
                  </a:extLst>
                </a:gridCol>
                <a:gridCol w="880131">
                  <a:extLst>
                    <a:ext uri="{9D8B030D-6E8A-4147-A177-3AD203B41FA5}">
                      <a16:colId xmlns:a16="http://schemas.microsoft.com/office/drawing/2014/main" val="20007"/>
                    </a:ext>
                  </a:extLst>
                </a:gridCol>
                <a:gridCol w="880131">
                  <a:extLst>
                    <a:ext uri="{9D8B030D-6E8A-4147-A177-3AD203B41FA5}">
                      <a16:colId xmlns:a16="http://schemas.microsoft.com/office/drawing/2014/main" val="20008"/>
                    </a:ext>
                  </a:extLst>
                </a:gridCol>
                <a:gridCol w="886516">
                  <a:extLst>
                    <a:ext uri="{9D8B030D-6E8A-4147-A177-3AD203B41FA5}">
                      <a16:colId xmlns:a16="http://schemas.microsoft.com/office/drawing/2014/main" val="2310710539"/>
                    </a:ext>
                  </a:extLst>
                </a:gridCol>
              </a:tblGrid>
              <a:tr h="360384">
                <a:tc rowSpan="2">
                  <a:txBody>
                    <a:bodyPr/>
                    <a:lstStyle/>
                    <a:p>
                      <a:pPr algn="ctr">
                        <a:spcBef>
                          <a:spcPts val="400"/>
                        </a:spcBef>
                        <a:spcAft>
                          <a:spcPts val="40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No.</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Indikator</a:t>
                      </a: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 </a:t>
                      </a: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Kinerja</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Satuan</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Realisasi</a:t>
                      </a:r>
                      <a:endParaRPr lang="en-AU" sz="1300" b="1" dirty="0">
                        <a:solidFill>
                          <a:schemeClr val="bg1"/>
                        </a:solidFill>
                        <a:effectLst/>
                        <a:latin typeface="Abadi" panose="020B0604020104020204"/>
                        <a:ea typeface="Times New Roman" panose="02020603050405020304" pitchFamily="18" charset="0"/>
                        <a:cs typeface="Arial" panose="020B0604020202020204" pitchFamily="34" charset="0"/>
                      </a:endParaRPr>
                    </a:p>
                    <a:p>
                      <a:pPr algn="ctr">
                        <a:spcBef>
                          <a:spcPts val="0"/>
                        </a:spcBef>
                        <a:spcAft>
                          <a:spcPts val="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2022</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Target</a:t>
                      </a:r>
                    </a:p>
                    <a:p>
                      <a:pPr algn="ctr">
                        <a:spcBef>
                          <a:spcPts val="0"/>
                        </a:spcBef>
                        <a:spcAft>
                          <a:spcPts val="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2023</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gridSpan="4">
                  <a:txBody>
                    <a:bodyPr/>
                    <a:lstStyle/>
                    <a:p>
                      <a:pPr algn="ctr">
                        <a:spcBef>
                          <a:spcPts val="400"/>
                        </a:spcBef>
                        <a:spcAft>
                          <a:spcPts val="40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Realisasi</a:t>
                      </a: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 TA 2023</a:t>
                      </a:r>
                      <a:endParaRPr lang="en-US" sz="1300" b="1" dirty="0">
                        <a:solidFill>
                          <a:schemeClr val="bg1"/>
                        </a:solidFill>
                        <a:effectLst/>
                        <a:latin typeface="Abadi" panose="020B0604020104020204"/>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1300" b="1" dirty="0">
                        <a:solidFill>
                          <a:schemeClr val="bg1"/>
                        </a:solidFill>
                        <a:effectLst/>
                        <a:latin typeface="Abadi" panose="020B0604020104020204"/>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US" sz="1300" b="1" dirty="0" err="1">
                          <a:solidFill>
                            <a:schemeClr val="bg1"/>
                          </a:solidFill>
                          <a:effectLst/>
                          <a:latin typeface="Abadi" panose="020B0604020104020204"/>
                          <a:ea typeface="Times New Roman" panose="02020603050405020304" pitchFamily="18" charset="0"/>
                          <a:cs typeface="Times New Roman" panose="02020603050405020304" pitchFamily="18" charset="0"/>
                        </a:rPr>
                        <a:t>Persentase</a:t>
                      </a: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 </a:t>
                      </a:r>
                      <a:r>
                        <a:rPr lang="en-US" sz="1300" b="1" dirty="0" err="1">
                          <a:solidFill>
                            <a:schemeClr val="bg1"/>
                          </a:solidFill>
                          <a:effectLst/>
                          <a:latin typeface="Abadi" panose="020B0604020104020204"/>
                          <a:ea typeface="Times New Roman" panose="02020603050405020304" pitchFamily="18" charset="0"/>
                          <a:cs typeface="Times New Roman" panose="02020603050405020304" pitchFamily="18" charset="0"/>
                        </a:rPr>
                        <a:t>Capaian</a:t>
                      </a: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 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315480">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vMerge="1">
                  <a:txBody>
                    <a:bodyPr/>
                    <a:lstStyle/>
                    <a:p>
                      <a:endParaRPr lang="en-ID"/>
                    </a:p>
                  </a:txBody>
                  <a:tcPr/>
                </a:tc>
                <a:extLst>
                  <a:ext uri="{0D108BD9-81ED-4DB2-BD59-A6C34878D82A}">
                    <a16:rowId xmlns:a16="http://schemas.microsoft.com/office/drawing/2014/main" val="1580639185"/>
                  </a:ext>
                </a:extLst>
              </a:tr>
              <a:tr h="490746">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1.</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Reformasi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Birokrasi</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Skala 100</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91,29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82</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91,29*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111,33%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327165">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2.</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Tingkat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Kepuasan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Pelayanan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Internal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79,00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74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93,47%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327165">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3.</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Nilai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Evaluasi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Kelembagaan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Ditjen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Nilai</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71,5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68,00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71,5*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105,15%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490746">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4.</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Profesionalitas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ASN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Ditjen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Skala</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100</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81,05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82,00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62,46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strike="noStrike" baseline="0" dirty="0">
                          <a:solidFill>
                            <a:schemeClr val="tx1"/>
                          </a:solidFill>
                          <a:effectLst/>
                          <a:latin typeface="Abadi" panose="020B0604020104020204"/>
                          <a:ea typeface="Times New Roman" panose="02020603050405020304" pitchFamily="18" charset="0"/>
                          <a:cs typeface="Times New Roman" panose="02020603050405020304" pitchFamily="18" charset="0"/>
                        </a:rPr>
                        <a:t>76,17%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28760">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5.</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Sekretariat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Jenderal</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Bebas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Hukuman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Disiplin</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Arial" panose="020B0604020202020204" pitchFamily="34"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98,00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Arial" panose="020B0604020202020204" pitchFamily="34"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102,04%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28760">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6.</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Nilai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Indikator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Kinerja</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Pelaksanaan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Anggaran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Ditjen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Nilai</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89,07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90,81</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92,93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102,33%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456618">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7.</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Sekretariat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Jenderal</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Mencapai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Melebihi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Target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Kinerja</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Nilai</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89,00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98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110,34%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328760">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8.</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Realisasi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Anggaran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Sekretariat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Jenderal</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93,16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96</a:t>
                      </a: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,00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0"/>
                        </a:spcBef>
                        <a:spcAft>
                          <a:spcPts val="0"/>
                        </a:spcAft>
                      </a:pPr>
                      <a:r>
                        <a:rPr lang="en-US" sz="1300" dirty="0">
                          <a:effectLst/>
                          <a:latin typeface="Abadi" panose="020B0604020104020204"/>
                          <a:ea typeface="Times New Roman" panose="02020603050405020304" pitchFamily="18" charset="0"/>
                          <a:cs typeface="Times New Roman" panose="02020603050405020304" pitchFamily="18" charset="0"/>
                        </a:rPr>
                        <a:t>16,23</a:t>
                      </a:r>
                    </a:p>
                    <a:p>
                      <a:pPr algn="r">
                        <a:spcBef>
                          <a:spcPts val="0"/>
                        </a:spcBef>
                        <a:spcAft>
                          <a:spcPts val="0"/>
                        </a:spcAft>
                      </a:pPr>
                      <a:r>
                        <a:rPr lang="en-US" sz="1300" dirty="0">
                          <a:effectLst/>
                          <a:latin typeface="Abadi" panose="020B0604020104020204"/>
                          <a:ea typeface="Times New Roman" panose="02020603050405020304" pitchFamily="18" charset="0"/>
                          <a:cs typeface="Times New Roman" panose="02020603050405020304" pitchFamily="18" charset="0"/>
                        </a:rPr>
                        <a:t>(23,09**)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70,29%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r h="410583">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9.</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Tingkat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Maturitas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SPIP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Ditjen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Level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Skala</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5</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3,92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3,</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5</a:t>
                      </a: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3,92*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112,00%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9"/>
                  </a:ext>
                </a:extLst>
              </a:tr>
              <a:tr h="420236">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10.</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Nilai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Sistem</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Akuntabilitas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Kinerja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Pemerintah</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(SAKIP)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Ditjen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Nilai</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87,95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8</a:t>
                      </a: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3</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,5</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87,95*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105,33%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0"/>
                  </a:ext>
                </a:extLst>
              </a:tr>
              <a:tr h="377677">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11.</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Kepuasan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Layanan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Informasi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Skala 4</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3,54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3,</a:t>
                      </a: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3</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5</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3,59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107,01%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
        <p:nvSpPr>
          <p:cNvPr id="5" name="TextBox 4">
            <a:extLst>
              <a:ext uri="{FF2B5EF4-FFF2-40B4-BE49-F238E27FC236}">
                <a16:creationId xmlns:a16="http://schemas.microsoft.com/office/drawing/2014/main" id="{490DE9DD-8DFC-4270-93F0-A4DF05276326}"/>
              </a:ext>
            </a:extLst>
          </p:cNvPr>
          <p:cNvSpPr txBox="1"/>
          <p:nvPr/>
        </p:nvSpPr>
        <p:spPr>
          <a:xfrm>
            <a:off x="10017760" y="6042151"/>
            <a:ext cx="1813837" cy="461665"/>
          </a:xfrm>
          <a:prstGeom prst="rect">
            <a:avLst/>
          </a:prstGeom>
          <a:noFill/>
        </p:spPr>
        <p:txBody>
          <a:bodyPr wrap="square" rtlCol="0">
            <a:spAutoFit/>
          </a:bodyPr>
          <a:lstStyle/>
          <a:p>
            <a:r>
              <a:rPr lang="en-US" sz="1200" b="1" dirty="0"/>
              <a:t>  *</a:t>
            </a:r>
            <a:r>
              <a:rPr lang="en-US" sz="1200" b="1" dirty="0" err="1"/>
              <a:t>realisasi</a:t>
            </a:r>
            <a:r>
              <a:rPr lang="en-US" sz="1200" b="1" dirty="0"/>
              <a:t> </a:t>
            </a:r>
            <a:r>
              <a:rPr lang="en-US" sz="1200" b="1" dirty="0" err="1"/>
              <a:t>tahun</a:t>
            </a:r>
            <a:r>
              <a:rPr lang="en-US" sz="1200" b="1" dirty="0"/>
              <a:t> </a:t>
            </a:r>
            <a:r>
              <a:rPr lang="en-US" sz="1200" b="1" dirty="0" err="1"/>
              <a:t>lalu</a:t>
            </a:r>
            <a:endParaRPr lang="en-US" sz="1200" b="1" dirty="0"/>
          </a:p>
          <a:p>
            <a:r>
              <a:rPr lang="en-US" sz="1200" b="1" dirty="0"/>
              <a:t>**target </a:t>
            </a:r>
            <a:r>
              <a:rPr lang="en-US" sz="1200" b="1" dirty="0" err="1"/>
              <a:t>s.d.</a:t>
            </a:r>
            <a:r>
              <a:rPr lang="en-US" sz="1200" b="1" dirty="0"/>
              <a:t> </a:t>
            </a:r>
            <a:r>
              <a:rPr lang="en-US" sz="1200" b="1" dirty="0" err="1"/>
              <a:t>Maret</a:t>
            </a:r>
            <a:r>
              <a:rPr lang="en-US" sz="1200" b="1" dirty="0"/>
              <a:t> 2023</a:t>
            </a:r>
          </a:p>
        </p:txBody>
      </p:sp>
      <p:sp>
        <p:nvSpPr>
          <p:cNvPr id="6" name="TextBox 5">
            <a:extLst>
              <a:ext uri="{FF2B5EF4-FFF2-40B4-BE49-F238E27FC236}">
                <a16:creationId xmlns:a16="http://schemas.microsoft.com/office/drawing/2014/main" id="{2A0547DF-3B86-756A-3445-63DDD0ED75BD}"/>
              </a:ext>
            </a:extLst>
          </p:cNvPr>
          <p:cNvSpPr txBox="1"/>
          <p:nvPr/>
        </p:nvSpPr>
        <p:spPr>
          <a:xfrm>
            <a:off x="213042" y="0"/>
            <a:ext cx="7732918" cy="584775"/>
          </a:xfrm>
          <a:prstGeom prst="rect">
            <a:avLst/>
          </a:prstGeom>
          <a:noFill/>
        </p:spPr>
        <p:txBody>
          <a:bodyPr wrap="square">
            <a:spAutoFit/>
          </a:bodyPr>
          <a:lstStyle/>
          <a:p>
            <a:r>
              <a:rPr lang="it-IT" sz="3200" b="1" dirty="0">
                <a:latin typeface="Cera Pro"/>
              </a:rPr>
              <a:t>Capaian  PK SDM TW 1 TA 2023 </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13</a:t>
            </a:fld>
            <a:endParaRPr lang="id-ID" dirty="0"/>
          </a:p>
        </p:txBody>
      </p:sp>
      <p:sp>
        <p:nvSpPr>
          <p:cNvPr id="2" name="TextBox 1">
            <a:extLst>
              <a:ext uri="{FF2B5EF4-FFF2-40B4-BE49-F238E27FC236}">
                <a16:creationId xmlns:a16="http://schemas.microsoft.com/office/drawing/2014/main" id="{E58BD353-7B32-8E90-AFA8-F17CBBA70AA6}"/>
              </a:ext>
            </a:extLst>
          </p:cNvPr>
          <p:cNvSpPr txBox="1"/>
          <p:nvPr/>
        </p:nvSpPr>
        <p:spPr>
          <a:xfrm>
            <a:off x="304799" y="5999022"/>
            <a:ext cx="9906141" cy="646331"/>
          </a:xfrm>
          <a:prstGeom prst="rect">
            <a:avLst/>
          </a:prstGeom>
          <a:noFill/>
        </p:spPr>
        <p:txBody>
          <a:bodyPr wrap="square" rtlCol="0">
            <a:spAutoFit/>
          </a:bodyPr>
          <a:lstStyle/>
          <a:p>
            <a:r>
              <a:rPr lang="en-US" sz="1200" u="sng" dirty="0" err="1">
                <a:latin typeface="Abadi" panose="020B0604020104020204" pitchFamily="34" charset="0"/>
              </a:rPr>
              <a:t>Catatan</a:t>
            </a:r>
            <a:r>
              <a:rPr lang="en-US" sz="1200" dirty="0">
                <a:latin typeface="Abadi" panose="020B0604020104020204" pitchFamily="34" charset="0"/>
              </a:rPr>
              <a:t>:</a:t>
            </a:r>
          </a:p>
          <a:p>
            <a:pPr marL="174625" indent="-174625">
              <a:buFont typeface="Arial" panose="020B0604020202020204" pitchFamily="34" charset="0"/>
              <a:buChar char="•"/>
            </a:pPr>
            <a:r>
              <a:rPr lang="en-US" sz="1200" dirty="0" err="1">
                <a:latin typeface="Abadi" panose="020B0604020104020204" pitchFamily="34" charset="0"/>
              </a:rPr>
              <a:t>Indeks</a:t>
            </a:r>
            <a:r>
              <a:rPr lang="en-US" sz="1200" dirty="0">
                <a:latin typeface="Abadi" panose="020B0604020104020204" pitchFamily="34" charset="0"/>
              </a:rPr>
              <a:t> </a:t>
            </a:r>
            <a:r>
              <a:rPr lang="en-US" sz="1200" dirty="0" err="1">
                <a:latin typeface="Abadi" panose="020B0604020104020204" pitchFamily="34" charset="0"/>
              </a:rPr>
              <a:t>Kepuasan</a:t>
            </a:r>
            <a:r>
              <a:rPr lang="en-US" sz="1200" dirty="0">
                <a:latin typeface="Abadi" panose="020B0604020104020204" pitchFamily="34" charset="0"/>
              </a:rPr>
              <a:t> </a:t>
            </a:r>
            <a:r>
              <a:rPr lang="en-US" sz="1200" dirty="0" err="1">
                <a:latin typeface="Abadi" panose="020B0604020104020204" pitchFamily="34" charset="0"/>
              </a:rPr>
              <a:t>Layanan</a:t>
            </a:r>
            <a:r>
              <a:rPr lang="en-US" sz="1200" dirty="0">
                <a:latin typeface="Abadi" panose="020B0604020104020204" pitchFamily="34" charset="0"/>
              </a:rPr>
              <a:t> Bagian </a:t>
            </a:r>
            <a:r>
              <a:rPr lang="en-US" sz="1200" dirty="0" err="1">
                <a:latin typeface="Abadi" panose="020B0604020104020204" pitchFamily="34" charset="0"/>
              </a:rPr>
              <a:t>Rencana</a:t>
            </a:r>
            <a:r>
              <a:rPr lang="en-US" sz="1200" dirty="0">
                <a:latin typeface="Abadi" panose="020B0604020104020204" pitchFamily="34" charset="0"/>
              </a:rPr>
              <a:t> dan </a:t>
            </a:r>
            <a:r>
              <a:rPr lang="en-US" sz="1200" dirty="0" err="1">
                <a:latin typeface="Abadi" panose="020B0604020104020204" pitchFamily="34" charset="0"/>
              </a:rPr>
              <a:t>Laporan</a:t>
            </a:r>
            <a:r>
              <a:rPr lang="en-US" sz="1200" dirty="0">
                <a:latin typeface="Abadi" panose="020B0604020104020204" pitchFamily="34" charset="0"/>
              </a:rPr>
              <a:t> </a:t>
            </a:r>
            <a:r>
              <a:rPr lang="en-US" sz="1200" dirty="0" err="1">
                <a:latin typeface="Abadi" panose="020B0604020104020204" pitchFamily="34" charset="0"/>
              </a:rPr>
              <a:t>telah</a:t>
            </a:r>
            <a:r>
              <a:rPr lang="en-US" sz="1200" dirty="0">
                <a:latin typeface="Abadi" panose="020B0604020104020204" pitchFamily="34" charset="0"/>
              </a:rPr>
              <a:t> </a:t>
            </a:r>
            <a:r>
              <a:rPr lang="en-US" sz="1200" dirty="0" err="1">
                <a:latin typeface="Abadi" panose="020B0604020104020204" pitchFamily="34" charset="0"/>
              </a:rPr>
              <a:t>menggunakan</a:t>
            </a:r>
            <a:r>
              <a:rPr lang="en-US" sz="1200" dirty="0">
                <a:latin typeface="Abadi" panose="020B0604020104020204" pitchFamily="34" charset="0"/>
              </a:rPr>
              <a:t> </a:t>
            </a:r>
            <a:r>
              <a:rPr lang="en-US" sz="1200" dirty="0" err="1">
                <a:latin typeface="Abadi" panose="020B0604020104020204" pitchFamily="34" charset="0"/>
              </a:rPr>
              <a:t>nilai</a:t>
            </a:r>
            <a:r>
              <a:rPr lang="en-US" sz="1200" dirty="0">
                <a:latin typeface="Abadi" panose="020B0604020104020204" pitchFamily="34" charset="0"/>
              </a:rPr>
              <a:t> </a:t>
            </a:r>
            <a:r>
              <a:rPr lang="en-US" sz="1200" dirty="0" err="1">
                <a:latin typeface="Abadi" panose="020B0604020104020204" pitchFamily="34" charset="0"/>
              </a:rPr>
              <a:t>baru</a:t>
            </a:r>
            <a:endParaRPr lang="en-US" sz="1200" dirty="0">
              <a:latin typeface="Abadi" panose="020B0604020104020204" pitchFamily="34" charset="0"/>
            </a:endParaRPr>
          </a:p>
          <a:p>
            <a:r>
              <a:rPr lang="en-US" sz="1200" dirty="0">
                <a:latin typeface="Abadi" panose="020B0604020104020204" pitchFamily="34" charset="0"/>
              </a:rPr>
              <a:t> </a:t>
            </a:r>
          </a:p>
        </p:txBody>
      </p:sp>
    </p:spTree>
    <p:extLst>
      <p:ext uri="{BB962C8B-B14F-4D97-AF65-F5344CB8AC3E}">
        <p14:creationId xmlns:p14="http://schemas.microsoft.com/office/powerpoint/2010/main" val="78456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62761935"/>
              </p:ext>
            </p:extLst>
          </p:nvPr>
        </p:nvGraphicFramePr>
        <p:xfrm>
          <a:off x="307955" y="641231"/>
          <a:ext cx="11569085" cy="5207584"/>
        </p:xfrm>
        <a:graphic>
          <a:graphicData uri="http://schemas.openxmlformats.org/drawingml/2006/table">
            <a:tbl>
              <a:tblPr firstRow="1" firstCol="1" bandRow="1"/>
              <a:tblGrid>
                <a:gridCol w="408958">
                  <a:extLst>
                    <a:ext uri="{9D8B030D-6E8A-4147-A177-3AD203B41FA5}">
                      <a16:colId xmlns:a16="http://schemas.microsoft.com/office/drawing/2014/main" val="20000"/>
                    </a:ext>
                  </a:extLst>
                </a:gridCol>
                <a:gridCol w="3763647">
                  <a:extLst>
                    <a:ext uri="{9D8B030D-6E8A-4147-A177-3AD203B41FA5}">
                      <a16:colId xmlns:a16="http://schemas.microsoft.com/office/drawing/2014/main" val="20001"/>
                    </a:ext>
                  </a:extLst>
                </a:gridCol>
                <a:gridCol w="1137920">
                  <a:extLst>
                    <a:ext uri="{9D8B030D-6E8A-4147-A177-3AD203B41FA5}">
                      <a16:colId xmlns:a16="http://schemas.microsoft.com/office/drawing/2014/main" val="20002"/>
                    </a:ext>
                  </a:extLst>
                </a:gridCol>
                <a:gridCol w="750789">
                  <a:extLst>
                    <a:ext uri="{9D8B030D-6E8A-4147-A177-3AD203B41FA5}">
                      <a16:colId xmlns:a16="http://schemas.microsoft.com/office/drawing/2014/main" val="20003"/>
                    </a:ext>
                  </a:extLst>
                </a:gridCol>
                <a:gridCol w="756745">
                  <a:extLst>
                    <a:ext uri="{9D8B030D-6E8A-4147-A177-3AD203B41FA5}">
                      <a16:colId xmlns:a16="http://schemas.microsoft.com/office/drawing/2014/main" val="20004"/>
                    </a:ext>
                  </a:extLst>
                </a:gridCol>
                <a:gridCol w="1170776">
                  <a:extLst>
                    <a:ext uri="{9D8B030D-6E8A-4147-A177-3AD203B41FA5}">
                      <a16:colId xmlns:a16="http://schemas.microsoft.com/office/drawing/2014/main" val="573658547"/>
                    </a:ext>
                  </a:extLst>
                </a:gridCol>
                <a:gridCol w="887143">
                  <a:extLst>
                    <a:ext uri="{9D8B030D-6E8A-4147-A177-3AD203B41FA5}">
                      <a16:colId xmlns:a16="http://schemas.microsoft.com/office/drawing/2014/main" val="20005"/>
                    </a:ext>
                  </a:extLst>
                </a:gridCol>
                <a:gridCol w="887143">
                  <a:extLst>
                    <a:ext uri="{9D8B030D-6E8A-4147-A177-3AD203B41FA5}">
                      <a16:colId xmlns:a16="http://schemas.microsoft.com/office/drawing/2014/main" val="20007"/>
                    </a:ext>
                  </a:extLst>
                </a:gridCol>
                <a:gridCol w="887143">
                  <a:extLst>
                    <a:ext uri="{9D8B030D-6E8A-4147-A177-3AD203B41FA5}">
                      <a16:colId xmlns:a16="http://schemas.microsoft.com/office/drawing/2014/main" val="20008"/>
                    </a:ext>
                  </a:extLst>
                </a:gridCol>
                <a:gridCol w="918821">
                  <a:extLst>
                    <a:ext uri="{9D8B030D-6E8A-4147-A177-3AD203B41FA5}">
                      <a16:colId xmlns:a16="http://schemas.microsoft.com/office/drawing/2014/main" val="2310710539"/>
                    </a:ext>
                  </a:extLst>
                </a:gridCol>
              </a:tblGrid>
              <a:tr h="358318">
                <a:tc rowSpan="2">
                  <a:txBody>
                    <a:bodyPr/>
                    <a:lstStyle/>
                    <a:p>
                      <a:pPr algn="ctr">
                        <a:spcBef>
                          <a:spcPts val="400"/>
                        </a:spcBef>
                        <a:spcAft>
                          <a:spcPts val="40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No.</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Indikator</a:t>
                      </a: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 </a:t>
                      </a: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Kinerja</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Satuan</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Realisasi</a:t>
                      </a:r>
                      <a:endParaRPr lang="en-AU" sz="1300" b="1" dirty="0">
                        <a:solidFill>
                          <a:schemeClr val="bg1"/>
                        </a:solidFill>
                        <a:effectLst/>
                        <a:latin typeface="Abadi" panose="020B0604020104020204"/>
                        <a:ea typeface="Times New Roman" panose="02020603050405020304" pitchFamily="18" charset="0"/>
                        <a:cs typeface="Arial" panose="020B0604020202020204" pitchFamily="34" charset="0"/>
                      </a:endParaRPr>
                    </a:p>
                    <a:p>
                      <a:pPr algn="ctr">
                        <a:spcBef>
                          <a:spcPts val="0"/>
                        </a:spcBef>
                        <a:spcAft>
                          <a:spcPts val="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2022</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Target</a:t>
                      </a:r>
                    </a:p>
                    <a:p>
                      <a:pPr algn="ctr">
                        <a:spcBef>
                          <a:spcPts val="0"/>
                        </a:spcBef>
                        <a:spcAft>
                          <a:spcPts val="0"/>
                        </a:spcAft>
                      </a:pP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2023</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gridSpan="4">
                  <a:txBody>
                    <a:bodyPr/>
                    <a:lstStyle/>
                    <a:p>
                      <a:pPr algn="ctr">
                        <a:spcBef>
                          <a:spcPts val="400"/>
                        </a:spcBef>
                        <a:spcAft>
                          <a:spcPts val="400"/>
                        </a:spcAft>
                      </a:pPr>
                      <a:r>
                        <a:rPr lang="en-AU" sz="1300" b="1" dirty="0" err="1">
                          <a:solidFill>
                            <a:schemeClr val="bg1"/>
                          </a:solidFill>
                          <a:effectLst/>
                          <a:latin typeface="Abadi" panose="020B0604020104020204"/>
                          <a:ea typeface="Times New Roman" panose="02020603050405020304" pitchFamily="18" charset="0"/>
                          <a:cs typeface="Arial" panose="020B0604020202020204" pitchFamily="34" charset="0"/>
                        </a:rPr>
                        <a:t>Realisasi</a:t>
                      </a:r>
                      <a:r>
                        <a:rPr lang="en-AU" sz="1300" b="1" dirty="0">
                          <a:solidFill>
                            <a:schemeClr val="bg1"/>
                          </a:solidFill>
                          <a:effectLst/>
                          <a:latin typeface="Abadi" panose="020B0604020104020204"/>
                          <a:ea typeface="Times New Roman" panose="02020603050405020304" pitchFamily="18" charset="0"/>
                          <a:cs typeface="Arial" panose="020B0604020202020204" pitchFamily="34" charset="0"/>
                        </a:rPr>
                        <a:t> TA 2023</a:t>
                      </a:r>
                      <a:endParaRPr lang="en-US" sz="1300" b="1" dirty="0">
                        <a:solidFill>
                          <a:schemeClr val="bg1"/>
                        </a:solidFill>
                        <a:effectLst/>
                        <a:latin typeface="Abadi" panose="020B0604020104020204"/>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1300" b="1" dirty="0">
                        <a:solidFill>
                          <a:schemeClr val="bg1"/>
                        </a:solidFill>
                        <a:effectLst/>
                        <a:latin typeface="Abadi" panose="020B0604020104020204"/>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US" sz="1300" b="1" dirty="0" err="1">
                          <a:solidFill>
                            <a:schemeClr val="bg1"/>
                          </a:solidFill>
                          <a:effectLst/>
                          <a:latin typeface="Abadi" panose="020B0604020104020204"/>
                          <a:ea typeface="Times New Roman" panose="02020603050405020304" pitchFamily="18" charset="0"/>
                          <a:cs typeface="Times New Roman" panose="02020603050405020304" pitchFamily="18" charset="0"/>
                        </a:rPr>
                        <a:t>Persentase</a:t>
                      </a: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 </a:t>
                      </a:r>
                      <a:r>
                        <a:rPr lang="en-US" sz="1300" b="1" dirty="0" err="1">
                          <a:solidFill>
                            <a:schemeClr val="bg1"/>
                          </a:solidFill>
                          <a:effectLst/>
                          <a:latin typeface="Abadi" panose="020B0604020104020204"/>
                          <a:ea typeface="Times New Roman" panose="02020603050405020304" pitchFamily="18" charset="0"/>
                          <a:cs typeface="Times New Roman" panose="02020603050405020304" pitchFamily="18" charset="0"/>
                        </a:rPr>
                        <a:t>Capaian</a:t>
                      </a: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 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313671">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rPr>
                        <a:t>TW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300" b="1">
                          <a:solidFill>
                            <a:schemeClr val="bg1"/>
                          </a:solidFill>
                          <a:effectLst/>
                          <a:latin typeface="Abadi" panose="020B0604020104020204"/>
                          <a:ea typeface="Times New Roman" panose="02020603050405020304" pitchFamily="18" charset="0"/>
                          <a:cs typeface="Times New Roman" panose="02020603050405020304" pitchFamily="18" charset="0"/>
                        </a:rPr>
                        <a:t>TW 4</a:t>
                      </a:r>
                      <a:endParaRPr lang="en-US" sz="13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vMerge="1">
                  <a:txBody>
                    <a:bodyPr/>
                    <a:lstStyle/>
                    <a:p>
                      <a:endParaRPr lang="en-ID"/>
                    </a:p>
                  </a:txBody>
                  <a:tcPr/>
                </a:tc>
                <a:extLst>
                  <a:ext uri="{0D108BD9-81ED-4DB2-BD59-A6C34878D82A}">
                    <a16:rowId xmlns:a16="http://schemas.microsoft.com/office/drawing/2014/main" val="1580639185"/>
                  </a:ext>
                </a:extLst>
              </a:tr>
              <a:tr h="487933">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1.</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Realisasi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Penerimaan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Negara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Bukan</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Pajak</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 BLU</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a:ea typeface="Times New Roman" panose="02020603050405020304" pitchFamily="18" charset="0"/>
                        </a:rPr>
                        <a:t>miliar</a:t>
                      </a:r>
                      <a:r>
                        <a:rPr lang="en-US" sz="1300" baseline="0" dirty="0">
                          <a:solidFill>
                            <a:srgbClr val="000000"/>
                          </a:solidFill>
                          <a:effectLst/>
                          <a:latin typeface="Abadi" panose="020B0604020104020204"/>
                          <a:ea typeface="Times New Roman" panose="02020603050405020304" pitchFamily="18" charset="0"/>
                        </a:rPr>
                        <a:t> rupiah</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187,67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rPr>
                        <a:t>150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25,54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17,03%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1181905">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2.</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Jumlah</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Usulan</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Rekomendasi</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Teknis</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Bidang</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Minyak</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dan</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Gas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Bumi</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Rekomendasi</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5</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Penyiapan</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a:t>
                      </a: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rencana</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a:t>
                      </a: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kerja</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proses </a:t>
                      </a:r>
                      <a:r>
                        <a:rPr lang="en-US" sz="1300" dirty="0" err="1">
                          <a:solidFill>
                            <a:schemeClr val="tx1"/>
                          </a:solidFill>
                          <a:effectLst/>
                          <a:latin typeface="Abadi" panose="020B0604020104020204"/>
                          <a:ea typeface="Times New Roman" panose="02020603050405020304" pitchFamily="18" charset="0"/>
                          <a:cs typeface="Times New Roman" panose="02020603050405020304" pitchFamily="18" charset="0"/>
                        </a:rPr>
                        <a:t>persetujuan</a:t>
                      </a: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 </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93968">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3.</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Kepuasan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Pengguna</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Layanan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Jasa</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dan</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Pengujian</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Skala</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4</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3,62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3,5</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3,73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106,57%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487933">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4.</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sv-SE" sz="1400" dirty="0"/>
                        <a:t>Jumlah Kompetensi Laboratorium Pengujian yang Terakreditasi</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Sertifikat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30 unit</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a:solidFill>
                            <a:srgbClr val="000000"/>
                          </a:solidFill>
                          <a:effectLst/>
                          <a:latin typeface="Abadi" panose="020B0604020104020204"/>
                          <a:ea typeface="Times New Roman" panose="02020603050405020304" pitchFamily="18" charset="0"/>
                          <a:cs typeface="Calibri" panose="020F0502020204030204" pitchFamily="34" charset="0"/>
                        </a:rPr>
                        <a:t>6</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100,00%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93968">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5.</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Tingkat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Kepuasan</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Pelayanan</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Internal LEMIGAS</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Arial" panose="020B0604020202020204" pitchFamily="34" charset="0"/>
                        </a:rPr>
                        <a:t>80,7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79</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Arial" panose="020B0604020202020204" pitchFamily="34" charset="0"/>
                        </a:rPr>
                        <a:t>80,70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102,15%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93968">
                <a:tc>
                  <a:txBody>
                    <a:bodyPr/>
                    <a:lstStyle/>
                    <a:p>
                      <a:pPr algn="ctr">
                        <a:spcBef>
                          <a:spcPts val="400"/>
                        </a:spcBef>
                        <a:spcAft>
                          <a:spcPts val="400"/>
                        </a:spcAft>
                      </a:pPr>
                      <a:r>
                        <a:rPr lang="en-AU" sz="1300">
                          <a:effectLst/>
                          <a:latin typeface="Abadi" panose="020B0604020104020204"/>
                          <a:ea typeface="Times New Roman" panose="02020603050405020304" pitchFamily="18" charset="0"/>
                          <a:cs typeface="Arial" panose="020B0604020202020204" pitchFamily="34" charset="0"/>
                        </a:rPr>
                        <a:t>6.</a:t>
                      </a:r>
                      <a:endParaRPr lang="en-US" sz="13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LEMIGAS yang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Tidak</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Dijatuhi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Hukuman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Disiplin</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96,4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90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99,59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110,65%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454000">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7.</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LEMIGAS yang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Telah</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Mencapai</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Target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Kinerja</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98,95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87</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98,35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113,04%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326875">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8.</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Realisasi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Anggaran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 RM LEMIGAS</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98,3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GB" sz="1300" dirty="0">
                          <a:solidFill>
                            <a:srgbClr val="000000"/>
                          </a:solidFill>
                          <a:effectLst/>
                          <a:latin typeface="Abadi" panose="020B0604020104020204"/>
                          <a:ea typeface="Times New Roman" panose="02020603050405020304" pitchFamily="18" charset="0"/>
                          <a:cs typeface="Calibri" panose="020F0502020204030204" pitchFamily="34" charset="0"/>
                        </a:rPr>
                        <a:t>95</a:t>
                      </a: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,00</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17,36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18,27%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8"/>
                  </a:ext>
                </a:extLst>
              </a:tr>
              <a:tr h="408229">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9.</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Rasio</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Pendapatan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Layanan</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terhadap</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Biaya</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baseline="0" dirty="0" err="1">
                          <a:solidFill>
                            <a:srgbClr val="000000"/>
                          </a:solidFill>
                          <a:effectLst/>
                          <a:latin typeface="Abadi" panose="020B0604020104020204"/>
                          <a:ea typeface="Times New Roman" panose="02020603050405020304" pitchFamily="18" charset="0"/>
                          <a:cs typeface="Calibri" panose="020F0502020204030204" pitchFamily="34" charset="0"/>
                        </a:rPr>
                        <a:t>Operasional</a:t>
                      </a:r>
                      <a:r>
                        <a:rPr lang="en-US" sz="1300" baseline="0" dirty="0">
                          <a:solidFill>
                            <a:srgbClr val="000000"/>
                          </a:solidFill>
                          <a:effectLst/>
                          <a:latin typeface="Abadi" panose="020B0604020104020204"/>
                          <a:ea typeface="Times New Roman" panose="02020603050405020304" pitchFamily="18" charset="0"/>
                          <a:cs typeface="Calibri" panose="020F0502020204030204" pitchFamily="34" charset="0"/>
                        </a:rPr>
                        <a:t> (POBO)</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73,38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71</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82,07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115,59%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r>
              <a:rPr lang="it-IT" sz="3200" b="1" dirty="0">
                <a:latin typeface="Cera Pro"/>
              </a:rPr>
              <a:t>Capaian  PK LEMIGAS TW 1 TA 2023</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14</a:t>
            </a:fld>
            <a:endParaRPr lang="id-ID" dirty="0"/>
          </a:p>
        </p:txBody>
      </p:sp>
    </p:spTree>
    <p:extLst>
      <p:ext uri="{BB962C8B-B14F-4D97-AF65-F5344CB8AC3E}">
        <p14:creationId xmlns:p14="http://schemas.microsoft.com/office/powerpoint/2010/main" val="71253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r>
              <a:rPr lang="it-IT" sz="3200" b="1" dirty="0">
                <a:latin typeface="Cera Pro"/>
              </a:rPr>
              <a:t>Usulan Penyesuaian Target Kinerja TA 2024</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15</a:t>
            </a:fld>
            <a:endParaRPr lang="id-ID" dirty="0"/>
          </a:p>
        </p:txBody>
      </p:sp>
      <p:sp>
        <p:nvSpPr>
          <p:cNvPr id="2" name="TextBox 1">
            <a:extLst>
              <a:ext uri="{FF2B5EF4-FFF2-40B4-BE49-F238E27FC236}">
                <a16:creationId xmlns:a16="http://schemas.microsoft.com/office/drawing/2014/main" id="{0CC65978-D332-EE23-2C9C-114B12840492}"/>
              </a:ext>
            </a:extLst>
          </p:cNvPr>
          <p:cNvSpPr txBox="1"/>
          <p:nvPr/>
        </p:nvSpPr>
        <p:spPr>
          <a:xfrm>
            <a:off x="202882" y="584775"/>
            <a:ext cx="11786236" cy="2308324"/>
          </a:xfrm>
          <a:prstGeom prst="rect">
            <a:avLst/>
          </a:prstGeom>
          <a:solidFill>
            <a:schemeClr val="accent5">
              <a:lumMod val="20000"/>
              <a:lumOff val="80000"/>
            </a:schemeClr>
          </a:solidFill>
        </p:spPr>
        <p:txBody>
          <a:bodyPr wrap="square">
            <a:spAutoFit/>
          </a:bodyPr>
          <a:lstStyle/>
          <a:p>
            <a:pPr marL="342900" indent="-342900" algn="just">
              <a:buFont typeface="Arial" panose="020B0604020202020204" pitchFamily="34" charset="0"/>
              <a:buChar char="•"/>
            </a:pPr>
            <a:r>
              <a:rPr lang="it-IT" dirty="0">
                <a:latin typeface="Abadi" panose="020B0604020104020204" pitchFamily="34" charset="0"/>
              </a:rPr>
              <a:t>Beberapa realisasi IKU dan IKK memiliki capaian yang sudah lebih tinggi dari target Renstra 2024, sehingga perlu penyesuaian agar targetnya dapat memenuhi kaidah SMART. Oleh karena itu, beberapa target diusulkan untuk disesuaikan targetnya di tahun 2024.</a:t>
            </a:r>
          </a:p>
          <a:p>
            <a:pPr marL="342900" indent="-342900" algn="just">
              <a:buFont typeface="Arial" panose="020B0604020202020204" pitchFamily="34" charset="0"/>
              <a:buChar char="•"/>
            </a:pPr>
            <a:r>
              <a:rPr lang="it-IT" dirty="0">
                <a:latin typeface="Abadi" panose="020B0604020104020204" pitchFamily="34" charset="0"/>
              </a:rPr>
              <a:t>Disamping itu jika terdapat informasi lain seperti perubahan regulasi, kebijakan, dll yang berakibat pada tidak terpenuhinya target kinerja tertentu di 2024 agar dapat segera disampaikan kepada SDM sebelum penyelesaian penyusunan DIPA 2024 (September 2023), karena akan berdampak pada Capaian Kinerja Organisasi dan SKP Pegawai di TA 2024. Adapun penyesuaian pada saat pelaksanaan/tahun berjalan sulit untuk dilakukan karena perubahan informasi kinerja harus mendapatkan persetujuan dari Bappenas (prosesnya panjang dan berlarut-larut)</a:t>
            </a:r>
          </a:p>
        </p:txBody>
      </p:sp>
      <p:graphicFrame>
        <p:nvGraphicFramePr>
          <p:cNvPr id="5" name="Table 4">
            <a:extLst>
              <a:ext uri="{FF2B5EF4-FFF2-40B4-BE49-F238E27FC236}">
                <a16:creationId xmlns:a16="http://schemas.microsoft.com/office/drawing/2014/main" id="{5601D2E2-D723-99C8-3C76-2E8A48B55D1E}"/>
              </a:ext>
            </a:extLst>
          </p:cNvPr>
          <p:cNvGraphicFramePr>
            <a:graphicFrameLocks noGrp="1"/>
          </p:cNvGraphicFramePr>
          <p:nvPr>
            <p:extLst>
              <p:ext uri="{D42A27DB-BD31-4B8C-83A1-F6EECF244321}">
                <p14:modId xmlns:p14="http://schemas.microsoft.com/office/powerpoint/2010/main" val="1772348782"/>
              </p:ext>
            </p:extLst>
          </p:nvPr>
        </p:nvGraphicFramePr>
        <p:xfrm>
          <a:off x="202882" y="3191069"/>
          <a:ext cx="11786235" cy="2828523"/>
        </p:xfrm>
        <a:graphic>
          <a:graphicData uri="http://schemas.openxmlformats.org/drawingml/2006/table">
            <a:tbl>
              <a:tblPr firstRow="1" firstCol="1" bandRow="1"/>
              <a:tblGrid>
                <a:gridCol w="646204">
                  <a:extLst>
                    <a:ext uri="{9D8B030D-6E8A-4147-A177-3AD203B41FA5}">
                      <a16:colId xmlns:a16="http://schemas.microsoft.com/office/drawing/2014/main" val="20000"/>
                    </a:ext>
                  </a:extLst>
                </a:gridCol>
                <a:gridCol w="5907739">
                  <a:extLst>
                    <a:ext uri="{9D8B030D-6E8A-4147-A177-3AD203B41FA5}">
                      <a16:colId xmlns:a16="http://schemas.microsoft.com/office/drawing/2014/main" val="20001"/>
                    </a:ext>
                  </a:extLst>
                </a:gridCol>
                <a:gridCol w="1578868">
                  <a:extLst>
                    <a:ext uri="{9D8B030D-6E8A-4147-A177-3AD203B41FA5}">
                      <a16:colId xmlns:a16="http://schemas.microsoft.com/office/drawing/2014/main" val="20002"/>
                    </a:ext>
                  </a:extLst>
                </a:gridCol>
                <a:gridCol w="1909327">
                  <a:extLst>
                    <a:ext uri="{9D8B030D-6E8A-4147-A177-3AD203B41FA5}">
                      <a16:colId xmlns:a16="http://schemas.microsoft.com/office/drawing/2014/main" val="20003"/>
                    </a:ext>
                  </a:extLst>
                </a:gridCol>
                <a:gridCol w="1744097">
                  <a:extLst>
                    <a:ext uri="{9D8B030D-6E8A-4147-A177-3AD203B41FA5}">
                      <a16:colId xmlns:a16="http://schemas.microsoft.com/office/drawing/2014/main" val="20004"/>
                    </a:ext>
                  </a:extLst>
                </a:gridCol>
              </a:tblGrid>
              <a:tr h="758802">
                <a:tc>
                  <a:txBody>
                    <a:bodyPr/>
                    <a:lstStyle/>
                    <a:p>
                      <a:pPr algn="ctr">
                        <a:spcBef>
                          <a:spcPts val="400"/>
                        </a:spcBef>
                        <a:spcAft>
                          <a:spcPts val="400"/>
                        </a:spcAft>
                      </a:pPr>
                      <a:r>
                        <a:rPr lang="en-AU" sz="18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No.</a:t>
                      </a:r>
                      <a:endParaRPr lang="en-US" sz="18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AU" sz="18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Indikator</a:t>
                      </a:r>
                      <a:r>
                        <a:rPr lang="en-AU" sz="18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8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Kinerja</a:t>
                      </a:r>
                      <a:endParaRPr lang="en-US" sz="18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AU" sz="18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Level</a:t>
                      </a:r>
                      <a:endParaRPr lang="en-US" sz="18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0"/>
                        </a:spcBef>
                        <a:spcAft>
                          <a:spcPts val="0"/>
                        </a:spcAft>
                      </a:pPr>
                      <a:r>
                        <a:rPr lang="en-AU" sz="18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Target </a:t>
                      </a:r>
                      <a:r>
                        <a:rPr lang="en-AU" sz="18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Renstra</a:t>
                      </a:r>
                      <a:r>
                        <a:rPr lang="en-AU" sz="18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2024</a:t>
                      </a:r>
                      <a:endParaRPr lang="en-US" sz="18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0"/>
                        </a:spcBef>
                        <a:spcAft>
                          <a:spcPts val="0"/>
                        </a:spcAft>
                      </a:pPr>
                      <a:r>
                        <a:rPr lang="en-AU" sz="18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Usulan</a:t>
                      </a:r>
                      <a:r>
                        <a:rPr lang="en-AU" sz="18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Target 2024</a:t>
                      </a:r>
                      <a:endParaRPr lang="en-US" sz="18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460139">
                <a:tc>
                  <a:txBody>
                    <a:bodyPr/>
                    <a:lstStyle/>
                    <a:p>
                      <a:pPr algn="ctr">
                        <a:spcBef>
                          <a:spcPts val="400"/>
                        </a:spcBef>
                        <a:spcAft>
                          <a:spcPts val="400"/>
                        </a:spcAft>
                      </a:pPr>
                      <a:r>
                        <a:rPr lang="en-AU" sz="1800" dirty="0">
                          <a:effectLst/>
                          <a:latin typeface="Abadi" panose="020B0604020104020204" pitchFamily="34" charset="0"/>
                          <a:ea typeface="Times New Roman" panose="02020603050405020304" pitchFamily="18" charset="0"/>
                          <a:cs typeface="Arial" panose="020B0604020202020204" pitchFamily="34" charset="0"/>
                        </a:rPr>
                        <a:t>1.</a:t>
                      </a:r>
                      <a:endParaRPr lang="en-US" sz="18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Efektivitas</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dan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Pengawasan</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Subsektor</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endParaRPr lang="en-US" sz="18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effectLst/>
                          <a:latin typeface="Abadi" panose="020B0604020104020204" pitchFamily="34" charset="0"/>
                          <a:ea typeface="Times New Roman" panose="02020603050405020304" pitchFamily="18" charset="0"/>
                        </a:rPr>
                        <a:t>Level 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US" sz="18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79,5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1800" dirty="0">
                          <a:effectLst/>
                          <a:latin typeface="Abadi" panose="020B0604020104020204"/>
                          <a:ea typeface="Times New Roman" panose="02020603050405020304" pitchFamily="18" charset="0"/>
                        </a:rPr>
                        <a:t>85</a:t>
                      </a:r>
                      <a:endParaRPr lang="en-US" sz="18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0139">
                <a:tc>
                  <a:txBody>
                    <a:bodyPr/>
                    <a:lstStyle/>
                    <a:p>
                      <a:pPr algn="ctr">
                        <a:spcBef>
                          <a:spcPts val="400"/>
                        </a:spcBef>
                        <a:spcAft>
                          <a:spcPts val="400"/>
                        </a:spcAft>
                      </a:pPr>
                      <a:r>
                        <a:rPr lang="en-AU" sz="1800" dirty="0">
                          <a:effectLst/>
                          <a:latin typeface="Abadi" panose="020B0604020104020204" pitchFamily="34" charset="0"/>
                          <a:ea typeface="Times New Roman" panose="02020603050405020304" pitchFamily="18" charset="0"/>
                          <a:cs typeface="Arial" panose="020B0604020202020204" pitchFamily="34" charset="0"/>
                        </a:rPr>
                        <a:t>2.</a:t>
                      </a:r>
                      <a:endParaRPr lang="en-US" sz="18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Reformasi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Birokrasi</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8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effectLst/>
                          <a:latin typeface="Abadi" panose="020B0604020104020204" pitchFamily="34" charset="0"/>
                          <a:ea typeface="Times New Roman" panose="02020603050405020304" pitchFamily="18" charset="0"/>
                        </a:rPr>
                        <a:t>Level 1 dan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US" sz="18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85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1800" dirty="0">
                          <a:effectLst/>
                          <a:latin typeface="Abadi" panose="020B0604020104020204"/>
                          <a:ea typeface="Times New Roman" panose="02020603050405020304" pitchFamily="18" charset="0"/>
                        </a:rPr>
                        <a:t>90</a:t>
                      </a:r>
                      <a:endParaRPr lang="en-US" sz="18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0471">
                <a:tc>
                  <a:txBody>
                    <a:bodyPr/>
                    <a:lstStyle/>
                    <a:p>
                      <a:pPr algn="ctr">
                        <a:spcBef>
                          <a:spcPts val="400"/>
                        </a:spcBef>
                        <a:spcAft>
                          <a:spcPts val="400"/>
                        </a:spcAft>
                      </a:pPr>
                      <a:r>
                        <a:rPr lang="en-AU" sz="1800" dirty="0">
                          <a:effectLst/>
                          <a:latin typeface="Abadi" panose="020B0604020104020204" pitchFamily="34" charset="0"/>
                          <a:ea typeface="Times New Roman" panose="02020603050405020304" pitchFamily="18" charset="0"/>
                          <a:cs typeface="Arial" panose="020B0604020202020204" pitchFamily="34" charset="0"/>
                        </a:rPr>
                        <a:t>3.</a:t>
                      </a:r>
                      <a:endParaRPr lang="en-US" sz="18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Nilai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Evaluasi</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Kelembagaan</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Ditjen</a:t>
                      </a:r>
                      <a:r>
                        <a:rPr lang="en-US" sz="18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8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8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Abadi" panose="020B0604020104020204" pitchFamily="34" charset="0"/>
                          <a:ea typeface="Times New Roman" panose="02020603050405020304" pitchFamily="18" charset="0"/>
                        </a:rPr>
                        <a:t>Level 1 dan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US" sz="18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68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1800" dirty="0">
                          <a:effectLst/>
                          <a:latin typeface="Abadi" panose="020B0604020104020204"/>
                          <a:ea typeface="Times New Roman" panose="02020603050405020304" pitchFamily="18" charset="0"/>
                        </a:rPr>
                        <a:t>73</a:t>
                      </a:r>
                      <a:endParaRPr lang="en-US" sz="18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0471">
                <a:tc>
                  <a:txBody>
                    <a:bodyPr/>
                    <a:lstStyle/>
                    <a:p>
                      <a:pPr algn="ctr">
                        <a:spcBef>
                          <a:spcPts val="400"/>
                        </a:spcBef>
                        <a:spcAft>
                          <a:spcPts val="400"/>
                        </a:spcAft>
                      </a:pPr>
                      <a:r>
                        <a:rPr lang="en-US" sz="1800" dirty="0">
                          <a:effectLst/>
                          <a:latin typeface="Abadi" panose="020B0604020104020204" pitchFamily="34" charset="0"/>
                          <a:ea typeface="Times New Roman" panose="02020603050405020304" pitchFamily="18" charset="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800" dirty="0">
                          <a:effectLst/>
                          <a:latin typeface="Abadi" panose="020B0604020104020204" pitchFamily="34" charset="0"/>
                          <a:ea typeface="Times New Roman" panose="02020603050405020304" pitchFamily="18" charset="0"/>
                        </a:rPr>
                        <a:t>Nilai SAKIP </a:t>
                      </a:r>
                      <a:r>
                        <a:rPr lang="en-US" sz="1800" dirty="0" err="1">
                          <a:effectLst/>
                          <a:latin typeface="Abadi" panose="020B0604020104020204" pitchFamily="34" charset="0"/>
                          <a:ea typeface="Times New Roman" panose="02020603050405020304" pitchFamily="18" charset="0"/>
                        </a:rPr>
                        <a:t>Ditjen</a:t>
                      </a:r>
                      <a:r>
                        <a:rPr lang="en-US" sz="1800" dirty="0">
                          <a:effectLst/>
                          <a:latin typeface="Abadi" panose="020B0604020104020204" pitchFamily="34" charset="0"/>
                          <a:ea typeface="Times New Roman" panose="02020603050405020304" pitchFamily="18" charset="0"/>
                        </a:rPr>
                        <a:t> </a:t>
                      </a:r>
                      <a:r>
                        <a:rPr lang="en-US" sz="1800" dirty="0" err="1">
                          <a:effectLst/>
                          <a:latin typeface="Abadi" panose="020B0604020104020204" pitchFamily="34" charset="0"/>
                          <a:ea typeface="Times New Roman" panose="02020603050405020304" pitchFamily="18" charset="0"/>
                        </a:rPr>
                        <a:t>Migas</a:t>
                      </a:r>
                      <a:endParaRPr lang="en-US" sz="18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Abadi" panose="020B0604020104020204" pitchFamily="34" charset="0"/>
                          <a:ea typeface="Times New Roman" panose="02020603050405020304" pitchFamily="18" charset="0"/>
                        </a:rPr>
                        <a:t>Level 1 dan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US" sz="18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84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dirty="0">
                          <a:effectLst/>
                          <a:latin typeface="Abadi" panose="020B0604020104020204"/>
                          <a:ea typeface="Times New Roman" panose="02020603050405020304" pitchFamily="18" charset="0"/>
                        </a:rPr>
                        <a:t>86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2450365"/>
                  </a:ext>
                </a:extLst>
              </a:tr>
            </a:tbl>
          </a:graphicData>
        </a:graphic>
      </p:graphicFrame>
      <p:sp>
        <p:nvSpPr>
          <p:cNvPr id="7" name="TextBox 6">
            <a:extLst>
              <a:ext uri="{FF2B5EF4-FFF2-40B4-BE49-F238E27FC236}">
                <a16:creationId xmlns:a16="http://schemas.microsoft.com/office/drawing/2014/main" id="{18CD48DA-2745-9F1F-ABFC-D30A68E1E0C4}"/>
              </a:ext>
            </a:extLst>
          </p:cNvPr>
          <p:cNvSpPr txBox="1"/>
          <p:nvPr/>
        </p:nvSpPr>
        <p:spPr>
          <a:xfrm>
            <a:off x="121282" y="6103948"/>
            <a:ext cx="11786236" cy="338554"/>
          </a:xfrm>
          <a:prstGeom prst="rect">
            <a:avLst/>
          </a:prstGeom>
          <a:noFill/>
        </p:spPr>
        <p:txBody>
          <a:bodyPr wrap="square">
            <a:spAutoFit/>
          </a:bodyPr>
          <a:lstStyle/>
          <a:p>
            <a:r>
              <a:rPr lang="it-IT" sz="1600" dirty="0">
                <a:latin typeface="Cera Pro"/>
              </a:rPr>
              <a:t>*Perlu diperhatikan karena ada perubahan penilaian RB</a:t>
            </a:r>
          </a:p>
        </p:txBody>
      </p:sp>
    </p:spTree>
    <p:extLst>
      <p:ext uri="{BB962C8B-B14F-4D97-AF65-F5344CB8AC3E}">
        <p14:creationId xmlns:p14="http://schemas.microsoft.com/office/powerpoint/2010/main" val="3684967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CA89EC-5408-A7BB-37E4-9BD2A8B8CBAD}"/>
              </a:ext>
            </a:extLst>
          </p:cNvPr>
          <p:cNvSpPr/>
          <p:nvPr/>
        </p:nvSpPr>
        <p:spPr>
          <a:xfrm>
            <a:off x="4038173" y="2003093"/>
            <a:ext cx="8140376" cy="7232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Slide Number Placeholder 3">
            <a:extLst>
              <a:ext uri="{FF2B5EF4-FFF2-40B4-BE49-F238E27FC236}">
                <a16:creationId xmlns:a16="http://schemas.microsoft.com/office/drawing/2014/main" id="{07AE66D5-E932-2925-DE2A-E854EEB51D25}"/>
              </a:ext>
            </a:extLst>
          </p:cNvPr>
          <p:cNvSpPr>
            <a:spLocks noGrp="1"/>
          </p:cNvSpPr>
          <p:nvPr>
            <p:ph type="sldNum" sz="quarter" idx="12"/>
          </p:nvPr>
        </p:nvSpPr>
        <p:spPr/>
        <p:txBody>
          <a:bodyPr/>
          <a:lstStyle/>
          <a:p>
            <a:fld id="{AEDF8F18-11F1-433E-90CF-9D1BA7D9C3BD}" type="slidenum">
              <a:rPr lang="id-ID" smtClean="0"/>
              <a:t>16</a:t>
            </a:fld>
            <a:endParaRPr lang="id-ID"/>
          </a:p>
        </p:txBody>
      </p:sp>
      <p:sp>
        <p:nvSpPr>
          <p:cNvPr id="10" name="TextBox 9">
            <a:extLst>
              <a:ext uri="{FF2B5EF4-FFF2-40B4-BE49-F238E27FC236}">
                <a16:creationId xmlns:a16="http://schemas.microsoft.com/office/drawing/2014/main" id="{CDE7A93E-05CB-DFCF-C6A4-7817600A476A}"/>
              </a:ext>
            </a:extLst>
          </p:cNvPr>
          <p:cNvSpPr txBox="1"/>
          <p:nvPr/>
        </p:nvSpPr>
        <p:spPr>
          <a:xfrm>
            <a:off x="3434795" y="1887109"/>
            <a:ext cx="614271" cy="1107996"/>
          </a:xfrm>
          <a:prstGeom prst="rect">
            <a:avLst/>
          </a:prstGeom>
          <a:noFill/>
        </p:spPr>
        <p:txBody>
          <a:bodyPr wrap="none" rtlCol="0">
            <a:spAutoFit/>
            <a:scene3d>
              <a:camera prst="isometricRightUp"/>
              <a:lightRig rig="threePt" dir="t"/>
            </a:scene3d>
          </a:bodyPr>
          <a:lstStyle/>
          <a:p>
            <a:r>
              <a:rPr lang="en-US" sz="6600" dirty="0">
                <a:solidFill>
                  <a:schemeClr val="bg1"/>
                </a:solidFill>
              </a:rPr>
              <a:t>1</a:t>
            </a:r>
            <a:endParaRPr lang="en-ID" sz="6600" dirty="0">
              <a:solidFill>
                <a:schemeClr val="bg1"/>
              </a:solidFill>
            </a:endParaRPr>
          </a:p>
        </p:txBody>
      </p:sp>
      <p:cxnSp>
        <p:nvCxnSpPr>
          <p:cNvPr id="13" name="Straight Connector 12">
            <a:extLst>
              <a:ext uri="{FF2B5EF4-FFF2-40B4-BE49-F238E27FC236}">
                <a16:creationId xmlns:a16="http://schemas.microsoft.com/office/drawing/2014/main" id="{944B23F8-B274-084E-D1E5-B008F4C2E91B}"/>
              </a:ext>
            </a:extLst>
          </p:cNvPr>
          <p:cNvCxnSpPr>
            <a:cxnSpLocks/>
          </p:cNvCxnSpPr>
          <p:nvPr/>
        </p:nvCxnSpPr>
        <p:spPr>
          <a:xfrm flipV="1">
            <a:off x="2078182" y="2744827"/>
            <a:ext cx="1970884" cy="110799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912403-1252-803C-4F91-4A0A32652761}"/>
              </a:ext>
            </a:extLst>
          </p:cNvPr>
          <p:cNvCxnSpPr>
            <a:cxnSpLocks/>
          </p:cNvCxnSpPr>
          <p:nvPr/>
        </p:nvCxnSpPr>
        <p:spPr>
          <a:xfrm>
            <a:off x="4006594" y="2766229"/>
            <a:ext cx="818540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961E6C8-1AEA-81F3-7AF9-F0ED429D0468}"/>
              </a:ext>
            </a:extLst>
          </p:cNvPr>
          <p:cNvGrpSpPr/>
          <p:nvPr/>
        </p:nvGrpSpPr>
        <p:grpSpPr>
          <a:xfrm>
            <a:off x="-491837" y="520334"/>
            <a:ext cx="5288023" cy="6025458"/>
            <a:chOff x="-491837" y="101601"/>
            <a:chExt cx="5288023" cy="6025458"/>
          </a:xfrm>
        </p:grpSpPr>
        <p:grpSp>
          <p:nvGrpSpPr>
            <p:cNvPr id="9" name="Group 8">
              <a:extLst>
                <a:ext uri="{FF2B5EF4-FFF2-40B4-BE49-F238E27FC236}">
                  <a16:creationId xmlns:a16="http://schemas.microsoft.com/office/drawing/2014/main" id="{39D40B52-9D17-AF13-5B9E-130EE0B2D369}"/>
                </a:ext>
              </a:extLst>
            </p:cNvPr>
            <p:cNvGrpSpPr/>
            <p:nvPr/>
          </p:nvGrpSpPr>
          <p:grpSpPr>
            <a:xfrm>
              <a:off x="-491837" y="101601"/>
              <a:ext cx="5288023" cy="5288023"/>
              <a:chOff x="-648856" y="1246909"/>
              <a:chExt cx="5288023" cy="5288023"/>
            </a:xfrm>
          </p:grpSpPr>
          <p:pic>
            <p:nvPicPr>
              <p:cNvPr id="6" name="Picture 5">
                <a:extLst>
                  <a:ext uri="{FF2B5EF4-FFF2-40B4-BE49-F238E27FC236}">
                    <a16:creationId xmlns:a16="http://schemas.microsoft.com/office/drawing/2014/main" id="{9075007E-C04A-C0E8-4DC8-1F7A1CFA3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56" y="1246909"/>
                <a:ext cx="5288023" cy="5288023"/>
              </a:xfrm>
              <a:prstGeom prst="rect">
                <a:avLst/>
              </a:prstGeom>
            </p:spPr>
          </p:pic>
          <p:sp>
            <p:nvSpPr>
              <p:cNvPr id="8" name="Right Triangle 7">
                <a:extLst>
                  <a:ext uri="{FF2B5EF4-FFF2-40B4-BE49-F238E27FC236}">
                    <a16:creationId xmlns:a16="http://schemas.microsoft.com/office/drawing/2014/main" id="{860C1C42-141E-646A-B43D-5A4CD9C7BF4B}"/>
                  </a:ext>
                </a:extLst>
              </p:cNvPr>
              <p:cNvSpPr/>
              <p:nvPr/>
            </p:nvSpPr>
            <p:spPr>
              <a:xfrm flipH="1" flipV="1">
                <a:off x="2225962" y="2733964"/>
                <a:ext cx="1533237" cy="1252334"/>
              </a:xfrm>
              <a:custGeom>
                <a:avLst/>
                <a:gdLst>
                  <a:gd name="connsiteX0" fmla="*/ 0 w 2115127"/>
                  <a:gd name="connsiteY0" fmla="*/ 840510 h 840510"/>
                  <a:gd name="connsiteX1" fmla="*/ 0 w 2115127"/>
                  <a:gd name="connsiteY1" fmla="*/ 0 h 840510"/>
                  <a:gd name="connsiteX2" fmla="*/ 2115127 w 2115127"/>
                  <a:gd name="connsiteY2" fmla="*/ 840510 h 840510"/>
                  <a:gd name="connsiteX3" fmla="*/ 0 w 2115127"/>
                  <a:gd name="connsiteY3" fmla="*/ 840510 h 840510"/>
                  <a:gd name="connsiteX0" fmla="*/ 0 w 1533237"/>
                  <a:gd name="connsiteY0" fmla="*/ 951345 h 951345"/>
                  <a:gd name="connsiteX1" fmla="*/ 0 w 1533237"/>
                  <a:gd name="connsiteY1" fmla="*/ 110835 h 951345"/>
                  <a:gd name="connsiteX2" fmla="*/ 1533237 w 1533237"/>
                  <a:gd name="connsiteY2" fmla="*/ 0 h 951345"/>
                  <a:gd name="connsiteX3" fmla="*/ 0 w 1533237"/>
                  <a:gd name="connsiteY3" fmla="*/ 951345 h 951345"/>
                  <a:gd name="connsiteX0" fmla="*/ 0 w 1533237"/>
                  <a:gd name="connsiteY0" fmla="*/ 1252334 h 1252334"/>
                  <a:gd name="connsiteX1" fmla="*/ 0 w 1533237"/>
                  <a:gd name="connsiteY1" fmla="*/ 411824 h 1252334"/>
                  <a:gd name="connsiteX2" fmla="*/ 1533237 w 1533237"/>
                  <a:gd name="connsiteY2" fmla="*/ 300989 h 1252334"/>
                  <a:gd name="connsiteX3" fmla="*/ 0 w 1533237"/>
                  <a:gd name="connsiteY3" fmla="*/ 1252334 h 1252334"/>
                </a:gdLst>
                <a:ahLst/>
                <a:cxnLst>
                  <a:cxn ang="0">
                    <a:pos x="connsiteX0" y="connsiteY0"/>
                  </a:cxn>
                  <a:cxn ang="0">
                    <a:pos x="connsiteX1" y="connsiteY1"/>
                  </a:cxn>
                  <a:cxn ang="0">
                    <a:pos x="connsiteX2" y="connsiteY2"/>
                  </a:cxn>
                  <a:cxn ang="0">
                    <a:pos x="connsiteX3" y="connsiteY3"/>
                  </a:cxn>
                </a:cxnLst>
                <a:rect l="l" t="t" r="r" b="b"/>
                <a:pathLst>
                  <a:path w="1533237" h="1252334">
                    <a:moveTo>
                      <a:pt x="0" y="1252334"/>
                    </a:moveTo>
                    <a:lnTo>
                      <a:pt x="0" y="411824"/>
                    </a:lnTo>
                    <a:cubicBezTo>
                      <a:pt x="511079" y="374879"/>
                      <a:pt x="1262303" y="-419448"/>
                      <a:pt x="1533237" y="300989"/>
                    </a:cubicBezTo>
                    <a:lnTo>
                      <a:pt x="0" y="1252334"/>
                    </a:lnTo>
                    <a:close/>
                  </a:path>
                </a:pathLst>
              </a:custGeom>
              <a:solidFill>
                <a:srgbClr val="473953"/>
              </a:solidFill>
              <a:ln>
                <a:solidFill>
                  <a:srgbClr val="473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pic>
          <p:nvPicPr>
            <p:cNvPr id="21" name="Picture 20">
              <a:extLst>
                <a:ext uri="{FF2B5EF4-FFF2-40B4-BE49-F238E27FC236}">
                  <a16:creationId xmlns:a16="http://schemas.microsoft.com/office/drawing/2014/main" id="{62C46C60-A1CB-7413-2369-B28E3DE2409D}"/>
                </a:ext>
              </a:extLst>
            </p:cNvPr>
            <p:cNvPicPr>
              <a:picLocks noChangeAspect="1"/>
            </p:cNvPicPr>
            <p:nvPr/>
          </p:nvPicPr>
          <p:blipFill rotWithShape="1">
            <a:blip r:embed="rId2">
              <a:extLst>
                <a:ext uri="{28A0092B-C50C-407E-A947-70E740481C1C}">
                  <a14:useLocalDpi xmlns:a14="http://schemas.microsoft.com/office/drawing/2010/main" val="0"/>
                </a:ext>
              </a:extLst>
            </a:blip>
            <a:srcRect t="57531"/>
            <a:stretch/>
          </p:blipFill>
          <p:spPr>
            <a:xfrm>
              <a:off x="-491837" y="4304876"/>
              <a:ext cx="5288023" cy="1822183"/>
            </a:xfrm>
            <a:prstGeom prst="rect">
              <a:avLst/>
            </a:prstGeom>
          </p:spPr>
        </p:pic>
      </p:grpSp>
      <p:sp>
        <p:nvSpPr>
          <p:cNvPr id="23" name="TextBox 22">
            <a:extLst>
              <a:ext uri="{FF2B5EF4-FFF2-40B4-BE49-F238E27FC236}">
                <a16:creationId xmlns:a16="http://schemas.microsoft.com/office/drawing/2014/main" id="{C173022C-7AD2-A424-8206-439565C5F1CC}"/>
              </a:ext>
            </a:extLst>
          </p:cNvPr>
          <p:cNvSpPr txBox="1"/>
          <p:nvPr/>
        </p:nvSpPr>
        <p:spPr>
          <a:xfrm>
            <a:off x="3381389" y="1894623"/>
            <a:ext cx="652743" cy="1200329"/>
          </a:xfrm>
          <a:prstGeom prst="rect">
            <a:avLst/>
          </a:prstGeom>
          <a:noFill/>
        </p:spPr>
        <p:txBody>
          <a:bodyPr wrap="none" rtlCol="0">
            <a:spAutoFit/>
            <a:scene3d>
              <a:camera prst="isometricRightUp"/>
              <a:lightRig rig="threePt" dir="t"/>
            </a:scene3d>
          </a:bodyPr>
          <a:lstStyle/>
          <a:p>
            <a:r>
              <a:rPr lang="en-US" sz="7200" b="1" dirty="0">
                <a:solidFill>
                  <a:schemeClr val="bg1"/>
                </a:solidFill>
                <a:latin typeface="Cera Pro"/>
              </a:rPr>
              <a:t>2</a:t>
            </a:r>
            <a:endParaRPr lang="en-ID" sz="7200" b="1" dirty="0">
              <a:solidFill>
                <a:schemeClr val="bg1"/>
              </a:solidFill>
              <a:latin typeface="Cera Pro"/>
            </a:endParaRPr>
          </a:p>
        </p:txBody>
      </p:sp>
      <p:sp>
        <p:nvSpPr>
          <p:cNvPr id="24" name="TextBox 23">
            <a:extLst>
              <a:ext uri="{FF2B5EF4-FFF2-40B4-BE49-F238E27FC236}">
                <a16:creationId xmlns:a16="http://schemas.microsoft.com/office/drawing/2014/main" id="{4DDE515B-73DB-9217-26A1-306C4794656B}"/>
              </a:ext>
            </a:extLst>
          </p:cNvPr>
          <p:cNvSpPr txBox="1"/>
          <p:nvPr/>
        </p:nvSpPr>
        <p:spPr>
          <a:xfrm>
            <a:off x="4087538" y="2003094"/>
            <a:ext cx="8299260" cy="723275"/>
          </a:xfrm>
          <a:prstGeom prst="rect">
            <a:avLst/>
          </a:prstGeom>
          <a:noFill/>
        </p:spPr>
        <p:txBody>
          <a:bodyPr wrap="square" rtlCol="0">
            <a:spAutoFit/>
          </a:bodyPr>
          <a:lstStyle/>
          <a:p>
            <a:r>
              <a:rPr lang="en-US" sz="4000" b="1" dirty="0" err="1">
                <a:solidFill>
                  <a:srgbClr val="25479E"/>
                </a:solidFill>
                <a:latin typeface="Cera Pro" panose="00000400000000000000"/>
              </a:rPr>
              <a:t>Monev</a:t>
            </a:r>
            <a:r>
              <a:rPr lang="en-US" sz="4000" b="1" dirty="0">
                <a:solidFill>
                  <a:srgbClr val="25479E"/>
                </a:solidFill>
                <a:latin typeface="Cera Pro" panose="00000400000000000000"/>
              </a:rPr>
              <a:t> </a:t>
            </a:r>
            <a:r>
              <a:rPr lang="en-US" sz="4000" b="1" dirty="0" err="1">
                <a:solidFill>
                  <a:srgbClr val="25479E"/>
                </a:solidFill>
                <a:latin typeface="Cera Pro" panose="00000400000000000000"/>
              </a:rPr>
              <a:t>Manajemen</a:t>
            </a:r>
            <a:r>
              <a:rPr lang="en-US" sz="4000" b="1" dirty="0">
                <a:solidFill>
                  <a:srgbClr val="25479E"/>
                </a:solidFill>
                <a:latin typeface="Cera Pro" panose="00000400000000000000"/>
              </a:rPr>
              <a:t> </a:t>
            </a:r>
            <a:r>
              <a:rPr lang="en-US" sz="4000" b="1" dirty="0" err="1">
                <a:solidFill>
                  <a:srgbClr val="25479E"/>
                </a:solidFill>
                <a:latin typeface="Cera Pro" panose="00000400000000000000"/>
              </a:rPr>
              <a:t>Risiko</a:t>
            </a:r>
            <a:r>
              <a:rPr lang="en-US" sz="4000" b="1" dirty="0">
                <a:solidFill>
                  <a:srgbClr val="25479E"/>
                </a:solidFill>
                <a:latin typeface="Cera Pro" panose="00000400000000000000"/>
              </a:rPr>
              <a:t> TW 1 2023</a:t>
            </a:r>
            <a:endParaRPr lang="pl-PL" sz="4000" b="1" dirty="0">
              <a:solidFill>
                <a:srgbClr val="25479E"/>
              </a:solidFill>
              <a:latin typeface="Cera Pro" panose="00000400000000000000"/>
            </a:endParaRPr>
          </a:p>
        </p:txBody>
      </p:sp>
      <p:pic>
        <p:nvPicPr>
          <p:cNvPr id="30" name="Picture 29">
            <a:extLst>
              <a:ext uri="{FF2B5EF4-FFF2-40B4-BE49-F238E27FC236}">
                <a16:creationId xmlns:a16="http://schemas.microsoft.com/office/drawing/2014/main" id="{AD32DC16-B312-267B-B232-BBFF3A410BBC}"/>
              </a:ext>
            </a:extLst>
          </p:cNvPr>
          <p:cNvPicPr>
            <a:picLocks noChangeAspect="1"/>
          </p:cNvPicPr>
          <p:nvPr/>
        </p:nvPicPr>
        <p:blipFill rotWithShape="1">
          <a:blip r:embed="rId3">
            <a:extLst>
              <a:ext uri="{28A0092B-C50C-407E-A947-70E740481C1C}">
                <a14:useLocalDpi xmlns:a14="http://schemas.microsoft.com/office/drawing/2010/main" val="0"/>
              </a:ext>
            </a:extLst>
          </a:blip>
          <a:srcRect l="19415" t="30849" r="19906" b="41795"/>
          <a:stretch/>
        </p:blipFill>
        <p:spPr>
          <a:xfrm>
            <a:off x="10912508" y="137468"/>
            <a:ext cx="1210033" cy="544790"/>
          </a:xfrm>
          <a:prstGeom prst="rect">
            <a:avLst/>
          </a:prstGeom>
        </p:spPr>
      </p:pic>
      <p:grpSp>
        <p:nvGrpSpPr>
          <p:cNvPr id="32" name="Group 31">
            <a:extLst>
              <a:ext uri="{FF2B5EF4-FFF2-40B4-BE49-F238E27FC236}">
                <a16:creationId xmlns:a16="http://schemas.microsoft.com/office/drawing/2014/main" id="{F6E3A93A-085C-F4F5-F4C1-302E5DD5A5CC}"/>
              </a:ext>
            </a:extLst>
          </p:cNvPr>
          <p:cNvGrpSpPr/>
          <p:nvPr/>
        </p:nvGrpSpPr>
        <p:grpSpPr>
          <a:xfrm>
            <a:off x="8787782" y="3258727"/>
            <a:ext cx="3526123" cy="3459213"/>
            <a:chOff x="7507181" y="4531609"/>
            <a:chExt cx="3526123" cy="3459213"/>
          </a:xfrm>
        </p:grpSpPr>
        <p:sp>
          <p:nvSpPr>
            <p:cNvPr id="33" name="object 21">
              <a:extLst>
                <a:ext uri="{FF2B5EF4-FFF2-40B4-BE49-F238E27FC236}">
                  <a16:creationId xmlns:a16="http://schemas.microsoft.com/office/drawing/2014/main" id="{4B084C34-1551-CD16-FCC8-0657190D0533}"/>
                </a:ext>
              </a:extLst>
            </p:cNvPr>
            <p:cNvSpPr/>
            <p:nvPr/>
          </p:nvSpPr>
          <p:spPr>
            <a:xfrm>
              <a:off x="10100406" y="5985626"/>
              <a:ext cx="250304" cy="280920"/>
            </a:xfrm>
            <a:custGeom>
              <a:avLst/>
              <a:gdLst/>
              <a:ahLst/>
              <a:cxnLst/>
              <a:rect l="l" t="t" r="r" b="b"/>
              <a:pathLst>
                <a:path w="250304" h="280920">
                  <a:moveTo>
                    <a:pt x="250304" y="250326"/>
                  </a:moveTo>
                  <a:lnTo>
                    <a:pt x="250281" y="237706"/>
                  </a:lnTo>
                  <a:lnTo>
                    <a:pt x="248821" y="225153"/>
                  </a:lnTo>
                  <a:lnTo>
                    <a:pt x="245922" y="212799"/>
                  </a:lnTo>
                  <a:lnTo>
                    <a:pt x="241584" y="200778"/>
                  </a:lnTo>
                  <a:lnTo>
                    <a:pt x="235805" y="189224"/>
                  </a:lnTo>
                  <a:lnTo>
                    <a:pt x="228585" y="178271"/>
                  </a:lnTo>
                  <a:lnTo>
                    <a:pt x="219922" y="168052"/>
                  </a:lnTo>
                  <a:lnTo>
                    <a:pt x="144830" y="92871"/>
                  </a:lnTo>
                  <a:lnTo>
                    <a:pt x="62484" y="10537"/>
                  </a:lnTo>
                  <a:lnTo>
                    <a:pt x="52209" y="3297"/>
                  </a:lnTo>
                  <a:lnTo>
                    <a:pt x="40550" y="0"/>
                  </a:lnTo>
                  <a:lnTo>
                    <a:pt x="28548" y="647"/>
                  </a:lnTo>
                  <a:lnTo>
                    <a:pt x="17243" y="5241"/>
                  </a:lnTo>
                  <a:lnTo>
                    <a:pt x="10541" y="10562"/>
                  </a:lnTo>
                  <a:lnTo>
                    <a:pt x="3297" y="20810"/>
                  </a:lnTo>
                  <a:lnTo>
                    <a:pt x="0" y="32468"/>
                  </a:lnTo>
                  <a:lnTo>
                    <a:pt x="648" y="44482"/>
                  </a:lnTo>
                  <a:lnTo>
                    <a:pt x="5244" y="55800"/>
                  </a:lnTo>
                  <a:lnTo>
                    <a:pt x="92875" y="144827"/>
                  </a:lnTo>
                  <a:lnTo>
                    <a:pt x="166306" y="218258"/>
                  </a:lnTo>
                  <a:lnTo>
                    <a:pt x="218224" y="270163"/>
                  </a:lnTo>
                  <a:lnTo>
                    <a:pt x="229103" y="277680"/>
                  </a:lnTo>
                  <a:lnTo>
                    <a:pt x="241482" y="280817"/>
                  </a:lnTo>
                  <a:lnTo>
                    <a:pt x="244246" y="280920"/>
                  </a:lnTo>
                  <a:lnTo>
                    <a:pt x="247760" y="268622"/>
                  </a:lnTo>
                  <a:lnTo>
                    <a:pt x="249840" y="256094"/>
                  </a:lnTo>
                  <a:lnTo>
                    <a:pt x="250304" y="250326"/>
                  </a:lnTo>
                  <a:close/>
                </a:path>
              </a:pathLst>
            </a:custGeom>
            <a:solidFill>
              <a:srgbClr val="ECB133"/>
            </a:solidFill>
          </p:spPr>
          <p:txBody>
            <a:bodyPr wrap="square" lIns="0" tIns="0" rIns="0" bIns="0" rtlCol="0">
              <a:noAutofit/>
            </a:bodyPr>
            <a:lstStyle/>
            <a:p>
              <a:endParaRPr/>
            </a:p>
          </p:txBody>
        </p:sp>
        <p:sp>
          <p:nvSpPr>
            <p:cNvPr id="34" name="object 22">
              <a:extLst>
                <a:ext uri="{FF2B5EF4-FFF2-40B4-BE49-F238E27FC236}">
                  <a16:creationId xmlns:a16="http://schemas.microsoft.com/office/drawing/2014/main" id="{5FF67793-6747-61A3-2AAD-35FEAAB0D51E}"/>
                </a:ext>
              </a:extLst>
            </p:cNvPr>
            <p:cNvSpPr/>
            <p:nvPr/>
          </p:nvSpPr>
          <p:spPr>
            <a:xfrm>
              <a:off x="9944632" y="6141428"/>
              <a:ext cx="280857" cy="250493"/>
            </a:xfrm>
            <a:custGeom>
              <a:avLst/>
              <a:gdLst/>
              <a:ahLst/>
              <a:cxnLst/>
              <a:rect l="l" t="t" r="r" b="b"/>
              <a:pathLst>
                <a:path w="280857" h="250493">
                  <a:moveTo>
                    <a:pt x="280857" y="244245"/>
                  </a:moveTo>
                  <a:lnTo>
                    <a:pt x="278703" y="231711"/>
                  </a:lnTo>
                  <a:lnTo>
                    <a:pt x="272163" y="220400"/>
                  </a:lnTo>
                  <a:lnTo>
                    <a:pt x="270138" y="218198"/>
                  </a:lnTo>
                  <a:lnTo>
                    <a:pt x="219084" y="167144"/>
                  </a:lnTo>
                  <a:lnTo>
                    <a:pt x="217408" y="165467"/>
                  </a:lnTo>
                  <a:lnTo>
                    <a:pt x="144814" y="92874"/>
                  </a:lnTo>
                  <a:lnTo>
                    <a:pt x="62468" y="10527"/>
                  </a:lnTo>
                  <a:lnTo>
                    <a:pt x="52208" y="3290"/>
                  </a:lnTo>
                  <a:lnTo>
                    <a:pt x="40549" y="0"/>
                  </a:lnTo>
                  <a:lnTo>
                    <a:pt x="28537" y="647"/>
                  </a:lnTo>
                  <a:lnTo>
                    <a:pt x="17220" y="5228"/>
                  </a:lnTo>
                  <a:lnTo>
                    <a:pt x="10512" y="10527"/>
                  </a:lnTo>
                  <a:lnTo>
                    <a:pt x="3290" y="20783"/>
                  </a:lnTo>
                  <a:lnTo>
                    <a:pt x="0" y="32444"/>
                  </a:lnTo>
                  <a:lnTo>
                    <a:pt x="645" y="44461"/>
                  </a:lnTo>
                  <a:lnTo>
                    <a:pt x="5232" y="55783"/>
                  </a:lnTo>
                  <a:lnTo>
                    <a:pt x="166303" y="218248"/>
                  </a:lnTo>
                  <a:lnTo>
                    <a:pt x="176048" y="226910"/>
                  </a:lnTo>
                  <a:lnTo>
                    <a:pt x="186512" y="234220"/>
                  </a:lnTo>
                  <a:lnTo>
                    <a:pt x="197573" y="240179"/>
                  </a:lnTo>
                  <a:lnTo>
                    <a:pt x="209109" y="244786"/>
                  </a:lnTo>
                  <a:lnTo>
                    <a:pt x="220998" y="248040"/>
                  </a:lnTo>
                  <a:lnTo>
                    <a:pt x="233118" y="249943"/>
                  </a:lnTo>
                  <a:lnTo>
                    <a:pt x="245346" y="250493"/>
                  </a:lnTo>
                  <a:lnTo>
                    <a:pt x="257562" y="249691"/>
                  </a:lnTo>
                  <a:lnTo>
                    <a:pt x="269642" y="247536"/>
                  </a:lnTo>
                  <a:lnTo>
                    <a:pt x="280857" y="244245"/>
                  </a:lnTo>
                  <a:close/>
                </a:path>
              </a:pathLst>
            </a:custGeom>
            <a:solidFill>
              <a:srgbClr val="ECB133"/>
            </a:solidFill>
          </p:spPr>
          <p:txBody>
            <a:bodyPr wrap="square" lIns="0" tIns="0" rIns="0" bIns="0" rtlCol="0">
              <a:noAutofit/>
            </a:bodyPr>
            <a:lstStyle/>
            <a:p>
              <a:endParaRPr/>
            </a:p>
          </p:txBody>
        </p:sp>
        <p:sp>
          <p:nvSpPr>
            <p:cNvPr id="35" name="object 23">
              <a:extLst>
                <a:ext uri="{FF2B5EF4-FFF2-40B4-BE49-F238E27FC236}">
                  <a16:creationId xmlns:a16="http://schemas.microsoft.com/office/drawing/2014/main" id="{AC193559-5B09-0873-A5D4-5CB1AC12D63D}"/>
                </a:ext>
              </a:extLst>
            </p:cNvPr>
            <p:cNvSpPr/>
            <p:nvPr/>
          </p:nvSpPr>
          <p:spPr>
            <a:xfrm>
              <a:off x="10178272" y="6219286"/>
              <a:ext cx="124896" cy="124886"/>
            </a:xfrm>
            <a:custGeom>
              <a:avLst/>
              <a:gdLst/>
              <a:ahLst/>
              <a:cxnLst/>
              <a:rect l="l" t="t" r="r" b="b"/>
              <a:pathLst>
                <a:path w="124896" h="124886">
                  <a:moveTo>
                    <a:pt x="62453" y="114353"/>
                  </a:moveTo>
                  <a:lnTo>
                    <a:pt x="72702" y="121592"/>
                  </a:lnTo>
                  <a:lnTo>
                    <a:pt x="84360" y="124886"/>
                  </a:lnTo>
                  <a:lnTo>
                    <a:pt x="96374" y="124235"/>
                  </a:lnTo>
                  <a:lnTo>
                    <a:pt x="107696" y="119640"/>
                  </a:lnTo>
                  <a:lnTo>
                    <a:pt x="114371" y="114353"/>
                  </a:lnTo>
                  <a:lnTo>
                    <a:pt x="121609" y="104082"/>
                  </a:lnTo>
                  <a:lnTo>
                    <a:pt x="124896" y="92419"/>
                  </a:lnTo>
                  <a:lnTo>
                    <a:pt x="124241" y="80410"/>
                  </a:lnTo>
                  <a:lnTo>
                    <a:pt x="119652" y="69105"/>
                  </a:lnTo>
                  <a:lnTo>
                    <a:pt x="114371" y="62436"/>
                  </a:lnTo>
                  <a:lnTo>
                    <a:pt x="62491" y="10544"/>
                  </a:lnTo>
                  <a:lnTo>
                    <a:pt x="52199" y="3283"/>
                  </a:lnTo>
                  <a:lnTo>
                    <a:pt x="40530" y="0"/>
                  </a:lnTo>
                  <a:lnTo>
                    <a:pt x="28511" y="655"/>
                  </a:lnTo>
                  <a:lnTo>
                    <a:pt x="17192" y="5249"/>
                  </a:lnTo>
                  <a:lnTo>
                    <a:pt x="10548" y="10505"/>
                  </a:lnTo>
                  <a:lnTo>
                    <a:pt x="3301" y="20769"/>
                  </a:lnTo>
                  <a:lnTo>
                    <a:pt x="0" y="32435"/>
                  </a:lnTo>
                  <a:lnTo>
                    <a:pt x="643" y="44448"/>
                  </a:lnTo>
                  <a:lnTo>
                    <a:pt x="5232" y="55756"/>
                  </a:lnTo>
                  <a:lnTo>
                    <a:pt x="10548" y="62448"/>
                  </a:lnTo>
                  <a:lnTo>
                    <a:pt x="62453" y="114353"/>
                  </a:lnTo>
                  <a:close/>
                </a:path>
              </a:pathLst>
            </a:custGeom>
            <a:solidFill>
              <a:srgbClr val="ECB133"/>
            </a:solidFill>
          </p:spPr>
          <p:txBody>
            <a:bodyPr wrap="square" lIns="0" tIns="0" rIns="0" bIns="0" rtlCol="0">
              <a:noAutofit/>
            </a:bodyPr>
            <a:lstStyle/>
            <a:p>
              <a:endParaRPr/>
            </a:p>
          </p:txBody>
        </p:sp>
        <p:sp>
          <p:nvSpPr>
            <p:cNvPr id="36" name="object 24">
              <a:extLst>
                <a:ext uri="{FF2B5EF4-FFF2-40B4-BE49-F238E27FC236}">
                  <a16:creationId xmlns:a16="http://schemas.microsoft.com/office/drawing/2014/main" id="{8B5AB67B-4A34-F5D2-1916-159B678FEACF}"/>
                </a:ext>
              </a:extLst>
            </p:cNvPr>
            <p:cNvSpPr/>
            <p:nvPr/>
          </p:nvSpPr>
          <p:spPr>
            <a:xfrm>
              <a:off x="10541027" y="6456819"/>
              <a:ext cx="280885" cy="250311"/>
            </a:xfrm>
            <a:custGeom>
              <a:avLst/>
              <a:gdLst/>
              <a:ahLst/>
              <a:cxnLst/>
              <a:rect l="l" t="t" r="r" b="b"/>
              <a:pathLst>
                <a:path w="280885" h="250311">
                  <a:moveTo>
                    <a:pt x="30556" y="0"/>
                  </a:moveTo>
                  <a:lnTo>
                    <a:pt x="24817" y="470"/>
                  </a:lnTo>
                  <a:lnTo>
                    <a:pt x="12279" y="2554"/>
                  </a:lnTo>
                  <a:lnTo>
                    <a:pt x="0" y="6083"/>
                  </a:lnTo>
                  <a:lnTo>
                    <a:pt x="95" y="8875"/>
                  </a:lnTo>
                  <a:lnTo>
                    <a:pt x="3224" y="21245"/>
                  </a:lnTo>
                  <a:lnTo>
                    <a:pt x="10744" y="32105"/>
                  </a:lnTo>
                  <a:lnTo>
                    <a:pt x="62649" y="84010"/>
                  </a:lnTo>
                  <a:lnTo>
                    <a:pt x="136055" y="157441"/>
                  </a:lnTo>
                  <a:lnTo>
                    <a:pt x="218401" y="239788"/>
                  </a:lnTo>
                  <a:lnTo>
                    <a:pt x="225079" y="245075"/>
                  </a:lnTo>
                  <a:lnTo>
                    <a:pt x="236396" y="249663"/>
                  </a:lnTo>
                  <a:lnTo>
                    <a:pt x="248412" y="250311"/>
                  </a:lnTo>
                  <a:lnTo>
                    <a:pt x="260078" y="247019"/>
                  </a:lnTo>
                  <a:lnTo>
                    <a:pt x="270344" y="239788"/>
                  </a:lnTo>
                  <a:lnTo>
                    <a:pt x="275646" y="233098"/>
                  </a:lnTo>
                  <a:lnTo>
                    <a:pt x="280238" y="221783"/>
                  </a:lnTo>
                  <a:lnTo>
                    <a:pt x="280885" y="209776"/>
                  </a:lnTo>
                  <a:lnTo>
                    <a:pt x="277587" y="198119"/>
                  </a:lnTo>
                  <a:lnTo>
                    <a:pt x="270344" y="187858"/>
                  </a:lnTo>
                  <a:lnTo>
                    <a:pt x="187998" y="105486"/>
                  </a:lnTo>
                  <a:lnTo>
                    <a:pt x="114566" y="32067"/>
                  </a:lnTo>
                  <a:lnTo>
                    <a:pt x="102628" y="21745"/>
                  </a:lnTo>
                  <a:lnTo>
                    <a:pt x="91680" y="14521"/>
                  </a:lnTo>
                  <a:lnTo>
                    <a:pt x="80128" y="8740"/>
                  </a:lnTo>
                  <a:lnTo>
                    <a:pt x="68105" y="4399"/>
                  </a:lnTo>
                  <a:lnTo>
                    <a:pt x="55747" y="1497"/>
                  </a:lnTo>
                  <a:lnTo>
                    <a:pt x="43186" y="31"/>
                  </a:lnTo>
                  <a:lnTo>
                    <a:pt x="30556" y="0"/>
                  </a:lnTo>
                  <a:close/>
                </a:path>
              </a:pathLst>
            </a:custGeom>
            <a:solidFill>
              <a:srgbClr val="ECB133"/>
            </a:solidFill>
          </p:spPr>
          <p:txBody>
            <a:bodyPr wrap="square" lIns="0" tIns="0" rIns="0" bIns="0" rtlCol="0">
              <a:noAutofit/>
            </a:bodyPr>
            <a:lstStyle/>
            <a:p>
              <a:endParaRPr/>
            </a:p>
          </p:txBody>
        </p:sp>
        <p:sp>
          <p:nvSpPr>
            <p:cNvPr id="37" name="object 25">
              <a:extLst>
                <a:ext uri="{FF2B5EF4-FFF2-40B4-BE49-F238E27FC236}">
                  <a16:creationId xmlns:a16="http://schemas.microsoft.com/office/drawing/2014/main" id="{049E884E-5F40-8080-DEC5-CFF272D3EFFB}"/>
                </a:ext>
              </a:extLst>
            </p:cNvPr>
            <p:cNvSpPr/>
            <p:nvPr/>
          </p:nvSpPr>
          <p:spPr>
            <a:xfrm>
              <a:off x="10415624" y="6582016"/>
              <a:ext cx="250498" cy="280901"/>
            </a:xfrm>
            <a:custGeom>
              <a:avLst/>
              <a:gdLst/>
              <a:ahLst/>
              <a:cxnLst/>
              <a:rect l="l" t="t" r="r" b="b"/>
              <a:pathLst>
                <a:path w="250498" h="280901">
                  <a:moveTo>
                    <a:pt x="6237" y="0"/>
                  </a:moveTo>
                  <a:lnTo>
                    <a:pt x="2945" y="11247"/>
                  </a:lnTo>
                  <a:lnTo>
                    <a:pt x="797" y="23336"/>
                  </a:lnTo>
                  <a:lnTo>
                    <a:pt x="0" y="35556"/>
                  </a:lnTo>
                  <a:lnTo>
                    <a:pt x="554" y="47788"/>
                  </a:lnTo>
                  <a:lnTo>
                    <a:pt x="2459" y="59908"/>
                  </a:lnTo>
                  <a:lnTo>
                    <a:pt x="5715" y="71795"/>
                  </a:lnTo>
                  <a:lnTo>
                    <a:pt x="10320" y="83329"/>
                  </a:lnTo>
                  <a:lnTo>
                    <a:pt x="16276" y="94387"/>
                  </a:lnTo>
                  <a:lnTo>
                    <a:pt x="23581" y="104849"/>
                  </a:lnTo>
                  <a:lnTo>
                    <a:pt x="32234" y="114592"/>
                  </a:lnTo>
                  <a:lnTo>
                    <a:pt x="188025" y="270370"/>
                  </a:lnTo>
                  <a:lnTo>
                    <a:pt x="206035" y="280255"/>
                  </a:lnTo>
                  <a:lnTo>
                    <a:pt x="218044" y="280901"/>
                  </a:lnTo>
                  <a:lnTo>
                    <a:pt x="229702" y="277606"/>
                  </a:lnTo>
                  <a:lnTo>
                    <a:pt x="239968" y="270370"/>
                  </a:lnTo>
                  <a:lnTo>
                    <a:pt x="245274" y="263675"/>
                  </a:lnTo>
                  <a:lnTo>
                    <a:pt x="249857" y="252363"/>
                  </a:lnTo>
                  <a:lnTo>
                    <a:pt x="250498" y="240354"/>
                  </a:lnTo>
                  <a:lnTo>
                    <a:pt x="247200" y="228694"/>
                  </a:lnTo>
                  <a:lnTo>
                    <a:pt x="239968" y="218427"/>
                  </a:lnTo>
                  <a:lnTo>
                    <a:pt x="157621" y="136105"/>
                  </a:lnTo>
                  <a:lnTo>
                    <a:pt x="85028" y="63500"/>
                  </a:lnTo>
                  <a:lnTo>
                    <a:pt x="83326" y="61798"/>
                  </a:lnTo>
                  <a:lnTo>
                    <a:pt x="32323" y="10769"/>
                  </a:lnTo>
                  <a:lnTo>
                    <a:pt x="30095" y="8721"/>
                  </a:lnTo>
                  <a:lnTo>
                    <a:pt x="18774" y="2178"/>
                  </a:lnTo>
                  <a:lnTo>
                    <a:pt x="6237" y="0"/>
                  </a:lnTo>
                  <a:close/>
                </a:path>
              </a:pathLst>
            </a:custGeom>
            <a:solidFill>
              <a:srgbClr val="ECB133"/>
            </a:solidFill>
          </p:spPr>
          <p:txBody>
            <a:bodyPr wrap="square" lIns="0" tIns="0" rIns="0" bIns="0" rtlCol="0">
              <a:noAutofit/>
            </a:bodyPr>
            <a:lstStyle/>
            <a:p>
              <a:endParaRPr/>
            </a:p>
          </p:txBody>
        </p:sp>
        <p:sp>
          <p:nvSpPr>
            <p:cNvPr id="38" name="object 26">
              <a:extLst>
                <a:ext uri="{FF2B5EF4-FFF2-40B4-BE49-F238E27FC236}">
                  <a16:creationId xmlns:a16="http://schemas.microsoft.com/office/drawing/2014/main" id="{06004344-019E-7093-D182-76BE97D6937F}"/>
                </a:ext>
              </a:extLst>
            </p:cNvPr>
            <p:cNvSpPr/>
            <p:nvPr/>
          </p:nvSpPr>
          <p:spPr>
            <a:xfrm>
              <a:off x="10463385" y="6504373"/>
              <a:ext cx="124875" cy="124892"/>
            </a:xfrm>
            <a:custGeom>
              <a:avLst/>
              <a:gdLst/>
              <a:ahLst/>
              <a:cxnLst/>
              <a:rect l="l" t="t" r="r" b="b"/>
              <a:pathLst>
                <a:path w="124875" h="124892">
                  <a:moveTo>
                    <a:pt x="10530" y="62479"/>
                  </a:moveTo>
                  <a:lnTo>
                    <a:pt x="62410" y="114359"/>
                  </a:lnTo>
                  <a:lnTo>
                    <a:pt x="69068" y="119641"/>
                  </a:lnTo>
                  <a:lnTo>
                    <a:pt x="80381" y="124239"/>
                  </a:lnTo>
                  <a:lnTo>
                    <a:pt x="92396" y="124892"/>
                  </a:lnTo>
                  <a:lnTo>
                    <a:pt x="104057" y="121598"/>
                  </a:lnTo>
                  <a:lnTo>
                    <a:pt x="114315" y="114359"/>
                  </a:lnTo>
                  <a:lnTo>
                    <a:pt x="119611" y="107681"/>
                  </a:lnTo>
                  <a:lnTo>
                    <a:pt x="124216" y="96363"/>
                  </a:lnTo>
                  <a:lnTo>
                    <a:pt x="124875" y="84354"/>
                  </a:lnTo>
                  <a:lnTo>
                    <a:pt x="121591" y="72699"/>
                  </a:lnTo>
                  <a:lnTo>
                    <a:pt x="114366" y="62441"/>
                  </a:lnTo>
                  <a:lnTo>
                    <a:pt x="62461" y="10524"/>
                  </a:lnTo>
                  <a:lnTo>
                    <a:pt x="55791" y="5237"/>
                  </a:lnTo>
                  <a:lnTo>
                    <a:pt x="44471" y="648"/>
                  </a:lnTo>
                  <a:lnTo>
                    <a:pt x="32455" y="0"/>
                  </a:lnTo>
                  <a:lnTo>
                    <a:pt x="20792" y="3291"/>
                  </a:lnTo>
                  <a:lnTo>
                    <a:pt x="10530" y="10524"/>
                  </a:lnTo>
                  <a:lnTo>
                    <a:pt x="5229" y="17230"/>
                  </a:lnTo>
                  <a:lnTo>
                    <a:pt x="644" y="28550"/>
                  </a:lnTo>
                  <a:lnTo>
                    <a:pt x="0" y="40558"/>
                  </a:lnTo>
                  <a:lnTo>
                    <a:pt x="3295" y="52215"/>
                  </a:lnTo>
                  <a:lnTo>
                    <a:pt x="10530" y="62479"/>
                  </a:lnTo>
                  <a:close/>
                </a:path>
              </a:pathLst>
            </a:custGeom>
            <a:solidFill>
              <a:srgbClr val="ECB133"/>
            </a:solidFill>
          </p:spPr>
          <p:txBody>
            <a:bodyPr wrap="square" lIns="0" tIns="0" rIns="0" bIns="0" rtlCol="0">
              <a:noAutofit/>
            </a:bodyPr>
            <a:lstStyle/>
            <a:p>
              <a:endParaRPr/>
            </a:p>
          </p:txBody>
        </p:sp>
        <p:sp>
          <p:nvSpPr>
            <p:cNvPr id="39" name="object 27">
              <a:extLst>
                <a:ext uri="{FF2B5EF4-FFF2-40B4-BE49-F238E27FC236}">
                  <a16:creationId xmlns:a16="http://schemas.microsoft.com/office/drawing/2014/main" id="{933D05A5-3822-5C65-BB13-AD43CA0C420B}"/>
                </a:ext>
              </a:extLst>
            </p:cNvPr>
            <p:cNvSpPr/>
            <p:nvPr/>
          </p:nvSpPr>
          <p:spPr>
            <a:xfrm>
              <a:off x="10415835" y="5985618"/>
              <a:ext cx="250281" cy="280909"/>
            </a:xfrm>
            <a:custGeom>
              <a:avLst/>
              <a:gdLst/>
              <a:ahLst/>
              <a:cxnLst/>
              <a:rect l="l" t="t" r="r" b="b"/>
              <a:pathLst>
                <a:path w="250281" h="280909">
                  <a:moveTo>
                    <a:pt x="0" y="250353"/>
                  </a:moveTo>
                  <a:lnTo>
                    <a:pt x="446" y="256084"/>
                  </a:lnTo>
                  <a:lnTo>
                    <a:pt x="2505" y="268626"/>
                  </a:lnTo>
                  <a:lnTo>
                    <a:pt x="6032" y="280909"/>
                  </a:lnTo>
                  <a:lnTo>
                    <a:pt x="8837" y="280810"/>
                  </a:lnTo>
                  <a:lnTo>
                    <a:pt x="21214" y="277678"/>
                  </a:lnTo>
                  <a:lnTo>
                    <a:pt x="32080" y="270165"/>
                  </a:lnTo>
                  <a:lnTo>
                    <a:pt x="83959" y="218260"/>
                  </a:lnTo>
                  <a:lnTo>
                    <a:pt x="157403" y="144829"/>
                  </a:lnTo>
                  <a:lnTo>
                    <a:pt x="239763" y="62495"/>
                  </a:lnTo>
                  <a:lnTo>
                    <a:pt x="245050" y="55812"/>
                  </a:lnTo>
                  <a:lnTo>
                    <a:pt x="249636" y="44491"/>
                  </a:lnTo>
                  <a:lnTo>
                    <a:pt x="250281" y="32477"/>
                  </a:lnTo>
                  <a:lnTo>
                    <a:pt x="246981" y="20818"/>
                  </a:lnTo>
                  <a:lnTo>
                    <a:pt x="239737" y="10564"/>
                  </a:lnTo>
                  <a:lnTo>
                    <a:pt x="233067" y="5262"/>
                  </a:lnTo>
                  <a:lnTo>
                    <a:pt x="221759" y="655"/>
                  </a:lnTo>
                  <a:lnTo>
                    <a:pt x="209755" y="0"/>
                  </a:lnTo>
                  <a:lnTo>
                    <a:pt x="198102" y="3295"/>
                  </a:lnTo>
                  <a:lnTo>
                    <a:pt x="187845" y="10539"/>
                  </a:lnTo>
                  <a:lnTo>
                    <a:pt x="105498" y="92886"/>
                  </a:lnTo>
                  <a:lnTo>
                    <a:pt x="32016" y="166343"/>
                  </a:lnTo>
                  <a:lnTo>
                    <a:pt x="30366" y="168081"/>
                  </a:lnTo>
                  <a:lnTo>
                    <a:pt x="21706" y="178290"/>
                  </a:lnTo>
                  <a:lnTo>
                    <a:pt x="14488" y="189236"/>
                  </a:lnTo>
                  <a:lnTo>
                    <a:pt x="8711" y="200786"/>
                  </a:lnTo>
                  <a:lnTo>
                    <a:pt x="4374" y="212806"/>
                  </a:lnTo>
                  <a:lnTo>
                    <a:pt x="1476" y="225163"/>
                  </a:lnTo>
                  <a:lnTo>
                    <a:pt x="18" y="237723"/>
                  </a:lnTo>
                  <a:lnTo>
                    <a:pt x="0" y="250353"/>
                  </a:lnTo>
                  <a:close/>
                </a:path>
              </a:pathLst>
            </a:custGeom>
            <a:solidFill>
              <a:srgbClr val="ECB133"/>
            </a:solidFill>
          </p:spPr>
          <p:txBody>
            <a:bodyPr wrap="square" lIns="0" tIns="0" rIns="0" bIns="0" rtlCol="0">
              <a:noAutofit/>
            </a:bodyPr>
            <a:lstStyle/>
            <a:p>
              <a:endParaRPr/>
            </a:p>
          </p:txBody>
        </p:sp>
        <p:sp>
          <p:nvSpPr>
            <p:cNvPr id="40" name="object 28">
              <a:extLst>
                <a:ext uri="{FF2B5EF4-FFF2-40B4-BE49-F238E27FC236}">
                  <a16:creationId xmlns:a16="http://schemas.microsoft.com/office/drawing/2014/main" id="{1C6EF128-3297-EBDA-C48B-67B88B51B7F4}"/>
                </a:ext>
              </a:extLst>
            </p:cNvPr>
            <p:cNvSpPr/>
            <p:nvPr/>
          </p:nvSpPr>
          <p:spPr>
            <a:xfrm>
              <a:off x="10541025" y="6141415"/>
              <a:ext cx="280872" cy="250506"/>
            </a:xfrm>
            <a:custGeom>
              <a:avLst/>
              <a:gdLst/>
              <a:ahLst/>
              <a:cxnLst/>
              <a:rect l="l" t="t" r="r" b="b"/>
              <a:pathLst>
                <a:path w="280872" h="250506">
                  <a:moveTo>
                    <a:pt x="0" y="244258"/>
                  </a:moveTo>
                  <a:lnTo>
                    <a:pt x="11236" y="247551"/>
                  </a:lnTo>
                  <a:lnTo>
                    <a:pt x="23323" y="249705"/>
                  </a:lnTo>
                  <a:lnTo>
                    <a:pt x="35540" y="250506"/>
                  </a:lnTo>
                  <a:lnTo>
                    <a:pt x="47768" y="249955"/>
                  </a:lnTo>
                  <a:lnTo>
                    <a:pt x="59884" y="248052"/>
                  </a:lnTo>
                  <a:lnTo>
                    <a:pt x="71769" y="244797"/>
                  </a:lnTo>
                  <a:lnTo>
                    <a:pt x="83300" y="240191"/>
                  </a:lnTo>
                  <a:lnTo>
                    <a:pt x="94357" y="234232"/>
                  </a:lnTo>
                  <a:lnTo>
                    <a:pt x="104820" y="226922"/>
                  </a:lnTo>
                  <a:lnTo>
                    <a:pt x="114566" y="218261"/>
                  </a:lnTo>
                  <a:lnTo>
                    <a:pt x="270357" y="62483"/>
                  </a:lnTo>
                  <a:lnTo>
                    <a:pt x="280236" y="44456"/>
                  </a:lnTo>
                  <a:lnTo>
                    <a:pt x="280872" y="32444"/>
                  </a:lnTo>
                  <a:lnTo>
                    <a:pt x="277570" y="20789"/>
                  </a:lnTo>
                  <a:lnTo>
                    <a:pt x="270332" y="10540"/>
                  </a:lnTo>
                  <a:lnTo>
                    <a:pt x="263640" y="5238"/>
                  </a:lnTo>
                  <a:lnTo>
                    <a:pt x="252324" y="646"/>
                  </a:lnTo>
                  <a:lnTo>
                    <a:pt x="240314" y="0"/>
                  </a:lnTo>
                  <a:lnTo>
                    <a:pt x="228657" y="3297"/>
                  </a:lnTo>
                  <a:lnTo>
                    <a:pt x="218401" y="10540"/>
                  </a:lnTo>
                  <a:lnTo>
                    <a:pt x="136055" y="92887"/>
                  </a:lnTo>
                  <a:lnTo>
                    <a:pt x="63474" y="165467"/>
                  </a:lnTo>
                  <a:lnTo>
                    <a:pt x="61798" y="167156"/>
                  </a:lnTo>
                  <a:lnTo>
                    <a:pt x="10756" y="218185"/>
                  </a:lnTo>
                  <a:lnTo>
                    <a:pt x="8700" y="220428"/>
                  </a:lnTo>
                  <a:lnTo>
                    <a:pt x="2155" y="231746"/>
                  </a:lnTo>
                  <a:lnTo>
                    <a:pt x="0" y="244258"/>
                  </a:lnTo>
                  <a:close/>
                </a:path>
              </a:pathLst>
            </a:custGeom>
            <a:solidFill>
              <a:srgbClr val="ECB133"/>
            </a:solidFill>
          </p:spPr>
          <p:txBody>
            <a:bodyPr wrap="square" lIns="0" tIns="0" rIns="0" bIns="0" rtlCol="0">
              <a:noAutofit/>
            </a:bodyPr>
            <a:lstStyle/>
            <a:p>
              <a:endParaRPr/>
            </a:p>
          </p:txBody>
        </p:sp>
        <p:sp>
          <p:nvSpPr>
            <p:cNvPr id="41" name="object 29">
              <a:extLst>
                <a:ext uri="{FF2B5EF4-FFF2-40B4-BE49-F238E27FC236}">
                  <a16:creationId xmlns:a16="http://schemas.microsoft.com/office/drawing/2014/main" id="{8B8695F7-D711-8254-3430-F767D5158349}"/>
                </a:ext>
              </a:extLst>
            </p:cNvPr>
            <p:cNvSpPr/>
            <p:nvPr/>
          </p:nvSpPr>
          <p:spPr>
            <a:xfrm>
              <a:off x="10463361" y="6219278"/>
              <a:ext cx="124883" cy="124894"/>
            </a:xfrm>
            <a:custGeom>
              <a:avLst/>
              <a:gdLst/>
              <a:ahLst/>
              <a:cxnLst/>
              <a:rect l="l" t="t" r="r" b="b"/>
              <a:pathLst>
                <a:path w="124883" h="124894">
                  <a:moveTo>
                    <a:pt x="62458" y="114361"/>
                  </a:moveTo>
                  <a:lnTo>
                    <a:pt x="114338" y="62507"/>
                  </a:lnTo>
                  <a:lnTo>
                    <a:pt x="119651" y="55760"/>
                  </a:lnTo>
                  <a:lnTo>
                    <a:pt x="124238" y="44451"/>
                  </a:lnTo>
                  <a:lnTo>
                    <a:pt x="124883" y="32439"/>
                  </a:lnTo>
                  <a:lnTo>
                    <a:pt x="121583" y="20776"/>
                  </a:lnTo>
                  <a:lnTo>
                    <a:pt x="114338" y="10513"/>
                  </a:lnTo>
                  <a:lnTo>
                    <a:pt x="107701" y="5248"/>
                  </a:lnTo>
                  <a:lnTo>
                    <a:pt x="96386" y="651"/>
                  </a:lnTo>
                  <a:lnTo>
                    <a:pt x="84368" y="0"/>
                  </a:lnTo>
                  <a:lnTo>
                    <a:pt x="72702" y="3288"/>
                  </a:lnTo>
                  <a:lnTo>
                    <a:pt x="62445" y="10513"/>
                  </a:lnTo>
                  <a:lnTo>
                    <a:pt x="10553" y="62444"/>
                  </a:lnTo>
                  <a:lnTo>
                    <a:pt x="5244" y="69114"/>
                  </a:lnTo>
                  <a:lnTo>
                    <a:pt x="648" y="80421"/>
                  </a:lnTo>
                  <a:lnTo>
                    <a:pt x="0" y="92432"/>
                  </a:lnTo>
                  <a:lnTo>
                    <a:pt x="3297" y="104095"/>
                  </a:lnTo>
                  <a:lnTo>
                    <a:pt x="10541" y="114361"/>
                  </a:lnTo>
                  <a:lnTo>
                    <a:pt x="17210" y="119648"/>
                  </a:lnTo>
                  <a:lnTo>
                    <a:pt x="28525" y="124243"/>
                  </a:lnTo>
                  <a:lnTo>
                    <a:pt x="40537" y="124894"/>
                  </a:lnTo>
                  <a:lnTo>
                    <a:pt x="52198" y="121600"/>
                  </a:lnTo>
                  <a:lnTo>
                    <a:pt x="62458" y="114361"/>
                  </a:lnTo>
                  <a:close/>
                </a:path>
              </a:pathLst>
            </a:custGeom>
            <a:solidFill>
              <a:srgbClr val="ECB133"/>
            </a:solidFill>
          </p:spPr>
          <p:txBody>
            <a:bodyPr wrap="square" lIns="0" tIns="0" rIns="0" bIns="0" rtlCol="0">
              <a:noAutofit/>
            </a:bodyPr>
            <a:lstStyle/>
            <a:p>
              <a:endParaRPr/>
            </a:p>
          </p:txBody>
        </p:sp>
        <p:sp>
          <p:nvSpPr>
            <p:cNvPr id="42" name="object 30">
              <a:extLst>
                <a:ext uri="{FF2B5EF4-FFF2-40B4-BE49-F238E27FC236}">
                  <a16:creationId xmlns:a16="http://schemas.microsoft.com/office/drawing/2014/main" id="{0A1BC973-94DC-767E-0821-0B90CED054EF}"/>
                </a:ext>
              </a:extLst>
            </p:cNvPr>
            <p:cNvSpPr/>
            <p:nvPr/>
          </p:nvSpPr>
          <p:spPr>
            <a:xfrm>
              <a:off x="9944629" y="6456819"/>
              <a:ext cx="280864" cy="250311"/>
            </a:xfrm>
            <a:custGeom>
              <a:avLst/>
              <a:gdLst/>
              <a:ahLst/>
              <a:cxnLst/>
              <a:rect l="l" t="t" r="r" b="b"/>
              <a:pathLst>
                <a:path w="280864" h="250311">
                  <a:moveTo>
                    <a:pt x="250307" y="0"/>
                  </a:moveTo>
                  <a:lnTo>
                    <a:pt x="237684" y="31"/>
                  </a:lnTo>
                  <a:lnTo>
                    <a:pt x="225126" y="1498"/>
                  </a:lnTo>
                  <a:lnTo>
                    <a:pt x="212769" y="4402"/>
                  </a:lnTo>
                  <a:lnTo>
                    <a:pt x="200747" y="8745"/>
                  </a:lnTo>
                  <a:lnTo>
                    <a:pt x="189194" y="14529"/>
                  </a:lnTo>
                  <a:lnTo>
                    <a:pt x="178244" y="21757"/>
                  </a:lnTo>
                  <a:lnTo>
                    <a:pt x="168032" y="30430"/>
                  </a:lnTo>
                  <a:lnTo>
                    <a:pt x="92866" y="105524"/>
                  </a:lnTo>
                  <a:lnTo>
                    <a:pt x="10519" y="187858"/>
                  </a:lnTo>
                  <a:lnTo>
                    <a:pt x="3296" y="198119"/>
                  </a:lnTo>
                  <a:lnTo>
                    <a:pt x="0" y="209776"/>
                  </a:lnTo>
                  <a:lnTo>
                    <a:pt x="638" y="221783"/>
                  </a:lnTo>
                  <a:lnTo>
                    <a:pt x="5220" y="233098"/>
                  </a:lnTo>
                  <a:lnTo>
                    <a:pt x="10519" y="239788"/>
                  </a:lnTo>
                  <a:lnTo>
                    <a:pt x="20785" y="247019"/>
                  </a:lnTo>
                  <a:lnTo>
                    <a:pt x="32451" y="250311"/>
                  </a:lnTo>
                  <a:lnTo>
                    <a:pt x="44467" y="249663"/>
                  </a:lnTo>
                  <a:lnTo>
                    <a:pt x="55784" y="245075"/>
                  </a:lnTo>
                  <a:lnTo>
                    <a:pt x="62462" y="239788"/>
                  </a:lnTo>
                  <a:lnTo>
                    <a:pt x="144809" y="157441"/>
                  </a:lnTo>
                  <a:lnTo>
                    <a:pt x="218240" y="84010"/>
                  </a:lnTo>
                  <a:lnTo>
                    <a:pt x="270119" y="32105"/>
                  </a:lnTo>
                  <a:lnTo>
                    <a:pt x="277644" y="21226"/>
                  </a:lnTo>
                  <a:lnTo>
                    <a:pt x="280769" y="8868"/>
                  </a:lnTo>
                  <a:lnTo>
                    <a:pt x="280864" y="6083"/>
                  </a:lnTo>
                  <a:lnTo>
                    <a:pt x="268595" y="2554"/>
                  </a:lnTo>
                  <a:lnTo>
                    <a:pt x="256048" y="470"/>
                  </a:lnTo>
                  <a:lnTo>
                    <a:pt x="250307" y="0"/>
                  </a:lnTo>
                  <a:close/>
                </a:path>
              </a:pathLst>
            </a:custGeom>
            <a:solidFill>
              <a:srgbClr val="ECB133"/>
            </a:solidFill>
          </p:spPr>
          <p:txBody>
            <a:bodyPr wrap="square" lIns="0" tIns="0" rIns="0" bIns="0" rtlCol="0">
              <a:noAutofit/>
            </a:bodyPr>
            <a:lstStyle/>
            <a:p>
              <a:endParaRPr/>
            </a:p>
          </p:txBody>
        </p:sp>
        <p:sp>
          <p:nvSpPr>
            <p:cNvPr id="43" name="object 31">
              <a:extLst>
                <a:ext uri="{FF2B5EF4-FFF2-40B4-BE49-F238E27FC236}">
                  <a16:creationId xmlns:a16="http://schemas.microsoft.com/office/drawing/2014/main" id="{FB352A07-2F62-2E04-AC1D-FFA197F96F3D}"/>
                </a:ext>
              </a:extLst>
            </p:cNvPr>
            <p:cNvSpPr/>
            <p:nvPr/>
          </p:nvSpPr>
          <p:spPr>
            <a:xfrm>
              <a:off x="10100408" y="6582016"/>
              <a:ext cx="250507" cy="280901"/>
            </a:xfrm>
            <a:custGeom>
              <a:avLst/>
              <a:gdLst/>
              <a:ahLst/>
              <a:cxnLst/>
              <a:rect l="l" t="t" r="r" b="b"/>
              <a:pathLst>
                <a:path w="250507" h="280901">
                  <a:moveTo>
                    <a:pt x="244249" y="0"/>
                  </a:moveTo>
                  <a:lnTo>
                    <a:pt x="231706" y="2185"/>
                  </a:lnTo>
                  <a:lnTo>
                    <a:pt x="220397" y="8750"/>
                  </a:lnTo>
                  <a:lnTo>
                    <a:pt x="218214" y="10769"/>
                  </a:lnTo>
                  <a:lnTo>
                    <a:pt x="167160" y="61798"/>
                  </a:lnTo>
                  <a:lnTo>
                    <a:pt x="165484" y="63500"/>
                  </a:lnTo>
                  <a:lnTo>
                    <a:pt x="92878" y="136105"/>
                  </a:lnTo>
                  <a:lnTo>
                    <a:pt x="10531" y="218427"/>
                  </a:lnTo>
                  <a:lnTo>
                    <a:pt x="3294" y="228696"/>
                  </a:lnTo>
                  <a:lnTo>
                    <a:pt x="0" y="240359"/>
                  </a:lnTo>
                  <a:lnTo>
                    <a:pt x="646" y="252371"/>
                  </a:lnTo>
                  <a:lnTo>
                    <a:pt x="5234" y="263684"/>
                  </a:lnTo>
                  <a:lnTo>
                    <a:pt x="10531" y="270370"/>
                  </a:lnTo>
                  <a:lnTo>
                    <a:pt x="20794" y="277606"/>
                  </a:lnTo>
                  <a:lnTo>
                    <a:pt x="32454" y="280901"/>
                  </a:lnTo>
                  <a:lnTo>
                    <a:pt x="44466" y="280255"/>
                  </a:lnTo>
                  <a:lnTo>
                    <a:pt x="55783" y="275666"/>
                  </a:lnTo>
                  <a:lnTo>
                    <a:pt x="218239" y="114592"/>
                  </a:lnTo>
                  <a:lnTo>
                    <a:pt x="226908" y="104851"/>
                  </a:lnTo>
                  <a:lnTo>
                    <a:pt x="234223" y="94392"/>
                  </a:lnTo>
                  <a:lnTo>
                    <a:pt x="240186" y="83336"/>
                  </a:lnTo>
                  <a:lnTo>
                    <a:pt x="244795" y="71805"/>
                  </a:lnTo>
                  <a:lnTo>
                    <a:pt x="248052" y="59920"/>
                  </a:lnTo>
                  <a:lnTo>
                    <a:pt x="249956" y="47803"/>
                  </a:lnTo>
                  <a:lnTo>
                    <a:pt x="250507" y="35575"/>
                  </a:lnTo>
                  <a:lnTo>
                    <a:pt x="249707" y="23356"/>
                  </a:lnTo>
                  <a:lnTo>
                    <a:pt x="247554" y="11270"/>
                  </a:lnTo>
                  <a:lnTo>
                    <a:pt x="244249" y="0"/>
                  </a:lnTo>
                  <a:close/>
                </a:path>
              </a:pathLst>
            </a:custGeom>
            <a:solidFill>
              <a:srgbClr val="ECB133"/>
            </a:solidFill>
          </p:spPr>
          <p:txBody>
            <a:bodyPr wrap="square" lIns="0" tIns="0" rIns="0" bIns="0" rtlCol="0">
              <a:noAutofit/>
            </a:bodyPr>
            <a:lstStyle/>
            <a:p>
              <a:endParaRPr/>
            </a:p>
          </p:txBody>
        </p:sp>
        <p:sp>
          <p:nvSpPr>
            <p:cNvPr id="44" name="object 32">
              <a:extLst>
                <a:ext uri="{FF2B5EF4-FFF2-40B4-BE49-F238E27FC236}">
                  <a16:creationId xmlns:a16="http://schemas.microsoft.com/office/drawing/2014/main" id="{A4409AF1-C650-2D20-4A78-FC551BE871F0}"/>
                </a:ext>
              </a:extLst>
            </p:cNvPr>
            <p:cNvSpPr/>
            <p:nvPr/>
          </p:nvSpPr>
          <p:spPr>
            <a:xfrm>
              <a:off x="10178266" y="6504376"/>
              <a:ext cx="124879" cy="124891"/>
            </a:xfrm>
            <a:custGeom>
              <a:avLst/>
              <a:gdLst/>
              <a:ahLst/>
              <a:cxnLst/>
              <a:rect l="l" t="t" r="r" b="b"/>
              <a:pathLst>
                <a:path w="124879" h="124891">
                  <a:moveTo>
                    <a:pt x="114364" y="62453"/>
                  </a:moveTo>
                  <a:lnTo>
                    <a:pt x="121591" y="52190"/>
                  </a:lnTo>
                  <a:lnTo>
                    <a:pt x="124879" y="40526"/>
                  </a:lnTo>
                  <a:lnTo>
                    <a:pt x="124227" y="28509"/>
                  </a:lnTo>
                  <a:lnTo>
                    <a:pt x="119636" y="17188"/>
                  </a:lnTo>
                  <a:lnTo>
                    <a:pt x="114364" y="10523"/>
                  </a:lnTo>
                  <a:lnTo>
                    <a:pt x="104101" y="3292"/>
                  </a:lnTo>
                  <a:lnTo>
                    <a:pt x="92441" y="0"/>
                  </a:lnTo>
                  <a:lnTo>
                    <a:pt x="80427" y="644"/>
                  </a:lnTo>
                  <a:lnTo>
                    <a:pt x="69103" y="5226"/>
                  </a:lnTo>
                  <a:lnTo>
                    <a:pt x="62409" y="10510"/>
                  </a:lnTo>
                  <a:lnTo>
                    <a:pt x="10555" y="62415"/>
                  </a:lnTo>
                  <a:lnTo>
                    <a:pt x="3292" y="72696"/>
                  </a:lnTo>
                  <a:lnTo>
                    <a:pt x="0" y="84348"/>
                  </a:lnTo>
                  <a:lnTo>
                    <a:pt x="653" y="96355"/>
                  </a:lnTo>
                  <a:lnTo>
                    <a:pt x="5253" y="107671"/>
                  </a:lnTo>
                  <a:lnTo>
                    <a:pt x="10555" y="114358"/>
                  </a:lnTo>
                  <a:lnTo>
                    <a:pt x="20807" y="121597"/>
                  </a:lnTo>
                  <a:lnTo>
                    <a:pt x="32468" y="124891"/>
                  </a:lnTo>
                  <a:lnTo>
                    <a:pt x="44485" y="124238"/>
                  </a:lnTo>
                  <a:lnTo>
                    <a:pt x="55801" y="119640"/>
                  </a:lnTo>
                  <a:lnTo>
                    <a:pt x="62460" y="114358"/>
                  </a:lnTo>
                  <a:lnTo>
                    <a:pt x="114364" y="62478"/>
                  </a:lnTo>
                  <a:close/>
                </a:path>
              </a:pathLst>
            </a:custGeom>
            <a:solidFill>
              <a:srgbClr val="ECB133"/>
            </a:solidFill>
          </p:spPr>
          <p:txBody>
            <a:bodyPr wrap="square" lIns="0" tIns="0" rIns="0" bIns="0" rtlCol="0">
              <a:noAutofit/>
            </a:bodyPr>
            <a:lstStyle/>
            <a:p>
              <a:endParaRPr/>
            </a:p>
          </p:txBody>
        </p:sp>
        <p:sp>
          <p:nvSpPr>
            <p:cNvPr id="45" name="object 33">
              <a:extLst>
                <a:ext uri="{FF2B5EF4-FFF2-40B4-BE49-F238E27FC236}">
                  <a16:creationId xmlns:a16="http://schemas.microsoft.com/office/drawing/2014/main" id="{77287BA0-D0FB-C91E-F516-01287CBD937A}"/>
                </a:ext>
              </a:extLst>
            </p:cNvPr>
            <p:cNvSpPr/>
            <p:nvPr/>
          </p:nvSpPr>
          <p:spPr>
            <a:xfrm>
              <a:off x="10346496" y="6387509"/>
              <a:ext cx="73535" cy="73542"/>
            </a:xfrm>
            <a:custGeom>
              <a:avLst/>
              <a:gdLst/>
              <a:ahLst/>
              <a:cxnLst/>
              <a:rect l="l" t="t" r="r" b="b"/>
              <a:pathLst>
                <a:path w="73535" h="73542">
                  <a:moveTo>
                    <a:pt x="10594" y="62930"/>
                  </a:moveTo>
                  <a:lnTo>
                    <a:pt x="17679" y="68488"/>
                  </a:lnTo>
                  <a:lnTo>
                    <a:pt x="29030" y="72973"/>
                  </a:lnTo>
                  <a:lnTo>
                    <a:pt x="41047" y="73542"/>
                  </a:lnTo>
                  <a:lnTo>
                    <a:pt x="52692" y="70194"/>
                  </a:lnTo>
                  <a:lnTo>
                    <a:pt x="62931" y="62930"/>
                  </a:lnTo>
                  <a:lnTo>
                    <a:pt x="68470" y="55864"/>
                  </a:lnTo>
                  <a:lnTo>
                    <a:pt x="72958" y="44514"/>
                  </a:lnTo>
                  <a:lnTo>
                    <a:pt x="73535" y="32497"/>
                  </a:lnTo>
                  <a:lnTo>
                    <a:pt x="70202" y="20846"/>
                  </a:lnTo>
                  <a:lnTo>
                    <a:pt x="62956" y="10593"/>
                  </a:lnTo>
                  <a:lnTo>
                    <a:pt x="55873" y="5045"/>
                  </a:lnTo>
                  <a:lnTo>
                    <a:pt x="44520" y="567"/>
                  </a:lnTo>
                  <a:lnTo>
                    <a:pt x="32499" y="0"/>
                  </a:lnTo>
                  <a:lnTo>
                    <a:pt x="20846" y="3341"/>
                  </a:lnTo>
                  <a:lnTo>
                    <a:pt x="10594" y="10593"/>
                  </a:lnTo>
                  <a:lnTo>
                    <a:pt x="5056" y="17659"/>
                  </a:lnTo>
                  <a:lnTo>
                    <a:pt x="571" y="29008"/>
                  </a:lnTo>
                  <a:lnTo>
                    <a:pt x="0" y="41025"/>
                  </a:lnTo>
                  <a:lnTo>
                    <a:pt x="3340" y="52676"/>
                  </a:lnTo>
                  <a:lnTo>
                    <a:pt x="10594" y="62930"/>
                  </a:lnTo>
                  <a:close/>
                </a:path>
              </a:pathLst>
            </a:custGeom>
            <a:solidFill>
              <a:srgbClr val="ECB133"/>
            </a:solidFill>
          </p:spPr>
          <p:txBody>
            <a:bodyPr wrap="square" lIns="0" tIns="0" rIns="0" bIns="0" rtlCol="0">
              <a:noAutofit/>
            </a:bodyPr>
            <a:lstStyle/>
            <a:p>
              <a:endParaRPr/>
            </a:p>
          </p:txBody>
        </p:sp>
        <p:sp>
          <p:nvSpPr>
            <p:cNvPr id="46" name="object 34">
              <a:extLst>
                <a:ext uri="{FF2B5EF4-FFF2-40B4-BE49-F238E27FC236}">
                  <a16:creationId xmlns:a16="http://schemas.microsoft.com/office/drawing/2014/main" id="{FFAF64EF-4529-941C-CC05-C267D198F441}"/>
                </a:ext>
              </a:extLst>
            </p:cNvPr>
            <p:cNvSpPr/>
            <p:nvPr/>
          </p:nvSpPr>
          <p:spPr>
            <a:xfrm>
              <a:off x="8487779" y="7584522"/>
              <a:ext cx="250304" cy="280923"/>
            </a:xfrm>
            <a:custGeom>
              <a:avLst/>
              <a:gdLst/>
              <a:ahLst/>
              <a:cxnLst/>
              <a:rect l="l" t="t" r="r" b="b"/>
              <a:pathLst>
                <a:path w="250304" h="280923">
                  <a:moveTo>
                    <a:pt x="228585" y="178273"/>
                  </a:moveTo>
                  <a:lnTo>
                    <a:pt x="219922" y="168055"/>
                  </a:lnTo>
                  <a:lnTo>
                    <a:pt x="144830" y="92874"/>
                  </a:lnTo>
                  <a:lnTo>
                    <a:pt x="62484" y="10527"/>
                  </a:lnTo>
                  <a:lnTo>
                    <a:pt x="52208" y="3293"/>
                  </a:lnTo>
                  <a:lnTo>
                    <a:pt x="40548" y="0"/>
                  </a:lnTo>
                  <a:lnTo>
                    <a:pt x="28544" y="650"/>
                  </a:lnTo>
                  <a:lnTo>
                    <a:pt x="17238" y="5246"/>
                  </a:lnTo>
                  <a:lnTo>
                    <a:pt x="10541" y="10565"/>
                  </a:lnTo>
                  <a:lnTo>
                    <a:pt x="3297" y="20812"/>
                  </a:lnTo>
                  <a:lnTo>
                    <a:pt x="0" y="32466"/>
                  </a:lnTo>
                  <a:lnTo>
                    <a:pt x="648" y="44479"/>
                  </a:lnTo>
                  <a:lnTo>
                    <a:pt x="5244" y="55799"/>
                  </a:lnTo>
                  <a:lnTo>
                    <a:pt x="10541" y="62483"/>
                  </a:lnTo>
                  <a:lnTo>
                    <a:pt x="92875" y="144817"/>
                  </a:lnTo>
                  <a:lnTo>
                    <a:pt x="136626" y="188576"/>
                  </a:lnTo>
                  <a:lnTo>
                    <a:pt x="235376" y="188576"/>
                  </a:lnTo>
                  <a:lnTo>
                    <a:pt x="228585" y="178273"/>
                  </a:lnTo>
                  <a:close/>
                </a:path>
              </a:pathLst>
            </a:custGeom>
            <a:solidFill>
              <a:srgbClr val="ECB133"/>
            </a:solidFill>
          </p:spPr>
          <p:txBody>
            <a:bodyPr wrap="square" lIns="0" tIns="0" rIns="0" bIns="0" rtlCol="0">
              <a:noAutofit/>
            </a:bodyPr>
            <a:lstStyle/>
            <a:p>
              <a:endParaRPr/>
            </a:p>
          </p:txBody>
        </p:sp>
        <p:sp>
          <p:nvSpPr>
            <p:cNvPr id="47" name="object 35">
              <a:extLst>
                <a:ext uri="{FF2B5EF4-FFF2-40B4-BE49-F238E27FC236}">
                  <a16:creationId xmlns:a16="http://schemas.microsoft.com/office/drawing/2014/main" id="{AB8FB01F-192A-7FC0-593B-EED72617820D}"/>
                </a:ext>
              </a:extLst>
            </p:cNvPr>
            <p:cNvSpPr/>
            <p:nvPr/>
          </p:nvSpPr>
          <p:spPr>
            <a:xfrm>
              <a:off x="8332008" y="7740324"/>
              <a:ext cx="280847" cy="250497"/>
            </a:xfrm>
            <a:custGeom>
              <a:avLst/>
              <a:gdLst/>
              <a:ahLst/>
              <a:cxnLst/>
              <a:rect l="l" t="t" r="r" b="b"/>
              <a:pathLst>
                <a:path w="280847" h="250497">
                  <a:moveTo>
                    <a:pt x="62458" y="10523"/>
                  </a:moveTo>
                  <a:lnTo>
                    <a:pt x="52199" y="3289"/>
                  </a:lnTo>
                  <a:lnTo>
                    <a:pt x="40536" y="0"/>
                  </a:lnTo>
                  <a:lnTo>
                    <a:pt x="28521" y="649"/>
                  </a:lnTo>
                  <a:lnTo>
                    <a:pt x="17202" y="5234"/>
                  </a:lnTo>
                  <a:lnTo>
                    <a:pt x="10515" y="10523"/>
                  </a:lnTo>
                  <a:lnTo>
                    <a:pt x="3293" y="20776"/>
                  </a:lnTo>
                  <a:lnTo>
                    <a:pt x="0" y="32435"/>
                  </a:lnTo>
                  <a:lnTo>
                    <a:pt x="18" y="32773"/>
                  </a:lnTo>
                  <a:lnTo>
                    <a:pt x="84709" y="32773"/>
                  </a:lnTo>
                  <a:lnTo>
                    <a:pt x="62458" y="10523"/>
                  </a:lnTo>
                  <a:close/>
                </a:path>
              </a:pathLst>
            </a:custGeom>
            <a:solidFill>
              <a:srgbClr val="ECB133"/>
            </a:solidFill>
          </p:spPr>
          <p:txBody>
            <a:bodyPr wrap="square" lIns="0" tIns="0" rIns="0" bIns="0" rtlCol="0">
              <a:noAutofit/>
            </a:bodyPr>
            <a:lstStyle/>
            <a:p>
              <a:endParaRPr/>
            </a:p>
          </p:txBody>
        </p:sp>
        <p:sp>
          <p:nvSpPr>
            <p:cNvPr id="48" name="object 36">
              <a:extLst>
                <a:ext uri="{FF2B5EF4-FFF2-40B4-BE49-F238E27FC236}">
                  <a16:creationId xmlns:a16="http://schemas.microsoft.com/office/drawing/2014/main" id="{2A2ACF0A-BDFC-A298-D437-3FE62D54B852}"/>
                </a:ext>
              </a:extLst>
            </p:cNvPr>
            <p:cNvSpPr/>
            <p:nvPr/>
          </p:nvSpPr>
          <p:spPr>
            <a:xfrm>
              <a:off x="8803208" y="7584520"/>
              <a:ext cx="250281" cy="280899"/>
            </a:xfrm>
            <a:custGeom>
              <a:avLst/>
              <a:gdLst/>
              <a:ahLst/>
              <a:cxnLst/>
              <a:rect l="l" t="t" r="r" b="b"/>
              <a:pathLst>
                <a:path w="250281" h="280899">
                  <a:moveTo>
                    <a:pt x="157391" y="144819"/>
                  </a:moveTo>
                  <a:lnTo>
                    <a:pt x="239763" y="62485"/>
                  </a:lnTo>
                  <a:lnTo>
                    <a:pt x="245045" y="55809"/>
                  </a:lnTo>
                  <a:lnTo>
                    <a:pt x="249635" y="44488"/>
                  </a:lnTo>
                  <a:lnTo>
                    <a:pt x="250281" y="32473"/>
                  </a:lnTo>
                  <a:lnTo>
                    <a:pt x="246982" y="20816"/>
                  </a:lnTo>
                  <a:lnTo>
                    <a:pt x="239737" y="10567"/>
                  </a:lnTo>
                  <a:lnTo>
                    <a:pt x="233072" y="5268"/>
                  </a:lnTo>
                  <a:lnTo>
                    <a:pt x="221763" y="658"/>
                  </a:lnTo>
                  <a:lnTo>
                    <a:pt x="209758" y="0"/>
                  </a:lnTo>
                  <a:lnTo>
                    <a:pt x="198103" y="3291"/>
                  </a:lnTo>
                  <a:lnTo>
                    <a:pt x="187845" y="10529"/>
                  </a:lnTo>
                  <a:lnTo>
                    <a:pt x="105498" y="92876"/>
                  </a:lnTo>
                  <a:lnTo>
                    <a:pt x="32016" y="166333"/>
                  </a:lnTo>
                  <a:lnTo>
                    <a:pt x="30366" y="168071"/>
                  </a:lnTo>
                  <a:lnTo>
                    <a:pt x="21706" y="178280"/>
                  </a:lnTo>
                  <a:lnTo>
                    <a:pt x="14916" y="188578"/>
                  </a:lnTo>
                  <a:lnTo>
                    <a:pt x="113639" y="188578"/>
                  </a:lnTo>
                  <a:lnTo>
                    <a:pt x="157391" y="144819"/>
                  </a:lnTo>
                  <a:close/>
                </a:path>
              </a:pathLst>
            </a:custGeom>
            <a:solidFill>
              <a:srgbClr val="ECB133"/>
            </a:solidFill>
          </p:spPr>
          <p:txBody>
            <a:bodyPr wrap="square" lIns="0" tIns="0" rIns="0" bIns="0" rtlCol="0">
              <a:noAutofit/>
            </a:bodyPr>
            <a:lstStyle/>
            <a:p>
              <a:endParaRPr/>
            </a:p>
          </p:txBody>
        </p:sp>
        <p:sp>
          <p:nvSpPr>
            <p:cNvPr id="49" name="object 37">
              <a:extLst>
                <a:ext uri="{FF2B5EF4-FFF2-40B4-BE49-F238E27FC236}">
                  <a16:creationId xmlns:a16="http://schemas.microsoft.com/office/drawing/2014/main" id="{F5CBA94A-F693-C6EE-89C7-C8FD61A6F6AA}"/>
                </a:ext>
              </a:extLst>
            </p:cNvPr>
            <p:cNvSpPr/>
            <p:nvPr/>
          </p:nvSpPr>
          <p:spPr>
            <a:xfrm>
              <a:off x="8928397" y="7740316"/>
              <a:ext cx="280871" cy="250506"/>
            </a:xfrm>
            <a:custGeom>
              <a:avLst/>
              <a:gdLst/>
              <a:ahLst/>
              <a:cxnLst/>
              <a:rect l="l" t="t" r="r" b="b"/>
              <a:pathLst>
                <a:path w="280871" h="250506">
                  <a:moveTo>
                    <a:pt x="280871" y="32432"/>
                  </a:moveTo>
                  <a:lnTo>
                    <a:pt x="277569" y="20779"/>
                  </a:lnTo>
                  <a:lnTo>
                    <a:pt x="270332" y="10531"/>
                  </a:lnTo>
                  <a:lnTo>
                    <a:pt x="263649" y="5240"/>
                  </a:lnTo>
                  <a:lnTo>
                    <a:pt x="252331" y="648"/>
                  </a:lnTo>
                  <a:lnTo>
                    <a:pt x="240319" y="0"/>
                  </a:lnTo>
                  <a:lnTo>
                    <a:pt x="228660" y="3294"/>
                  </a:lnTo>
                  <a:lnTo>
                    <a:pt x="218401" y="10531"/>
                  </a:lnTo>
                  <a:lnTo>
                    <a:pt x="196151" y="32782"/>
                  </a:lnTo>
                  <a:lnTo>
                    <a:pt x="280853" y="32782"/>
                  </a:lnTo>
                  <a:lnTo>
                    <a:pt x="280871" y="32432"/>
                  </a:lnTo>
                  <a:close/>
                </a:path>
              </a:pathLst>
            </a:custGeom>
            <a:solidFill>
              <a:srgbClr val="ECB133"/>
            </a:solidFill>
          </p:spPr>
          <p:txBody>
            <a:bodyPr wrap="square" lIns="0" tIns="0" rIns="0" bIns="0" rtlCol="0">
              <a:noAutofit/>
            </a:bodyPr>
            <a:lstStyle/>
            <a:p>
              <a:endParaRPr/>
            </a:p>
          </p:txBody>
        </p:sp>
        <p:sp>
          <p:nvSpPr>
            <p:cNvPr id="50" name="object 38">
              <a:extLst>
                <a:ext uri="{FF2B5EF4-FFF2-40B4-BE49-F238E27FC236}">
                  <a16:creationId xmlns:a16="http://schemas.microsoft.com/office/drawing/2014/main" id="{4304ED94-EB7F-F156-A383-A13D12500A01}"/>
                </a:ext>
              </a:extLst>
            </p:cNvPr>
            <p:cNvSpPr/>
            <p:nvPr/>
          </p:nvSpPr>
          <p:spPr>
            <a:xfrm>
              <a:off x="10752447" y="5332296"/>
              <a:ext cx="280857" cy="250493"/>
            </a:xfrm>
            <a:custGeom>
              <a:avLst/>
              <a:gdLst/>
              <a:ahLst/>
              <a:cxnLst/>
              <a:rect l="l" t="t" r="r" b="b"/>
              <a:pathLst>
                <a:path w="280857" h="250493">
                  <a:moveTo>
                    <a:pt x="155557" y="103609"/>
                  </a:moveTo>
                  <a:lnTo>
                    <a:pt x="144815" y="92865"/>
                  </a:lnTo>
                  <a:lnTo>
                    <a:pt x="62468" y="10531"/>
                  </a:lnTo>
                  <a:lnTo>
                    <a:pt x="52213" y="3293"/>
                  </a:lnTo>
                  <a:lnTo>
                    <a:pt x="40555" y="0"/>
                  </a:lnTo>
                  <a:lnTo>
                    <a:pt x="28541" y="646"/>
                  </a:lnTo>
                  <a:lnTo>
                    <a:pt x="17221" y="5228"/>
                  </a:lnTo>
                  <a:lnTo>
                    <a:pt x="10512" y="10531"/>
                  </a:lnTo>
                  <a:lnTo>
                    <a:pt x="3289" y="20782"/>
                  </a:lnTo>
                  <a:lnTo>
                    <a:pt x="0" y="32442"/>
                  </a:lnTo>
                  <a:lnTo>
                    <a:pt x="647" y="44460"/>
                  </a:lnTo>
                  <a:lnTo>
                    <a:pt x="5237" y="55782"/>
                  </a:lnTo>
                  <a:lnTo>
                    <a:pt x="10512" y="62449"/>
                  </a:lnTo>
                  <a:lnTo>
                    <a:pt x="155557" y="207493"/>
                  </a:lnTo>
                  <a:lnTo>
                    <a:pt x="155557" y="103609"/>
                  </a:lnTo>
                  <a:close/>
                </a:path>
              </a:pathLst>
            </a:custGeom>
            <a:solidFill>
              <a:srgbClr val="ECB133"/>
            </a:solidFill>
          </p:spPr>
          <p:txBody>
            <a:bodyPr wrap="square" lIns="0" tIns="0" rIns="0" bIns="0" rtlCol="0">
              <a:noAutofit/>
            </a:bodyPr>
            <a:lstStyle/>
            <a:p>
              <a:endParaRPr/>
            </a:p>
          </p:txBody>
        </p:sp>
        <p:sp>
          <p:nvSpPr>
            <p:cNvPr id="51" name="object 39">
              <a:extLst>
                <a:ext uri="{FF2B5EF4-FFF2-40B4-BE49-F238E27FC236}">
                  <a16:creationId xmlns:a16="http://schemas.microsoft.com/office/drawing/2014/main" id="{7781971D-82DD-80D9-6828-B3DA5B9A0687}"/>
                </a:ext>
              </a:extLst>
            </p:cNvPr>
            <p:cNvSpPr/>
            <p:nvPr/>
          </p:nvSpPr>
          <p:spPr>
            <a:xfrm>
              <a:off x="10752450" y="5647684"/>
              <a:ext cx="280851" cy="250311"/>
            </a:xfrm>
            <a:custGeom>
              <a:avLst/>
              <a:gdLst/>
              <a:ahLst/>
              <a:cxnLst/>
              <a:rect l="l" t="t" r="r" b="b"/>
              <a:pathLst>
                <a:path w="280851" h="250311">
                  <a:moveTo>
                    <a:pt x="44464" y="249663"/>
                  </a:moveTo>
                  <a:lnTo>
                    <a:pt x="55783" y="245075"/>
                  </a:lnTo>
                  <a:lnTo>
                    <a:pt x="62462" y="239788"/>
                  </a:lnTo>
                  <a:lnTo>
                    <a:pt x="144809" y="157441"/>
                  </a:lnTo>
                  <a:lnTo>
                    <a:pt x="155554" y="146696"/>
                  </a:lnTo>
                  <a:lnTo>
                    <a:pt x="155554" y="42824"/>
                  </a:lnTo>
                  <a:lnTo>
                    <a:pt x="92866" y="105524"/>
                  </a:lnTo>
                  <a:lnTo>
                    <a:pt x="10519" y="187858"/>
                  </a:lnTo>
                  <a:lnTo>
                    <a:pt x="3296" y="198120"/>
                  </a:lnTo>
                  <a:lnTo>
                    <a:pt x="0" y="209780"/>
                  </a:lnTo>
                  <a:lnTo>
                    <a:pt x="638" y="221789"/>
                  </a:lnTo>
                  <a:lnTo>
                    <a:pt x="5220" y="233102"/>
                  </a:lnTo>
                  <a:lnTo>
                    <a:pt x="10519" y="239788"/>
                  </a:lnTo>
                  <a:lnTo>
                    <a:pt x="20780" y="247019"/>
                  </a:lnTo>
                  <a:lnTo>
                    <a:pt x="32446" y="250311"/>
                  </a:lnTo>
                  <a:lnTo>
                    <a:pt x="44464" y="249663"/>
                  </a:lnTo>
                  <a:close/>
                </a:path>
              </a:pathLst>
            </a:custGeom>
            <a:solidFill>
              <a:srgbClr val="ECB133"/>
            </a:solidFill>
          </p:spPr>
          <p:txBody>
            <a:bodyPr wrap="square" lIns="0" tIns="0" rIns="0" bIns="0" rtlCol="0">
              <a:noAutofit/>
            </a:bodyPr>
            <a:lstStyle/>
            <a:p>
              <a:endParaRPr/>
            </a:p>
          </p:txBody>
        </p:sp>
        <p:sp>
          <p:nvSpPr>
            <p:cNvPr id="52" name="object 40">
              <a:extLst>
                <a:ext uri="{FF2B5EF4-FFF2-40B4-BE49-F238E27FC236}">
                  <a16:creationId xmlns:a16="http://schemas.microsoft.com/office/drawing/2014/main" id="{ED70A47F-2F00-67AC-7472-AECD4345F0CA}"/>
                </a:ext>
              </a:extLst>
            </p:cNvPr>
            <p:cNvSpPr/>
            <p:nvPr/>
          </p:nvSpPr>
          <p:spPr>
            <a:xfrm>
              <a:off x="10752441" y="4531609"/>
              <a:ext cx="280857" cy="250496"/>
            </a:xfrm>
            <a:custGeom>
              <a:avLst/>
              <a:gdLst/>
              <a:ahLst/>
              <a:cxnLst/>
              <a:rect l="l" t="t" r="r" b="b"/>
              <a:pathLst>
                <a:path w="280857" h="250496">
                  <a:moveTo>
                    <a:pt x="155562" y="103617"/>
                  </a:moveTo>
                  <a:lnTo>
                    <a:pt x="144814" y="92869"/>
                  </a:lnTo>
                  <a:lnTo>
                    <a:pt x="62468" y="10522"/>
                  </a:lnTo>
                  <a:lnTo>
                    <a:pt x="52205" y="3290"/>
                  </a:lnTo>
                  <a:lnTo>
                    <a:pt x="40544" y="0"/>
                  </a:lnTo>
                  <a:lnTo>
                    <a:pt x="28530" y="647"/>
                  </a:lnTo>
                  <a:lnTo>
                    <a:pt x="17211" y="5229"/>
                  </a:lnTo>
                  <a:lnTo>
                    <a:pt x="10512" y="10522"/>
                  </a:lnTo>
                  <a:lnTo>
                    <a:pt x="3290" y="20778"/>
                  </a:lnTo>
                  <a:lnTo>
                    <a:pt x="0" y="32439"/>
                  </a:lnTo>
                  <a:lnTo>
                    <a:pt x="645" y="44456"/>
                  </a:lnTo>
                  <a:lnTo>
                    <a:pt x="5232" y="55778"/>
                  </a:lnTo>
                  <a:lnTo>
                    <a:pt x="10512" y="62453"/>
                  </a:lnTo>
                  <a:lnTo>
                    <a:pt x="155562" y="207503"/>
                  </a:lnTo>
                  <a:lnTo>
                    <a:pt x="155562" y="103617"/>
                  </a:lnTo>
                  <a:close/>
                </a:path>
              </a:pathLst>
            </a:custGeom>
            <a:solidFill>
              <a:srgbClr val="ECB133"/>
            </a:solidFill>
          </p:spPr>
          <p:txBody>
            <a:bodyPr wrap="square" lIns="0" tIns="0" rIns="0" bIns="0" rtlCol="0">
              <a:noAutofit/>
            </a:bodyPr>
            <a:lstStyle/>
            <a:p>
              <a:endParaRPr/>
            </a:p>
          </p:txBody>
        </p:sp>
        <p:sp>
          <p:nvSpPr>
            <p:cNvPr id="53" name="object 41">
              <a:extLst>
                <a:ext uri="{FF2B5EF4-FFF2-40B4-BE49-F238E27FC236}">
                  <a16:creationId xmlns:a16="http://schemas.microsoft.com/office/drawing/2014/main" id="{7FCF2526-8ACA-B752-855D-BCC1C7B1FC08}"/>
                </a:ext>
              </a:extLst>
            </p:cNvPr>
            <p:cNvSpPr/>
            <p:nvPr/>
          </p:nvSpPr>
          <p:spPr>
            <a:xfrm>
              <a:off x="10752440" y="4846995"/>
              <a:ext cx="280860" cy="250311"/>
            </a:xfrm>
            <a:custGeom>
              <a:avLst/>
              <a:gdLst/>
              <a:ahLst/>
              <a:cxnLst/>
              <a:rect l="l" t="t" r="r" b="b"/>
              <a:pathLst>
                <a:path w="280860" h="250311">
                  <a:moveTo>
                    <a:pt x="44464" y="249663"/>
                  </a:moveTo>
                  <a:lnTo>
                    <a:pt x="55781" y="245075"/>
                  </a:lnTo>
                  <a:lnTo>
                    <a:pt x="62458" y="239788"/>
                  </a:lnTo>
                  <a:lnTo>
                    <a:pt x="144805" y="157441"/>
                  </a:lnTo>
                  <a:lnTo>
                    <a:pt x="155563" y="146683"/>
                  </a:lnTo>
                  <a:lnTo>
                    <a:pt x="155563" y="42812"/>
                  </a:lnTo>
                  <a:lnTo>
                    <a:pt x="92862" y="105524"/>
                  </a:lnTo>
                  <a:lnTo>
                    <a:pt x="10515" y="187858"/>
                  </a:lnTo>
                  <a:lnTo>
                    <a:pt x="3293" y="198123"/>
                  </a:lnTo>
                  <a:lnTo>
                    <a:pt x="0" y="209785"/>
                  </a:lnTo>
                  <a:lnTo>
                    <a:pt x="641" y="221796"/>
                  </a:lnTo>
                  <a:lnTo>
                    <a:pt x="5226" y="233110"/>
                  </a:lnTo>
                  <a:lnTo>
                    <a:pt x="10515" y="239788"/>
                  </a:lnTo>
                  <a:lnTo>
                    <a:pt x="20782" y="247019"/>
                  </a:lnTo>
                  <a:lnTo>
                    <a:pt x="32448" y="250311"/>
                  </a:lnTo>
                  <a:lnTo>
                    <a:pt x="44464" y="249663"/>
                  </a:lnTo>
                  <a:close/>
                </a:path>
              </a:pathLst>
            </a:custGeom>
            <a:solidFill>
              <a:srgbClr val="ECB133"/>
            </a:solidFill>
          </p:spPr>
          <p:txBody>
            <a:bodyPr wrap="square" lIns="0" tIns="0" rIns="0" bIns="0" rtlCol="0">
              <a:noAutofit/>
            </a:bodyPr>
            <a:lstStyle/>
            <a:p>
              <a:endParaRPr/>
            </a:p>
          </p:txBody>
        </p:sp>
        <p:sp>
          <p:nvSpPr>
            <p:cNvPr id="54" name="object 42">
              <a:extLst>
                <a:ext uri="{FF2B5EF4-FFF2-40B4-BE49-F238E27FC236}">
                  <a16:creationId xmlns:a16="http://schemas.microsoft.com/office/drawing/2014/main" id="{1A07D1E9-F3AE-D14B-EAD9-CFAB6DA6BE7D}"/>
                </a:ext>
              </a:extLst>
            </p:cNvPr>
            <p:cNvSpPr/>
            <p:nvPr/>
          </p:nvSpPr>
          <p:spPr>
            <a:xfrm>
              <a:off x="9294168" y="6791871"/>
              <a:ext cx="250309" cy="280876"/>
            </a:xfrm>
            <a:custGeom>
              <a:avLst/>
              <a:gdLst/>
              <a:ahLst/>
              <a:cxnLst/>
              <a:rect l="l" t="t" r="r" b="b"/>
              <a:pathLst>
                <a:path w="250309" h="280876">
                  <a:moveTo>
                    <a:pt x="250309" y="250332"/>
                  </a:moveTo>
                  <a:lnTo>
                    <a:pt x="250280" y="237697"/>
                  </a:lnTo>
                  <a:lnTo>
                    <a:pt x="248812" y="225135"/>
                  </a:lnTo>
                  <a:lnTo>
                    <a:pt x="245905" y="212778"/>
                  </a:lnTo>
                  <a:lnTo>
                    <a:pt x="241559" y="200759"/>
                  </a:lnTo>
                  <a:lnTo>
                    <a:pt x="235774" y="189212"/>
                  </a:lnTo>
                  <a:lnTo>
                    <a:pt x="228549" y="178269"/>
                  </a:lnTo>
                  <a:lnTo>
                    <a:pt x="219884" y="168064"/>
                  </a:lnTo>
                  <a:lnTo>
                    <a:pt x="144785" y="92890"/>
                  </a:lnTo>
                  <a:lnTo>
                    <a:pt x="62450" y="10544"/>
                  </a:lnTo>
                  <a:lnTo>
                    <a:pt x="52195" y="3298"/>
                  </a:lnTo>
                  <a:lnTo>
                    <a:pt x="40535" y="0"/>
                  </a:lnTo>
                  <a:lnTo>
                    <a:pt x="28523" y="648"/>
                  </a:lnTo>
                  <a:lnTo>
                    <a:pt x="17207" y="5241"/>
                  </a:lnTo>
                  <a:lnTo>
                    <a:pt x="10546" y="10518"/>
                  </a:lnTo>
                  <a:lnTo>
                    <a:pt x="3302" y="20790"/>
                  </a:lnTo>
                  <a:lnTo>
                    <a:pt x="0" y="32451"/>
                  </a:lnTo>
                  <a:lnTo>
                    <a:pt x="638" y="44458"/>
                  </a:lnTo>
                  <a:lnTo>
                    <a:pt x="5219" y="55767"/>
                  </a:lnTo>
                  <a:lnTo>
                    <a:pt x="10520" y="62461"/>
                  </a:lnTo>
                  <a:lnTo>
                    <a:pt x="92880" y="144808"/>
                  </a:lnTo>
                  <a:lnTo>
                    <a:pt x="166311" y="218252"/>
                  </a:lnTo>
                  <a:lnTo>
                    <a:pt x="218216" y="270144"/>
                  </a:lnTo>
                  <a:lnTo>
                    <a:pt x="229097" y="277661"/>
                  </a:lnTo>
                  <a:lnTo>
                    <a:pt x="241471" y="280780"/>
                  </a:lnTo>
                  <a:lnTo>
                    <a:pt x="244213" y="280876"/>
                  </a:lnTo>
                  <a:lnTo>
                    <a:pt x="247771" y="268604"/>
                  </a:lnTo>
                  <a:lnTo>
                    <a:pt x="249850" y="256059"/>
                  </a:lnTo>
                  <a:lnTo>
                    <a:pt x="250309" y="250332"/>
                  </a:lnTo>
                  <a:close/>
                </a:path>
              </a:pathLst>
            </a:custGeom>
            <a:solidFill>
              <a:srgbClr val="ECB133"/>
            </a:solidFill>
          </p:spPr>
          <p:txBody>
            <a:bodyPr wrap="square" lIns="0" tIns="0" rIns="0" bIns="0" rtlCol="0">
              <a:noAutofit/>
            </a:bodyPr>
            <a:lstStyle/>
            <a:p>
              <a:endParaRPr/>
            </a:p>
          </p:txBody>
        </p:sp>
        <p:sp>
          <p:nvSpPr>
            <p:cNvPr id="55" name="object 43">
              <a:extLst>
                <a:ext uri="{FF2B5EF4-FFF2-40B4-BE49-F238E27FC236}">
                  <a16:creationId xmlns:a16="http://schemas.microsoft.com/office/drawing/2014/main" id="{71BE2BA4-EA11-0D7F-BBE9-F339A0EFB9EC}"/>
                </a:ext>
              </a:extLst>
            </p:cNvPr>
            <p:cNvSpPr/>
            <p:nvPr/>
          </p:nvSpPr>
          <p:spPr>
            <a:xfrm>
              <a:off x="9138383" y="6947668"/>
              <a:ext cx="280892" cy="250505"/>
            </a:xfrm>
            <a:custGeom>
              <a:avLst/>
              <a:gdLst/>
              <a:ahLst/>
              <a:cxnLst/>
              <a:rect l="l" t="t" r="r" b="b"/>
              <a:pathLst>
                <a:path w="280892" h="250505">
                  <a:moveTo>
                    <a:pt x="280892" y="244238"/>
                  </a:moveTo>
                  <a:lnTo>
                    <a:pt x="278731" y="231696"/>
                  </a:lnTo>
                  <a:lnTo>
                    <a:pt x="272186" y="220389"/>
                  </a:lnTo>
                  <a:lnTo>
                    <a:pt x="270160" y="218190"/>
                  </a:lnTo>
                  <a:lnTo>
                    <a:pt x="219094" y="167136"/>
                  </a:lnTo>
                  <a:lnTo>
                    <a:pt x="217405" y="165460"/>
                  </a:lnTo>
                  <a:lnTo>
                    <a:pt x="144824" y="92892"/>
                  </a:lnTo>
                  <a:lnTo>
                    <a:pt x="62452" y="10520"/>
                  </a:lnTo>
                  <a:lnTo>
                    <a:pt x="52185" y="3289"/>
                  </a:lnTo>
                  <a:lnTo>
                    <a:pt x="40528" y="0"/>
                  </a:lnTo>
                  <a:lnTo>
                    <a:pt x="28521" y="652"/>
                  </a:lnTo>
                  <a:lnTo>
                    <a:pt x="17207" y="5249"/>
                  </a:lnTo>
                  <a:lnTo>
                    <a:pt x="10522" y="10545"/>
                  </a:lnTo>
                  <a:lnTo>
                    <a:pt x="3292" y="20808"/>
                  </a:lnTo>
                  <a:lnTo>
                    <a:pt x="0" y="32470"/>
                  </a:lnTo>
                  <a:lnTo>
                    <a:pt x="648" y="44482"/>
                  </a:lnTo>
                  <a:lnTo>
                    <a:pt x="5241" y="55793"/>
                  </a:lnTo>
                  <a:lnTo>
                    <a:pt x="166325" y="218254"/>
                  </a:lnTo>
                  <a:lnTo>
                    <a:pt x="176062" y="226920"/>
                  </a:lnTo>
                  <a:lnTo>
                    <a:pt x="186520" y="234234"/>
                  </a:lnTo>
                  <a:lnTo>
                    <a:pt x="197577" y="240194"/>
                  </a:lnTo>
                  <a:lnTo>
                    <a:pt x="209111" y="244802"/>
                  </a:lnTo>
                  <a:lnTo>
                    <a:pt x="220999" y="248056"/>
                  </a:lnTo>
                  <a:lnTo>
                    <a:pt x="233120" y="249957"/>
                  </a:lnTo>
                  <a:lnTo>
                    <a:pt x="245350" y="250505"/>
                  </a:lnTo>
                  <a:lnTo>
                    <a:pt x="257567" y="249700"/>
                  </a:lnTo>
                  <a:lnTo>
                    <a:pt x="269650" y="247542"/>
                  </a:lnTo>
                  <a:lnTo>
                    <a:pt x="280892" y="244238"/>
                  </a:lnTo>
                  <a:close/>
                </a:path>
              </a:pathLst>
            </a:custGeom>
            <a:solidFill>
              <a:srgbClr val="ECB133"/>
            </a:solidFill>
          </p:spPr>
          <p:txBody>
            <a:bodyPr wrap="square" lIns="0" tIns="0" rIns="0" bIns="0" rtlCol="0">
              <a:noAutofit/>
            </a:bodyPr>
            <a:lstStyle/>
            <a:p>
              <a:endParaRPr/>
            </a:p>
          </p:txBody>
        </p:sp>
        <p:sp>
          <p:nvSpPr>
            <p:cNvPr id="56" name="object 44">
              <a:extLst>
                <a:ext uri="{FF2B5EF4-FFF2-40B4-BE49-F238E27FC236}">
                  <a16:creationId xmlns:a16="http://schemas.microsoft.com/office/drawing/2014/main" id="{7A53FD4D-4878-A57E-D4C6-C731C3956A99}"/>
                </a:ext>
              </a:extLst>
            </p:cNvPr>
            <p:cNvSpPr/>
            <p:nvPr/>
          </p:nvSpPr>
          <p:spPr>
            <a:xfrm>
              <a:off x="9372025" y="7025514"/>
              <a:ext cx="124898" cy="124917"/>
            </a:xfrm>
            <a:custGeom>
              <a:avLst/>
              <a:gdLst/>
              <a:ahLst/>
              <a:cxnLst/>
              <a:rect l="l" t="t" r="r" b="b"/>
              <a:pathLst>
                <a:path w="124898" h="124917">
                  <a:moveTo>
                    <a:pt x="62437" y="114377"/>
                  </a:moveTo>
                  <a:lnTo>
                    <a:pt x="72698" y="121619"/>
                  </a:lnTo>
                  <a:lnTo>
                    <a:pt x="84355" y="124917"/>
                  </a:lnTo>
                  <a:lnTo>
                    <a:pt x="96362" y="124270"/>
                  </a:lnTo>
                  <a:lnTo>
                    <a:pt x="107676" y="119678"/>
                  </a:lnTo>
                  <a:lnTo>
                    <a:pt x="114367" y="114377"/>
                  </a:lnTo>
                  <a:lnTo>
                    <a:pt x="121603" y="104107"/>
                  </a:lnTo>
                  <a:lnTo>
                    <a:pt x="124898" y="92444"/>
                  </a:lnTo>
                  <a:lnTo>
                    <a:pt x="124252" y="80433"/>
                  </a:lnTo>
                  <a:lnTo>
                    <a:pt x="119664" y="69119"/>
                  </a:lnTo>
                  <a:lnTo>
                    <a:pt x="114367" y="62434"/>
                  </a:lnTo>
                  <a:lnTo>
                    <a:pt x="62500" y="10554"/>
                  </a:lnTo>
                  <a:lnTo>
                    <a:pt x="52206" y="3293"/>
                  </a:lnTo>
                  <a:lnTo>
                    <a:pt x="40550" y="0"/>
                  </a:lnTo>
                  <a:lnTo>
                    <a:pt x="28540" y="651"/>
                  </a:lnTo>
                  <a:lnTo>
                    <a:pt x="17223" y="5248"/>
                  </a:lnTo>
                  <a:lnTo>
                    <a:pt x="10532" y="10554"/>
                  </a:lnTo>
                  <a:lnTo>
                    <a:pt x="3293" y="20817"/>
                  </a:lnTo>
                  <a:lnTo>
                    <a:pt x="0" y="32483"/>
                  </a:lnTo>
                  <a:lnTo>
                    <a:pt x="650" y="44498"/>
                  </a:lnTo>
                  <a:lnTo>
                    <a:pt x="5245" y="55810"/>
                  </a:lnTo>
                  <a:lnTo>
                    <a:pt x="10532" y="62472"/>
                  </a:lnTo>
                  <a:lnTo>
                    <a:pt x="62437" y="114377"/>
                  </a:lnTo>
                  <a:close/>
                </a:path>
              </a:pathLst>
            </a:custGeom>
            <a:solidFill>
              <a:srgbClr val="ECB133"/>
            </a:solidFill>
          </p:spPr>
          <p:txBody>
            <a:bodyPr wrap="square" lIns="0" tIns="0" rIns="0" bIns="0" rtlCol="0">
              <a:noAutofit/>
            </a:bodyPr>
            <a:lstStyle/>
            <a:p>
              <a:endParaRPr/>
            </a:p>
          </p:txBody>
        </p:sp>
        <p:sp>
          <p:nvSpPr>
            <p:cNvPr id="57" name="object 45">
              <a:extLst>
                <a:ext uri="{FF2B5EF4-FFF2-40B4-BE49-F238E27FC236}">
                  <a16:creationId xmlns:a16="http://schemas.microsoft.com/office/drawing/2014/main" id="{270ACE57-0BC0-5CF3-304B-70C078FB5062}"/>
                </a:ext>
              </a:extLst>
            </p:cNvPr>
            <p:cNvSpPr/>
            <p:nvPr/>
          </p:nvSpPr>
          <p:spPr>
            <a:xfrm>
              <a:off x="9734757" y="7263053"/>
              <a:ext cx="280916" cy="250321"/>
            </a:xfrm>
            <a:custGeom>
              <a:avLst/>
              <a:gdLst/>
              <a:ahLst/>
              <a:cxnLst/>
              <a:rect l="l" t="t" r="r" b="b"/>
              <a:pathLst>
                <a:path w="280916" h="250321">
                  <a:moveTo>
                    <a:pt x="30594" y="0"/>
                  </a:moveTo>
                  <a:lnTo>
                    <a:pt x="24817" y="465"/>
                  </a:lnTo>
                  <a:lnTo>
                    <a:pt x="12284" y="2552"/>
                  </a:lnTo>
                  <a:lnTo>
                    <a:pt x="0" y="6096"/>
                  </a:lnTo>
                  <a:lnTo>
                    <a:pt x="103" y="8875"/>
                  </a:lnTo>
                  <a:lnTo>
                    <a:pt x="3255" y="21248"/>
                  </a:lnTo>
                  <a:lnTo>
                    <a:pt x="10807" y="32105"/>
                  </a:lnTo>
                  <a:lnTo>
                    <a:pt x="62661" y="83997"/>
                  </a:lnTo>
                  <a:lnTo>
                    <a:pt x="136093" y="157441"/>
                  </a:lnTo>
                  <a:lnTo>
                    <a:pt x="218452" y="239763"/>
                  </a:lnTo>
                  <a:lnTo>
                    <a:pt x="236460" y="249677"/>
                  </a:lnTo>
                  <a:lnTo>
                    <a:pt x="248467" y="250321"/>
                  </a:lnTo>
                  <a:lnTo>
                    <a:pt x="260123" y="247016"/>
                  </a:lnTo>
                  <a:lnTo>
                    <a:pt x="270382" y="239763"/>
                  </a:lnTo>
                  <a:lnTo>
                    <a:pt x="275659" y="233118"/>
                  </a:lnTo>
                  <a:lnTo>
                    <a:pt x="280261" y="221807"/>
                  </a:lnTo>
                  <a:lnTo>
                    <a:pt x="280916" y="209793"/>
                  </a:lnTo>
                  <a:lnTo>
                    <a:pt x="277623" y="198130"/>
                  </a:lnTo>
                  <a:lnTo>
                    <a:pt x="270382" y="187871"/>
                  </a:lnTo>
                  <a:lnTo>
                    <a:pt x="188036" y="105549"/>
                  </a:lnTo>
                  <a:lnTo>
                    <a:pt x="114566" y="32092"/>
                  </a:lnTo>
                  <a:lnTo>
                    <a:pt x="102662" y="21772"/>
                  </a:lnTo>
                  <a:lnTo>
                    <a:pt x="91713" y="14543"/>
                  </a:lnTo>
                  <a:lnTo>
                    <a:pt x="80161" y="8758"/>
                  </a:lnTo>
                  <a:lnTo>
                    <a:pt x="68140" y="4413"/>
                  </a:lnTo>
                  <a:lnTo>
                    <a:pt x="55782" y="1506"/>
                  </a:lnTo>
                  <a:lnTo>
                    <a:pt x="43222" y="36"/>
                  </a:lnTo>
                  <a:lnTo>
                    <a:pt x="30594" y="0"/>
                  </a:lnTo>
                  <a:close/>
                </a:path>
              </a:pathLst>
            </a:custGeom>
            <a:solidFill>
              <a:srgbClr val="ECB133"/>
            </a:solidFill>
          </p:spPr>
          <p:txBody>
            <a:bodyPr wrap="square" lIns="0" tIns="0" rIns="0" bIns="0" rtlCol="0">
              <a:noAutofit/>
            </a:bodyPr>
            <a:lstStyle/>
            <a:p>
              <a:endParaRPr/>
            </a:p>
          </p:txBody>
        </p:sp>
        <p:sp>
          <p:nvSpPr>
            <p:cNvPr id="58" name="object 46">
              <a:extLst>
                <a:ext uri="{FF2B5EF4-FFF2-40B4-BE49-F238E27FC236}">
                  <a16:creationId xmlns:a16="http://schemas.microsoft.com/office/drawing/2014/main" id="{2FC2AD7E-CC46-57AA-C93F-1B09DB4B9086}"/>
                </a:ext>
              </a:extLst>
            </p:cNvPr>
            <p:cNvSpPr/>
            <p:nvPr/>
          </p:nvSpPr>
          <p:spPr>
            <a:xfrm>
              <a:off x="9609382" y="7388273"/>
              <a:ext cx="250504" cy="280893"/>
            </a:xfrm>
            <a:custGeom>
              <a:avLst/>
              <a:gdLst/>
              <a:ahLst/>
              <a:cxnLst/>
              <a:rect l="l" t="t" r="r" b="b"/>
              <a:pathLst>
                <a:path w="250504" h="280893">
                  <a:moveTo>
                    <a:pt x="6246" y="0"/>
                  </a:moveTo>
                  <a:lnTo>
                    <a:pt x="2959" y="11222"/>
                  </a:lnTo>
                  <a:lnTo>
                    <a:pt x="804" y="23312"/>
                  </a:lnTo>
                  <a:lnTo>
                    <a:pt x="0" y="35533"/>
                  </a:lnTo>
                  <a:lnTo>
                    <a:pt x="547" y="47765"/>
                  </a:lnTo>
                  <a:lnTo>
                    <a:pt x="2447" y="59884"/>
                  </a:lnTo>
                  <a:lnTo>
                    <a:pt x="5701" y="71771"/>
                  </a:lnTo>
                  <a:lnTo>
                    <a:pt x="10307" y="83302"/>
                  </a:lnTo>
                  <a:lnTo>
                    <a:pt x="16268" y="94358"/>
                  </a:lnTo>
                  <a:lnTo>
                    <a:pt x="23584" y="104815"/>
                  </a:lnTo>
                  <a:lnTo>
                    <a:pt x="32256" y="114554"/>
                  </a:lnTo>
                  <a:lnTo>
                    <a:pt x="188034" y="270370"/>
                  </a:lnTo>
                  <a:lnTo>
                    <a:pt x="206040" y="280245"/>
                  </a:lnTo>
                  <a:lnTo>
                    <a:pt x="218051" y="280893"/>
                  </a:lnTo>
                  <a:lnTo>
                    <a:pt x="229716" y="277602"/>
                  </a:lnTo>
                  <a:lnTo>
                    <a:pt x="239990" y="270370"/>
                  </a:lnTo>
                  <a:lnTo>
                    <a:pt x="245266" y="263692"/>
                  </a:lnTo>
                  <a:lnTo>
                    <a:pt x="249854" y="252368"/>
                  </a:lnTo>
                  <a:lnTo>
                    <a:pt x="250504" y="240351"/>
                  </a:lnTo>
                  <a:lnTo>
                    <a:pt x="247216" y="228688"/>
                  </a:lnTo>
                  <a:lnTo>
                    <a:pt x="239990" y="218427"/>
                  </a:lnTo>
                  <a:lnTo>
                    <a:pt x="157630" y="136067"/>
                  </a:lnTo>
                  <a:lnTo>
                    <a:pt x="85037" y="63487"/>
                  </a:lnTo>
                  <a:lnTo>
                    <a:pt x="83335" y="61798"/>
                  </a:lnTo>
                  <a:lnTo>
                    <a:pt x="32281" y="10769"/>
                  </a:lnTo>
                  <a:lnTo>
                    <a:pt x="30085" y="8735"/>
                  </a:lnTo>
                  <a:lnTo>
                    <a:pt x="18781" y="2165"/>
                  </a:lnTo>
                  <a:lnTo>
                    <a:pt x="6246" y="0"/>
                  </a:lnTo>
                  <a:close/>
                </a:path>
              </a:pathLst>
            </a:custGeom>
            <a:solidFill>
              <a:srgbClr val="ECB133"/>
            </a:solidFill>
          </p:spPr>
          <p:txBody>
            <a:bodyPr wrap="square" lIns="0" tIns="0" rIns="0" bIns="0" rtlCol="0">
              <a:noAutofit/>
            </a:bodyPr>
            <a:lstStyle/>
            <a:p>
              <a:endParaRPr/>
            </a:p>
          </p:txBody>
        </p:sp>
        <p:sp>
          <p:nvSpPr>
            <p:cNvPr id="59" name="object 47">
              <a:extLst>
                <a:ext uri="{FF2B5EF4-FFF2-40B4-BE49-F238E27FC236}">
                  <a16:creationId xmlns:a16="http://schemas.microsoft.com/office/drawing/2014/main" id="{36623C9A-CDFD-2ACB-4CF8-6D1BE443C1C5}"/>
                </a:ext>
              </a:extLst>
            </p:cNvPr>
            <p:cNvSpPr/>
            <p:nvPr/>
          </p:nvSpPr>
          <p:spPr>
            <a:xfrm>
              <a:off x="9657115" y="7310614"/>
              <a:ext cx="124914" cy="124882"/>
            </a:xfrm>
            <a:custGeom>
              <a:avLst/>
              <a:gdLst/>
              <a:ahLst/>
              <a:cxnLst/>
              <a:rect l="l" t="t" r="r" b="b"/>
              <a:pathLst>
                <a:path w="124914" h="124882">
                  <a:moveTo>
                    <a:pt x="10541" y="62459"/>
                  </a:moveTo>
                  <a:lnTo>
                    <a:pt x="62421" y="114351"/>
                  </a:lnTo>
                  <a:lnTo>
                    <a:pt x="69144" y="119660"/>
                  </a:lnTo>
                  <a:lnTo>
                    <a:pt x="80459" y="124238"/>
                  </a:lnTo>
                  <a:lnTo>
                    <a:pt x="92462" y="124882"/>
                  </a:lnTo>
                  <a:lnTo>
                    <a:pt x="104118" y="121588"/>
                  </a:lnTo>
                  <a:lnTo>
                    <a:pt x="114389" y="114351"/>
                  </a:lnTo>
                  <a:lnTo>
                    <a:pt x="119656" y="107714"/>
                  </a:lnTo>
                  <a:lnTo>
                    <a:pt x="124258" y="96400"/>
                  </a:lnTo>
                  <a:lnTo>
                    <a:pt x="124914" y="84381"/>
                  </a:lnTo>
                  <a:lnTo>
                    <a:pt x="121624" y="72716"/>
                  </a:lnTo>
                  <a:lnTo>
                    <a:pt x="114389" y="62459"/>
                  </a:lnTo>
                  <a:lnTo>
                    <a:pt x="62484" y="10541"/>
                  </a:lnTo>
                  <a:lnTo>
                    <a:pt x="55785" y="5210"/>
                  </a:lnTo>
                  <a:lnTo>
                    <a:pt x="44464" y="635"/>
                  </a:lnTo>
                  <a:lnTo>
                    <a:pt x="32453" y="0"/>
                  </a:lnTo>
                  <a:lnTo>
                    <a:pt x="20797" y="3303"/>
                  </a:lnTo>
                  <a:lnTo>
                    <a:pt x="10541" y="10541"/>
                  </a:lnTo>
                  <a:lnTo>
                    <a:pt x="5242" y="17226"/>
                  </a:lnTo>
                  <a:lnTo>
                    <a:pt x="650" y="28538"/>
                  </a:lnTo>
                  <a:lnTo>
                    <a:pt x="0" y="40549"/>
                  </a:lnTo>
                  <a:lnTo>
                    <a:pt x="3295" y="52207"/>
                  </a:lnTo>
                  <a:lnTo>
                    <a:pt x="10541" y="62459"/>
                  </a:lnTo>
                  <a:close/>
                </a:path>
              </a:pathLst>
            </a:custGeom>
            <a:solidFill>
              <a:srgbClr val="ECB133"/>
            </a:solidFill>
          </p:spPr>
          <p:txBody>
            <a:bodyPr wrap="square" lIns="0" tIns="0" rIns="0" bIns="0" rtlCol="0">
              <a:noAutofit/>
            </a:bodyPr>
            <a:lstStyle/>
            <a:p>
              <a:endParaRPr/>
            </a:p>
          </p:txBody>
        </p:sp>
        <p:sp>
          <p:nvSpPr>
            <p:cNvPr id="60" name="object 48">
              <a:extLst>
                <a:ext uri="{FF2B5EF4-FFF2-40B4-BE49-F238E27FC236}">
                  <a16:creationId xmlns:a16="http://schemas.microsoft.com/office/drawing/2014/main" id="{C2032F4F-41B8-564A-EB00-820EE9D4F8CB}"/>
                </a:ext>
              </a:extLst>
            </p:cNvPr>
            <p:cNvSpPr/>
            <p:nvPr/>
          </p:nvSpPr>
          <p:spPr>
            <a:xfrm>
              <a:off x="9609571" y="6791873"/>
              <a:ext cx="250300" cy="280874"/>
            </a:xfrm>
            <a:custGeom>
              <a:avLst/>
              <a:gdLst/>
              <a:ahLst/>
              <a:cxnLst/>
              <a:rect l="l" t="t" r="r" b="b"/>
              <a:pathLst>
                <a:path w="250300" h="280874">
                  <a:moveTo>
                    <a:pt x="0" y="250330"/>
                  </a:moveTo>
                  <a:lnTo>
                    <a:pt x="456" y="256046"/>
                  </a:lnTo>
                  <a:lnTo>
                    <a:pt x="2541" y="268595"/>
                  </a:lnTo>
                  <a:lnTo>
                    <a:pt x="6057" y="280874"/>
                  </a:lnTo>
                  <a:lnTo>
                    <a:pt x="8855" y="280775"/>
                  </a:lnTo>
                  <a:lnTo>
                    <a:pt x="21225" y="277647"/>
                  </a:lnTo>
                  <a:lnTo>
                    <a:pt x="32092" y="270117"/>
                  </a:lnTo>
                  <a:lnTo>
                    <a:pt x="83947" y="218250"/>
                  </a:lnTo>
                  <a:lnTo>
                    <a:pt x="157429" y="144793"/>
                  </a:lnTo>
                  <a:lnTo>
                    <a:pt x="239750" y="62459"/>
                  </a:lnTo>
                  <a:lnTo>
                    <a:pt x="245057" y="55764"/>
                  </a:lnTo>
                  <a:lnTo>
                    <a:pt x="249653" y="44452"/>
                  </a:lnTo>
                  <a:lnTo>
                    <a:pt x="250300" y="32450"/>
                  </a:lnTo>
                  <a:lnTo>
                    <a:pt x="246999" y="20800"/>
                  </a:lnTo>
                  <a:lnTo>
                    <a:pt x="239750" y="10542"/>
                  </a:lnTo>
                  <a:lnTo>
                    <a:pt x="233092" y="5255"/>
                  </a:lnTo>
                  <a:lnTo>
                    <a:pt x="221781" y="652"/>
                  </a:lnTo>
                  <a:lnTo>
                    <a:pt x="209772" y="0"/>
                  </a:lnTo>
                  <a:lnTo>
                    <a:pt x="198113" y="3296"/>
                  </a:lnTo>
                  <a:lnTo>
                    <a:pt x="187858" y="10542"/>
                  </a:lnTo>
                  <a:lnTo>
                    <a:pt x="105524" y="92888"/>
                  </a:lnTo>
                  <a:lnTo>
                    <a:pt x="32067" y="166332"/>
                  </a:lnTo>
                  <a:lnTo>
                    <a:pt x="30424" y="168062"/>
                  </a:lnTo>
                  <a:lnTo>
                    <a:pt x="21755" y="178267"/>
                  </a:lnTo>
                  <a:lnTo>
                    <a:pt x="14529" y="189210"/>
                  </a:lnTo>
                  <a:lnTo>
                    <a:pt x="8744" y="200757"/>
                  </a:lnTo>
                  <a:lnTo>
                    <a:pt x="4399" y="212776"/>
                  </a:lnTo>
                  <a:lnTo>
                    <a:pt x="1494" y="225133"/>
                  </a:lnTo>
                  <a:lnTo>
                    <a:pt x="28" y="237695"/>
                  </a:lnTo>
                  <a:lnTo>
                    <a:pt x="0" y="250330"/>
                  </a:lnTo>
                  <a:close/>
                </a:path>
              </a:pathLst>
            </a:custGeom>
            <a:solidFill>
              <a:srgbClr val="ECB133"/>
            </a:solidFill>
          </p:spPr>
          <p:txBody>
            <a:bodyPr wrap="square" lIns="0" tIns="0" rIns="0" bIns="0" rtlCol="0">
              <a:noAutofit/>
            </a:bodyPr>
            <a:lstStyle/>
            <a:p>
              <a:endParaRPr/>
            </a:p>
          </p:txBody>
        </p:sp>
        <p:sp>
          <p:nvSpPr>
            <p:cNvPr id="61" name="object 49">
              <a:extLst>
                <a:ext uri="{FF2B5EF4-FFF2-40B4-BE49-F238E27FC236}">
                  <a16:creationId xmlns:a16="http://schemas.microsoft.com/office/drawing/2014/main" id="{47F1E871-A000-D2C3-5A53-110F0248B36C}"/>
                </a:ext>
              </a:extLst>
            </p:cNvPr>
            <p:cNvSpPr/>
            <p:nvPr/>
          </p:nvSpPr>
          <p:spPr>
            <a:xfrm>
              <a:off x="9734773" y="6947673"/>
              <a:ext cx="280887" cy="250500"/>
            </a:xfrm>
            <a:custGeom>
              <a:avLst/>
              <a:gdLst/>
              <a:ahLst/>
              <a:cxnLst/>
              <a:rect l="l" t="t" r="r" b="b"/>
              <a:pathLst>
                <a:path w="280887" h="250500">
                  <a:moveTo>
                    <a:pt x="0" y="244233"/>
                  </a:moveTo>
                  <a:lnTo>
                    <a:pt x="11270" y="247541"/>
                  </a:lnTo>
                  <a:lnTo>
                    <a:pt x="23355" y="249697"/>
                  </a:lnTo>
                  <a:lnTo>
                    <a:pt x="35572" y="250500"/>
                  </a:lnTo>
                  <a:lnTo>
                    <a:pt x="47799" y="249950"/>
                  </a:lnTo>
                  <a:lnTo>
                    <a:pt x="59916" y="248048"/>
                  </a:lnTo>
                  <a:lnTo>
                    <a:pt x="71800" y="244793"/>
                  </a:lnTo>
                  <a:lnTo>
                    <a:pt x="83330" y="240186"/>
                  </a:lnTo>
                  <a:lnTo>
                    <a:pt x="94387" y="234226"/>
                  </a:lnTo>
                  <a:lnTo>
                    <a:pt x="104848" y="226914"/>
                  </a:lnTo>
                  <a:lnTo>
                    <a:pt x="114592" y="218249"/>
                  </a:lnTo>
                  <a:lnTo>
                    <a:pt x="270370" y="62445"/>
                  </a:lnTo>
                  <a:lnTo>
                    <a:pt x="280241" y="44476"/>
                  </a:lnTo>
                  <a:lnTo>
                    <a:pt x="280887" y="32465"/>
                  </a:lnTo>
                  <a:lnTo>
                    <a:pt x="277594" y="20802"/>
                  </a:lnTo>
                  <a:lnTo>
                    <a:pt x="270370" y="10540"/>
                  </a:lnTo>
                  <a:lnTo>
                    <a:pt x="263678" y="5238"/>
                  </a:lnTo>
                  <a:lnTo>
                    <a:pt x="252359" y="646"/>
                  </a:lnTo>
                  <a:lnTo>
                    <a:pt x="240347" y="0"/>
                  </a:lnTo>
                  <a:lnTo>
                    <a:pt x="228691" y="3297"/>
                  </a:lnTo>
                  <a:lnTo>
                    <a:pt x="218440" y="10540"/>
                  </a:lnTo>
                  <a:lnTo>
                    <a:pt x="136067" y="92887"/>
                  </a:lnTo>
                  <a:lnTo>
                    <a:pt x="63474" y="165455"/>
                  </a:lnTo>
                  <a:lnTo>
                    <a:pt x="61798" y="167131"/>
                  </a:lnTo>
                  <a:lnTo>
                    <a:pt x="10769" y="218210"/>
                  </a:lnTo>
                  <a:lnTo>
                    <a:pt x="8751" y="220389"/>
                  </a:lnTo>
                  <a:lnTo>
                    <a:pt x="2180" y="231685"/>
                  </a:lnTo>
                  <a:lnTo>
                    <a:pt x="0" y="244233"/>
                  </a:lnTo>
                  <a:close/>
                </a:path>
              </a:pathLst>
            </a:custGeom>
            <a:solidFill>
              <a:srgbClr val="ECB133"/>
            </a:solidFill>
          </p:spPr>
          <p:txBody>
            <a:bodyPr wrap="square" lIns="0" tIns="0" rIns="0" bIns="0" rtlCol="0">
              <a:noAutofit/>
            </a:bodyPr>
            <a:lstStyle/>
            <a:p>
              <a:endParaRPr/>
            </a:p>
          </p:txBody>
        </p:sp>
        <p:sp>
          <p:nvSpPr>
            <p:cNvPr id="62" name="object 50">
              <a:extLst>
                <a:ext uri="{FF2B5EF4-FFF2-40B4-BE49-F238E27FC236}">
                  <a16:creationId xmlns:a16="http://schemas.microsoft.com/office/drawing/2014/main" id="{E1DC3506-C7C4-B2ED-5598-EBD7B2EBFBDA}"/>
                </a:ext>
              </a:extLst>
            </p:cNvPr>
            <p:cNvSpPr/>
            <p:nvPr/>
          </p:nvSpPr>
          <p:spPr>
            <a:xfrm>
              <a:off x="9657111" y="7025520"/>
              <a:ext cx="124881" cy="124910"/>
            </a:xfrm>
            <a:custGeom>
              <a:avLst/>
              <a:gdLst/>
              <a:ahLst/>
              <a:cxnLst/>
              <a:rect l="l" t="t" r="r" b="b"/>
              <a:pathLst>
                <a:path w="124881" h="124910">
                  <a:moveTo>
                    <a:pt x="62493" y="114370"/>
                  </a:moveTo>
                  <a:lnTo>
                    <a:pt x="114334" y="62465"/>
                  </a:lnTo>
                  <a:lnTo>
                    <a:pt x="119628" y="55779"/>
                  </a:lnTo>
                  <a:lnTo>
                    <a:pt x="124225" y="44462"/>
                  </a:lnTo>
                  <a:lnTo>
                    <a:pt x="124881" y="32456"/>
                  </a:lnTo>
                  <a:lnTo>
                    <a:pt x="121594" y="20803"/>
                  </a:lnTo>
                  <a:lnTo>
                    <a:pt x="114360" y="10548"/>
                  </a:lnTo>
                  <a:lnTo>
                    <a:pt x="107654" y="5232"/>
                  </a:lnTo>
                  <a:lnTo>
                    <a:pt x="96344" y="644"/>
                  </a:lnTo>
                  <a:lnTo>
                    <a:pt x="84339" y="0"/>
                  </a:lnTo>
                  <a:lnTo>
                    <a:pt x="72679" y="3293"/>
                  </a:lnTo>
                  <a:lnTo>
                    <a:pt x="62404" y="10522"/>
                  </a:lnTo>
                  <a:lnTo>
                    <a:pt x="10550" y="62427"/>
                  </a:lnTo>
                  <a:lnTo>
                    <a:pt x="5248" y="69132"/>
                  </a:lnTo>
                  <a:lnTo>
                    <a:pt x="649" y="80437"/>
                  </a:lnTo>
                  <a:lnTo>
                    <a:pt x="0" y="92448"/>
                  </a:lnTo>
                  <a:lnTo>
                    <a:pt x="3300" y="104110"/>
                  </a:lnTo>
                  <a:lnTo>
                    <a:pt x="10550" y="114370"/>
                  </a:lnTo>
                  <a:lnTo>
                    <a:pt x="17244" y="119677"/>
                  </a:lnTo>
                  <a:lnTo>
                    <a:pt x="28553" y="124265"/>
                  </a:lnTo>
                  <a:lnTo>
                    <a:pt x="40560" y="124910"/>
                  </a:lnTo>
                  <a:lnTo>
                    <a:pt x="52221" y="121612"/>
                  </a:lnTo>
                  <a:lnTo>
                    <a:pt x="62493" y="114370"/>
                  </a:lnTo>
                  <a:close/>
                </a:path>
              </a:pathLst>
            </a:custGeom>
            <a:solidFill>
              <a:srgbClr val="ECB133"/>
            </a:solidFill>
          </p:spPr>
          <p:txBody>
            <a:bodyPr wrap="square" lIns="0" tIns="0" rIns="0" bIns="0" rtlCol="0">
              <a:noAutofit/>
            </a:bodyPr>
            <a:lstStyle/>
            <a:p>
              <a:endParaRPr/>
            </a:p>
          </p:txBody>
        </p:sp>
        <p:sp>
          <p:nvSpPr>
            <p:cNvPr id="63" name="object 51">
              <a:extLst>
                <a:ext uri="{FF2B5EF4-FFF2-40B4-BE49-F238E27FC236}">
                  <a16:creationId xmlns:a16="http://schemas.microsoft.com/office/drawing/2014/main" id="{B2FF42BB-F855-6C31-D7C2-E482EAF10FB9}"/>
                </a:ext>
              </a:extLst>
            </p:cNvPr>
            <p:cNvSpPr/>
            <p:nvPr/>
          </p:nvSpPr>
          <p:spPr>
            <a:xfrm>
              <a:off x="9138384" y="7263077"/>
              <a:ext cx="280888" cy="250296"/>
            </a:xfrm>
            <a:custGeom>
              <a:avLst/>
              <a:gdLst/>
              <a:ahLst/>
              <a:cxnLst/>
              <a:rect l="l" t="t" r="r" b="b"/>
              <a:pathLst>
                <a:path w="280888" h="250296">
                  <a:moveTo>
                    <a:pt x="250320" y="0"/>
                  </a:moveTo>
                  <a:lnTo>
                    <a:pt x="237694" y="26"/>
                  </a:lnTo>
                  <a:lnTo>
                    <a:pt x="225135" y="1489"/>
                  </a:lnTo>
                  <a:lnTo>
                    <a:pt x="212777" y="4388"/>
                  </a:lnTo>
                  <a:lnTo>
                    <a:pt x="200754" y="8727"/>
                  </a:lnTo>
                  <a:lnTo>
                    <a:pt x="189201" y="14507"/>
                  </a:lnTo>
                  <a:lnTo>
                    <a:pt x="178251" y="21729"/>
                  </a:lnTo>
                  <a:lnTo>
                    <a:pt x="168040" y="30397"/>
                  </a:lnTo>
                  <a:lnTo>
                    <a:pt x="92878" y="105524"/>
                  </a:lnTo>
                  <a:lnTo>
                    <a:pt x="10531" y="187845"/>
                  </a:lnTo>
                  <a:lnTo>
                    <a:pt x="3295" y="198102"/>
                  </a:lnTo>
                  <a:lnTo>
                    <a:pt x="0" y="209763"/>
                  </a:lnTo>
                  <a:lnTo>
                    <a:pt x="648" y="221774"/>
                  </a:lnTo>
                  <a:lnTo>
                    <a:pt x="5245" y="233083"/>
                  </a:lnTo>
                  <a:lnTo>
                    <a:pt x="10531" y="239737"/>
                  </a:lnTo>
                  <a:lnTo>
                    <a:pt x="20780" y="246991"/>
                  </a:lnTo>
                  <a:lnTo>
                    <a:pt x="32425" y="250296"/>
                  </a:lnTo>
                  <a:lnTo>
                    <a:pt x="44427" y="249652"/>
                  </a:lnTo>
                  <a:lnTo>
                    <a:pt x="55744" y="245059"/>
                  </a:lnTo>
                  <a:lnTo>
                    <a:pt x="62461" y="239737"/>
                  </a:lnTo>
                  <a:lnTo>
                    <a:pt x="144795" y="157429"/>
                  </a:lnTo>
                  <a:lnTo>
                    <a:pt x="218227" y="83972"/>
                  </a:lnTo>
                  <a:lnTo>
                    <a:pt x="270157" y="32080"/>
                  </a:lnTo>
                  <a:lnTo>
                    <a:pt x="277669" y="21189"/>
                  </a:lnTo>
                  <a:lnTo>
                    <a:pt x="280788" y="8810"/>
                  </a:lnTo>
                  <a:lnTo>
                    <a:pt x="280888" y="6083"/>
                  </a:lnTo>
                  <a:lnTo>
                    <a:pt x="268596" y="2529"/>
                  </a:lnTo>
                  <a:lnTo>
                    <a:pt x="256059" y="451"/>
                  </a:lnTo>
                  <a:lnTo>
                    <a:pt x="250320" y="0"/>
                  </a:lnTo>
                  <a:close/>
                </a:path>
              </a:pathLst>
            </a:custGeom>
            <a:solidFill>
              <a:srgbClr val="ECB133"/>
            </a:solidFill>
          </p:spPr>
          <p:txBody>
            <a:bodyPr wrap="square" lIns="0" tIns="0" rIns="0" bIns="0" rtlCol="0">
              <a:noAutofit/>
            </a:bodyPr>
            <a:lstStyle/>
            <a:p>
              <a:endParaRPr/>
            </a:p>
          </p:txBody>
        </p:sp>
        <p:sp>
          <p:nvSpPr>
            <p:cNvPr id="64" name="object 52">
              <a:extLst>
                <a:ext uri="{FF2B5EF4-FFF2-40B4-BE49-F238E27FC236}">
                  <a16:creationId xmlns:a16="http://schemas.microsoft.com/office/drawing/2014/main" id="{1F2783A8-693B-6CE0-E356-7761CCD9402D}"/>
                </a:ext>
              </a:extLst>
            </p:cNvPr>
            <p:cNvSpPr/>
            <p:nvPr/>
          </p:nvSpPr>
          <p:spPr>
            <a:xfrm>
              <a:off x="9294171" y="7388273"/>
              <a:ext cx="250488" cy="280892"/>
            </a:xfrm>
            <a:custGeom>
              <a:avLst/>
              <a:gdLst/>
              <a:ahLst/>
              <a:cxnLst/>
              <a:rect l="l" t="t" r="r" b="b"/>
              <a:pathLst>
                <a:path w="250488" h="280892">
                  <a:moveTo>
                    <a:pt x="244229" y="0"/>
                  </a:moveTo>
                  <a:lnTo>
                    <a:pt x="231697" y="2173"/>
                  </a:lnTo>
                  <a:lnTo>
                    <a:pt x="220386" y="8740"/>
                  </a:lnTo>
                  <a:lnTo>
                    <a:pt x="167140" y="61798"/>
                  </a:lnTo>
                  <a:lnTo>
                    <a:pt x="92883" y="136067"/>
                  </a:lnTo>
                  <a:lnTo>
                    <a:pt x="10511" y="218427"/>
                  </a:lnTo>
                  <a:lnTo>
                    <a:pt x="3286" y="228686"/>
                  </a:lnTo>
                  <a:lnTo>
                    <a:pt x="0" y="240346"/>
                  </a:lnTo>
                  <a:lnTo>
                    <a:pt x="652" y="252361"/>
                  </a:lnTo>
                  <a:lnTo>
                    <a:pt x="5245" y="263683"/>
                  </a:lnTo>
                  <a:lnTo>
                    <a:pt x="10536" y="270370"/>
                  </a:lnTo>
                  <a:lnTo>
                    <a:pt x="20798" y="277599"/>
                  </a:lnTo>
                  <a:lnTo>
                    <a:pt x="32461" y="280892"/>
                  </a:lnTo>
                  <a:lnTo>
                    <a:pt x="44472" y="280244"/>
                  </a:lnTo>
                  <a:lnTo>
                    <a:pt x="55784" y="275650"/>
                  </a:lnTo>
                  <a:lnTo>
                    <a:pt x="218245" y="114579"/>
                  </a:lnTo>
                  <a:lnTo>
                    <a:pt x="226908" y="104837"/>
                  </a:lnTo>
                  <a:lnTo>
                    <a:pt x="234218" y="94377"/>
                  </a:lnTo>
                  <a:lnTo>
                    <a:pt x="240177" y="83320"/>
                  </a:lnTo>
                  <a:lnTo>
                    <a:pt x="244783" y="71789"/>
                  </a:lnTo>
                  <a:lnTo>
                    <a:pt x="248037" y="59904"/>
                  </a:lnTo>
                  <a:lnTo>
                    <a:pt x="249938" y="47786"/>
                  </a:lnTo>
                  <a:lnTo>
                    <a:pt x="250488" y="35557"/>
                  </a:lnTo>
                  <a:lnTo>
                    <a:pt x="249685" y="23338"/>
                  </a:lnTo>
                  <a:lnTo>
                    <a:pt x="247529" y="11251"/>
                  </a:lnTo>
                  <a:lnTo>
                    <a:pt x="244229" y="0"/>
                  </a:lnTo>
                  <a:close/>
                </a:path>
              </a:pathLst>
            </a:custGeom>
            <a:solidFill>
              <a:srgbClr val="ECB133"/>
            </a:solidFill>
          </p:spPr>
          <p:txBody>
            <a:bodyPr wrap="square" lIns="0" tIns="0" rIns="0" bIns="0" rtlCol="0">
              <a:noAutofit/>
            </a:bodyPr>
            <a:lstStyle/>
            <a:p>
              <a:endParaRPr/>
            </a:p>
          </p:txBody>
        </p:sp>
        <p:sp>
          <p:nvSpPr>
            <p:cNvPr id="65" name="object 53">
              <a:extLst>
                <a:ext uri="{FF2B5EF4-FFF2-40B4-BE49-F238E27FC236}">
                  <a16:creationId xmlns:a16="http://schemas.microsoft.com/office/drawing/2014/main" id="{359E4783-2887-C230-5B1F-8C1CC1EDA45A}"/>
                </a:ext>
              </a:extLst>
            </p:cNvPr>
            <p:cNvSpPr/>
            <p:nvPr/>
          </p:nvSpPr>
          <p:spPr>
            <a:xfrm>
              <a:off x="9372019" y="7310602"/>
              <a:ext cx="124896" cy="124895"/>
            </a:xfrm>
            <a:custGeom>
              <a:avLst/>
              <a:gdLst/>
              <a:ahLst/>
              <a:cxnLst/>
              <a:rect l="l" t="t" r="r" b="b"/>
              <a:pathLst>
                <a:path w="124896" h="124895">
                  <a:moveTo>
                    <a:pt x="3289" y="72728"/>
                  </a:moveTo>
                  <a:lnTo>
                    <a:pt x="0" y="84394"/>
                  </a:lnTo>
                  <a:lnTo>
                    <a:pt x="656" y="96412"/>
                  </a:lnTo>
                  <a:lnTo>
                    <a:pt x="5257" y="107726"/>
                  </a:lnTo>
                  <a:lnTo>
                    <a:pt x="10524" y="114363"/>
                  </a:lnTo>
                  <a:lnTo>
                    <a:pt x="20784" y="121601"/>
                  </a:lnTo>
                  <a:lnTo>
                    <a:pt x="32443" y="124895"/>
                  </a:lnTo>
                  <a:lnTo>
                    <a:pt x="44454" y="124249"/>
                  </a:lnTo>
                  <a:lnTo>
                    <a:pt x="55772" y="119667"/>
                  </a:lnTo>
                  <a:lnTo>
                    <a:pt x="62442" y="114363"/>
                  </a:lnTo>
                  <a:lnTo>
                    <a:pt x="114346" y="62471"/>
                  </a:lnTo>
                  <a:lnTo>
                    <a:pt x="121596" y="52219"/>
                  </a:lnTo>
                  <a:lnTo>
                    <a:pt x="124896" y="40562"/>
                  </a:lnTo>
                  <a:lnTo>
                    <a:pt x="124249" y="28550"/>
                  </a:lnTo>
                  <a:lnTo>
                    <a:pt x="119654" y="17238"/>
                  </a:lnTo>
                  <a:lnTo>
                    <a:pt x="114346" y="10554"/>
                  </a:lnTo>
                  <a:lnTo>
                    <a:pt x="104098" y="3302"/>
                  </a:lnTo>
                  <a:lnTo>
                    <a:pt x="92443" y="0"/>
                  </a:lnTo>
                  <a:lnTo>
                    <a:pt x="80431" y="645"/>
                  </a:lnTo>
                  <a:lnTo>
                    <a:pt x="69113" y="5236"/>
                  </a:lnTo>
                  <a:lnTo>
                    <a:pt x="62429" y="10554"/>
                  </a:lnTo>
                  <a:lnTo>
                    <a:pt x="10537" y="62420"/>
                  </a:lnTo>
                  <a:lnTo>
                    <a:pt x="3289" y="72728"/>
                  </a:lnTo>
                  <a:close/>
                </a:path>
              </a:pathLst>
            </a:custGeom>
            <a:solidFill>
              <a:srgbClr val="ECB133"/>
            </a:solidFill>
          </p:spPr>
          <p:txBody>
            <a:bodyPr wrap="square" lIns="0" tIns="0" rIns="0" bIns="0" rtlCol="0">
              <a:noAutofit/>
            </a:bodyPr>
            <a:lstStyle/>
            <a:p>
              <a:endParaRPr/>
            </a:p>
          </p:txBody>
        </p:sp>
        <p:sp>
          <p:nvSpPr>
            <p:cNvPr id="66" name="object 54">
              <a:extLst>
                <a:ext uri="{FF2B5EF4-FFF2-40B4-BE49-F238E27FC236}">
                  <a16:creationId xmlns:a16="http://schemas.microsoft.com/office/drawing/2014/main" id="{78343BED-7827-09B2-D8CA-C604EEA48A79}"/>
                </a:ext>
              </a:extLst>
            </p:cNvPr>
            <p:cNvSpPr/>
            <p:nvPr/>
          </p:nvSpPr>
          <p:spPr>
            <a:xfrm>
              <a:off x="9540267" y="7193742"/>
              <a:ext cx="73540" cy="73540"/>
            </a:xfrm>
            <a:custGeom>
              <a:avLst/>
              <a:gdLst/>
              <a:ahLst/>
              <a:cxnLst/>
              <a:rect l="l" t="t" r="r" b="b"/>
              <a:pathLst>
                <a:path w="73540" h="73540">
                  <a:moveTo>
                    <a:pt x="10584" y="62922"/>
                  </a:moveTo>
                  <a:lnTo>
                    <a:pt x="17686" y="68484"/>
                  </a:lnTo>
                  <a:lnTo>
                    <a:pt x="29036" y="72968"/>
                  </a:lnTo>
                  <a:lnTo>
                    <a:pt x="41042" y="73540"/>
                  </a:lnTo>
                  <a:lnTo>
                    <a:pt x="52676" y="70194"/>
                  </a:lnTo>
                  <a:lnTo>
                    <a:pt x="62908" y="62922"/>
                  </a:lnTo>
                  <a:lnTo>
                    <a:pt x="68457" y="55868"/>
                  </a:lnTo>
                  <a:lnTo>
                    <a:pt x="72958" y="44523"/>
                  </a:lnTo>
                  <a:lnTo>
                    <a:pt x="73540" y="32508"/>
                  </a:lnTo>
                  <a:lnTo>
                    <a:pt x="70206" y="20859"/>
                  </a:lnTo>
                  <a:lnTo>
                    <a:pt x="62959" y="10611"/>
                  </a:lnTo>
                  <a:lnTo>
                    <a:pt x="55858" y="5048"/>
                  </a:lnTo>
                  <a:lnTo>
                    <a:pt x="44507" y="566"/>
                  </a:lnTo>
                  <a:lnTo>
                    <a:pt x="32496" y="0"/>
                  </a:lnTo>
                  <a:lnTo>
                    <a:pt x="20854" y="3348"/>
                  </a:lnTo>
                  <a:lnTo>
                    <a:pt x="10609" y="10611"/>
                  </a:lnTo>
                  <a:lnTo>
                    <a:pt x="5075" y="17656"/>
                  </a:lnTo>
                  <a:lnTo>
                    <a:pt x="579" y="29003"/>
                  </a:lnTo>
                  <a:lnTo>
                    <a:pt x="0" y="41020"/>
                  </a:lnTo>
                  <a:lnTo>
                    <a:pt x="3335" y="52672"/>
                  </a:lnTo>
                  <a:lnTo>
                    <a:pt x="10584" y="62922"/>
                  </a:lnTo>
                  <a:close/>
                </a:path>
              </a:pathLst>
            </a:custGeom>
            <a:solidFill>
              <a:srgbClr val="ECB133"/>
            </a:solidFill>
          </p:spPr>
          <p:txBody>
            <a:bodyPr wrap="square" lIns="0" tIns="0" rIns="0" bIns="0" rtlCol="0">
              <a:noAutofit/>
            </a:bodyPr>
            <a:lstStyle/>
            <a:p>
              <a:endParaRPr/>
            </a:p>
          </p:txBody>
        </p:sp>
        <p:sp>
          <p:nvSpPr>
            <p:cNvPr id="67" name="object 55">
              <a:extLst>
                <a:ext uri="{FF2B5EF4-FFF2-40B4-BE49-F238E27FC236}">
                  <a16:creationId xmlns:a16="http://schemas.microsoft.com/office/drawing/2014/main" id="{6516CE20-61D6-0138-D945-211B94B6967A}"/>
                </a:ext>
              </a:extLst>
            </p:cNvPr>
            <p:cNvSpPr/>
            <p:nvPr/>
          </p:nvSpPr>
          <p:spPr>
            <a:xfrm>
              <a:off x="10106518" y="6792146"/>
              <a:ext cx="250312" cy="280868"/>
            </a:xfrm>
            <a:custGeom>
              <a:avLst/>
              <a:gdLst/>
              <a:ahLst/>
              <a:cxnLst/>
              <a:rect l="l" t="t" r="r" b="b"/>
              <a:pathLst>
                <a:path w="250312" h="280868">
                  <a:moveTo>
                    <a:pt x="250312" y="250312"/>
                  </a:moveTo>
                  <a:lnTo>
                    <a:pt x="250292" y="237688"/>
                  </a:lnTo>
                  <a:lnTo>
                    <a:pt x="248831" y="225130"/>
                  </a:lnTo>
                  <a:lnTo>
                    <a:pt x="245929" y="212773"/>
                  </a:lnTo>
                  <a:lnTo>
                    <a:pt x="241585" y="200752"/>
                  </a:lnTo>
                  <a:lnTo>
                    <a:pt x="235801" y="189201"/>
                  </a:lnTo>
                  <a:lnTo>
                    <a:pt x="228576" y="178257"/>
                  </a:lnTo>
                  <a:lnTo>
                    <a:pt x="219911" y="168053"/>
                  </a:lnTo>
                  <a:lnTo>
                    <a:pt x="144813" y="92870"/>
                  </a:lnTo>
                  <a:lnTo>
                    <a:pt x="62467" y="10548"/>
                  </a:lnTo>
                  <a:lnTo>
                    <a:pt x="52225" y="3301"/>
                  </a:lnTo>
                  <a:lnTo>
                    <a:pt x="40573" y="0"/>
                  </a:lnTo>
                  <a:lnTo>
                    <a:pt x="28561" y="643"/>
                  </a:lnTo>
                  <a:lnTo>
                    <a:pt x="17238" y="5232"/>
                  </a:lnTo>
                  <a:lnTo>
                    <a:pt x="10524" y="10548"/>
                  </a:lnTo>
                  <a:lnTo>
                    <a:pt x="3289" y="20809"/>
                  </a:lnTo>
                  <a:lnTo>
                    <a:pt x="0" y="32477"/>
                  </a:lnTo>
                  <a:lnTo>
                    <a:pt x="654" y="44495"/>
                  </a:lnTo>
                  <a:lnTo>
                    <a:pt x="5252" y="55808"/>
                  </a:lnTo>
                  <a:lnTo>
                    <a:pt x="10524" y="62453"/>
                  </a:lnTo>
                  <a:lnTo>
                    <a:pt x="92870" y="144775"/>
                  </a:lnTo>
                  <a:lnTo>
                    <a:pt x="166289" y="218231"/>
                  </a:lnTo>
                  <a:lnTo>
                    <a:pt x="218219" y="270136"/>
                  </a:lnTo>
                  <a:lnTo>
                    <a:pt x="229099" y="277639"/>
                  </a:lnTo>
                  <a:lnTo>
                    <a:pt x="241469" y="280770"/>
                  </a:lnTo>
                  <a:lnTo>
                    <a:pt x="244242" y="280868"/>
                  </a:lnTo>
                  <a:lnTo>
                    <a:pt x="247768" y="268593"/>
                  </a:lnTo>
                  <a:lnTo>
                    <a:pt x="249851" y="256049"/>
                  </a:lnTo>
                  <a:lnTo>
                    <a:pt x="250312" y="250312"/>
                  </a:lnTo>
                  <a:close/>
                </a:path>
              </a:pathLst>
            </a:custGeom>
            <a:solidFill>
              <a:srgbClr val="ECB133"/>
            </a:solidFill>
          </p:spPr>
          <p:txBody>
            <a:bodyPr wrap="square" lIns="0" tIns="0" rIns="0" bIns="0" rtlCol="0">
              <a:noAutofit/>
            </a:bodyPr>
            <a:lstStyle/>
            <a:p>
              <a:endParaRPr/>
            </a:p>
          </p:txBody>
        </p:sp>
        <p:sp>
          <p:nvSpPr>
            <p:cNvPr id="68" name="object 56">
              <a:extLst>
                <a:ext uri="{FF2B5EF4-FFF2-40B4-BE49-F238E27FC236}">
                  <a16:creationId xmlns:a16="http://schemas.microsoft.com/office/drawing/2014/main" id="{ED19CFF7-8D6D-953E-CEB4-008B3E8E45F4}"/>
                </a:ext>
              </a:extLst>
            </p:cNvPr>
            <p:cNvSpPr/>
            <p:nvPr/>
          </p:nvSpPr>
          <p:spPr>
            <a:xfrm>
              <a:off x="9950750" y="6947928"/>
              <a:ext cx="280854" cy="250493"/>
            </a:xfrm>
            <a:custGeom>
              <a:avLst/>
              <a:gdLst/>
              <a:ahLst/>
              <a:cxnLst/>
              <a:rect l="l" t="t" r="r" b="b"/>
              <a:pathLst>
                <a:path w="280854" h="250493">
                  <a:moveTo>
                    <a:pt x="280854" y="244232"/>
                  </a:moveTo>
                  <a:lnTo>
                    <a:pt x="278713" y="231709"/>
                  </a:lnTo>
                  <a:lnTo>
                    <a:pt x="272160" y="220401"/>
                  </a:lnTo>
                  <a:lnTo>
                    <a:pt x="270122" y="218197"/>
                  </a:lnTo>
                  <a:lnTo>
                    <a:pt x="219081" y="167130"/>
                  </a:lnTo>
                  <a:lnTo>
                    <a:pt x="217392" y="165492"/>
                  </a:lnTo>
                  <a:lnTo>
                    <a:pt x="144811" y="92861"/>
                  </a:lnTo>
                  <a:lnTo>
                    <a:pt x="62439" y="10539"/>
                  </a:lnTo>
                  <a:lnTo>
                    <a:pt x="52176" y="3299"/>
                  </a:lnTo>
                  <a:lnTo>
                    <a:pt x="40519" y="0"/>
                  </a:lnTo>
                  <a:lnTo>
                    <a:pt x="28514" y="644"/>
                  </a:lnTo>
                  <a:lnTo>
                    <a:pt x="17208" y="5238"/>
                  </a:lnTo>
                  <a:lnTo>
                    <a:pt x="10534" y="10539"/>
                  </a:lnTo>
                  <a:lnTo>
                    <a:pt x="3295" y="20793"/>
                  </a:lnTo>
                  <a:lnTo>
                    <a:pt x="0" y="32458"/>
                  </a:lnTo>
                  <a:lnTo>
                    <a:pt x="647" y="44479"/>
                  </a:lnTo>
                  <a:lnTo>
                    <a:pt x="5237" y="55798"/>
                  </a:lnTo>
                  <a:lnTo>
                    <a:pt x="166287" y="218235"/>
                  </a:lnTo>
                  <a:lnTo>
                    <a:pt x="176031" y="226905"/>
                  </a:lnTo>
                  <a:lnTo>
                    <a:pt x="186494" y="234221"/>
                  </a:lnTo>
                  <a:lnTo>
                    <a:pt x="197554" y="240182"/>
                  </a:lnTo>
                  <a:lnTo>
                    <a:pt x="209090" y="244790"/>
                  </a:lnTo>
                  <a:lnTo>
                    <a:pt x="220978" y="248044"/>
                  </a:lnTo>
                  <a:lnTo>
                    <a:pt x="233098" y="249945"/>
                  </a:lnTo>
                  <a:lnTo>
                    <a:pt x="245326" y="250493"/>
                  </a:lnTo>
                  <a:lnTo>
                    <a:pt x="257541" y="249688"/>
                  </a:lnTo>
                  <a:lnTo>
                    <a:pt x="269620" y="247531"/>
                  </a:lnTo>
                  <a:lnTo>
                    <a:pt x="280854" y="244232"/>
                  </a:lnTo>
                  <a:close/>
                </a:path>
              </a:pathLst>
            </a:custGeom>
            <a:solidFill>
              <a:srgbClr val="ECB133"/>
            </a:solidFill>
          </p:spPr>
          <p:txBody>
            <a:bodyPr wrap="square" lIns="0" tIns="0" rIns="0" bIns="0" rtlCol="0">
              <a:noAutofit/>
            </a:bodyPr>
            <a:lstStyle/>
            <a:p>
              <a:endParaRPr/>
            </a:p>
          </p:txBody>
        </p:sp>
        <p:sp>
          <p:nvSpPr>
            <p:cNvPr id="69" name="object 57">
              <a:extLst>
                <a:ext uri="{FF2B5EF4-FFF2-40B4-BE49-F238E27FC236}">
                  <a16:creationId xmlns:a16="http://schemas.microsoft.com/office/drawing/2014/main" id="{C95DD095-FFE6-6AD4-0C49-247E73B7089D}"/>
                </a:ext>
              </a:extLst>
            </p:cNvPr>
            <p:cNvSpPr/>
            <p:nvPr/>
          </p:nvSpPr>
          <p:spPr>
            <a:xfrm>
              <a:off x="10184393" y="7025793"/>
              <a:ext cx="124885" cy="124872"/>
            </a:xfrm>
            <a:custGeom>
              <a:avLst/>
              <a:gdLst/>
              <a:ahLst/>
              <a:cxnLst/>
              <a:rect l="l" t="t" r="r" b="b"/>
              <a:pathLst>
                <a:path w="124885" h="124872">
                  <a:moveTo>
                    <a:pt x="62447" y="114339"/>
                  </a:moveTo>
                  <a:lnTo>
                    <a:pt x="72703" y="121578"/>
                  </a:lnTo>
                  <a:lnTo>
                    <a:pt x="84362" y="124872"/>
                  </a:lnTo>
                  <a:lnTo>
                    <a:pt x="96375" y="124219"/>
                  </a:lnTo>
                  <a:lnTo>
                    <a:pt x="107690" y="119621"/>
                  </a:lnTo>
                  <a:lnTo>
                    <a:pt x="114352" y="114339"/>
                  </a:lnTo>
                  <a:lnTo>
                    <a:pt x="121593" y="104071"/>
                  </a:lnTo>
                  <a:lnTo>
                    <a:pt x="124885" y="92410"/>
                  </a:lnTo>
                  <a:lnTo>
                    <a:pt x="124231" y="80402"/>
                  </a:lnTo>
                  <a:lnTo>
                    <a:pt x="119629" y="69095"/>
                  </a:lnTo>
                  <a:lnTo>
                    <a:pt x="114352" y="62447"/>
                  </a:lnTo>
                  <a:lnTo>
                    <a:pt x="62485" y="10555"/>
                  </a:lnTo>
                  <a:lnTo>
                    <a:pt x="52207" y="3292"/>
                  </a:lnTo>
                  <a:lnTo>
                    <a:pt x="40549" y="0"/>
                  </a:lnTo>
                  <a:lnTo>
                    <a:pt x="28537" y="653"/>
                  </a:lnTo>
                  <a:lnTo>
                    <a:pt x="17222" y="5253"/>
                  </a:lnTo>
                  <a:lnTo>
                    <a:pt x="10542" y="10555"/>
                  </a:lnTo>
                  <a:lnTo>
                    <a:pt x="3294" y="20804"/>
                  </a:lnTo>
                  <a:lnTo>
                    <a:pt x="0" y="32462"/>
                  </a:lnTo>
                  <a:lnTo>
                    <a:pt x="654" y="44473"/>
                  </a:lnTo>
                  <a:lnTo>
                    <a:pt x="5253" y="55783"/>
                  </a:lnTo>
                  <a:lnTo>
                    <a:pt x="10542" y="62447"/>
                  </a:lnTo>
                  <a:lnTo>
                    <a:pt x="62447" y="114339"/>
                  </a:lnTo>
                  <a:close/>
                </a:path>
              </a:pathLst>
            </a:custGeom>
            <a:solidFill>
              <a:srgbClr val="ECB133"/>
            </a:solidFill>
          </p:spPr>
          <p:txBody>
            <a:bodyPr wrap="square" lIns="0" tIns="0" rIns="0" bIns="0" rtlCol="0">
              <a:noAutofit/>
            </a:bodyPr>
            <a:lstStyle/>
            <a:p>
              <a:endParaRPr/>
            </a:p>
          </p:txBody>
        </p:sp>
        <p:sp>
          <p:nvSpPr>
            <p:cNvPr id="70" name="object 58">
              <a:extLst>
                <a:ext uri="{FF2B5EF4-FFF2-40B4-BE49-F238E27FC236}">
                  <a16:creationId xmlns:a16="http://schemas.microsoft.com/office/drawing/2014/main" id="{D5D3E4AC-43B3-6994-6E24-2B4709138390}"/>
                </a:ext>
              </a:extLst>
            </p:cNvPr>
            <p:cNvSpPr/>
            <p:nvPr/>
          </p:nvSpPr>
          <p:spPr>
            <a:xfrm>
              <a:off x="10547148" y="7263357"/>
              <a:ext cx="280883" cy="250276"/>
            </a:xfrm>
            <a:custGeom>
              <a:avLst/>
              <a:gdLst/>
              <a:ahLst/>
              <a:cxnLst/>
              <a:rect l="l" t="t" r="r" b="b"/>
              <a:pathLst>
                <a:path w="280883" h="250276">
                  <a:moveTo>
                    <a:pt x="30556" y="0"/>
                  </a:moveTo>
                  <a:lnTo>
                    <a:pt x="24820" y="458"/>
                  </a:lnTo>
                  <a:lnTo>
                    <a:pt x="12275" y="2530"/>
                  </a:lnTo>
                  <a:lnTo>
                    <a:pt x="0" y="6057"/>
                  </a:lnTo>
                  <a:lnTo>
                    <a:pt x="103" y="8836"/>
                  </a:lnTo>
                  <a:lnTo>
                    <a:pt x="3240" y="21210"/>
                  </a:lnTo>
                  <a:lnTo>
                    <a:pt x="10769" y="32092"/>
                  </a:lnTo>
                  <a:lnTo>
                    <a:pt x="62623" y="83946"/>
                  </a:lnTo>
                  <a:lnTo>
                    <a:pt x="136055" y="157378"/>
                  </a:lnTo>
                  <a:lnTo>
                    <a:pt x="218401" y="239750"/>
                  </a:lnTo>
                  <a:lnTo>
                    <a:pt x="225105" y="245052"/>
                  </a:lnTo>
                  <a:lnTo>
                    <a:pt x="236425" y="249635"/>
                  </a:lnTo>
                  <a:lnTo>
                    <a:pt x="248435" y="250276"/>
                  </a:lnTo>
                  <a:lnTo>
                    <a:pt x="260090" y="246973"/>
                  </a:lnTo>
                  <a:lnTo>
                    <a:pt x="270344" y="239725"/>
                  </a:lnTo>
                  <a:lnTo>
                    <a:pt x="275616" y="233090"/>
                  </a:lnTo>
                  <a:lnTo>
                    <a:pt x="280223" y="221783"/>
                  </a:lnTo>
                  <a:lnTo>
                    <a:pt x="280883" y="209771"/>
                  </a:lnTo>
                  <a:lnTo>
                    <a:pt x="277598" y="198104"/>
                  </a:lnTo>
                  <a:lnTo>
                    <a:pt x="270370" y="187832"/>
                  </a:lnTo>
                  <a:lnTo>
                    <a:pt x="187998" y="105486"/>
                  </a:lnTo>
                  <a:lnTo>
                    <a:pt x="114553" y="32042"/>
                  </a:lnTo>
                  <a:lnTo>
                    <a:pt x="112809" y="30383"/>
                  </a:lnTo>
                  <a:lnTo>
                    <a:pt x="102603" y="21714"/>
                  </a:lnTo>
                  <a:lnTo>
                    <a:pt x="91657" y="14489"/>
                  </a:lnTo>
                  <a:lnTo>
                    <a:pt x="80106" y="8707"/>
                  </a:lnTo>
                  <a:lnTo>
                    <a:pt x="68086" y="4367"/>
                  </a:lnTo>
                  <a:lnTo>
                    <a:pt x="55731" y="1470"/>
                  </a:lnTo>
                  <a:lnTo>
                    <a:pt x="43176" y="14"/>
                  </a:lnTo>
                  <a:lnTo>
                    <a:pt x="30556" y="0"/>
                  </a:lnTo>
                  <a:close/>
                </a:path>
              </a:pathLst>
            </a:custGeom>
            <a:solidFill>
              <a:srgbClr val="ECB133"/>
            </a:solidFill>
          </p:spPr>
          <p:txBody>
            <a:bodyPr wrap="square" lIns="0" tIns="0" rIns="0" bIns="0" rtlCol="0">
              <a:noAutofit/>
            </a:bodyPr>
            <a:lstStyle/>
            <a:p>
              <a:endParaRPr/>
            </a:p>
          </p:txBody>
        </p:sp>
        <p:sp>
          <p:nvSpPr>
            <p:cNvPr id="71" name="object 59">
              <a:extLst>
                <a:ext uri="{FF2B5EF4-FFF2-40B4-BE49-F238E27FC236}">
                  <a16:creationId xmlns:a16="http://schemas.microsoft.com/office/drawing/2014/main" id="{18F55137-2A57-0B9B-DB65-512186530FBB}"/>
                </a:ext>
              </a:extLst>
            </p:cNvPr>
            <p:cNvSpPr/>
            <p:nvPr/>
          </p:nvSpPr>
          <p:spPr>
            <a:xfrm>
              <a:off x="10421748" y="7388533"/>
              <a:ext cx="250486" cy="280885"/>
            </a:xfrm>
            <a:custGeom>
              <a:avLst/>
              <a:gdLst/>
              <a:ahLst/>
              <a:cxnLst/>
              <a:rect l="l" t="t" r="r" b="b"/>
              <a:pathLst>
                <a:path w="250486" h="280885">
                  <a:moveTo>
                    <a:pt x="6253" y="0"/>
                  </a:moveTo>
                  <a:lnTo>
                    <a:pt x="2954" y="11250"/>
                  </a:lnTo>
                  <a:lnTo>
                    <a:pt x="801" y="23333"/>
                  </a:lnTo>
                  <a:lnTo>
                    <a:pt x="0" y="35550"/>
                  </a:lnTo>
                  <a:lnTo>
                    <a:pt x="549" y="47779"/>
                  </a:lnTo>
                  <a:lnTo>
                    <a:pt x="2451" y="59898"/>
                  </a:lnTo>
                  <a:lnTo>
                    <a:pt x="5705" y="71786"/>
                  </a:lnTo>
                  <a:lnTo>
                    <a:pt x="10312" y="83321"/>
                  </a:lnTo>
                  <a:lnTo>
                    <a:pt x="16271" y="94382"/>
                  </a:lnTo>
                  <a:lnTo>
                    <a:pt x="23584" y="104846"/>
                  </a:lnTo>
                  <a:lnTo>
                    <a:pt x="32249" y="114592"/>
                  </a:lnTo>
                  <a:lnTo>
                    <a:pt x="188028" y="270344"/>
                  </a:lnTo>
                  <a:lnTo>
                    <a:pt x="206019" y="280237"/>
                  </a:lnTo>
                  <a:lnTo>
                    <a:pt x="218029" y="280885"/>
                  </a:lnTo>
                  <a:lnTo>
                    <a:pt x="229687" y="277588"/>
                  </a:lnTo>
                  <a:lnTo>
                    <a:pt x="239945" y="270344"/>
                  </a:lnTo>
                  <a:lnTo>
                    <a:pt x="245247" y="263658"/>
                  </a:lnTo>
                  <a:lnTo>
                    <a:pt x="249839" y="252345"/>
                  </a:lnTo>
                  <a:lnTo>
                    <a:pt x="250486" y="240336"/>
                  </a:lnTo>
                  <a:lnTo>
                    <a:pt x="247188" y="228677"/>
                  </a:lnTo>
                  <a:lnTo>
                    <a:pt x="239945" y="218414"/>
                  </a:lnTo>
                  <a:lnTo>
                    <a:pt x="157598" y="136067"/>
                  </a:lnTo>
                  <a:lnTo>
                    <a:pt x="84993" y="63499"/>
                  </a:lnTo>
                  <a:lnTo>
                    <a:pt x="83329" y="61772"/>
                  </a:lnTo>
                  <a:lnTo>
                    <a:pt x="32288" y="10769"/>
                  </a:lnTo>
                  <a:lnTo>
                    <a:pt x="30089" y="8738"/>
                  </a:lnTo>
                  <a:lnTo>
                    <a:pt x="18776" y="2172"/>
                  </a:lnTo>
                  <a:lnTo>
                    <a:pt x="6253" y="0"/>
                  </a:lnTo>
                  <a:close/>
                </a:path>
              </a:pathLst>
            </a:custGeom>
            <a:solidFill>
              <a:srgbClr val="ECB133"/>
            </a:solidFill>
          </p:spPr>
          <p:txBody>
            <a:bodyPr wrap="square" lIns="0" tIns="0" rIns="0" bIns="0" rtlCol="0">
              <a:noAutofit/>
            </a:bodyPr>
            <a:lstStyle/>
            <a:p>
              <a:endParaRPr/>
            </a:p>
          </p:txBody>
        </p:sp>
        <p:sp>
          <p:nvSpPr>
            <p:cNvPr id="72" name="object 60">
              <a:extLst>
                <a:ext uri="{FF2B5EF4-FFF2-40B4-BE49-F238E27FC236}">
                  <a16:creationId xmlns:a16="http://schemas.microsoft.com/office/drawing/2014/main" id="{D3A68677-51CE-CD27-5729-B507EAA2D4FE}"/>
                </a:ext>
              </a:extLst>
            </p:cNvPr>
            <p:cNvSpPr/>
            <p:nvPr/>
          </p:nvSpPr>
          <p:spPr>
            <a:xfrm>
              <a:off x="10469500" y="7310898"/>
              <a:ext cx="124876" cy="124865"/>
            </a:xfrm>
            <a:custGeom>
              <a:avLst/>
              <a:gdLst/>
              <a:ahLst/>
              <a:cxnLst/>
              <a:rect l="l" t="t" r="r" b="b"/>
              <a:pathLst>
                <a:path w="124876" h="124865">
                  <a:moveTo>
                    <a:pt x="10511" y="62448"/>
                  </a:moveTo>
                  <a:lnTo>
                    <a:pt x="62416" y="114328"/>
                  </a:lnTo>
                  <a:lnTo>
                    <a:pt x="69112" y="119627"/>
                  </a:lnTo>
                  <a:lnTo>
                    <a:pt x="80423" y="124215"/>
                  </a:lnTo>
                  <a:lnTo>
                    <a:pt x="92430" y="124865"/>
                  </a:lnTo>
                  <a:lnTo>
                    <a:pt x="104086" y="121571"/>
                  </a:lnTo>
                  <a:lnTo>
                    <a:pt x="114346" y="114328"/>
                  </a:lnTo>
                  <a:lnTo>
                    <a:pt x="119630" y="107654"/>
                  </a:lnTo>
                  <a:lnTo>
                    <a:pt x="124225" y="96335"/>
                  </a:lnTo>
                  <a:lnTo>
                    <a:pt x="124876" y="84325"/>
                  </a:lnTo>
                  <a:lnTo>
                    <a:pt x="121586" y="72669"/>
                  </a:lnTo>
                  <a:lnTo>
                    <a:pt x="114359" y="62410"/>
                  </a:lnTo>
                  <a:lnTo>
                    <a:pt x="62454" y="10518"/>
                  </a:lnTo>
                  <a:lnTo>
                    <a:pt x="55803" y="5251"/>
                  </a:lnTo>
                  <a:lnTo>
                    <a:pt x="44487" y="655"/>
                  </a:lnTo>
                  <a:lnTo>
                    <a:pt x="32472" y="0"/>
                  </a:lnTo>
                  <a:lnTo>
                    <a:pt x="20805" y="3287"/>
                  </a:lnTo>
                  <a:lnTo>
                    <a:pt x="10537" y="10518"/>
                  </a:lnTo>
                  <a:lnTo>
                    <a:pt x="5250" y="17191"/>
                  </a:lnTo>
                  <a:lnTo>
                    <a:pt x="654" y="28511"/>
                  </a:lnTo>
                  <a:lnTo>
                    <a:pt x="0" y="40526"/>
                  </a:lnTo>
                  <a:lnTo>
                    <a:pt x="3286" y="52187"/>
                  </a:lnTo>
                  <a:lnTo>
                    <a:pt x="10511" y="62448"/>
                  </a:lnTo>
                  <a:close/>
                </a:path>
              </a:pathLst>
            </a:custGeom>
            <a:solidFill>
              <a:srgbClr val="ECB133"/>
            </a:solidFill>
          </p:spPr>
          <p:txBody>
            <a:bodyPr wrap="square" lIns="0" tIns="0" rIns="0" bIns="0" rtlCol="0">
              <a:noAutofit/>
            </a:bodyPr>
            <a:lstStyle/>
            <a:p>
              <a:endParaRPr/>
            </a:p>
          </p:txBody>
        </p:sp>
        <p:sp>
          <p:nvSpPr>
            <p:cNvPr id="73" name="object 61">
              <a:extLst>
                <a:ext uri="{FF2B5EF4-FFF2-40B4-BE49-F238E27FC236}">
                  <a16:creationId xmlns:a16="http://schemas.microsoft.com/office/drawing/2014/main" id="{FDB3CE09-C7DC-5243-0D1C-3D58F297F927}"/>
                </a:ext>
              </a:extLst>
            </p:cNvPr>
            <p:cNvSpPr/>
            <p:nvPr/>
          </p:nvSpPr>
          <p:spPr>
            <a:xfrm>
              <a:off x="10421924" y="6792135"/>
              <a:ext cx="250308" cy="280879"/>
            </a:xfrm>
            <a:custGeom>
              <a:avLst/>
              <a:gdLst/>
              <a:ahLst/>
              <a:cxnLst/>
              <a:rect l="l" t="t" r="r" b="b"/>
              <a:pathLst>
                <a:path w="250308" h="280879">
                  <a:moveTo>
                    <a:pt x="0" y="250323"/>
                  </a:moveTo>
                  <a:lnTo>
                    <a:pt x="455" y="256062"/>
                  </a:lnTo>
                  <a:lnTo>
                    <a:pt x="2537" y="268605"/>
                  </a:lnTo>
                  <a:lnTo>
                    <a:pt x="6083" y="280879"/>
                  </a:lnTo>
                  <a:lnTo>
                    <a:pt x="8866" y="280781"/>
                  </a:lnTo>
                  <a:lnTo>
                    <a:pt x="21232" y="277648"/>
                  </a:lnTo>
                  <a:lnTo>
                    <a:pt x="32118" y="270147"/>
                  </a:lnTo>
                  <a:lnTo>
                    <a:pt x="83997" y="218243"/>
                  </a:lnTo>
                  <a:lnTo>
                    <a:pt x="157429" y="144798"/>
                  </a:lnTo>
                  <a:lnTo>
                    <a:pt x="239776" y="62464"/>
                  </a:lnTo>
                  <a:lnTo>
                    <a:pt x="245057" y="55803"/>
                  </a:lnTo>
                  <a:lnTo>
                    <a:pt x="249656" y="44487"/>
                  </a:lnTo>
                  <a:lnTo>
                    <a:pt x="250308" y="32475"/>
                  </a:lnTo>
                  <a:lnTo>
                    <a:pt x="247015" y="20815"/>
                  </a:lnTo>
                  <a:lnTo>
                    <a:pt x="239776" y="10559"/>
                  </a:lnTo>
                  <a:lnTo>
                    <a:pt x="233093" y="5258"/>
                  </a:lnTo>
                  <a:lnTo>
                    <a:pt x="221775" y="656"/>
                  </a:lnTo>
                  <a:lnTo>
                    <a:pt x="209763" y="0"/>
                  </a:lnTo>
                  <a:lnTo>
                    <a:pt x="198104" y="3285"/>
                  </a:lnTo>
                  <a:lnTo>
                    <a:pt x="187845" y="10509"/>
                  </a:lnTo>
                  <a:lnTo>
                    <a:pt x="105524" y="92881"/>
                  </a:lnTo>
                  <a:lnTo>
                    <a:pt x="32092" y="166325"/>
                  </a:lnTo>
                  <a:lnTo>
                    <a:pt x="30440" y="168050"/>
                  </a:lnTo>
                  <a:lnTo>
                    <a:pt x="21772" y="178254"/>
                  </a:lnTo>
                  <a:lnTo>
                    <a:pt x="14545" y="189200"/>
                  </a:lnTo>
                  <a:lnTo>
                    <a:pt x="8758" y="200753"/>
                  </a:lnTo>
                  <a:lnTo>
                    <a:pt x="4411" y="212776"/>
                  </a:lnTo>
                  <a:lnTo>
                    <a:pt x="1503" y="225136"/>
                  </a:lnTo>
                  <a:lnTo>
                    <a:pt x="33" y="237697"/>
                  </a:lnTo>
                  <a:lnTo>
                    <a:pt x="0" y="250323"/>
                  </a:lnTo>
                  <a:close/>
                </a:path>
              </a:pathLst>
            </a:custGeom>
            <a:solidFill>
              <a:srgbClr val="ECB133"/>
            </a:solidFill>
          </p:spPr>
          <p:txBody>
            <a:bodyPr wrap="square" lIns="0" tIns="0" rIns="0" bIns="0" rtlCol="0">
              <a:noAutofit/>
            </a:bodyPr>
            <a:lstStyle/>
            <a:p>
              <a:endParaRPr/>
            </a:p>
          </p:txBody>
        </p:sp>
        <p:sp>
          <p:nvSpPr>
            <p:cNvPr id="74" name="object 62">
              <a:extLst>
                <a:ext uri="{FF2B5EF4-FFF2-40B4-BE49-F238E27FC236}">
                  <a16:creationId xmlns:a16="http://schemas.microsoft.com/office/drawing/2014/main" id="{30F2DBF4-C5CF-E7A7-8934-D0A0622716C2}"/>
                </a:ext>
              </a:extLst>
            </p:cNvPr>
            <p:cNvSpPr/>
            <p:nvPr/>
          </p:nvSpPr>
          <p:spPr>
            <a:xfrm>
              <a:off x="10547151" y="6947921"/>
              <a:ext cx="280871" cy="250490"/>
            </a:xfrm>
            <a:custGeom>
              <a:avLst/>
              <a:gdLst/>
              <a:ahLst/>
              <a:cxnLst/>
              <a:rect l="l" t="t" r="r" b="b"/>
              <a:pathLst>
                <a:path w="280871" h="250490">
                  <a:moveTo>
                    <a:pt x="0" y="244221"/>
                  </a:moveTo>
                  <a:lnTo>
                    <a:pt x="11229" y="247521"/>
                  </a:lnTo>
                  <a:lnTo>
                    <a:pt x="23313" y="249682"/>
                  </a:lnTo>
                  <a:lnTo>
                    <a:pt x="35531" y="250490"/>
                  </a:lnTo>
                  <a:lnTo>
                    <a:pt x="47759" y="249945"/>
                  </a:lnTo>
                  <a:lnTo>
                    <a:pt x="59878" y="248047"/>
                  </a:lnTo>
                  <a:lnTo>
                    <a:pt x="71764" y="244795"/>
                  </a:lnTo>
                  <a:lnTo>
                    <a:pt x="83296" y="240189"/>
                  </a:lnTo>
                  <a:lnTo>
                    <a:pt x="94353" y="234230"/>
                  </a:lnTo>
                  <a:lnTo>
                    <a:pt x="104813" y="226917"/>
                  </a:lnTo>
                  <a:lnTo>
                    <a:pt x="114554" y="218249"/>
                  </a:lnTo>
                  <a:lnTo>
                    <a:pt x="270344" y="62458"/>
                  </a:lnTo>
                  <a:lnTo>
                    <a:pt x="280227" y="44469"/>
                  </a:lnTo>
                  <a:lnTo>
                    <a:pt x="280871" y="32456"/>
                  </a:lnTo>
                  <a:lnTo>
                    <a:pt x="277569" y="20795"/>
                  </a:lnTo>
                  <a:lnTo>
                    <a:pt x="270319" y="10541"/>
                  </a:lnTo>
                  <a:lnTo>
                    <a:pt x="263620" y="5237"/>
                  </a:lnTo>
                  <a:lnTo>
                    <a:pt x="252307" y="648"/>
                  </a:lnTo>
                  <a:lnTo>
                    <a:pt x="240302" y="0"/>
                  </a:lnTo>
                  <a:lnTo>
                    <a:pt x="228648" y="3296"/>
                  </a:lnTo>
                  <a:lnTo>
                    <a:pt x="218389" y="10541"/>
                  </a:lnTo>
                  <a:lnTo>
                    <a:pt x="136042" y="92888"/>
                  </a:lnTo>
                  <a:lnTo>
                    <a:pt x="63449" y="165494"/>
                  </a:lnTo>
                  <a:lnTo>
                    <a:pt x="61798" y="167145"/>
                  </a:lnTo>
                  <a:lnTo>
                    <a:pt x="10769" y="218199"/>
                  </a:lnTo>
                  <a:lnTo>
                    <a:pt x="8729" y="220398"/>
                  </a:lnTo>
                  <a:lnTo>
                    <a:pt x="2154" y="231706"/>
                  </a:lnTo>
                  <a:lnTo>
                    <a:pt x="0" y="244221"/>
                  </a:lnTo>
                  <a:close/>
                </a:path>
              </a:pathLst>
            </a:custGeom>
            <a:solidFill>
              <a:srgbClr val="ECB133"/>
            </a:solidFill>
          </p:spPr>
          <p:txBody>
            <a:bodyPr wrap="square" lIns="0" tIns="0" rIns="0" bIns="0" rtlCol="0">
              <a:noAutofit/>
            </a:bodyPr>
            <a:lstStyle/>
            <a:p>
              <a:endParaRPr/>
            </a:p>
          </p:txBody>
        </p:sp>
        <p:sp>
          <p:nvSpPr>
            <p:cNvPr id="75" name="object 63">
              <a:extLst>
                <a:ext uri="{FF2B5EF4-FFF2-40B4-BE49-F238E27FC236}">
                  <a16:creationId xmlns:a16="http://schemas.microsoft.com/office/drawing/2014/main" id="{2B7F442E-4421-B631-A5DA-45C7D974B14E}"/>
                </a:ext>
              </a:extLst>
            </p:cNvPr>
            <p:cNvSpPr/>
            <p:nvPr/>
          </p:nvSpPr>
          <p:spPr>
            <a:xfrm>
              <a:off x="10469480" y="7025791"/>
              <a:ext cx="124881" cy="124873"/>
            </a:xfrm>
            <a:custGeom>
              <a:avLst/>
              <a:gdLst/>
              <a:ahLst/>
              <a:cxnLst/>
              <a:rect l="l" t="t" r="r" b="b"/>
              <a:pathLst>
                <a:path w="124881" h="124873">
                  <a:moveTo>
                    <a:pt x="62453" y="114341"/>
                  </a:moveTo>
                  <a:lnTo>
                    <a:pt x="114371" y="62449"/>
                  </a:lnTo>
                  <a:lnTo>
                    <a:pt x="119621" y="55791"/>
                  </a:lnTo>
                  <a:lnTo>
                    <a:pt x="124224" y="44479"/>
                  </a:lnTo>
                  <a:lnTo>
                    <a:pt x="124881" y="32463"/>
                  </a:lnTo>
                  <a:lnTo>
                    <a:pt x="121596" y="20796"/>
                  </a:lnTo>
                  <a:lnTo>
                    <a:pt x="114371" y="10531"/>
                  </a:lnTo>
                  <a:lnTo>
                    <a:pt x="107688" y="5240"/>
                  </a:lnTo>
                  <a:lnTo>
                    <a:pt x="96370" y="648"/>
                  </a:lnTo>
                  <a:lnTo>
                    <a:pt x="84358" y="0"/>
                  </a:lnTo>
                  <a:lnTo>
                    <a:pt x="72699" y="3294"/>
                  </a:lnTo>
                  <a:lnTo>
                    <a:pt x="62440" y="10531"/>
                  </a:lnTo>
                  <a:lnTo>
                    <a:pt x="10535" y="62385"/>
                  </a:lnTo>
                  <a:lnTo>
                    <a:pt x="5248" y="69089"/>
                  </a:lnTo>
                  <a:lnTo>
                    <a:pt x="651" y="80403"/>
                  </a:lnTo>
                  <a:lnTo>
                    <a:pt x="0" y="92417"/>
                  </a:lnTo>
                  <a:lnTo>
                    <a:pt x="3294" y="104081"/>
                  </a:lnTo>
                  <a:lnTo>
                    <a:pt x="10535" y="114341"/>
                  </a:lnTo>
                  <a:lnTo>
                    <a:pt x="17199" y="119628"/>
                  </a:lnTo>
                  <a:lnTo>
                    <a:pt x="28505" y="124223"/>
                  </a:lnTo>
                  <a:lnTo>
                    <a:pt x="40512" y="124873"/>
                  </a:lnTo>
                  <a:lnTo>
                    <a:pt x="52176" y="121579"/>
                  </a:lnTo>
                  <a:lnTo>
                    <a:pt x="62453" y="114341"/>
                  </a:lnTo>
                  <a:close/>
                </a:path>
              </a:pathLst>
            </a:custGeom>
            <a:solidFill>
              <a:srgbClr val="ECB133"/>
            </a:solidFill>
          </p:spPr>
          <p:txBody>
            <a:bodyPr wrap="square" lIns="0" tIns="0" rIns="0" bIns="0" rtlCol="0">
              <a:noAutofit/>
            </a:bodyPr>
            <a:lstStyle/>
            <a:p>
              <a:endParaRPr/>
            </a:p>
          </p:txBody>
        </p:sp>
        <p:sp>
          <p:nvSpPr>
            <p:cNvPr id="76" name="object 64">
              <a:extLst>
                <a:ext uri="{FF2B5EF4-FFF2-40B4-BE49-F238E27FC236}">
                  <a16:creationId xmlns:a16="http://schemas.microsoft.com/office/drawing/2014/main" id="{E95DAB5E-B394-F78C-563F-E2D357AECA96}"/>
                </a:ext>
              </a:extLst>
            </p:cNvPr>
            <p:cNvSpPr/>
            <p:nvPr/>
          </p:nvSpPr>
          <p:spPr>
            <a:xfrm>
              <a:off x="9950739" y="7263320"/>
              <a:ext cx="280868" cy="250312"/>
            </a:xfrm>
            <a:custGeom>
              <a:avLst/>
              <a:gdLst/>
              <a:ahLst/>
              <a:cxnLst/>
              <a:rect l="l" t="t" r="r" b="b"/>
              <a:pathLst>
                <a:path w="280868" h="250312">
                  <a:moveTo>
                    <a:pt x="250324" y="0"/>
                  </a:moveTo>
                  <a:lnTo>
                    <a:pt x="237685" y="29"/>
                  </a:lnTo>
                  <a:lnTo>
                    <a:pt x="225120" y="1496"/>
                  </a:lnTo>
                  <a:lnTo>
                    <a:pt x="212762" y="4404"/>
                  </a:lnTo>
                  <a:lnTo>
                    <a:pt x="200744" y="8750"/>
                  </a:lnTo>
                  <a:lnTo>
                    <a:pt x="189198" y="14537"/>
                  </a:lnTo>
                  <a:lnTo>
                    <a:pt x="178259" y="21764"/>
                  </a:lnTo>
                  <a:lnTo>
                    <a:pt x="168058" y="30433"/>
                  </a:lnTo>
                  <a:lnTo>
                    <a:pt x="92895" y="105537"/>
                  </a:lnTo>
                  <a:lnTo>
                    <a:pt x="10523" y="187858"/>
                  </a:lnTo>
                  <a:lnTo>
                    <a:pt x="3289" y="198121"/>
                  </a:lnTo>
                  <a:lnTo>
                    <a:pt x="0" y="209781"/>
                  </a:lnTo>
                  <a:lnTo>
                    <a:pt x="649" y="221793"/>
                  </a:lnTo>
                  <a:lnTo>
                    <a:pt x="5234" y="233110"/>
                  </a:lnTo>
                  <a:lnTo>
                    <a:pt x="10523" y="239801"/>
                  </a:lnTo>
                  <a:lnTo>
                    <a:pt x="20787" y="247022"/>
                  </a:lnTo>
                  <a:lnTo>
                    <a:pt x="32448" y="250312"/>
                  </a:lnTo>
                  <a:lnTo>
                    <a:pt x="44459" y="249665"/>
                  </a:lnTo>
                  <a:lnTo>
                    <a:pt x="55776" y="245076"/>
                  </a:lnTo>
                  <a:lnTo>
                    <a:pt x="62453" y="239788"/>
                  </a:lnTo>
                  <a:lnTo>
                    <a:pt x="144775" y="157416"/>
                  </a:lnTo>
                  <a:lnTo>
                    <a:pt x="218231" y="83985"/>
                  </a:lnTo>
                  <a:lnTo>
                    <a:pt x="270136" y="32105"/>
                  </a:lnTo>
                  <a:lnTo>
                    <a:pt x="277647" y="21233"/>
                  </a:lnTo>
                  <a:lnTo>
                    <a:pt x="280770" y="8859"/>
                  </a:lnTo>
                  <a:lnTo>
                    <a:pt x="280868" y="6070"/>
                  </a:lnTo>
                  <a:lnTo>
                    <a:pt x="268589" y="2553"/>
                  </a:lnTo>
                  <a:lnTo>
                    <a:pt x="256046" y="474"/>
                  </a:lnTo>
                  <a:lnTo>
                    <a:pt x="250324" y="0"/>
                  </a:lnTo>
                  <a:close/>
                </a:path>
              </a:pathLst>
            </a:custGeom>
            <a:solidFill>
              <a:srgbClr val="ECB133"/>
            </a:solidFill>
          </p:spPr>
          <p:txBody>
            <a:bodyPr wrap="square" lIns="0" tIns="0" rIns="0" bIns="0" rtlCol="0">
              <a:noAutofit/>
            </a:bodyPr>
            <a:lstStyle/>
            <a:p>
              <a:endParaRPr/>
            </a:p>
          </p:txBody>
        </p:sp>
        <p:sp>
          <p:nvSpPr>
            <p:cNvPr id="77" name="object 65">
              <a:extLst>
                <a:ext uri="{FF2B5EF4-FFF2-40B4-BE49-F238E27FC236}">
                  <a16:creationId xmlns:a16="http://schemas.microsoft.com/office/drawing/2014/main" id="{B12EEFD2-75A7-AF54-8614-24830639CAB7}"/>
                </a:ext>
              </a:extLst>
            </p:cNvPr>
            <p:cNvSpPr/>
            <p:nvPr/>
          </p:nvSpPr>
          <p:spPr>
            <a:xfrm>
              <a:off x="10106516" y="7388533"/>
              <a:ext cx="250504" cy="280884"/>
            </a:xfrm>
            <a:custGeom>
              <a:avLst/>
              <a:gdLst/>
              <a:ahLst/>
              <a:cxnLst/>
              <a:rect l="l" t="t" r="r" b="b"/>
              <a:pathLst>
                <a:path w="250504" h="280884">
                  <a:moveTo>
                    <a:pt x="244262" y="0"/>
                  </a:moveTo>
                  <a:lnTo>
                    <a:pt x="231732" y="2172"/>
                  </a:lnTo>
                  <a:lnTo>
                    <a:pt x="220428" y="8738"/>
                  </a:lnTo>
                  <a:lnTo>
                    <a:pt x="218227" y="10769"/>
                  </a:lnTo>
                  <a:lnTo>
                    <a:pt x="167160" y="61772"/>
                  </a:lnTo>
                  <a:lnTo>
                    <a:pt x="165497" y="63474"/>
                  </a:lnTo>
                  <a:lnTo>
                    <a:pt x="92878" y="136105"/>
                  </a:lnTo>
                  <a:lnTo>
                    <a:pt x="10531" y="218414"/>
                  </a:lnTo>
                  <a:lnTo>
                    <a:pt x="3294" y="228679"/>
                  </a:lnTo>
                  <a:lnTo>
                    <a:pt x="0" y="240341"/>
                  </a:lnTo>
                  <a:lnTo>
                    <a:pt x="648" y="252353"/>
                  </a:lnTo>
                  <a:lnTo>
                    <a:pt x="5240" y="263667"/>
                  </a:lnTo>
                  <a:lnTo>
                    <a:pt x="10531" y="270344"/>
                  </a:lnTo>
                  <a:lnTo>
                    <a:pt x="20795" y="277586"/>
                  </a:lnTo>
                  <a:lnTo>
                    <a:pt x="32458" y="280884"/>
                  </a:lnTo>
                  <a:lnTo>
                    <a:pt x="44470" y="280239"/>
                  </a:lnTo>
                  <a:lnTo>
                    <a:pt x="55783" y="275651"/>
                  </a:lnTo>
                  <a:lnTo>
                    <a:pt x="218252" y="114592"/>
                  </a:lnTo>
                  <a:lnTo>
                    <a:pt x="226916" y="104845"/>
                  </a:lnTo>
                  <a:lnTo>
                    <a:pt x="234227" y="94381"/>
                  </a:lnTo>
                  <a:lnTo>
                    <a:pt x="240185" y="83320"/>
                  </a:lnTo>
                  <a:lnTo>
                    <a:pt x="244793" y="71784"/>
                  </a:lnTo>
                  <a:lnTo>
                    <a:pt x="248048" y="59896"/>
                  </a:lnTo>
                  <a:lnTo>
                    <a:pt x="249952" y="47776"/>
                  </a:lnTo>
                  <a:lnTo>
                    <a:pt x="250504" y="35547"/>
                  </a:lnTo>
                  <a:lnTo>
                    <a:pt x="249706" y="23329"/>
                  </a:lnTo>
                  <a:lnTo>
                    <a:pt x="247556" y="11245"/>
                  </a:lnTo>
                  <a:lnTo>
                    <a:pt x="244262" y="0"/>
                  </a:lnTo>
                  <a:close/>
                </a:path>
              </a:pathLst>
            </a:custGeom>
            <a:solidFill>
              <a:srgbClr val="ECB133"/>
            </a:solidFill>
          </p:spPr>
          <p:txBody>
            <a:bodyPr wrap="square" lIns="0" tIns="0" rIns="0" bIns="0" rtlCol="0">
              <a:noAutofit/>
            </a:bodyPr>
            <a:lstStyle/>
            <a:p>
              <a:endParaRPr/>
            </a:p>
          </p:txBody>
        </p:sp>
        <p:sp>
          <p:nvSpPr>
            <p:cNvPr id="78" name="object 66">
              <a:extLst>
                <a:ext uri="{FF2B5EF4-FFF2-40B4-BE49-F238E27FC236}">
                  <a16:creationId xmlns:a16="http://schemas.microsoft.com/office/drawing/2014/main" id="{5B207D04-E250-E4A9-6D02-36F88F9D2E6F}"/>
                </a:ext>
              </a:extLst>
            </p:cNvPr>
            <p:cNvSpPr/>
            <p:nvPr/>
          </p:nvSpPr>
          <p:spPr>
            <a:xfrm>
              <a:off x="10184388" y="7310907"/>
              <a:ext cx="124881" cy="124859"/>
            </a:xfrm>
            <a:custGeom>
              <a:avLst/>
              <a:gdLst/>
              <a:ahLst/>
              <a:cxnLst/>
              <a:rect l="l" t="t" r="r" b="b"/>
              <a:pathLst>
                <a:path w="124881" h="124859">
                  <a:moveTo>
                    <a:pt x="114356" y="62421"/>
                  </a:moveTo>
                  <a:lnTo>
                    <a:pt x="121593" y="52168"/>
                  </a:lnTo>
                  <a:lnTo>
                    <a:pt x="124881" y="40507"/>
                  </a:lnTo>
                  <a:lnTo>
                    <a:pt x="124225" y="28491"/>
                  </a:lnTo>
                  <a:lnTo>
                    <a:pt x="119630" y="17174"/>
                  </a:lnTo>
                  <a:lnTo>
                    <a:pt x="114356" y="10516"/>
                  </a:lnTo>
                  <a:lnTo>
                    <a:pt x="104083" y="3289"/>
                  </a:lnTo>
                  <a:lnTo>
                    <a:pt x="92417" y="0"/>
                  </a:lnTo>
                  <a:lnTo>
                    <a:pt x="80402" y="647"/>
                  </a:lnTo>
                  <a:lnTo>
                    <a:pt x="69081" y="5229"/>
                  </a:lnTo>
                  <a:lnTo>
                    <a:pt x="62413" y="10490"/>
                  </a:lnTo>
                  <a:lnTo>
                    <a:pt x="10521" y="62383"/>
                  </a:lnTo>
                  <a:lnTo>
                    <a:pt x="3293" y="72659"/>
                  </a:lnTo>
                  <a:lnTo>
                    <a:pt x="0" y="84312"/>
                  </a:lnTo>
                  <a:lnTo>
                    <a:pt x="646" y="96321"/>
                  </a:lnTo>
                  <a:lnTo>
                    <a:pt x="5236" y="107643"/>
                  </a:lnTo>
                  <a:lnTo>
                    <a:pt x="10521" y="114326"/>
                  </a:lnTo>
                  <a:lnTo>
                    <a:pt x="20781" y="121568"/>
                  </a:lnTo>
                  <a:lnTo>
                    <a:pt x="32438" y="124859"/>
                  </a:lnTo>
                  <a:lnTo>
                    <a:pt x="44445" y="124207"/>
                  </a:lnTo>
                  <a:lnTo>
                    <a:pt x="55756" y="119621"/>
                  </a:lnTo>
                  <a:lnTo>
                    <a:pt x="62451" y="114326"/>
                  </a:lnTo>
                  <a:lnTo>
                    <a:pt x="114356" y="62433"/>
                  </a:lnTo>
                  <a:close/>
                </a:path>
              </a:pathLst>
            </a:custGeom>
            <a:solidFill>
              <a:srgbClr val="ECB133"/>
            </a:solidFill>
          </p:spPr>
          <p:txBody>
            <a:bodyPr wrap="square" lIns="0" tIns="0" rIns="0" bIns="0" rtlCol="0">
              <a:noAutofit/>
            </a:bodyPr>
            <a:lstStyle/>
            <a:p>
              <a:endParaRPr/>
            </a:p>
          </p:txBody>
        </p:sp>
        <p:sp>
          <p:nvSpPr>
            <p:cNvPr id="79" name="object 67">
              <a:extLst>
                <a:ext uri="{FF2B5EF4-FFF2-40B4-BE49-F238E27FC236}">
                  <a16:creationId xmlns:a16="http://schemas.microsoft.com/office/drawing/2014/main" id="{59CFE649-7790-7721-7638-D77505412ECF}"/>
                </a:ext>
              </a:extLst>
            </p:cNvPr>
            <p:cNvSpPr/>
            <p:nvPr/>
          </p:nvSpPr>
          <p:spPr>
            <a:xfrm>
              <a:off x="10352600" y="7193994"/>
              <a:ext cx="73540" cy="73548"/>
            </a:xfrm>
            <a:custGeom>
              <a:avLst/>
              <a:gdLst/>
              <a:ahLst/>
              <a:cxnLst/>
              <a:rect l="l" t="t" r="r" b="b"/>
              <a:pathLst>
                <a:path w="73540" h="73548">
                  <a:moveTo>
                    <a:pt x="10592" y="62969"/>
                  </a:moveTo>
                  <a:lnTo>
                    <a:pt x="17674" y="68512"/>
                  </a:lnTo>
                  <a:lnTo>
                    <a:pt x="29022" y="72985"/>
                  </a:lnTo>
                  <a:lnTo>
                    <a:pt x="41038" y="73548"/>
                  </a:lnTo>
                  <a:lnTo>
                    <a:pt x="52692" y="70202"/>
                  </a:lnTo>
                  <a:lnTo>
                    <a:pt x="62955" y="62944"/>
                  </a:lnTo>
                  <a:lnTo>
                    <a:pt x="68487" y="55883"/>
                  </a:lnTo>
                  <a:lnTo>
                    <a:pt x="72968" y="44534"/>
                  </a:lnTo>
                  <a:lnTo>
                    <a:pt x="73540" y="32514"/>
                  </a:lnTo>
                  <a:lnTo>
                    <a:pt x="70202" y="20856"/>
                  </a:lnTo>
                  <a:lnTo>
                    <a:pt x="62955" y="10594"/>
                  </a:lnTo>
                  <a:lnTo>
                    <a:pt x="55847" y="5028"/>
                  </a:lnTo>
                  <a:lnTo>
                    <a:pt x="44499" y="558"/>
                  </a:lnTo>
                  <a:lnTo>
                    <a:pt x="32491" y="0"/>
                  </a:lnTo>
                  <a:lnTo>
                    <a:pt x="20847" y="3347"/>
                  </a:lnTo>
                  <a:lnTo>
                    <a:pt x="10592" y="10594"/>
                  </a:lnTo>
                  <a:lnTo>
                    <a:pt x="5040" y="17690"/>
                  </a:lnTo>
                  <a:lnTo>
                    <a:pt x="565" y="29043"/>
                  </a:lnTo>
                  <a:lnTo>
                    <a:pt x="0" y="41062"/>
                  </a:lnTo>
                  <a:lnTo>
                    <a:pt x="3342" y="52714"/>
                  </a:lnTo>
                  <a:lnTo>
                    <a:pt x="10592" y="62969"/>
                  </a:lnTo>
                  <a:close/>
                </a:path>
              </a:pathLst>
            </a:custGeom>
            <a:solidFill>
              <a:srgbClr val="ECB133"/>
            </a:solidFill>
          </p:spPr>
          <p:txBody>
            <a:bodyPr wrap="square" lIns="0" tIns="0" rIns="0" bIns="0" rtlCol="0">
              <a:noAutofit/>
            </a:bodyPr>
            <a:lstStyle/>
            <a:p>
              <a:endParaRPr/>
            </a:p>
          </p:txBody>
        </p:sp>
        <p:sp>
          <p:nvSpPr>
            <p:cNvPr id="80" name="object 68">
              <a:extLst>
                <a:ext uri="{FF2B5EF4-FFF2-40B4-BE49-F238E27FC236}">
                  <a16:creationId xmlns:a16="http://schemas.microsoft.com/office/drawing/2014/main" id="{BD433E13-91C7-5BBF-C7D1-C8E37B8279BD}"/>
                </a:ext>
              </a:extLst>
            </p:cNvPr>
            <p:cNvSpPr/>
            <p:nvPr/>
          </p:nvSpPr>
          <p:spPr>
            <a:xfrm>
              <a:off x="10097413" y="5176507"/>
              <a:ext cx="250283" cy="280872"/>
            </a:xfrm>
            <a:custGeom>
              <a:avLst/>
              <a:gdLst/>
              <a:ahLst/>
              <a:cxnLst/>
              <a:rect l="l" t="t" r="r" b="b"/>
              <a:pathLst>
                <a:path w="250283" h="280872">
                  <a:moveTo>
                    <a:pt x="250283" y="250316"/>
                  </a:moveTo>
                  <a:lnTo>
                    <a:pt x="250260" y="237678"/>
                  </a:lnTo>
                  <a:lnTo>
                    <a:pt x="248798" y="225113"/>
                  </a:lnTo>
                  <a:lnTo>
                    <a:pt x="245898" y="212754"/>
                  </a:lnTo>
                  <a:lnTo>
                    <a:pt x="241557" y="200734"/>
                  </a:lnTo>
                  <a:lnTo>
                    <a:pt x="235777" y="189186"/>
                  </a:lnTo>
                  <a:lnTo>
                    <a:pt x="228555" y="178245"/>
                  </a:lnTo>
                  <a:lnTo>
                    <a:pt x="219893" y="168043"/>
                  </a:lnTo>
                  <a:lnTo>
                    <a:pt x="144810" y="92874"/>
                  </a:lnTo>
                  <a:lnTo>
                    <a:pt x="62463" y="10540"/>
                  </a:lnTo>
                  <a:lnTo>
                    <a:pt x="52204" y="3297"/>
                  </a:lnTo>
                  <a:lnTo>
                    <a:pt x="40542" y="0"/>
                  </a:lnTo>
                  <a:lnTo>
                    <a:pt x="28529" y="646"/>
                  </a:lnTo>
                  <a:lnTo>
                    <a:pt x="17216" y="5238"/>
                  </a:lnTo>
                  <a:lnTo>
                    <a:pt x="10533" y="10540"/>
                  </a:lnTo>
                  <a:lnTo>
                    <a:pt x="3295" y="20798"/>
                  </a:lnTo>
                  <a:lnTo>
                    <a:pt x="0" y="32456"/>
                  </a:lnTo>
                  <a:lnTo>
                    <a:pt x="647" y="44468"/>
                  </a:lnTo>
                  <a:lnTo>
                    <a:pt x="5236" y="55788"/>
                  </a:lnTo>
                  <a:lnTo>
                    <a:pt x="10520" y="62470"/>
                  </a:lnTo>
                  <a:lnTo>
                    <a:pt x="92879" y="144792"/>
                  </a:lnTo>
                  <a:lnTo>
                    <a:pt x="166311" y="218261"/>
                  </a:lnTo>
                  <a:lnTo>
                    <a:pt x="218190" y="270115"/>
                  </a:lnTo>
                  <a:lnTo>
                    <a:pt x="229070" y="277642"/>
                  </a:lnTo>
                  <a:lnTo>
                    <a:pt x="241439" y="280773"/>
                  </a:lnTo>
                  <a:lnTo>
                    <a:pt x="244200" y="280872"/>
                  </a:lnTo>
                  <a:lnTo>
                    <a:pt x="247744" y="268591"/>
                  </a:lnTo>
                  <a:lnTo>
                    <a:pt x="249819" y="256046"/>
                  </a:lnTo>
                  <a:lnTo>
                    <a:pt x="250283" y="250316"/>
                  </a:lnTo>
                  <a:close/>
                </a:path>
              </a:pathLst>
            </a:custGeom>
            <a:solidFill>
              <a:srgbClr val="ECB133"/>
            </a:solidFill>
          </p:spPr>
          <p:txBody>
            <a:bodyPr wrap="square" lIns="0" tIns="0" rIns="0" bIns="0" rtlCol="0">
              <a:noAutofit/>
            </a:bodyPr>
            <a:lstStyle/>
            <a:p>
              <a:endParaRPr/>
            </a:p>
          </p:txBody>
        </p:sp>
        <p:sp>
          <p:nvSpPr>
            <p:cNvPr id="81" name="object 69">
              <a:extLst>
                <a:ext uri="{FF2B5EF4-FFF2-40B4-BE49-F238E27FC236}">
                  <a16:creationId xmlns:a16="http://schemas.microsoft.com/office/drawing/2014/main" id="{B3D89BF7-5F2A-34D9-0FFA-9FFE82E5EE9F}"/>
                </a:ext>
              </a:extLst>
            </p:cNvPr>
            <p:cNvSpPr/>
            <p:nvPr/>
          </p:nvSpPr>
          <p:spPr>
            <a:xfrm>
              <a:off x="9941617" y="5332288"/>
              <a:ext cx="280883" cy="250503"/>
            </a:xfrm>
            <a:custGeom>
              <a:avLst/>
              <a:gdLst/>
              <a:ahLst/>
              <a:cxnLst/>
              <a:rect l="l" t="t" r="r" b="b"/>
              <a:pathLst>
                <a:path w="280883" h="250503">
                  <a:moveTo>
                    <a:pt x="280883" y="244262"/>
                  </a:moveTo>
                  <a:lnTo>
                    <a:pt x="278711" y="231711"/>
                  </a:lnTo>
                  <a:lnTo>
                    <a:pt x="272155" y="220409"/>
                  </a:lnTo>
                  <a:lnTo>
                    <a:pt x="270126" y="218214"/>
                  </a:lnTo>
                  <a:lnTo>
                    <a:pt x="219098" y="167160"/>
                  </a:lnTo>
                  <a:lnTo>
                    <a:pt x="217409" y="165497"/>
                  </a:lnTo>
                  <a:lnTo>
                    <a:pt x="144816" y="92878"/>
                  </a:lnTo>
                  <a:lnTo>
                    <a:pt x="62456" y="10518"/>
                  </a:lnTo>
                  <a:lnTo>
                    <a:pt x="52201" y="3287"/>
                  </a:lnTo>
                  <a:lnTo>
                    <a:pt x="40542" y="0"/>
                  </a:lnTo>
                  <a:lnTo>
                    <a:pt x="28530" y="659"/>
                  </a:lnTo>
                  <a:lnTo>
                    <a:pt x="17218" y="5268"/>
                  </a:lnTo>
                  <a:lnTo>
                    <a:pt x="10551" y="10569"/>
                  </a:lnTo>
                  <a:lnTo>
                    <a:pt x="3300" y="20820"/>
                  </a:lnTo>
                  <a:lnTo>
                    <a:pt x="0" y="32473"/>
                  </a:lnTo>
                  <a:lnTo>
                    <a:pt x="648" y="44480"/>
                  </a:lnTo>
                  <a:lnTo>
                    <a:pt x="5244" y="55795"/>
                  </a:lnTo>
                  <a:lnTo>
                    <a:pt x="166317" y="218214"/>
                  </a:lnTo>
                  <a:lnTo>
                    <a:pt x="176057" y="226888"/>
                  </a:lnTo>
                  <a:lnTo>
                    <a:pt x="186516" y="234208"/>
                  </a:lnTo>
                  <a:lnTo>
                    <a:pt x="197573" y="240173"/>
                  </a:lnTo>
                  <a:lnTo>
                    <a:pt x="209106" y="244785"/>
                  </a:lnTo>
                  <a:lnTo>
                    <a:pt x="220993" y="248044"/>
                  </a:lnTo>
                  <a:lnTo>
                    <a:pt x="233112" y="249950"/>
                  </a:lnTo>
                  <a:lnTo>
                    <a:pt x="245342" y="250503"/>
                  </a:lnTo>
                  <a:lnTo>
                    <a:pt x="257559" y="249705"/>
                  </a:lnTo>
                  <a:lnTo>
                    <a:pt x="269643" y="247554"/>
                  </a:lnTo>
                  <a:lnTo>
                    <a:pt x="280883" y="244262"/>
                  </a:lnTo>
                  <a:close/>
                </a:path>
              </a:pathLst>
            </a:custGeom>
            <a:solidFill>
              <a:srgbClr val="ECB133"/>
            </a:solidFill>
          </p:spPr>
          <p:txBody>
            <a:bodyPr wrap="square" lIns="0" tIns="0" rIns="0" bIns="0" rtlCol="0">
              <a:noAutofit/>
            </a:bodyPr>
            <a:lstStyle/>
            <a:p>
              <a:endParaRPr/>
            </a:p>
          </p:txBody>
        </p:sp>
        <p:sp>
          <p:nvSpPr>
            <p:cNvPr id="82" name="object 70">
              <a:extLst>
                <a:ext uri="{FF2B5EF4-FFF2-40B4-BE49-F238E27FC236}">
                  <a16:creationId xmlns:a16="http://schemas.microsoft.com/office/drawing/2014/main" id="{FD65C398-D994-EC38-3B2A-D3473E9D6C66}"/>
                </a:ext>
              </a:extLst>
            </p:cNvPr>
            <p:cNvSpPr/>
            <p:nvPr/>
          </p:nvSpPr>
          <p:spPr>
            <a:xfrm>
              <a:off x="10175285" y="5410149"/>
              <a:ext cx="124877" cy="124883"/>
            </a:xfrm>
            <a:custGeom>
              <a:avLst/>
              <a:gdLst/>
              <a:ahLst/>
              <a:cxnLst/>
              <a:rect l="l" t="t" r="r" b="b"/>
              <a:pathLst>
                <a:path w="124877" h="124883">
                  <a:moveTo>
                    <a:pt x="62416" y="114342"/>
                  </a:moveTo>
                  <a:lnTo>
                    <a:pt x="72667" y="121585"/>
                  </a:lnTo>
                  <a:lnTo>
                    <a:pt x="84323" y="124883"/>
                  </a:lnTo>
                  <a:lnTo>
                    <a:pt x="96335" y="124236"/>
                  </a:lnTo>
                  <a:lnTo>
                    <a:pt x="107654" y="119644"/>
                  </a:lnTo>
                  <a:lnTo>
                    <a:pt x="114346" y="114342"/>
                  </a:lnTo>
                  <a:lnTo>
                    <a:pt x="121584" y="104096"/>
                  </a:lnTo>
                  <a:lnTo>
                    <a:pt x="124877" y="92436"/>
                  </a:lnTo>
                  <a:lnTo>
                    <a:pt x="124227" y="80417"/>
                  </a:lnTo>
                  <a:lnTo>
                    <a:pt x="119639" y="69092"/>
                  </a:lnTo>
                  <a:lnTo>
                    <a:pt x="114371" y="62425"/>
                  </a:lnTo>
                  <a:lnTo>
                    <a:pt x="62466" y="10558"/>
                  </a:lnTo>
                  <a:lnTo>
                    <a:pt x="52185" y="3288"/>
                  </a:lnTo>
                  <a:lnTo>
                    <a:pt x="40524" y="0"/>
                  </a:lnTo>
                  <a:lnTo>
                    <a:pt x="28511" y="657"/>
                  </a:lnTo>
                  <a:lnTo>
                    <a:pt x="17198" y="5264"/>
                  </a:lnTo>
                  <a:lnTo>
                    <a:pt x="10536" y="10558"/>
                  </a:lnTo>
                  <a:lnTo>
                    <a:pt x="3295" y="20807"/>
                  </a:lnTo>
                  <a:lnTo>
                    <a:pt x="0" y="32470"/>
                  </a:lnTo>
                  <a:lnTo>
                    <a:pt x="648" y="44490"/>
                  </a:lnTo>
                  <a:lnTo>
                    <a:pt x="5238" y="55813"/>
                  </a:lnTo>
                  <a:lnTo>
                    <a:pt x="10498" y="62463"/>
                  </a:lnTo>
                  <a:lnTo>
                    <a:pt x="62416" y="114342"/>
                  </a:lnTo>
                  <a:close/>
                </a:path>
              </a:pathLst>
            </a:custGeom>
            <a:solidFill>
              <a:srgbClr val="ECB133"/>
            </a:solidFill>
          </p:spPr>
          <p:txBody>
            <a:bodyPr wrap="square" lIns="0" tIns="0" rIns="0" bIns="0" rtlCol="0">
              <a:noAutofit/>
            </a:bodyPr>
            <a:lstStyle/>
            <a:p>
              <a:endParaRPr/>
            </a:p>
          </p:txBody>
        </p:sp>
        <p:sp>
          <p:nvSpPr>
            <p:cNvPr id="83" name="object 71">
              <a:extLst>
                <a:ext uri="{FF2B5EF4-FFF2-40B4-BE49-F238E27FC236}">
                  <a16:creationId xmlns:a16="http://schemas.microsoft.com/office/drawing/2014/main" id="{15CD225D-745D-172F-2F3C-65B362302D98}"/>
                </a:ext>
              </a:extLst>
            </p:cNvPr>
            <p:cNvSpPr/>
            <p:nvPr/>
          </p:nvSpPr>
          <p:spPr>
            <a:xfrm>
              <a:off x="10538007" y="5647703"/>
              <a:ext cx="280885" cy="250296"/>
            </a:xfrm>
            <a:custGeom>
              <a:avLst/>
              <a:gdLst/>
              <a:ahLst/>
              <a:cxnLst/>
              <a:rect l="l" t="t" r="r" b="b"/>
              <a:pathLst>
                <a:path w="280885" h="250296">
                  <a:moveTo>
                    <a:pt x="30556" y="0"/>
                  </a:moveTo>
                  <a:lnTo>
                    <a:pt x="24828" y="459"/>
                  </a:lnTo>
                  <a:lnTo>
                    <a:pt x="12287" y="2532"/>
                  </a:lnTo>
                  <a:lnTo>
                    <a:pt x="0" y="6070"/>
                  </a:lnTo>
                  <a:lnTo>
                    <a:pt x="100" y="8842"/>
                  </a:lnTo>
                  <a:lnTo>
                    <a:pt x="3229" y="21225"/>
                  </a:lnTo>
                  <a:lnTo>
                    <a:pt x="10744" y="32092"/>
                  </a:lnTo>
                  <a:lnTo>
                    <a:pt x="62649" y="83997"/>
                  </a:lnTo>
                  <a:lnTo>
                    <a:pt x="136080" y="157416"/>
                  </a:lnTo>
                  <a:lnTo>
                    <a:pt x="218439" y="239763"/>
                  </a:lnTo>
                  <a:lnTo>
                    <a:pt x="225089" y="245045"/>
                  </a:lnTo>
                  <a:lnTo>
                    <a:pt x="236397" y="249643"/>
                  </a:lnTo>
                  <a:lnTo>
                    <a:pt x="248412" y="250296"/>
                  </a:lnTo>
                  <a:lnTo>
                    <a:pt x="260079" y="247002"/>
                  </a:lnTo>
                  <a:lnTo>
                    <a:pt x="270344" y="239763"/>
                  </a:lnTo>
                  <a:lnTo>
                    <a:pt x="275641" y="233086"/>
                  </a:lnTo>
                  <a:lnTo>
                    <a:pt x="280237" y="221777"/>
                  </a:lnTo>
                  <a:lnTo>
                    <a:pt x="280885" y="209772"/>
                  </a:lnTo>
                  <a:lnTo>
                    <a:pt x="277588" y="198113"/>
                  </a:lnTo>
                  <a:lnTo>
                    <a:pt x="270344" y="187845"/>
                  </a:lnTo>
                  <a:lnTo>
                    <a:pt x="188023" y="105524"/>
                  </a:lnTo>
                  <a:lnTo>
                    <a:pt x="114579" y="32067"/>
                  </a:lnTo>
                  <a:lnTo>
                    <a:pt x="112824" y="30377"/>
                  </a:lnTo>
                  <a:lnTo>
                    <a:pt x="102616" y="21726"/>
                  </a:lnTo>
                  <a:lnTo>
                    <a:pt x="91673" y="14509"/>
                  </a:lnTo>
                  <a:lnTo>
                    <a:pt x="80126" y="8729"/>
                  </a:lnTo>
                  <a:lnTo>
                    <a:pt x="68108" y="4387"/>
                  </a:lnTo>
                  <a:lnTo>
                    <a:pt x="55752" y="1483"/>
                  </a:lnTo>
                  <a:lnTo>
                    <a:pt x="43191" y="20"/>
                  </a:lnTo>
                  <a:lnTo>
                    <a:pt x="30556" y="0"/>
                  </a:lnTo>
                  <a:close/>
                </a:path>
              </a:pathLst>
            </a:custGeom>
            <a:solidFill>
              <a:srgbClr val="ECB133"/>
            </a:solidFill>
          </p:spPr>
          <p:txBody>
            <a:bodyPr wrap="square" lIns="0" tIns="0" rIns="0" bIns="0" rtlCol="0">
              <a:noAutofit/>
            </a:bodyPr>
            <a:lstStyle/>
            <a:p>
              <a:endParaRPr/>
            </a:p>
          </p:txBody>
        </p:sp>
        <p:sp>
          <p:nvSpPr>
            <p:cNvPr id="84" name="object 72">
              <a:extLst>
                <a:ext uri="{FF2B5EF4-FFF2-40B4-BE49-F238E27FC236}">
                  <a16:creationId xmlns:a16="http://schemas.microsoft.com/office/drawing/2014/main" id="{56F16270-F261-695B-44FA-D1786D8E3250}"/>
                </a:ext>
              </a:extLst>
            </p:cNvPr>
            <p:cNvSpPr/>
            <p:nvPr/>
          </p:nvSpPr>
          <p:spPr>
            <a:xfrm>
              <a:off x="10412609" y="5772918"/>
              <a:ext cx="250507" cy="280879"/>
            </a:xfrm>
            <a:custGeom>
              <a:avLst/>
              <a:gdLst/>
              <a:ahLst/>
              <a:cxnLst/>
              <a:rect l="l" t="t" r="r" b="b"/>
              <a:pathLst>
                <a:path w="250507" h="280879">
                  <a:moveTo>
                    <a:pt x="6258" y="0"/>
                  </a:moveTo>
                  <a:lnTo>
                    <a:pt x="2960" y="11228"/>
                  </a:lnTo>
                  <a:lnTo>
                    <a:pt x="803" y="23309"/>
                  </a:lnTo>
                  <a:lnTo>
                    <a:pt x="0" y="35526"/>
                  </a:lnTo>
                  <a:lnTo>
                    <a:pt x="549" y="47755"/>
                  </a:lnTo>
                  <a:lnTo>
                    <a:pt x="2451" y="59875"/>
                  </a:lnTo>
                  <a:lnTo>
                    <a:pt x="5707" y="71764"/>
                  </a:lnTo>
                  <a:lnTo>
                    <a:pt x="10317" y="83299"/>
                  </a:lnTo>
                  <a:lnTo>
                    <a:pt x="16280" y="94357"/>
                  </a:lnTo>
                  <a:lnTo>
                    <a:pt x="23596" y="104816"/>
                  </a:lnTo>
                  <a:lnTo>
                    <a:pt x="32267" y="114553"/>
                  </a:lnTo>
                  <a:lnTo>
                    <a:pt x="188045" y="270370"/>
                  </a:lnTo>
                  <a:lnTo>
                    <a:pt x="206028" y="280229"/>
                  </a:lnTo>
                  <a:lnTo>
                    <a:pt x="218043" y="280879"/>
                  </a:lnTo>
                  <a:lnTo>
                    <a:pt x="229708" y="277592"/>
                  </a:lnTo>
                  <a:lnTo>
                    <a:pt x="239976" y="270370"/>
                  </a:lnTo>
                  <a:lnTo>
                    <a:pt x="245272" y="263673"/>
                  </a:lnTo>
                  <a:lnTo>
                    <a:pt x="249860" y="252347"/>
                  </a:lnTo>
                  <a:lnTo>
                    <a:pt x="250507" y="240330"/>
                  </a:lnTo>
                  <a:lnTo>
                    <a:pt x="247212" y="228673"/>
                  </a:lnTo>
                  <a:lnTo>
                    <a:pt x="239976" y="218427"/>
                  </a:lnTo>
                  <a:lnTo>
                    <a:pt x="157629" y="136067"/>
                  </a:lnTo>
                  <a:lnTo>
                    <a:pt x="85023" y="63449"/>
                  </a:lnTo>
                  <a:lnTo>
                    <a:pt x="83334" y="61798"/>
                  </a:lnTo>
                  <a:lnTo>
                    <a:pt x="32293" y="10718"/>
                  </a:lnTo>
                  <a:lnTo>
                    <a:pt x="30082" y="8690"/>
                  </a:lnTo>
                  <a:lnTo>
                    <a:pt x="18784" y="2146"/>
                  </a:lnTo>
                  <a:lnTo>
                    <a:pt x="6258" y="0"/>
                  </a:lnTo>
                  <a:close/>
                </a:path>
              </a:pathLst>
            </a:custGeom>
            <a:solidFill>
              <a:srgbClr val="ECB133"/>
            </a:solidFill>
          </p:spPr>
          <p:txBody>
            <a:bodyPr wrap="square" lIns="0" tIns="0" rIns="0" bIns="0" rtlCol="0">
              <a:noAutofit/>
            </a:bodyPr>
            <a:lstStyle/>
            <a:p>
              <a:endParaRPr/>
            </a:p>
          </p:txBody>
        </p:sp>
        <p:sp>
          <p:nvSpPr>
            <p:cNvPr id="85" name="object 73">
              <a:extLst>
                <a:ext uri="{FF2B5EF4-FFF2-40B4-BE49-F238E27FC236}">
                  <a16:creationId xmlns:a16="http://schemas.microsoft.com/office/drawing/2014/main" id="{77919E89-1F9E-424D-F3DA-02278A5B6323}"/>
                </a:ext>
              </a:extLst>
            </p:cNvPr>
            <p:cNvSpPr/>
            <p:nvPr/>
          </p:nvSpPr>
          <p:spPr>
            <a:xfrm>
              <a:off x="10460364" y="5695246"/>
              <a:ext cx="124881" cy="124897"/>
            </a:xfrm>
            <a:custGeom>
              <a:avLst/>
              <a:gdLst/>
              <a:ahLst/>
              <a:cxnLst/>
              <a:rect l="l" t="t" r="r" b="b"/>
              <a:pathLst>
                <a:path w="124881" h="124897">
                  <a:moveTo>
                    <a:pt x="10531" y="62466"/>
                  </a:moveTo>
                  <a:lnTo>
                    <a:pt x="62410" y="114370"/>
                  </a:lnTo>
                  <a:lnTo>
                    <a:pt x="69110" y="119668"/>
                  </a:lnTo>
                  <a:lnTo>
                    <a:pt x="80432" y="124251"/>
                  </a:lnTo>
                  <a:lnTo>
                    <a:pt x="92448" y="124897"/>
                  </a:lnTo>
                  <a:lnTo>
                    <a:pt x="104109" y="121604"/>
                  </a:lnTo>
                  <a:lnTo>
                    <a:pt x="114366" y="114370"/>
                  </a:lnTo>
                  <a:lnTo>
                    <a:pt x="119633" y="107713"/>
                  </a:lnTo>
                  <a:lnTo>
                    <a:pt x="124227" y="96389"/>
                  </a:lnTo>
                  <a:lnTo>
                    <a:pt x="124881" y="84369"/>
                  </a:lnTo>
                  <a:lnTo>
                    <a:pt x="121594" y="72706"/>
                  </a:lnTo>
                  <a:lnTo>
                    <a:pt x="114366" y="62453"/>
                  </a:lnTo>
                  <a:lnTo>
                    <a:pt x="62487" y="10535"/>
                  </a:lnTo>
                  <a:lnTo>
                    <a:pt x="55792" y="5241"/>
                  </a:lnTo>
                  <a:lnTo>
                    <a:pt x="44477" y="650"/>
                  </a:lnTo>
                  <a:lnTo>
                    <a:pt x="32463" y="0"/>
                  </a:lnTo>
                  <a:lnTo>
                    <a:pt x="20798" y="3290"/>
                  </a:lnTo>
                  <a:lnTo>
                    <a:pt x="10531" y="10523"/>
                  </a:lnTo>
                  <a:lnTo>
                    <a:pt x="5234" y="17214"/>
                  </a:lnTo>
                  <a:lnTo>
                    <a:pt x="646" y="28533"/>
                  </a:lnTo>
                  <a:lnTo>
                    <a:pt x="0" y="40548"/>
                  </a:lnTo>
                  <a:lnTo>
                    <a:pt x="3294" y="52208"/>
                  </a:lnTo>
                  <a:lnTo>
                    <a:pt x="10531" y="62466"/>
                  </a:lnTo>
                  <a:close/>
                </a:path>
              </a:pathLst>
            </a:custGeom>
            <a:solidFill>
              <a:srgbClr val="ECB133"/>
            </a:solidFill>
          </p:spPr>
          <p:txBody>
            <a:bodyPr wrap="square" lIns="0" tIns="0" rIns="0" bIns="0" rtlCol="0">
              <a:noAutofit/>
            </a:bodyPr>
            <a:lstStyle/>
            <a:p>
              <a:endParaRPr/>
            </a:p>
          </p:txBody>
        </p:sp>
        <p:sp>
          <p:nvSpPr>
            <p:cNvPr id="86" name="object 74">
              <a:extLst>
                <a:ext uri="{FF2B5EF4-FFF2-40B4-BE49-F238E27FC236}">
                  <a16:creationId xmlns:a16="http://schemas.microsoft.com/office/drawing/2014/main" id="{7BDB1767-ADBD-3099-A633-2B146A76C4C7}"/>
                </a:ext>
              </a:extLst>
            </p:cNvPr>
            <p:cNvSpPr/>
            <p:nvPr/>
          </p:nvSpPr>
          <p:spPr>
            <a:xfrm>
              <a:off x="10412815" y="5176500"/>
              <a:ext cx="250292" cy="280873"/>
            </a:xfrm>
            <a:custGeom>
              <a:avLst/>
              <a:gdLst/>
              <a:ahLst/>
              <a:cxnLst/>
              <a:rect l="l" t="t" r="r" b="b"/>
              <a:pathLst>
                <a:path w="250292" h="280873">
                  <a:moveTo>
                    <a:pt x="0" y="250304"/>
                  </a:moveTo>
                  <a:lnTo>
                    <a:pt x="469" y="256046"/>
                  </a:lnTo>
                  <a:lnTo>
                    <a:pt x="2538" y="268593"/>
                  </a:lnTo>
                  <a:lnTo>
                    <a:pt x="6057" y="280873"/>
                  </a:lnTo>
                  <a:lnTo>
                    <a:pt x="8840" y="280775"/>
                  </a:lnTo>
                  <a:lnTo>
                    <a:pt x="21205" y="277651"/>
                  </a:lnTo>
                  <a:lnTo>
                    <a:pt x="32080" y="270129"/>
                  </a:lnTo>
                  <a:lnTo>
                    <a:pt x="83972" y="218262"/>
                  </a:lnTo>
                  <a:lnTo>
                    <a:pt x="157429" y="144805"/>
                  </a:lnTo>
                  <a:lnTo>
                    <a:pt x="239763" y="62484"/>
                  </a:lnTo>
                  <a:lnTo>
                    <a:pt x="245068" y="55780"/>
                  </a:lnTo>
                  <a:lnTo>
                    <a:pt x="249652" y="44460"/>
                  </a:lnTo>
                  <a:lnTo>
                    <a:pt x="250292" y="32450"/>
                  </a:lnTo>
                  <a:lnTo>
                    <a:pt x="246994" y="20795"/>
                  </a:lnTo>
                  <a:lnTo>
                    <a:pt x="239763" y="10541"/>
                  </a:lnTo>
                  <a:lnTo>
                    <a:pt x="233084" y="5244"/>
                  </a:lnTo>
                  <a:lnTo>
                    <a:pt x="221771" y="648"/>
                  </a:lnTo>
                  <a:lnTo>
                    <a:pt x="209761" y="0"/>
                  </a:lnTo>
                  <a:lnTo>
                    <a:pt x="198103" y="3297"/>
                  </a:lnTo>
                  <a:lnTo>
                    <a:pt x="187845" y="10541"/>
                  </a:lnTo>
                  <a:lnTo>
                    <a:pt x="105498" y="92875"/>
                  </a:lnTo>
                  <a:lnTo>
                    <a:pt x="32067" y="166306"/>
                  </a:lnTo>
                  <a:lnTo>
                    <a:pt x="21752" y="178246"/>
                  </a:lnTo>
                  <a:lnTo>
                    <a:pt x="14526" y="189190"/>
                  </a:lnTo>
                  <a:lnTo>
                    <a:pt x="8741" y="200740"/>
                  </a:lnTo>
                  <a:lnTo>
                    <a:pt x="4395" y="212762"/>
                  </a:lnTo>
                  <a:lnTo>
                    <a:pt x="1489" y="225119"/>
                  </a:lnTo>
                  <a:lnTo>
                    <a:pt x="24" y="237678"/>
                  </a:lnTo>
                  <a:lnTo>
                    <a:pt x="0" y="250304"/>
                  </a:lnTo>
                  <a:close/>
                </a:path>
              </a:pathLst>
            </a:custGeom>
            <a:solidFill>
              <a:srgbClr val="ECB133"/>
            </a:solidFill>
          </p:spPr>
          <p:txBody>
            <a:bodyPr wrap="square" lIns="0" tIns="0" rIns="0" bIns="0" rtlCol="0">
              <a:noAutofit/>
            </a:bodyPr>
            <a:lstStyle/>
            <a:p>
              <a:endParaRPr/>
            </a:p>
          </p:txBody>
        </p:sp>
        <p:sp>
          <p:nvSpPr>
            <p:cNvPr id="87" name="object 75">
              <a:extLst>
                <a:ext uri="{FF2B5EF4-FFF2-40B4-BE49-F238E27FC236}">
                  <a16:creationId xmlns:a16="http://schemas.microsoft.com/office/drawing/2014/main" id="{6AA1526B-1A9F-777A-541E-E055037B127E}"/>
                </a:ext>
              </a:extLst>
            </p:cNvPr>
            <p:cNvSpPr/>
            <p:nvPr/>
          </p:nvSpPr>
          <p:spPr>
            <a:xfrm>
              <a:off x="10538010" y="5332284"/>
              <a:ext cx="280887" cy="250509"/>
            </a:xfrm>
            <a:custGeom>
              <a:avLst/>
              <a:gdLst/>
              <a:ahLst/>
              <a:cxnLst/>
              <a:rect l="l" t="t" r="r" b="b"/>
              <a:pathLst>
                <a:path w="280887" h="250509">
                  <a:moveTo>
                    <a:pt x="0" y="244266"/>
                  </a:moveTo>
                  <a:lnTo>
                    <a:pt x="11216" y="247553"/>
                  </a:lnTo>
                  <a:lnTo>
                    <a:pt x="23301" y="249707"/>
                  </a:lnTo>
                  <a:lnTo>
                    <a:pt x="35518" y="250509"/>
                  </a:lnTo>
                  <a:lnTo>
                    <a:pt x="47748" y="249959"/>
                  </a:lnTo>
                  <a:lnTo>
                    <a:pt x="59867" y="248058"/>
                  </a:lnTo>
                  <a:lnTo>
                    <a:pt x="71755" y="244806"/>
                  </a:lnTo>
                  <a:lnTo>
                    <a:pt x="83291" y="240202"/>
                  </a:lnTo>
                  <a:lnTo>
                    <a:pt x="94352" y="234247"/>
                  </a:lnTo>
                  <a:lnTo>
                    <a:pt x="104818" y="226940"/>
                  </a:lnTo>
                  <a:lnTo>
                    <a:pt x="114566" y="218282"/>
                  </a:lnTo>
                  <a:lnTo>
                    <a:pt x="270370" y="62478"/>
                  </a:lnTo>
                  <a:lnTo>
                    <a:pt x="280246" y="44466"/>
                  </a:lnTo>
                  <a:lnTo>
                    <a:pt x="280887" y="32457"/>
                  </a:lnTo>
                  <a:lnTo>
                    <a:pt x="277586" y="20795"/>
                  </a:lnTo>
                  <a:lnTo>
                    <a:pt x="270344" y="10523"/>
                  </a:lnTo>
                  <a:lnTo>
                    <a:pt x="263674" y="5241"/>
                  </a:lnTo>
                  <a:lnTo>
                    <a:pt x="252354" y="650"/>
                  </a:lnTo>
                  <a:lnTo>
                    <a:pt x="240335" y="0"/>
                  </a:lnTo>
                  <a:lnTo>
                    <a:pt x="228671" y="3290"/>
                  </a:lnTo>
                  <a:lnTo>
                    <a:pt x="218414" y="10523"/>
                  </a:lnTo>
                  <a:lnTo>
                    <a:pt x="136067" y="92895"/>
                  </a:lnTo>
                  <a:lnTo>
                    <a:pt x="63474" y="165475"/>
                  </a:lnTo>
                  <a:lnTo>
                    <a:pt x="61798" y="167164"/>
                  </a:lnTo>
                  <a:lnTo>
                    <a:pt x="10744" y="218218"/>
                  </a:lnTo>
                  <a:lnTo>
                    <a:pt x="8718" y="220414"/>
                  </a:lnTo>
                  <a:lnTo>
                    <a:pt x="2167" y="231727"/>
                  </a:lnTo>
                  <a:lnTo>
                    <a:pt x="0" y="244266"/>
                  </a:lnTo>
                  <a:close/>
                </a:path>
              </a:pathLst>
            </a:custGeom>
            <a:solidFill>
              <a:srgbClr val="ECB133"/>
            </a:solidFill>
          </p:spPr>
          <p:txBody>
            <a:bodyPr wrap="square" lIns="0" tIns="0" rIns="0" bIns="0" rtlCol="0">
              <a:noAutofit/>
            </a:bodyPr>
            <a:lstStyle/>
            <a:p>
              <a:endParaRPr/>
            </a:p>
          </p:txBody>
        </p:sp>
        <p:sp>
          <p:nvSpPr>
            <p:cNvPr id="88" name="object 76">
              <a:extLst>
                <a:ext uri="{FF2B5EF4-FFF2-40B4-BE49-F238E27FC236}">
                  <a16:creationId xmlns:a16="http://schemas.microsoft.com/office/drawing/2014/main" id="{11B5C378-FDFA-46AE-E489-8CF991BA1925}"/>
                </a:ext>
              </a:extLst>
            </p:cNvPr>
            <p:cNvSpPr/>
            <p:nvPr/>
          </p:nvSpPr>
          <p:spPr>
            <a:xfrm>
              <a:off x="10460342" y="5410150"/>
              <a:ext cx="124891" cy="124896"/>
            </a:xfrm>
            <a:custGeom>
              <a:avLst/>
              <a:gdLst/>
              <a:ahLst/>
              <a:cxnLst/>
              <a:rect l="l" t="t" r="r" b="b"/>
              <a:pathLst>
                <a:path w="124891" h="124896">
                  <a:moveTo>
                    <a:pt x="62487" y="114341"/>
                  </a:moveTo>
                  <a:lnTo>
                    <a:pt x="114366" y="62462"/>
                  </a:lnTo>
                  <a:lnTo>
                    <a:pt x="119640" y="55799"/>
                  </a:lnTo>
                  <a:lnTo>
                    <a:pt x="124236" y="44478"/>
                  </a:lnTo>
                  <a:lnTo>
                    <a:pt x="124891" y="32461"/>
                  </a:lnTo>
                  <a:lnTo>
                    <a:pt x="121603" y="20803"/>
                  </a:lnTo>
                  <a:lnTo>
                    <a:pt x="114366" y="10557"/>
                  </a:lnTo>
                  <a:lnTo>
                    <a:pt x="107692" y="5253"/>
                  </a:lnTo>
                  <a:lnTo>
                    <a:pt x="96379" y="654"/>
                  </a:lnTo>
                  <a:lnTo>
                    <a:pt x="84363" y="0"/>
                  </a:lnTo>
                  <a:lnTo>
                    <a:pt x="72698" y="3289"/>
                  </a:lnTo>
                  <a:lnTo>
                    <a:pt x="62436" y="10519"/>
                  </a:lnTo>
                  <a:lnTo>
                    <a:pt x="10557" y="62424"/>
                  </a:lnTo>
                  <a:lnTo>
                    <a:pt x="5240" y="69107"/>
                  </a:lnTo>
                  <a:lnTo>
                    <a:pt x="648" y="80430"/>
                  </a:lnTo>
                  <a:lnTo>
                    <a:pt x="0" y="92447"/>
                  </a:lnTo>
                  <a:lnTo>
                    <a:pt x="3294" y="104106"/>
                  </a:lnTo>
                  <a:lnTo>
                    <a:pt x="10531" y="114354"/>
                  </a:lnTo>
                  <a:lnTo>
                    <a:pt x="17270" y="119676"/>
                  </a:lnTo>
                  <a:lnTo>
                    <a:pt x="28590" y="124255"/>
                  </a:lnTo>
                  <a:lnTo>
                    <a:pt x="40594" y="124896"/>
                  </a:lnTo>
                  <a:lnTo>
                    <a:pt x="52241" y="121594"/>
                  </a:lnTo>
                  <a:lnTo>
                    <a:pt x="62487" y="114341"/>
                  </a:lnTo>
                  <a:close/>
                </a:path>
              </a:pathLst>
            </a:custGeom>
            <a:solidFill>
              <a:srgbClr val="ECB133"/>
            </a:solidFill>
          </p:spPr>
          <p:txBody>
            <a:bodyPr wrap="square" lIns="0" tIns="0" rIns="0" bIns="0" rtlCol="0">
              <a:noAutofit/>
            </a:bodyPr>
            <a:lstStyle/>
            <a:p>
              <a:endParaRPr/>
            </a:p>
          </p:txBody>
        </p:sp>
        <p:sp>
          <p:nvSpPr>
            <p:cNvPr id="89" name="object 77">
              <a:extLst>
                <a:ext uri="{FF2B5EF4-FFF2-40B4-BE49-F238E27FC236}">
                  <a16:creationId xmlns:a16="http://schemas.microsoft.com/office/drawing/2014/main" id="{48A4BCD9-7B63-6390-FBD3-F863B1C04AC6}"/>
                </a:ext>
              </a:extLst>
            </p:cNvPr>
            <p:cNvSpPr/>
            <p:nvPr/>
          </p:nvSpPr>
          <p:spPr>
            <a:xfrm>
              <a:off x="9941620" y="5647703"/>
              <a:ext cx="280877" cy="250295"/>
            </a:xfrm>
            <a:custGeom>
              <a:avLst/>
              <a:gdLst/>
              <a:ahLst/>
              <a:cxnLst/>
              <a:rect l="l" t="t" r="r" b="b"/>
              <a:pathLst>
                <a:path w="280877" h="250295">
                  <a:moveTo>
                    <a:pt x="250320" y="0"/>
                  </a:moveTo>
                  <a:lnTo>
                    <a:pt x="237698" y="19"/>
                  </a:lnTo>
                  <a:lnTo>
                    <a:pt x="225143" y="1479"/>
                  </a:lnTo>
                  <a:lnTo>
                    <a:pt x="212788" y="4379"/>
                  </a:lnTo>
                  <a:lnTo>
                    <a:pt x="200768" y="8719"/>
                  </a:lnTo>
                  <a:lnTo>
                    <a:pt x="189217" y="14498"/>
                  </a:lnTo>
                  <a:lnTo>
                    <a:pt x="178267" y="21717"/>
                  </a:lnTo>
                  <a:lnTo>
                    <a:pt x="168053" y="30375"/>
                  </a:lnTo>
                  <a:lnTo>
                    <a:pt x="92879" y="105473"/>
                  </a:lnTo>
                  <a:lnTo>
                    <a:pt x="10532" y="187845"/>
                  </a:lnTo>
                  <a:lnTo>
                    <a:pt x="3293" y="198095"/>
                  </a:lnTo>
                  <a:lnTo>
                    <a:pt x="0" y="209756"/>
                  </a:lnTo>
                  <a:lnTo>
                    <a:pt x="650" y="221772"/>
                  </a:lnTo>
                  <a:lnTo>
                    <a:pt x="5245" y="233092"/>
                  </a:lnTo>
                  <a:lnTo>
                    <a:pt x="10532" y="239763"/>
                  </a:lnTo>
                  <a:lnTo>
                    <a:pt x="20798" y="247000"/>
                  </a:lnTo>
                  <a:lnTo>
                    <a:pt x="32463" y="250295"/>
                  </a:lnTo>
                  <a:lnTo>
                    <a:pt x="44476" y="249646"/>
                  </a:lnTo>
                  <a:lnTo>
                    <a:pt x="55788" y="245054"/>
                  </a:lnTo>
                  <a:lnTo>
                    <a:pt x="62462" y="239763"/>
                  </a:lnTo>
                  <a:lnTo>
                    <a:pt x="144809" y="157416"/>
                  </a:lnTo>
                  <a:lnTo>
                    <a:pt x="218253" y="83997"/>
                  </a:lnTo>
                  <a:lnTo>
                    <a:pt x="270132" y="32092"/>
                  </a:lnTo>
                  <a:lnTo>
                    <a:pt x="277640" y="21208"/>
                  </a:lnTo>
                  <a:lnTo>
                    <a:pt x="280774" y="8824"/>
                  </a:lnTo>
                  <a:lnTo>
                    <a:pt x="280877" y="6070"/>
                  </a:lnTo>
                  <a:lnTo>
                    <a:pt x="268596" y="2532"/>
                  </a:lnTo>
                  <a:lnTo>
                    <a:pt x="256057" y="459"/>
                  </a:lnTo>
                  <a:lnTo>
                    <a:pt x="250320" y="0"/>
                  </a:lnTo>
                  <a:close/>
                </a:path>
              </a:pathLst>
            </a:custGeom>
            <a:solidFill>
              <a:srgbClr val="ECB133"/>
            </a:solidFill>
          </p:spPr>
          <p:txBody>
            <a:bodyPr wrap="square" lIns="0" tIns="0" rIns="0" bIns="0" rtlCol="0">
              <a:noAutofit/>
            </a:bodyPr>
            <a:lstStyle/>
            <a:p>
              <a:endParaRPr/>
            </a:p>
          </p:txBody>
        </p:sp>
        <p:sp>
          <p:nvSpPr>
            <p:cNvPr id="90" name="object 78">
              <a:extLst>
                <a:ext uri="{FF2B5EF4-FFF2-40B4-BE49-F238E27FC236}">
                  <a16:creationId xmlns:a16="http://schemas.microsoft.com/office/drawing/2014/main" id="{3FF002CF-B3B7-0494-98F2-62A1DE69088C}"/>
                </a:ext>
              </a:extLst>
            </p:cNvPr>
            <p:cNvSpPr/>
            <p:nvPr/>
          </p:nvSpPr>
          <p:spPr>
            <a:xfrm>
              <a:off x="10097412" y="5772918"/>
              <a:ext cx="250485" cy="280876"/>
            </a:xfrm>
            <a:custGeom>
              <a:avLst/>
              <a:gdLst/>
              <a:ahLst/>
              <a:cxnLst/>
              <a:rect l="l" t="t" r="r" b="b"/>
              <a:pathLst>
                <a:path w="250485" h="280876">
                  <a:moveTo>
                    <a:pt x="244231" y="0"/>
                  </a:moveTo>
                  <a:lnTo>
                    <a:pt x="231685" y="2172"/>
                  </a:lnTo>
                  <a:lnTo>
                    <a:pt x="220373" y="8716"/>
                  </a:lnTo>
                  <a:lnTo>
                    <a:pt x="218196" y="10718"/>
                  </a:lnTo>
                  <a:lnTo>
                    <a:pt x="167180" y="61798"/>
                  </a:lnTo>
                  <a:lnTo>
                    <a:pt x="165441" y="63449"/>
                  </a:lnTo>
                  <a:lnTo>
                    <a:pt x="92860" y="136067"/>
                  </a:lnTo>
                  <a:lnTo>
                    <a:pt x="10513" y="218427"/>
                  </a:lnTo>
                  <a:lnTo>
                    <a:pt x="3287" y="228678"/>
                  </a:lnTo>
                  <a:lnTo>
                    <a:pt x="0" y="240340"/>
                  </a:lnTo>
                  <a:lnTo>
                    <a:pt x="649" y="252362"/>
                  </a:lnTo>
                  <a:lnTo>
                    <a:pt x="5237" y="263691"/>
                  </a:lnTo>
                  <a:lnTo>
                    <a:pt x="10513" y="270370"/>
                  </a:lnTo>
                  <a:lnTo>
                    <a:pt x="20774" y="277592"/>
                  </a:lnTo>
                  <a:lnTo>
                    <a:pt x="32438" y="280876"/>
                  </a:lnTo>
                  <a:lnTo>
                    <a:pt x="44455" y="280220"/>
                  </a:lnTo>
                  <a:lnTo>
                    <a:pt x="55773" y="275626"/>
                  </a:lnTo>
                  <a:lnTo>
                    <a:pt x="218234" y="114553"/>
                  </a:lnTo>
                  <a:lnTo>
                    <a:pt x="226896" y="104816"/>
                  </a:lnTo>
                  <a:lnTo>
                    <a:pt x="234207" y="94358"/>
                  </a:lnTo>
                  <a:lnTo>
                    <a:pt x="240166" y="83302"/>
                  </a:lnTo>
                  <a:lnTo>
                    <a:pt x="244774" y="71769"/>
                  </a:lnTo>
                  <a:lnTo>
                    <a:pt x="248030" y="59882"/>
                  </a:lnTo>
                  <a:lnTo>
                    <a:pt x="249934" y="47763"/>
                  </a:lnTo>
                  <a:lnTo>
                    <a:pt x="250485" y="35533"/>
                  </a:lnTo>
                  <a:lnTo>
                    <a:pt x="249683" y="23315"/>
                  </a:lnTo>
                  <a:lnTo>
                    <a:pt x="247527" y="11230"/>
                  </a:lnTo>
                  <a:lnTo>
                    <a:pt x="244231" y="0"/>
                  </a:lnTo>
                  <a:close/>
                </a:path>
              </a:pathLst>
            </a:custGeom>
            <a:solidFill>
              <a:srgbClr val="ECB133"/>
            </a:solidFill>
          </p:spPr>
          <p:txBody>
            <a:bodyPr wrap="square" lIns="0" tIns="0" rIns="0" bIns="0" rtlCol="0">
              <a:noAutofit/>
            </a:bodyPr>
            <a:lstStyle/>
            <a:p>
              <a:endParaRPr/>
            </a:p>
          </p:txBody>
        </p:sp>
        <p:sp>
          <p:nvSpPr>
            <p:cNvPr id="91" name="object 79">
              <a:extLst>
                <a:ext uri="{FF2B5EF4-FFF2-40B4-BE49-F238E27FC236}">
                  <a16:creationId xmlns:a16="http://schemas.microsoft.com/office/drawing/2014/main" id="{00B7C96B-1D66-A4C6-3F08-F9A1CBE86795}"/>
                </a:ext>
              </a:extLst>
            </p:cNvPr>
            <p:cNvSpPr/>
            <p:nvPr/>
          </p:nvSpPr>
          <p:spPr>
            <a:xfrm>
              <a:off x="10175261" y="5695244"/>
              <a:ext cx="124874" cy="124884"/>
            </a:xfrm>
            <a:custGeom>
              <a:avLst/>
              <a:gdLst/>
              <a:ahLst/>
              <a:cxnLst/>
              <a:rect l="l" t="t" r="r" b="b"/>
              <a:pathLst>
                <a:path w="124874" h="124884">
                  <a:moveTo>
                    <a:pt x="114324" y="62449"/>
                  </a:moveTo>
                  <a:lnTo>
                    <a:pt x="121574" y="52188"/>
                  </a:lnTo>
                  <a:lnTo>
                    <a:pt x="124874" y="40533"/>
                  </a:lnTo>
                  <a:lnTo>
                    <a:pt x="124225" y="28530"/>
                  </a:lnTo>
                  <a:lnTo>
                    <a:pt x="119626" y="17222"/>
                  </a:lnTo>
                  <a:lnTo>
                    <a:pt x="114324" y="10544"/>
                  </a:lnTo>
                  <a:lnTo>
                    <a:pt x="104073" y="3297"/>
                  </a:lnTo>
                  <a:lnTo>
                    <a:pt x="92415" y="0"/>
                  </a:lnTo>
                  <a:lnTo>
                    <a:pt x="80402" y="650"/>
                  </a:lnTo>
                  <a:lnTo>
                    <a:pt x="69086" y="5247"/>
                  </a:lnTo>
                  <a:lnTo>
                    <a:pt x="62432" y="10519"/>
                  </a:lnTo>
                  <a:lnTo>
                    <a:pt x="10565" y="62424"/>
                  </a:lnTo>
                  <a:lnTo>
                    <a:pt x="3286" y="72703"/>
                  </a:lnTo>
                  <a:lnTo>
                    <a:pt x="0" y="84365"/>
                  </a:lnTo>
                  <a:lnTo>
                    <a:pt x="653" y="96385"/>
                  </a:lnTo>
                  <a:lnTo>
                    <a:pt x="5248" y="107709"/>
                  </a:lnTo>
                  <a:lnTo>
                    <a:pt x="10514" y="114367"/>
                  </a:lnTo>
                  <a:lnTo>
                    <a:pt x="20788" y="121597"/>
                  </a:lnTo>
                  <a:lnTo>
                    <a:pt x="32454" y="124884"/>
                  </a:lnTo>
                  <a:lnTo>
                    <a:pt x="44466" y="124233"/>
                  </a:lnTo>
                  <a:lnTo>
                    <a:pt x="55776" y="119651"/>
                  </a:lnTo>
                  <a:lnTo>
                    <a:pt x="62470" y="114354"/>
                  </a:lnTo>
                  <a:lnTo>
                    <a:pt x="114349" y="62462"/>
                  </a:lnTo>
                  <a:close/>
                </a:path>
              </a:pathLst>
            </a:custGeom>
            <a:solidFill>
              <a:srgbClr val="ECB133"/>
            </a:solidFill>
          </p:spPr>
          <p:txBody>
            <a:bodyPr wrap="square" lIns="0" tIns="0" rIns="0" bIns="0" rtlCol="0">
              <a:noAutofit/>
            </a:bodyPr>
            <a:lstStyle/>
            <a:p>
              <a:endParaRPr/>
            </a:p>
          </p:txBody>
        </p:sp>
        <p:sp>
          <p:nvSpPr>
            <p:cNvPr id="92" name="object 80">
              <a:extLst>
                <a:ext uri="{FF2B5EF4-FFF2-40B4-BE49-F238E27FC236}">
                  <a16:creationId xmlns:a16="http://schemas.microsoft.com/office/drawing/2014/main" id="{3AE25C28-9021-1AB6-8DC0-24780537C883}"/>
                </a:ext>
              </a:extLst>
            </p:cNvPr>
            <p:cNvSpPr/>
            <p:nvPr/>
          </p:nvSpPr>
          <p:spPr>
            <a:xfrm>
              <a:off x="10343508" y="5578366"/>
              <a:ext cx="73515" cy="73533"/>
            </a:xfrm>
            <a:custGeom>
              <a:avLst/>
              <a:gdLst/>
              <a:ahLst/>
              <a:cxnLst/>
              <a:rect l="l" t="t" r="r" b="b"/>
              <a:pathLst>
                <a:path w="73515" h="73533">
                  <a:moveTo>
                    <a:pt x="10594" y="62931"/>
                  </a:moveTo>
                  <a:lnTo>
                    <a:pt x="17656" y="68478"/>
                  </a:lnTo>
                  <a:lnTo>
                    <a:pt x="28998" y="72965"/>
                  </a:lnTo>
                  <a:lnTo>
                    <a:pt x="41008" y="73533"/>
                  </a:lnTo>
                  <a:lnTo>
                    <a:pt x="52654" y="70187"/>
                  </a:lnTo>
                  <a:lnTo>
                    <a:pt x="62905" y="62931"/>
                  </a:lnTo>
                  <a:lnTo>
                    <a:pt x="68450" y="55856"/>
                  </a:lnTo>
                  <a:lnTo>
                    <a:pt x="72937" y="44508"/>
                  </a:lnTo>
                  <a:lnTo>
                    <a:pt x="73515" y="32494"/>
                  </a:lnTo>
                  <a:lnTo>
                    <a:pt x="70180" y="20845"/>
                  </a:lnTo>
                  <a:lnTo>
                    <a:pt x="62931" y="10594"/>
                  </a:lnTo>
                  <a:lnTo>
                    <a:pt x="55863" y="5056"/>
                  </a:lnTo>
                  <a:lnTo>
                    <a:pt x="44509" y="571"/>
                  </a:lnTo>
                  <a:lnTo>
                    <a:pt x="32488" y="0"/>
                  </a:lnTo>
                  <a:lnTo>
                    <a:pt x="20837" y="3340"/>
                  </a:lnTo>
                  <a:lnTo>
                    <a:pt x="10594" y="10594"/>
                  </a:lnTo>
                  <a:lnTo>
                    <a:pt x="5056" y="17660"/>
                  </a:lnTo>
                  <a:lnTo>
                    <a:pt x="571" y="29009"/>
                  </a:lnTo>
                  <a:lnTo>
                    <a:pt x="0" y="41026"/>
                  </a:lnTo>
                  <a:lnTo>
                    <a:pt x="3340" y="52677"/>
                  </a:lnTo>
                  <a:lnTo>
                    <a:pt x="10594" y="62931"/>
                  </a:lnTo>
                  <a:close/>
                </a:path>
              </a:pathLst>
            </a:custGeom>
            <a:solidFill>
              <a:srgbClr val="ECB133"/>
            </a:solidFill>
          </p:spPr>
          <p:txBody>
            <a:bodyPr wrap="square" lIns="0" tIns="0" rIns="0" bIns="0" rtlCol="0">
              <a:noAutofit/>
            </a:bodyPr>
            <a:lstStyle/>
            <a:p>
              <a:endParaRPr/>
            </a:p>
          </p:txBody>
        </p:sp>
        <p:sp>
          <p:nvSpPr>
            <p:cNvPr id="93" name="object 81">
              <a:extLst>
                <a:ext uri="{FF2B5EF4-FFF2-40B4-BE49-F238E27FC236}">
                  <a16:creationId xmlns:a16="http://schemas.microsoft.com/office/drawing/2014/main" id="{24424443-1304-86C4-9900-292B12B156C7}"/>
                </a:ext>
              </a:extLst>
            </p:cNvPr>
            <p:cNvSpPr/>
            <p:nvPr/>
          </p:nvSpPr>
          <p:spPr>
            <a:xfrm>
              <a:off x="8487790" y="6786127"/>
              <a:ext cx="250306" cy="280897"/>
            </a:xfrm>
            <a:custGeom>
              <a:avLst/>
              <a:gdLst/>
              <a:ahLst/>
              <a:cxnLst/>
              <a:rect l="l" t="t" r="r" b="b"/>
              <a:pathLst>
                <a:path w="250306" h="280897">
                  <a:moveTo>
                    <a:pt x="250306" y="250328"/>
                  </a:moveTo>
                  <a:lnTo>
                    <a:pt x="250282" y="237704"/>
                  </a:lnTo>
                  <a:lnTo>
                    <a:pt x="248818" y="225148"/>
                  </a:lnTo>
                  <a:lnTo>
                    <a:pt x="245916" y="212792"/>
                  </a:lnTo>
                  <a:lnTo>
                    <a:pt x="241575" y="200771"/>
                  </a:lnTo>
                  <a:lnTo>
                    <a:pt x="235796" y="189218"/>
                  </a:lnTo>
                  <a:lnTo>
                    <a:pt x="228578" y="178268"/>
                  </a:lnTo>
                  <a:lnTo>
                    <a:pt x="219922" y="168054"/>
                  </a:lnTo>
                  <a:lnTo>
                    <a:pt x="144807" y="92899"/>
                  </a:lnTo>
                  <a:lnTo>
                    <a:pt x="62447" y="10514"/>
                  </a:lnTo>
                  <a:lnTo>
                    <a:pt x="52194" y="3286"/>
                  </a:lnTo>
                  <a:lnTo>
                    <a:pt x="40531" y="0"/>
                  </a:lnTo>
                  <a:lnTo>
                    <a:pt x="28511" y="653"/>
                  </a:lnTo>
                  <a:lnTo>
                    <a:pt x="17187" y="5248"/>
                  </a:lnTo>
                  <a:lnTo>
                    <a:pt x="10530" y="10514"/>
                  </a:lnTo>
                  <a:lnTo>
                    <a:pt x="3295" y="20780"/>
                  </a:lnTo>
                  <a:lnTo>
                    <a:pt x="0" y="32440"/>
                  </a:lnTo>
                  <a:lnTo>
                    <a:pt x="642" y="44452"/>
                  </a:lnTo>
                  <a:lnTo>
                    <a:pt x="5223" y="55771"/>
                  </a:lnTo>
                  <a:lnTo>
                    <a:pt x="10530" y="62483"/>
                  </a:lnTo>
                  <a:lnTo>
                    <a:pt x="92864" y="144829"/>
                  </a:lnTo>
                  <a:lnTo>
                    <a:pt x="166283" y="218286"/>
                  </a:lnTo>
                  <a:lnTo>
                    <a:pt x="218188" y="270140"/>
                  </a:lnTo>
                  <a:lnTo>
                    <a:pt x="229064" y="277660"/>
                  </a:lnTo>
                  <a:lnTo>
                    <a:pt x="241431" y="280798"/>
                  </a:lnTo>
                  <a:lnTo>
                    <a:pt x="244223" y="280897"/>
                  </a:lnTo>
                  <a:lnTo>
                    <a:pt x="247758" y="268620"/>
                  </a:lnTo>
                  <a:lnTo>
                    <a:pt x="249843" y="256075"/>
                  </a:lnTo>
                  <a:lnTo>
                    <a:pt x="250306" y="250328"/>
                  </a:lnTo>
                  <a:close/>
                </a:path>
              </a:pathLst>
            </a:custGeom>
            <a:solidFill>
              <a:srgbClr val="ECB133"/>
            </a:solidFill>
          </p:spPr>
          <p:txBody>
            <a:bodyPr wrap="square" lIns="0" tIns="0" rIns="0" bIns="0" rtlCol="0">
              <a:noAutofit/>
            </a:bodyPr>
            <a:lstStyle/>
            <a:p>
              <a:endParaRPr/>
            </a:p>
          </p:txBody>
        </p:sp>
        <p:sp>
          <p:nvSpPr>
            <p:cNvPr id="94" name="object 82">
              <a:extLst>
                <a:ext uri="{FF2B5EF4-FFF2-40B4-BE49-F238E27FC236}">
                  <a16:creationId xmlns:a16="http://schemas.microsoft.com/office/drawing/2014/main" id="{6EA27355-56FD-6D68-764C-0D974D239220}"/>
                </a:ext>
              </a:extLst>
            </p:cNvPr>
            <p:cNvSpPr/>
            <p:nvPr/>
          </p:nvSpPr>
          <p:spPr>
            <a:xfrm>
              <a:off x="8331998" y="6941916"/>
              <a:ext cx="280896" cy="250493"/>
            </a:xfrm>
            <a:custGeom>
              <a:avLst/>
              <a:gdLst/>
              <a:ahLst/>
              <a:cxnLst/>
              <a:rect l="l" t="t" r="r" b="b"/>
              <a:pathLst>
                <a:path w="280896" h="250493">
                  <a:moveTo>
                    <a:pt x="280896" y="244229"/>
                  </a:moveTo>
                  <a:lnTo>
                    <a:pt x="278724" y="231696"/>
                  </a:lnTo>
                  <a:lnTo>
                    <a:pt x="272150" y="220389"/>
                  </a:lnTo>
                  <a:lnTo>
                    <a:pt x="270126" y="218207"/>
                  </a:lnTo>
                  <a:lnTo>
                    <a:pt x="219098" y="167166"/>
                  </a:lnTo>
                  <a:lnTo>
                    <a:pt x="217396" y="165464"/>
                  </a:lnTo>
                  <a:lnTo>
                    <a:pt x="144803" y="92871"/>
                  </a:lnTo>
                  <a:lnTo>
                    <a:pt x="62468" y="10549"/>
                  </a:lnTo>
                  <a:lnTo>
                    <a:pt x="52200" y="3300"/>
                  </a:lnTo>
                  <a:lnTo>
                    <a:pt x="40539" y="0"/>
                  </a:lnTo>
                  <a:lnTo>
                    <a:pt x="28533" y="647"/>
                  </a:lnTo>
                  <a:lnTo>
                    <a:pt x="17229" y="5242"/>
                  </a:lnTo>
                  <a:lnTo>
                    <a:pt x="10551" y="10549"/>
                  </a:lnTo>
                  <a:lnTo>
                    <a:pt x="3303" y="20803"/>
                  </a:lnTo>
                  <a:lnTo>
                    <a:pt x="0" y="32458"/>
                  </a:lnTo>
                  <a:lnTo>
                    <a:pt x="640" y="44468"/>
                  </a:lnTo>
                  <a:lnTo>
                    <a:pt x="5224" y="55788"/>
                  </a:lnTo>
                  <a:lnTo>
                    <a:pt x="166329" y="218232"/>
                  </a:lnTo>
                  <a:lnTo>
                    <a:pt x="176068" y="226906"/>
                  </a:lnTo>
                  <a:lnTo>
                    <a:pt x="186526" y="234223"/>
                  </a:lnTo>
                  <a:lnTo>
                    <a:pt x="197581" y="240185"/>
                  </a:lnTo>
                  <a:lnTo>
                    <a:pt x="209112" y="244793"/>
                  </a:lnTo>
                  <a:lnTo>
                    <a:pt x="220996" y="248046"/>
                  </a:lnTo>
                  <a:lnTo>
                    <a:pt x="233114" y="249946"/>
                  </a:lnTo>
                  <a:lnTo>
                    <a:pt x="245343" y="250493"/>
                  </a:lnTo>
                  <a:lnTo>
                    <a:pt x="257562" y="249687"/>
                  </a:lnTo>
                  <a:lnTo>
                    <a:pt x="269650" y="247529"/>
                  </a:lnTo>
                  <a:lnTo>
                    <a:pt x="280896" y="244229"/>
                  </a:lnTo>
                  <a:close/>
                </a:path>
              </a:pathLst>
            </a:custGeom>
            <a:solidFill>
              <a:srgbClr val="ECB133"/>
            </a:solidFill>
          </p:spPr>
          <p:txBody>
            <a:bodyPr wrap="square" lIns="0" tIns="0" rIns="0" bIns="0" rtlCol="0">
              <a:noAutofit/>
            </a:bodyPr>
            <a:lstStyle/>
            <a:p>
              <a:endParaRPr/>
            </a:p>
          </p:txBody>
        </p:sp>
        <p:sp>
          <p:nvSpPr>
            <p:cNvPr id="95" name="object 83">
              <a:extLst>
                <a:ext uri="{FF2B5EF4-FFF2-40B4-BE49-F238E27FC236}">
                  <a16:creationId xmlns:a16="http://schemas.microsoft.com/office/drawing/2014/main" id="{1B03260D-E46B-40C3-C474-D92858F624F0}"/>
                </a:ext>
              </a:extLst>
            </p:cNvPr>
            <p:cNvSpPr/>
            <p:nvPr/>
          </p:nvSpPr>
          <p:spPr>
            <a:xfrm>
              <a:off x="8565649" y="7019772"/>
              <a:ext cx="124896" cy="124903"/>
            </a:xfrm>
            <a:custGeom>
              <a:avLst/>
              <a:gdLst/>
              <a:ahLst/>
              <a:cxnLst/>
              <a:rect l="l" t="t" r="r" b="b"/>
              <a:pathLst>
                <a:path w="124896" h="124903">
                  <a:moveTo>
                    <a:pt x="62450" y="114371"/>
                  </a:moveTo>
                  <a:lnTo>
                    <a:pt x="72692" y="121608"/>
                  </a:lnTo>
                  <a:lnTo>
                    <a:pt x="84347" y="124903"/>
                  </a:lnTo>
                  <a:lnTo>
                    <a:pt x="96365" y="124254"/>
                  </a:lnTo>
                  <a:lnTo>
                    <a:pt x="107692" y="119662"/>
                  </a:lnTo>
                  <a:lnTo>
                    <a:pt x="114380" y="114371"/>
                  </a:lnTo>
                  <a:lnTo>
                    <a:pt x="121608" y="104101"/>
                  </a:lnTo>
                  <a:lnTo>
                    <a:pt x="124896" y="92436"/>
                  </a:lnTo>
                  <a:lnTo>
                    <a:pt x="124244" y="80422"/>
                  </a:lnTo>
                  <a:lnTo>
                    <a:pt x="119652" y="69104"/>
                  </a:lnTo>
                  <a:lnTo>
                    <a:pt x="114393" y="62453"/>
                  </a:lnTo>
                  <a:lnTo>
                    <a:pt x="62501" y="10574"/>
                  </a:lnTo>
                  <a:lnTo>
                    <a:pt x="52217" y="3287"/>
                  </a:lnTo>
                  <a:lnTo>
                    <a:pt x="40556" y="0"/>
                  </a:lnTo>
                  <a:lnTo>
                    <a:pt x="28539" y="650"/>
                  </a:lnTo>
                  <a:lnTo>
                    <a:pt x="17215" y="5239"/>
                  </a:lnTo>
                  <a:lnTo>
                    <a:pt x="10520" y="10536"/>
                  </a:lnTo>
                  <a:lnTo>
                    <a:pt x="3287" y="20800"/>
                  </a:lnTo>
                  <a:lnTo>
                    <a:pt x="0" y="32463"/>
                  </a:lnTo>
                  <a:lnTo>
                    <a:pt x="655" y="44474"/>
                  </a:lnTo>
                  <a:lnTo>
                    <a:pt x="5252" y="55783"/>
                  </a:lnTo>
                  <a:lnTo>
                    <a:pt x="10558" y="62466"/>
                  </a:lnTo>
                  <a:lnTo>
                    <a:pt x="62450" y="114371"/>
                  </a:lnTo>
                  <a:close/>
                </a:path>
              </a:pathLst>
            </a:custGeom>
            <a:solidFill>
              <a:srgbClr val="ECB133"/>
            </a:solidFill>
          </p:spPr>
          <p:txBody>
            <a:bodyPr wrap="square" lIns="0" tIns="0" rIns="0" bIns="0" rtlCol="0">
              <a:noAutofit/>
            </a:bodyPr>
            <a:lstStyle/>
            <a:p>
              <a:endParaRPr/>
            </a:p>
          </p:txBody>
        </p:sp>
        <p:sp>
          <p:nvSpPr>
            <p:cNvPr id="96" name="object 84">
              <a:extLst>
                <a:ext uri="{FF2B5EF4-FFF2-40B4-BE49-F238E27FC236}">
                  <a16:creationId xmlns:a16="http://schemas.microsoft.com/office/drawing/2014/main" id="{C1D26EC7-1C70-EB0F-7F64-DEE5B0DE442E}"/>
                </a:ext>
              </a:extLst>
            </p:cNvPr>
            <p:cNvSpPr/>
            <p:nvPr/>
          </p:nvSpPr>
          <p:spPr>
            <a:xfrm>
              <a:off x="8928413" y="7257323"/>
              <a:ext cx="280877" cy="250312"/>
            </a:xfrm>
            <a:custGeom>
              <a:avLst/>
              <a:gdLst/>
              <a:ahLst/>
              <a:cxnLst/>
              <a:rect l="l" t="t" r="r" b="b"/>
              <a:pathLst>
                <a:path w="280877" h="250312">
                  <a:moveTo>
                    <a:pt x="30556" y="0"/>
                  </a:moveTo>
                  <a:lnTo>
                    <a:pt x="24813" y="461"/>
                  </a:lnTo>
                  <a:lnTo>
                    <a:pt x="12267" y="2549"/>
                  </a:lnTo>
                  <a:lnTo>
                    <a:pt x="0" y="6095"/>
                  </a:lnTo>
                  <a:lnTo>
                    <a:pt x="90" y="8861"/>
                  </a:lnTo>
                  <a:lnTo>
                    <a:pt x="3204" y="21233"/>
                  </a:lnTo>
                  <a:lnTo>
                    <a:pt x="10731" y="32092"/>
                  </a:lnTo>
                  <a:lnTo>
                    <a:pt x="62623" y="84023"/>
                  </a:lnTo>
                  <a:lnTo>
                    <a:pt x="136080" y="157441"/>
                  </a:lnTo>
                  <a:lnTo>
                    <a:pt x="218439" y="239775"/>
                  </a:lnTo>
                  <a:lnTo>
                    <a:pt x="225097" y="245067"/>
                  </a:lnTo>
                  <a:lnTo>
                    <a:pt x="236401" y="249663"/>
                  </a:lnTo>
                  <a:lnTo>
                    <a:pt x="248412" y="250312"/>
                  </a:lnTo>
                  <a:lnTo>
                    <a:pt x="260077" y="247015"/>
                  </a:lnTo>
                  <a:lnTo>
                    <a:pt x="270344" y="239775"/>
                  </a:lnTo>
                  <a:lnTo>
                    <a:pt x="275631" y="233109"/>
                  </a:lnTo>
                  <a:lnTo>
                    <a:pt x="280226" y="221793"/>
                  </a:lnTo>
                  <a:lnTo>
                    <a:pt x="280877" y="209778"/>
                  </a:lnTo>
                  <a:lnTo>
                    <a:pt x="277583" y="198115"/>
                  </a:lnTo>
                  <a:lnTo>
                    <a:pt x="270344" y="187858"/>
                  </a:lnTo>
                  <a:lnTo>
                    <a:pt x="187998" y="105524"/>
                  </a:lnTo>
                  <a:lnTo>
                    <a:pt x="114541" y="32067"/>
                  </a:lnTo>
                  <a:lnTo>
                    <a:pt x="102615" y="21755"/>
                  </a:lnTo>
                  <a:lnTo>
                    <a:pt x="91664" y="14531"/>
                  </a:lnTo>
                  <a:lnTo>
                    <a:pt x="80112" y="8748"/>
                  </a:lnTo>
                  <a:lnTo>
                    <a:pt x="68092" y="4404"/>
                  </a:lnTo>
                  <a:lnTo>
                    <a:pt x="55738" y="1500"/>
                  </a:lnTo>
                  <a:lnTo>
                    <a:pt x="43181" y="32"/>
                  </a:lnTo>
                  <a:lnTo>
                    <a:pt x="30556" y="0"/>
                  </a:lnTo>
                  <a:close/>
                </a:path>
              </a:pathLst>
            </a:custGeom>
            <a:solidFill>
              <a:srgbClr val="ECB133"/>
            </a:solidFill>
          </p:spPr>
          <p:txBody>
            <a:bodyPr wrap="square" lIns="0" tIns="0" rIns="0" bIns="0" rtlCol="0">
              <a:noAutofit/>
            </a:bodyPr>
            <a:lstStyle/>
            <a:p>
              <a:endParaRPr/>
            </a:p>
          </p:txBody>
        </p:sp>
        <p:sp>
          <p:nvSpPr>
            <p:cNvPr id="97" name="object 85">
              <a:extLst>
                <a:ext uri="{FF2B5EF4-FFF2-40B4-BE49-F238E27FC236}">
                  <a16:creationId xmlns:a16="http://schemas.microsoft.com/office/drawing/2014/main" id="{EF553ECF-4FC9-9F6B-6FF4-CAB71E27A34A}"/>
                </a:ext>
              </a:extLst>
            </p:cNvPr>
            <p:cNvSpPr/>
            <p:nvPr/>
          </p:nvSpPr>
          <p:spPr>
            <a:xfrm>
              <a:off x="8803000" y="7382531"/>
              <a:ext cx="250492" cy="280893"/>
            </a:xfrm>
            <a:custGeom>
              <a:avLst/>
              <a:gdLst/>
              <a:ahLst/>
              <a:cxnLst/>
              <a:rect l="l" t="t" r="r" b="b"/>
              <a:pathLst>
                <a:path w="250492" h="280893">
                  <a:moveTo>
                    <a:pt x="6241" y="0"/>
                  </a:moveTo>
                  <a:lnTo>
                    <a:pt x="2950" y="11235"/>
                  </a:lnTo>
                  <a:lnTo>
                    <a:pt x="799" y="23318"/>
                  </a:lnTo>
                  <a:lnTo>
                    <a:pt x="0" y="35535"/>
                  </a:lnTo>
                  <a:lnTo>
                    <a:pt x="552" y="47764"/>
                  </a:lnTo>
                  <a:lnTo>
                    <a:pt x="2457" y="59882"/>
                  </a:lnTo>
                  <a:lnTo>
                    <a:pt x="5715" y="71769"/>
                  </a:lnTo>
                  <a:lnTo>
                    <a:pt x="10325" y="83302"/>
                  </a:lnTo>
                  <a:lnTo>
                    <a:pt x="16288" y="94361"/>
                  </a:lnTo>
                  <a:lnTo>
                    <a:pt x="23605" y="104823"/>
                  </a:lnTo>
                  <a:lnTo>
                    <a:pt x="32276" y="114566"/>
                  </a:lnTo>
                  <a:lnTo>
                    <a:pt x="188029" y="270370"/>
                  </a:lnTo>
                  <a:lnTo>
                    <a:pt x="206025" y="280243"/>
                  </a:lnTo>
                  <a:lnTo>
                    <a:pt x="218042" y="280893"/>
                  </a:lnTo>
                  <a:lnTo>
                    <a:pt x="229704" y="277602"/>
                  </a:lnTo>
                  <a:lnTo>
                    <a:pt x="239959" y="270370"/>
                  </a:lnTo>
                  <a:lnTo>
                    <a:pt x="245241" y="263703"/>
                  </a:lnTo>
                  <a:lnTo>
                    <a:pt x="249839" y="252384"/>
                  </a:lnTo>
                  <a:lnTo>
                    <a:pt x="250492" y="240371"/>
                  </a:lnTo>
                  <a:lnTo>
                    <a:pt x="247199" y="228714"/>
                  </a:lnTo>
                  <a:lnTo>
                    <a:pt x="239959" y="218465"/>
                  </a:lnTo>
                  <a:lnTo>
                    <a:pt x="157612" y="136080"/>
                  </a:lnTo>
                  <a:lnTo>
                    <a:pt x="85032" y="63487"/>
                  </a:lnTo>
                  <a:lnTo>
                    <a:pt x="83343" y="61810"/>
                  </a:lnTo>
                  <a:lnTo>
                    <a:pt x="32301" y="10756"/>
                  </a:lnTo>
                  <a:lnTo>
                    <a:pt x="30081" y="8717"/>
                  </a:lnTo>
                  <a:lnTo>
                    <a:pt x="18771" y="2167"/>
                  </a:lnTo>
                  <a:lnTo>
                    <a:pt x="6241" y="0"/>
                  </a:lnTo>
                  <a:close/>
                </a:path>
              </a:pathLst>
            </a:custGeom>
            <a:solidFill>
              <a:srgbClr val="ECB133"/>
            </a:solidFill>
          </p:spPr>
          <p:txBody>
            <a:bodyPr wrap="square" lIns="0" tIns="0" rIns="0" bIns="0" rtlCol="0">
              <a:noAutofit/>
            </a:bodyPr>
            <a:lstStyle/>
            <a:p>
              <a:endParaRPr/>
            </a:p>
          </p:txBody>
        </p:sp>
        <p:sp>
          <p:nvSpPr>
            <p:cNvPr id="98" name="object 86">
              <a:extLst>
                <a:ext uri="{FF2B5EF4-FFF2-40B4-BE49-F238E27FC236}">
                  <a16:creationId xmlns:a16="http://schemas.microsoft.com/office/drawing/2014/main" id="{AA2C642F-A050-99D7-F1E4-EEF4D623BA2C}"/>
                </a:ext>
              </a:extLst>
            </p:cNvPr>
            <p:cNvSpPr/>
            <p:nvPr/>
          </p:nvSpPr>
          <p:spPr>
            <a:xfrm>
              <a:off x="8850758" y="7304897"/>
              <a:ext cx="124877" cy="124861"/>
            </a:xfrm>
            <a:custGeom>
              <a:avLst/>
              <a:gdLst/>
              <a:ahLst/>
              <a:cxnLst/>
              <a:rect l="l" t="t" r="r" b="b"/>
              <a:pathLst>
                <a:path w="124877" h="124861">
                  <a:moveTo>
                    <a:pt x="10542" y="62441"/>
                  </a:moveTo>
                  <a:lnTo>
                    <a:pt x="62421" y="114320"/>
                  </a:lnTo>
                  <a:lnTo>
                    <a:pt x="69125" y="119629"/>
                  </a:lnTo>
                  <a:lnTo>
                    <a:pt x="80435" y="124214"/>
                  </a:lnTo>
                  <a:lnTo>
                    <a:pt x="92442" y="124861"/>
                  </a:lnTo>
                  <a:lnTo>
                    <a:pt x="104100" y="121564"/>
                  </a:lnTo>
                  <a:lnTo>
                    <a:pt x="114364" y="114320"/>
                  </a:lnTo>
                  <a:lnTo>
                    <a:pt x="119640" y="107660"/>
                  </a:lnTo>
                  <a:lnTo>
                    <a:pt x="124229" y="96346"/>
                  </a:lnTo>
                  <a:lnTo>
                    <a:pt x="124877" y="84334"/>
                  </a:lnTo>
                  <a:lnTo>
                    <a:pt x="121587" y="72670"/>
                  </a:lnTo>
                  <a:lnTo>
                    <a:pt x="114364" y="62402"/>
                  </a:lnTo>
                  <a:lnTo>
                    <a:pt x="62434" y="10536"/>
                  </a:lnTo>
                  <a:lnTo>
                    <a:pt x="55785" y="5233"/>
                  </a:lnTo>
                  <a:lnTo>
                    <a:pt x="44472" y="646"/>
                  </a:lnTo>
                  <a:lnTo>
                    <a:pt x="32453" y="0"/>
                  </a:lnTo>
                  <a:lnTo>
                    <a:pt x="20783" y="3295"/>
                  </a:lnTo>
                  <a:lnTo>
                    <a:pt x="10516" y="10536"/>
                  </a:lnTo>
                  <a:lnTo>
                    <a:pt x="5230" y="17194"/>
                  </a:lnTo>
                  <a:lnTo>
                    <a:pt x="642" y="28500"/>
                  </a:lnTo>
                  <a:lnTo>
                    <a:pt x="0" y="40513"/>
                  </a:lnTo>
                  <a:lnTo>
                    <a:pt x="3300" y="52178"/>
                  </a:lnTo>
                  <a:lnTo>
                    <a:pt x="10542" y="62441"/>
                  </a:lnTo>
                  <a:close/>
                </a:path>
              </a:pathLst>
            </a:custGeom>
            <a:solidFill>
              <a:srgbClr val="ECB133"/>
            </a:solidFill>
          </p:spPr>
          <p:txBody>
            <a:bodyPr wrap="square" lIns="0" tIns="0" rIns="0" bIns="0" rtlCol="0">
              <a:noAutofit/>
            </a:bodyPr>
            <a:lstStyle/>
            <a:p>
              <a:endParaRPr/>
            </a:p>
          </p:txBody>
        </p:sp>
        <p:sp>
          <p:nvSpPr>
            <p:cNvPr id="99" name="object 87">
              <a:extLst>
                <a:ext uri="{FF2B5EF4-FFF2-40B4-BE49-F238E27FC236}">
                  <a16:creationId xmlns:a16="http://schemas.microsoft.com/office/drawing/2014/main" id="{89027BA3-9E88-C564-3D26-0986A084092A}"/>
                </a:ext>
              </a:extLst>
            </p:cNvPr>
            <p:cNvSpPr/>
            <p:nvPr/>
          </p:nvSpPr>
          <p:spPr>
            <a:xfrm>
              <a:off x="8803184" y="6786128"/>
              <a:ext cx="250306" cy="280896"/>
            </a:xfrm>
            <a:custGeom>
              <a:avLst/>
              <a:gdLst/>
              <a:ahLst/>
              <a:cxnLst/>
              <a:rect l="l" t="t" r="r" b="b"/>
              <a:pathLst>
                <a:path w="250306" h="280896">
                  <a:moveTo>
                    <a:pt x="0" y="250327"/>
                  </a:moveTo>
                  <a:lnTo>
                    <a:pt x="467" y="256070"/>
                  </a:lnTo>
                  <a:lnTo>
                    <a:pt x="2551" y="268617"/>
                  </a:lnTo>
                  <a:lnTo>
                    <a:pt x="6057" y="280896"/>
                  </a:lnTo>
                  <a:lnTo>
                    <a:pt x="8856" y="280791"/>
                  </a:lnTo>
                  <a:lnTo>
                    <a:pt x="21226" y="277649"/>
                  </a:lnTo>
                  <a:lnTo>
                    <a:pt x="32118" y="270139"/>
                  </a:lnTo>
                  <a:lnTo>
                    <a:pt x="83997" y="218285"/>
                  </a:lnTo>
                  <a:lnTo>
                    <a:pt x="157429" y="144828"/>
                  </a:lnTo>
                  <a:lnTo>
                    <a:pt x="239776" y="62482"/>
                  </a:lnTo>
                  <a:lnTo>
                    <a:pt x="245082" y="55772"/>
                  </a:lnTo>
                  <a:lnTo>
                    <a:pt x="249663" y="44457"/>
                  </a:lnTo>
                  <a:lnTo>
                    <a:pt x="250306" y="32450"/>
                  </a:lnTo>
                  <a:lnTo>
                    <a:pt x="247010" y="20789"/>
                  </a:lnTo>
                  <a:lnTo>
                    <a:pt x="239776" y="10513"/>
                  </a:lnTo>
                  <a:lnTo>
                    <a:pt x="233099" y="5237"/>
                  </a:lnTo>
                  <a:lnTo>
                    <a:pt x="221780" y="649"/>
                  </a:lnTo>
                  <a:lnTo>
                    <a:pt x="209767" y="0"/>
                  </a:lnTo>
                  <a:lnTo>
                    <a:pt x="198104" y="3287"/>
                  </a:lnTo>
                  <a:lnTo>
                    <a:pt x="187833" y="10513"/>
                  </a:lnTo>
                  <a:lnTo>
                    <a:pt x="105511" y="92898"/>
                  </a:lnTo>
                  <a:lnTo>
                    <a:pt x="32067" y="166330"/>
                  </a:lnTo>
                  <a:lnTo>
                    <a:pt x="30416" y="168045"/>
                  </a:lnTo>
                  <a:lnTo>
                    <a:pt x="21758" y="178260"/>
                  </a:lnTo>
                  <a:lnTo>
                    <a:pt x="14538" y="189211"/>
                  </a:lnTo>
                  <a:lnTo>
                    <a:pt x="8756" y="200765"/>
                  </a:lnTo>
                  <a:lnTo>
                    <a:pt x="4411" y="212787"/>
                  </a:lnTo>
                  <a:lnTo>
                    <a:pt x="1503" y="225144"/>
                  </a:lnTo>
                  <a:lnTo>
                    <a:pt x="33" y="237702"/>
                  </a:lnTo>
                  <a:lnTo>
                    <a:pt x="0" y="250327"/>
                  </a:lnTo>
                  <a:close/>
                </a:path>
              </a:pathLst>
            </a:custGeom>
            <a:solidFill>
              <a:srgbClr val="ECB133"/>
            </a:solidFill>
          </p:spPr>
          <p:txBody>
            <a:bodyPr wrap="square" lIns="0" tIns="0" rIns="0" bIns="0" rtlCol="0">
              <a:noAutofit/>
            </a:bodyPr>
            <a:lstStyle/>
            <a:p>
              <a:endParaRPr/>
            </a:p>
          </p:txBody>
        </p:sp>
        <p:sp>
          <p:nvSpPr>
            <p:cNvPr id="100" name="object 88">
              <a:extLst>
                <a:ext uri="{FF2B5EF4-FFF2-40B4-BE49-F238E27FC236}">
                  <a16:creationId xmlns:a16="http://schemas.microsoft.com/office/drawing/2014/main" id="{B804BBAA-C169-7989-A352-839BFA4A462A}"/>
                </a:ext>
              </a:extLst>
            </p:cNvPr>
            <p:cNvSpPr/>
            <p:nvPr/>
          </p:nvSpPr>
          <p:spPr>
            <a:xfrm>
              <a:off x="8928409" y="6941916"/>
              <a:ext cx="280882" cy="250493"/>
            </a:xfrm>
            <a:custGeom>
              <a:avLst/>
              <a:gdLst/>
              <a:ahLst/>
              <a:cxnLst/>
              <a:rect l="l" t="t" r="r" b="b"/>
              <a:pathLst>
                <a:path w="280882" h="250493">
                  <a:moveTo>
                    <a:pt x="0" y="244230"/>
                  </a:moveTo>
                  <a:lnTo>
                    <a:pt x="11229" y="247527"/>
                  </a:lnTo>
                  <a:lnTo>
                    <a:pt x="23312" y="249686"/>
                  </a:lnTo>
                  <a:lnTo>
                    <a:pt x="35528" y="250493"/>
                  </a:lnTo>
                  <a:lnTo>
                    <a:pt x="47756" y="249947"/>
                  </a:lnTo>
                  <a:lnTo>
                    <a:pt x="59873" y="248048"/>
                  </a:lnTo>
                  <a:lnTo>
                    <a:pt x="71758" y="244795"/>
                  </a:lnTo>
                  <a:lnTo>
                    <a:pt x="83291" y="240187"/>
                  </a:lnTo>
                  <a:lnTo>
                    <a:pt x="94348" y="234225"/>
                  </a:lnTo>
                  <a:lnTo>
                    <a:pt x="104810" y="226907"/>
                  </a:lnTo>
                  <a:lnTo>
                    <a:pt x="114554" y="218233"/>
                  </a:lnTo>
                  <a:lnTo>
                    <a:pt x="270319" y="62493"/>
                  </a:lnTo>
                  <a:lnTo>
                    <a:pt x="280234" y="44465"/>
                  </a:lnTo>
                  <a:lnTo>
                    <a:pt x="280882" y="32459"/>
                  </a:lnTo>
                  <a:lnTo>
                    <a:pt x="277585" y="20807"/>
                  </a:lnTo>
                  <a:lnTo>
                    <a:pt x="270344" y="10550"/>
                  </a:lnTo>
                  <a:lnTo>
                    <a:pt x="263660" y="5248"/>
                  </a:lnTo>
                  <a:lnTo>
                    <a:pt x="252341" y="649"/>
                  </a:lnTo>
                  <a:lnTo>
                    <a:pt x="240330" y="0"/>
                  </a:lnTo>
                  <a:lnTo>
                    <a:pt x="228679" y="3300"/>
                  </a:lnTo>
                  <a:lnTo>
                    <a:pt x="218440" y="10550"/>
                  </a:lnTo>
                  <a:lnTo>
                    <a:pt x="136055" y="92884"/>
                  </a:lnTo>
                  <a:lnTo>
                    <a:pt x="63449" y="165464"/>
                  </a:lnTo>
                  <a:lnTo>
                    <a:pt x="61772" y="167166"/>
                  </a:lnTo>
                  <a:lnTo>
                    <a:pt x="10744" y="218208"/>
                  </a:lnTo>
                  <a:lnTo>
                    <a:pt x="8717" y="220397"/>
                  </a:lnTo>
                  <a:lnTo>
                    <a:pt x="2153" y="231706"/>
                  </a:lnTo>
                  <a:lnTo>
                    <a:pt x="0" y="244230"/>
                  </a:lnTo>
                  <a:close/>
                </a:path>
              </a:pathLst>
            </a:custGeom>
            <a:solidFill>
              <a:srgbClr val="ECB133"/>
            </a:solidFill>
          </p:spPr>
          <p:txBody>
            <a:bodyPr wrap="square" lIns="0" tIns="0" rIns="0" bIns="0" rtlCol="0">
              <a:noAutofit/>
            </a:bodyPr>
            <a:lstStyle/>
            <a:p>
              <a:endParaRPr/>
            </a:p>
          </p:txBody>
        </p:sp>
        <p:sp>
          <p:nvSpPr>
            <p:cNvPr id="101" name="object 89">
              <a:extLst>
                <a:ext uri="{FF2B5EF4-FFF2-40B4-BE49-F238E27FC236}">
                  <a16:creationId xmlns:a16="http://schemas.microsoft.com/office/drawing/2014/main" id="{B0D6E2BF-B25B-7B21-15C5-98C3EB3F397C}"/>
                </a:ext>
              </a:extLst>
            </p:cNvPr>
            <p:cNvSpPr/>
            <p:nvPr/>
          </p:nvSpPr>
          <p:spPr>
            <a:xfrm>
              <a:off x="8850733" y="7019776"/>
              <a:ext cx="124881" cy="124900"/>
            </a:xfrm>
            <a:custGeom>
              <a:avLst/>
              <a:gdLst/>
              <a:ahLst/>
              <a:cxnLst/>
              <a:rect l="l" t="t" r="r" b="b"/>
              <a:pathLst>
                <a:path w="124881" h="124900">
                  <a:moveTo>
                    <a:pt x="62466" y="114367"/>
                  </a:moveTo>
                  <a:lnTo>
                    <a:pt x="114370" y="62487"/>
                  </a:lnTo>
                  <a:lnTo>
                    <a:pt x="119641" y="55801"/>
                  </a:lnTo>
                  <a:lnTo>
                    <a:pt x="124231" y="44482"/>
                  </a:lnTo>
                  <a:lnTo>
                    <a:pt x="124881" y="32465"/>
                  </a:lnTo>
                  <a:lnTo>
                    <a:pt x="121594" y="20798"/>
                  </a:lnTo>
                  <a:lnTo>
                    <a:pt x="114370" y="10532"/>
                  </a:lnTo>
                  <a:lnTo>
                    <a:pt x="107699" y="5245"/>
                  </a:lnTo>
                  <a:lnTo>
                    <a:pt x="96380" y="650"/>
                  </a:lnTo>
                  <a:lnTo>
                    <a:pt x="84363" y="0"/>
                  </a:lnTo>
                  <a:lnTo>
                    <a:pt x="72703" y="3293"/>
                  </a:lnTo>
                  <a:lnTo>
                    <a:pt x="62453" y="10532"/>
                  </a:lnTo>
                  <a:lnTo>
                    <a:pt x="10548" y="62411"/>
                  </a:lnTo>
                  <a:lnTo>
                    <a:pt x="5241" y="69118"/>
                  </a:lnTo>
                  <a:lnTo>
                    <a:pt x="650" y="80431"/>
                  </a:lnTo>
                  <a:lnTo>
                    <a:pt x="0" y="92443"/>
                  </a:lnTo>
                  <a:lnTo>
                    <a:pt x="3290" y="104108"/>
                  </a:lnTo>
                  <a:lnTo>
                    <a:pt x="10523" y="114380"/>
                  </a:lnTo>
                  <a:lnTo>
                    <a:pt x="17213" y="119669"/>
                  </a:lnTo>
                  <a:lnTo>
                    <a:pt x="28532" y="124254"/>
                  </a:lnTo>
                  <a:lnTo>
                    <a:pt x="40544" y="124900"/>
                  </a:lnTo>
                  <a:lnTo>
                    <a:pt x="52203" y="121604"/>
                  </a:lnTo>
                  <a:lnTo>
                    <a:pt x="62466" y="114367"/>
                  </a:lnTo>
                  <a:close/>
                </a:path>
              </a:pathLst>
            </a:custGeom>
            <a:solidFill>
              <a:srgbClr val="ECB133"/>
            </a:solidFill>
          </p:spPr>
          <p:txBody>
            <a:bodyPr wrap="square" lIns="0" tIns="0" rIns="0" bIns="0" rtlCol="0">
              <a:noAutofit/>
            </a:bodyPr>
            <a:lstStyle/>
            <a:p>
              <a:endParaRPr/>
            </a:p>
          </p:txBody>
        </p:sp>
        <p:sp>
          <p:nvSpPr>
            <p:cNvPr id="102" name="object 90">
              <a:extLst>
                <a:ext uri="{FF2B5EF4-FFF2-40B4-BE49-F238E27FC236}">
                  <a16:creationId xmlns:a16="http://schemas.microsoft.com/office/drawing/2014/main" id="{5747BFF5-24C8-7069-FCA2-A70746B2A7E2}"/>
                </a:ext>
              </a:extLst>
            </p:cNvPr>
            <p:cNvSpPr/>
            <p:nvPr/>
          </p:nvSpPr>
          <p:spPr>
            <a:xfrm>
              <a:off x="8331988" y="7257323"/>
              <a:ext cx="280902" cy="250315"/>
            </a:xfrm>
            <a:custGeom>
              <a:avLst/>
              <a:gdLst/>
              <a:ahLst/>
              <a:cxnLst/>
              <a:rect l="l" t="t" r="r" b="b"/>
              <a:pathLst>
                <a:path w="280902" h="250315">
                  <a:moveTo>
                    <a:pt x="250346" y="0"/>
                  </a:moveTo>
                  <a:lnTo>
                    <a:pt x="237711" y="32"/>
                  </a:lnTo>
                  <a:lnTo>
                    <a:pt x="225149" y="1500"/>
                  </a:lnTo>
                  <a:lnTo>
                    <a:pt x="212791" y="4404"/>
                  </a:lnTo>
                  <a:lnTo>
                    <a:pt x="200771" y="8748"/>
                  </a:lnTo>
                  <a:lnTo>
                    <a:pt x="189222" y="14531"/>
                  </a:lnTo>
                  <a:lnTo>
                    <a:pt x="178276" y="21755"/>
                  </a:lnTo>
                  <a:lnTo>
                    <a:pt x="168067" y="30422"/>
                  </a:lnTo>
                  <a:lnTo>
                    <a:pt x="92891" y="105524"/>
                  </a:lnTo>
                  <a:lnTo>
                    <a:pt x="10532" y="187858"/>
                  </a:lnTo>
                  <a:lnTo>
                    <a:pt x="3293" y="198110"/>
                  </a:lnTo>
                  <a:lnTo>
                    <a:pt x="0" y="209766"/>
                  </a:lnTo>
                  <a:lnTo>
                    <a:pt x="650" y="221777"/>
                  </a:lnTo>
                  <a:lnTo>
                    <a:pt x="5245" y="233097"/>
                  </a:lnTo>
                  <a:lnTo>
                    <a:pt x="10532" y="239775"/>
                  </a:lnTo>
                  <a:lnTo>
                    <a:pt x="20790" y="247016"/>
                  </a:lnTo>
                  <a:lnTo>
                    <a:pt x="32447" y="250315"/>
                  </a:lnTo>
                  <a:lnTo>
                    <a:pt x="44456" y="249672"/>
                  </a:lnTo>
                  <a:lnTo>
                    <a:pt x="55775" y="245087"/>
                  </a:lnTo>
                  <a:lnTo>
                    <a:pt x="62487" y="239775"/>
                  </a:lnTo>
                  <a:lnTo>
                    <a:pt x="144809" y="157441"/>
                  </a:lnTo>
                  <a:lnTo>
                    <a:pt x="218240" y="83997"/>
                  </a:lnTo>
                  <a:lnTo>
                    <a:pt x="270145" y="32118"/>
                  </a:lnTo>
                  <a:lnTo>
                    <a:pt x="277667" y="21243"/>
                  </a:lnTo>
                  <a:lnTo>
                    <a:pt x="280804" y="8874"/>
                  </a:lnTo>
                  <a:lnTo>
                    <a:pt x="280902" y="6095"/>
                  </a:lnTo>
                  <a:lnTo>
                    <a:pt x="268614" y="2549"/>
                  </a:lnTo>
                  <a:lnTo>
                    <a:pt x="256081" y="461"/>
                  </a:lnTo>
                  <a:lnTo>
                    <a:pt x="250346" y="0"/>
                  </a:lnTo>
                  <a:close/>
                </a:path>
              </a:pathLst>
            </a:custGeom>
            <a:solidFill>
              <a:srgbClr val="ECB133"/>
            </a:solidFill>
          </p:spPr>
          <p:txBody>
            <a:bodyPr wrap="square" lIns="0" tIns="0" rIns="0" bIns="0" rtlCol="0">
              <a:noAutofit/>
            </a:bodyPr>
            <a:lstStyle/>
            <a:p>
              <a:endParaRPr/>
            </a:p>
          </p:txBody>
        </p:sp>
        <p:sp>
          <p:nvSpPr>
            <p:cNvPr id="103" name="object 91">
              <a:extLst>
                <a:ext uri="{FF2B5EF4-FFF2-40B4-BE49-F238E27FC236}">
                  <a16:creationId xmlns:a16="http://schemas.microsoft.com/office/drawing/2014/main" id="{FC9E1A7F-831B-BA65-C8B7-FCA8E880CC91}"/>
                </a:ext>
              </a:extLst>
            </p:cNvPr>
            <p:cNvSpPr/>
            <p:nvPr/>
          </p:nvSpPr>
          <p:spPr>
            <a:xfrm>
              <a:off x="8487784" y="7382531"/>
              <a:ext cx="250498" cy="280894"/>
            </a:xfrm>
            <a:custGeom>
              <a:avLst/>
              <a:gdLst/>
              <a:ahLst/>
              <a:cxnLst/>
              <a:rect l="l" t="t" r="r" b="b"/>
              <a:pathLst>
                <a:path w="250498" h="280894">
                  <a:moveTo>
                    <a:pt x="244246" y="0"/>
                  </a:moveTo>
                  <a:lnTo>
                    <a:pt x="231700" y="2172"/>
                  </a:lnTo>
                  <a:lnTo>
                    <a:pt x="220387" y="8723"/>
                  </a:lnTo>
                  <a:lnTo>
                    <a:pt x="218186" y="10756"/>
                  </a:lnTo>
                  <a:lnTo>
                    <a:pt x="167157" y="61785"/>
                  </a:lnTo>
                  <a:lnTo>
                    <a:pt x="165481" y="63487"/>
                  </a:lnTo>
                  <a:lnTo>
                    <a:pt x="92862" y="136080"/>
                  </a:lnTo>
                  <a:lnTo>
                    <a:pt x="10541" y="218465"/>
                  </a:lnTo>
                  <a:lnTo>
                    <a:pt x="3296" y="228712"/>
                  </a:lnTo>
                  <a:lnTo>
                    <a:pt x="0" y="240366"/>
                  </a:lnTo>
                  <a:lnTo>
                    <a:pt x="650" y="252376"/>
                  </a:lnTo>
                  <a:lnTo>
                    <a:pt x="5249" y="263694"/>
                  </a:lnTo>
                  <a:lnTo>
                    <a:pt x="10541" y="270370"/>
                  </a:lnTo>
                  <a:lnTo>
                    <a:pt x="20808" y="277604"/>
                  </a:lnTo>
                  <a:lnTo>
                    <a:pt x="32479" y="280894"/>
                  </a:lnTo>
                  <a:lnTo>
                    <a:pt x="44496" y="280240"/>
                  </a:lnTo>
                  <a:lnTo>
                    <a:pt x="55806" y="275642"/>
                  </a:lnTo>
                  <a:lnTo>
                    <a:pt x="218237" y="114579"/>
                  </a:lnTo>
                  <a:lnTo>
                    <a:pt x="226897" y="104834"/>
                  </a:lnTo>
                  <a:lnTo>
                    <a:pt x="234207" y="94371"/>
                  </a:lnTo>
                  <a:lnTo>
                    <a:pt x="240168" y="83313"/>
                  </a:lnTo>
                  <a:lnTo>
                    <a:pt x="244778" y="71780"/>
                  </a:lnTo>
                  <a:lnTo>
                    <a:pt x="248036" y="59894"/>
                  </a:lnTo>
                  <a:lnTo>
                    <a:pt x="249943" y="47777"/>
                  </a:lnTo>
                  <a:lnTo>
                    <a:pt x="250498" y="35551"/>
                  </a:lnTo>
                  <a:lnTo>
                    <a:pt x="249700" y="23335"/>
                  </a:lnTo>
                  <a:lnTo>
                    <a:pt x="247548" y="11253"/>
                  </a:lnTo>
                  <a:lnTo>
                    <a:pt x="244246" y="0"/>
                  </a:lnTo>
                  <a:close/>
                </a:path>
              </a:pathLst>
            </a:custGeom>
            <a:solidFill>
              <a:srgbClr val="ECB133"/>
            </a:solidFill>
          </p:spPr>
          <p:txBody>
            <a:bodyPr wrap="square" lIns="0" tIns="0" rIns="0" bIns="0" rtlCol="0">
              <a:noAutofit/>
            </a:bodyPr>
            <a:lstStyle/>
            <a:p>
              <a:endParaRPr/>
            </a:p>
          </p:txBody>
        </p:sp>
        <p:sp>
          <p:nvSpPr>
            <p:cNvPr id="104" name="object 92">
              <a:extLst>
                <a:ext uri="{FF2B5EF4-FFF2-40B4-BE49-F238E27FC236}">
                  <a16:creationId xmlns:a16="http://schemas.microsoft.com/office/drawing/2014/main" id="{D6F942E9-7069-80BC-870C-ED3427092549}"/>
                </a:ext>
              </a:extLst>
            </p:cNvPr>
            <p:cNvSpPr/>
            <p:nvPr/>
          </p:nvSpPr>
          <p:spPr>
            <a:xfrm>
              <a:off x="8565630" y="7304897"/>
              <a:ext cx="124901" cy="124861"/>
            </a:xfrm>
            <a:custGeom>
              <a:avLst/>
              <a:gdLst/>
              <a:ahLst/>
              <a:cxnLst/>
              <a:rect l="l" t="t" r="r" b="b"/>
              <a:pathLst>
                <a:path w="124901" h="124861">
                  <a:moveTo>
                    <a:pt x="114372" y="62441"/>
                  </a:moveTo>
                  <a:lnTo>
                    <a:pt x="121609" y="52179"/>
                  </a:lnTo>
                  <a:lnTo>
                    <a:pt x="124901" y="40516"/>
                  </a:lnTo>
                  <a:lnTo>
                    <a:pt x="124244" y="28504"/>
                  </a:lnTo>
                  <a:lnTo>
                    <a:pt x="119638" y="17198"/>
                  </a:lnTo>
                  <a:lnTo>
                    <a:pt x="114334" y="10536"/>
                  </a:lnTo>
                  <a:lnTo>
                    <a:pt x="104084" y="3295"/>
                  </a:lnTo>
                  <a:lnTo>
                    <a:pt x="92422" y="0"/>
                  </a:lnTo>
                  <a:lnTo>
                    <a:pt x="80401" y="648"/>
                  </a:lnTo>
                  <a:lnTo>
                    <a:pt x="69079" y="5238"/>
                  </a:lnTo>
                  <a:lnTo>
                    <a:pt x="62429" y="10498"/>
                  </a:lnTo>
                  <a:lnTo>
                    <a:pt x="10575" y="62403"/>
                  </a:lnTo>
                  <a:lnTo>
                    <a:pt x="3294" y="72670"/>
                  </a:lnTo>
                  <a:lnTo>
                    <a:pt x="0" y="84336"/>
                  </a:lnTo>
                  <a:lnTo>
                    <a:pt x="650" y="96349"/>
                  </a:lnTo>
                  <a:lnTo>
                    <a:pt x="5244" y="107655"/>
                  </a:lnTo>
                  <a:lnTo>
                    <a:pt x="10537" y="114321"/>
                  </a:lnTo>
                  <a:lnTo>
                    <a:pt x="20788" y="121564"/>
                  </a:lnTo>
                  <a:lnTo>
                    <a:pt x="32441" y="124861"/>
                  </a:lnTo>
                  <a:lnTo>
                    <a:pt x="44451" y="124216"/>
                  </a:lnTo>
                  <a:lnTo>
                    <a:pt x="55771" y="119634"/>
                  </a:lnTo>
                  <a:lnTo>
                    <a:pt x="62492" y="114321"/>
                  </a:lnTo>
                  <a:lnTo>
                    <a:pt x="114372" y="62441"/>
                  </a:lnTo>
                  <a:close/>
                </a:path>
              </a:pathLst>
            </a:custGeom>
            <a:solidFill>
              <a:srgbClr val="ECB133"/>
            </a:solidFill>
          </p:spPr>
          <p:txBody>
            <a:bodyPr wrap="square" lIns="0" tIns="0" rIns="0" bIns="0" rtlCol="0">
              <a:noAutofit/>
            </a:bodyPr>
            <a:lstStyle/>
            <a:p>
              <a:endParaRPr/>
            </a:p>
          </p:txBody>
        </p:sp>
        <p:sp>
          <p:nvSpPr>
            <p:cNvPr id="105" name="object 93">
              <a:extLst>
                <a:ext uri="{FF2B5EF4-FFF2-40B4-BE49-F238E27FC236}">
                  <a16:creationId xmlns:a16="http://schemas.microsoft.com/office/drawing/2014/main" id="{83C6827C-5760-755A-5AC9-A2B6B5A564B9}"/>
                </a:ext>
              </a:extLst>
            </p:cNvPr>
            <p:cNvSpPr/>
            <p:nvPr/>
          </p:nvSpPr>
          <p:spPr>
            <a:xfrm>
              <a:off x="8733877" y="7187994"/>
              <a:ext cx="73524" cy="73548"/>
            </a:xfrm>
            <a:custGeom>
              <a:avLst/>
              <a:gdLst/>
              <a:ahLst/>
              <a:cxnLst/>
              <a:rect l="l" t="t" r="r" b="b"/>
              <a:pathLst>
                <a:path w="73524" h="73548">
                  <a:moveTo>
                    <a:pt x="10593" y="62954"/>
                  </a:moveTo>
                  <a:lnTo>
                    <a:pt x="17657" y="68492"/>
                  </a:lnTo>
                  <a:lnTo>
                    <a:pt x="29002" y="72976"/>
                  </a:lnTo>
                  <a:lnTo>
                    <a:pt x="41014" y="73548"/>
                  </a:lnTo>
                  <a:lnTo>
                    <a:pt x="52666" y="70207"/>
                  </a:lnTo>
                  <a:lnTo>
                    <a:pt x="62930" y="62954"/>
                  </a:lnTo>
                  <a:lnTo>
                    <a:pt x="68468" y="55882"/>
                  </a:lnTo>
                  <a:lnTo>
                    <a:pt x="72952" y="44526"/>
                  </a:lnTo>
                  <a:lnTo>
                    <a:pt x="73524" y="32507"/>
                  </a:lnTo>
                  <a:lnTo>
                    <a:pt x="70183" y="20859"/>
                  </a:lnTo>
                  <a:lnTo>
                    <a:pt x="62930" y="10617"/>
                  </a:lnTo>
                  <a:lnTo>
                    <a:pt x="55855" y="5063"/>
                  </a:lnTo>
                  <a:lnTo>
                    <a:pt x="44507" y="574"/>
                  </a:lnTo>
                  <a:lnTo>
                    <a:pt x="32492" y="0"/>
                  </a:lnTo>
                  <a:lnTo>
                    <a:pt x="20844" y="3339"/>
                  </a:lnTo>
                  <a:lnTo>
                    <a:pt x="10593" y="10591"/>
                  </a:lnTo>
                  <a:lnTo>
                    <a:pt x="5045" y="17674"/>
                  </a:lnTo>
                  <a:lnTo>
                    <a:pt x="567" y="29025"/>
                  </a:lnTo>
                  <a:lnTo>
                    <a:pt x="0" y="41043"/>
                  </a:lnTo>
                  <a:lnTo>
                    <a:pt x="3341" y="52697"/>
                  </a:lnTo>
                  <a:lnTo>
                    <a:pt x="10593" y="62954"/>
                  </a:lnTo>
                  <a:close/>
                </a:path>
              </a:pathLst>
            </a:custGeom>
            <a:solidFill>
              <a:srgbClr val="ECB133"/>
            </a:solidFill>
          </p:spPr>
          <p:txBody>
            <a:bodyPr wrap="square" lIns="0" tIns="0" rIns="0" bIns="0" rtlCol="0">
              <a:noAutofit/>
            </a:bodyPr>
            <a:lstStyle/>
            <a:p>
              <a:endParaRPr/>
            </a:p>
          </p:txBody>
        </p:sp>
        <p:sp>
          <p:nvSpPr>
            <p:cNvPr id="106" name="object 94">
              <a:extLst>
                <a:ext uri="{FF2B5EF4-FFF2-40B4-BE49-F238E27FC236}">
                  <a16:creationId xmlns:a16="http://schemas.microsoft.com/office/drawing/2014/main" id="{6FDB4D5D-E8DA-A478-6BB0-18D794AB6486}"/>
                </a:ext>
              </a:extLst>
            </p:cNvPr>
            <p:cNvSpPr/>
            <p:nvPr/>
          </p:nvSpPr>
          <p:spPr>
            <a:xfrm>
              <a:off x="7662972" y="7580091"/>
              <a:ext cx="250306" cy="280888"/>
            </a:xfrm>
            <a:custGeom>
              <a:avLst/>
              <a:gdLst/>
              <a:ahLst/>
              <a:cxnLst/>
              <a:rect l="l" t="t" r="r" b="b"/>
              <a:pathLst>
                <a:path w="250306" h="280888">
                  <a:moveTo>
                    <a:pt x="235802" y="189216"/>
                  </a:moveTo>
                  <a:lnTo>
                    <a:pt x="228584" y="178266"/>
                  </a:lnTo>
                  <a:lnTo>
                    <a:pt x="219929" y="168052"/>
                  </a:lnTo>
                  <a:lnTo>
                    <a:pt x="218238" y="166322"/>
                  </a:lnTo>
                  <a:lnTo>
                    <a:pt x="144807" y="92890"/>
                  </a:lnTo>
                  <a:lnTo>
                    <a:pt x="62447" y="10505"/>
                  </a:lnTo>
                  <a:lnTo>
                    <a:pt x="52192" y="3283"/>
                  </a:lnTo>
                  <a:lnTo>
                    <a:pt x="40526" y="0"/>
                  </a:lnTo>
                  <a:lnTo>
                    <a:pt x="28504" y="655"/>
                  </a:lnTo>
                  <a:lnTo>
                    <a:pt x="17179" y="5249"/>
                  </a:lnTo>
                  <a:lnTo>
                    <a:pt x="10530" y="10505"/>
                  </a:lnTo>
                  <a:lnTo>
                    <a:pt x="3295" y="20777"/>
                  </a:lnTo>
                  <a:lnTo>
                    <a:pt x="0" y="32440"/>
                  </a:lnTo>
                  <a:lnTo>
                    <a:pt x="642" y="44452"/>
                  </a:lnTo>
                  <a:lnTo>
                    <a:pt x="5223" y="55767"/>
                  </a:lnTo>
                  <a:lnTo>
                    <a:pt x="10530" y="62474"/>
                  </a:lnTo>
                  <a:lnTo>
                    <a:pt x="92864" y="144821"/>
                  </a:lnTo>
                  <a:lnTo>
                    <a:pt x="141025" y="193007"/>
                  </a:lnTo>
                  <a:lnTo>
                    <a:pt x="237699" y="193007"/>
                  </a:lnTo>
                  <a:lnTo>
                    <a:pt x="235802" y="189216"/>
                  </a:lnTo>
                  <a:close/>
                </a:path>
              </a:pathLst>
            </a:custGeom>
            <a:solidFill>
              <a:srgbClr val="ECB133"/>
            </a:solidFill>
          </p:spPr>
          <p:txBody>
            <a:bodyPr wrap="square" lIns="0" tIns="0" rIns="0" bIns="0" rtlCol="0">
              <a:noAutofit/>
            </a:bodyPr>
            <a:lstStyle/>
            <a:p>
              <a:endParaRPr/>
            </a:p>
          </p:txBody>
        </p:sp>
        <p:sp>
          <p:nvSpPr>
            <p:cNvPr id="107" name="object 95">
              <a:extLst>
                <a:ext uri="{FF2B5EF4-FFF2-40B4-BE49-F238E27FC236}">
                  <a16:creationId xmlns:a16="http://schemas.microsoft.com/office/drawing/2014/main" id="{12EA271A-FEEC-6A87-5BDB-BB3367415A39}"/>
                </a:ext>
              </a:extLst>
            </p:cNvPr>
            <p:cNvSpPr/>
            <p:nvPr/>
          </p:nvSpPr>
          <p:spPr>
            <a:xfrm>
              <a:off x="7507181" y="7735865"/>
              <a:ext cx="280895" cy="250505"/>
            </a:xfrm>
            <a:custGeom>
              <a:avLst/>
              <a:gdLst/>
              <a:ahLst/>
              <a:cxnLst/>
              <a:rect l="l" t="t" r="r" b="b"/>
              <a:pathLst>
                <a:path w="280895" h="250505">
                  <a:moveTo>
                    <a:pt x="67810" y="15879"/>
                  </a:moveTo>
                  <a:lnTo>
                    <a:pt x="67810" y="37233"/>
                  </a:lnTo>
                  <a:lnTo>
                    <a:pt x="89161" y="37233"/>
                  </a:lnTo>
                  <a:lnTo>
                    <a:pt x="67810" y="15879"/>
                  </a:lnTo>
                  <a:close/>
                </a:path>
              </a:pathLst>
            </a:custGeom>
            <a:solidFill>
              <a:srgbClr val="ECB133"/>
            </a:solidFill>
          </p:spPr>
          <p:txBody>
            <a:bodyPr wrap="square" lIns="0" tIns="0" rIns="0" bIns="0" rtlCol="0">
              <a:noAutofit/>
            </a:bodyPr>
            <a:lstStyle/>
            <a:p>
              <a:endParaRPr/>
            </a:p>
          </p:txBody>
        </p:sp>
        <p:sp>
          <p:nvSpPr>
            <p:cNvPr id="108" name="object 96">
              <a:extLst>
                <a:ext uri="{FF2B5EF4-FFF2-40B4-BE49-F238E27FC236}">
                  <a16:creationId xmlns:a16="http://schemas.microsoft.com/office/drawing/2014/main" id="{C56A97C3-0629-2314-1234-71BCF7F0382E}"/>
                </a:ext>
              </a:extLst>
            </p:cNvPr>
            <p:cNvSpPr/>
            <p:nvPr/>
          </p:nvSpPr>
          <p:spPr>
            <a:xfrm>
              <a:off x="7978372" y="7580092"/>
              <a:ext cx="250302" cy="280887"/>
            </a:xfrm>
            <a:custGeom>
              <a:avLst/>
              <a:gdLst/>
              <a:ahLst/>
              <a:cxnLst/>
              <a:rect l="l" t="t" r="r" b="b"/>
              <a:pathLst>
                <a:path w="250302" h="280887">
                  <a:moveTo>
                    <a:pt x="157429" y="144820"/>
                  </a:moveTo>
                  <a:lnTo>
                    <a:pt x="239763" y="62473"/>
                  </a:lnTo>
                  <a:lnTo>
                    <a:pt x="245079" y="55758"/>
                  </a:lnTo>
                  <a:lnTo>
                    <a:pt x="249661" y="44446"/>
                  </a:lnTo>
                  <a:lnTo>
                    <a:pt x="250302" y="32440"/>
                  </a:lnTo>
                  <a:lnTo>
                    <a:pt x="247003" y="20779"/>
                  </a:lnTo>
                  <a:lnTo>
                    <a:pt x="239763" y="10504"/>
                  </a:lnTo>
                  <a:lnTo>
                    <a:pt x="233099" y="5238"/>
                  </a:lnTo>
                  <a:lnTo>
                    <a:pt x="221780" y="651"/>
                  </a:lnTo>
                  <a:lnTo>
                    <a:pt x="209763" y="0"/>
                  </a:lnTo>
                  <a:lnTo>
                    <a:pt x="198095" y="3284"/>
                  </a:lnTo>
                  <a:lnTo>
                    <a:pt x="187820" y="10504"/>
                  </a:lnTo>
                  <a:lnTo>
                    <a:pt x="105498" y="92889"/>
                  </a:lnTo>
                  <a:lnTo>
                    <a:pt x="32067" y="166321"/>
                  </a:lnTo>
                  <a:lnTo>
                    <a:pt x="30408" y="168044"/>
                  </a:lnTo>
                  <a:lnTo>
                    <a:pt x="21747" y="178258"/>
                  </a:lnTo>
                  <a:lnTo>
                    <a:pt x="14526" y="189209"/>
                  </a:lnTo>
                  <a:lnTo>
                    <a:pt x="12626" y="193006"/>
                  </a:lnTo>
                  <a:lnTo>
                    <a:pt x="109259" y="193006"/>
                  </a:lnTo>
                  <a:lnTo>
                    <a:pt x="157429" y="144820"/>
                  </a:lnTo>
                  <a:close/>
                </a:path>
              </a:pathLst>
            </a:custGeom>
            <a:solidFill>
              <a:srgbClr val="ECB133"/>
            </a:solidFill>
          </p:spPr>
          <p:txBody>
            <a:bodyPr wrap="square" lIns="0" tIns="0" rIns="0" bIns="0" rtlCol="0">
              <a:noAutofit/>
            </a:bodyPr>
            <a:lstStyle/>
            <a:p>
              <a:endParaRPr/>
            </a:p>
          </p:txBody>
        </p:sp>
        <p:sp>
          <p:nvSpPr>
            <p:cNvPr id="109" name="object 97">
              <a:extLst>
                <a:ext uri="{FF2B5EF4-FFF2-40B4-BE49-F238E27FC236}">
                  <a16:creationId xmlns:a16="http://schemas.microsoft.com/office/drawing/2014/main" id="{ECF1F564-9BB3-EE37-4678-02485C7DA9D2}"/>
                </a:ext>
              </a:extLst>
            </p:cNvPr>
            <p:cNvSpPr/>
            <p:nvPr/>
          </p:nvSpPr>
          <p:spPr>
            <a:xfrm>
              <a:off x="8103591" y="7735864"/>
              <a:ext cx="280881" cy="250506"/>
            </a:xfrm>
            <a:custGeom>
              <a:avLst/>
              <a:gdLst/>
              <a:ahLst/>
              <a:cxnLst/>
              <a:rect l="l" t="t" r="r" b="b"/>
              <a:pathLst>
                <a:path w="280881" h="250506">
                  <a:moveTo>
                    <a:pt x="280881" y="32461"/>
                  </a:moveTo>
                  <a:lnTo>
                    <a:pt x="277584" y="20810"/>
                  </a:lnTo>
                  <a:lnTo>
                    <a:pt x="270344" y="10550"/>
                  </a:lnTo>
                  <a:lnTo>
                    <a:pt x="263664" y="5248"/>
                  </a:lnTo>
                  <a:lnTo>
                    <a:pt x="252346" y="649"/>
                  </a:lnTo>
                  <a:lnTo>
                    <a:pt x="240334" y="0"/>
                  </a:lnTo>
                  <a:lnTo>
                    <a:pt x="228681" y="3300"/>
                  </a:lnTo>
                  <a:lnTo>
                    <a:pt x="218440" y="10550"/>
                  </a:lnTo>
                  <a:lnTo>
                    <a:pt x="191743" y="37234"/>
                  </a:lnTo>
                  <a:lnTo>
                    <a:pt x="280625" y="37234"/>
                  </a:lnTo>
                  <a:lnTo>
                    <a:pt x="280881" y="32461"/>
                  </a:lnTo>
                  <a:close/>
                </a:path>
              </a:pathLst>
            </a:custGeom>
            <a:solidFill>
              <a:srgbClr val="ECB133"/>
            </a:solidFill>
          </p:spPr>
          <p:txBody>
            <a:bodyPr wrap="square" lIns="0" tIns="0" rIns="0" bIns="0" rtlCol="0">
              <a:noAutofit/>
            </a:bodyPr>
            <a:lstStyle/>
            <a:p>
              <a:endParaRPr/>
            </a:p>
          </p:txBody>
        </p:sp>
        <p:sp>
          <p:nvSpPr>
            <p:cNvPr id="110" name="object 98">
              <a:extLst>
                <a:ext uri="{FF2B5EF4-FFF2-40B4-BE49-F238E27FC236}">
                  <a16:creationId xmlns:a16="http://schemas.microsoft.com/office/drawing/2014/main" id="{FFA627F3-D2FB-977B-27DE-220B0BEC18D4}"/>
                </a:ext>
              </a:extLst>
            </p:cNvPr>
            <p:cNvSpPr/>
            <p:nvPr/>
          </p:nvSpPr>
          <p:spPr>
            <a:xfrm>
              <a:off x="9294130" y="5979780"/>
              <a:ext cx="250304" cy="280868"/>
            </a:xfrm>
            <a:custGeom>
              <a:avLst/>
              <a:gdLst/>
              <a:ahLst/>
              <a:cxnLst/>
              <a:rect l="l" t="t" r="r" b="b"/>
              <a:pathLst>
                <a:path w="250304" h="280868">
                  <a:moveTo>
                    <a:pt x="250304" y="250312"/>
                  </a:moveTo>
                  <a:lnTo>
                    <a:pt x="250284" y="237685"/>
                  </a:lnTo>
                  <a:lnTo>
                    <a:pt x="248823" y="225126"/>
                  </a:lnTo>
                  <a:lnTo>
                    <a:pt x="245922" y="212768"/>
                  </a:lnTo>
                  <a:lnTo>
                    <a:pt x="241580" y="200746"/>
                  </a:lnTo>
                  <a:lnTo>
                    <a:pt x="235797" y="189196"/>
                  </a:lnTo>
                  <a:lnTo>
                    <a:pt x="228574" y="178252"/>
                  </a:lnTo>
                  <a:lnTo>
                    <a:pt x="219911" y="168050"/>
                  </a:lnTo>
                  <a:lnTo>
                    <a:pt x="144805" y="92870"/>
                  </a:lnTo>
                  <a:lnTo>
                    <a:pt x="62458" y="10523"/>
                  </a:lnTo>
                  <a:lnTo>
                    <a:pt x="52196" y="3290"/>
                  </a:lnTo>
                  <a:lnTo>
                    <a:pt x="40532" y="0"/>
                  </a:lnTo>
                  <a:lnTo>
                    <a:pt x="28518" y="652"/>
                  </a:lnTo>
                  <a:lnTo>
                    <a:pt x="17202" y="5246"/>
                  </a:lnTo>
                  <a:lnTo>
                    <a:pt x="10541" y="10523"/>
                  </a:lnTo>
                  <a:lnTo>
                    <a:pt x="3297" y="20781"/>
                  </a:lnTo>
                  <a:lnTo>
                    <a:pt x="0" y="32439"/>
                  </a:lnTo>
                  <a:lnTo>
                    <a:pt x="648" y="44449"/>
                  </a:lnTo>
                  <a:lnTo>
                    <a:pt x="5244" y="55762"/>
                  </a:lnTo>
                  <a:lnTo>
                    <a:pt x="10541" y="62441"/>
                  </a:lnTo>
                  <a:lnTo>
                    <a:pt x="92875" y="144787"/>
                  </a:lnTo>
                  <a:lnTo>
                    <a:pt x="166306" y="218244"/>
                  </a:lnTo>
                  <a:lnTo>
                    <a:pt x="218211" y="270149"/>
                  </a:lnTo>
                  <a:lnTo>
                    <a:pt x="229095" y="277647"/>
                  </a:lnTo>
                  <a:lnTo>
                    <a:pt x="241459" y="280773"/>
                  </a:lnTo>
                  <a:lnTo>
                    <a:pt x="244246" y="280868"/>
                  </a:lnTo>
                  <a:lnTo>
                    <a:pt x="247768" y="268590"/>
                  </a:lnTo>
                  <a:lnTo>
                    <a:pt x="249844" y="256039"/>
                  </a:lnTo>
                  <a:lnTo>
                    <a:pt x="250304" y="250312"/>
                  </a:lnTo>
                  <a:close/>
                </a:path>
              </a:pathLst>
            </a:custGeom>
            <a:solidFill>
              <a:srgbClr val="ECB133"/>
            </a:solidFill>
          </p:spPr>
          <p:txBody>
            <a:bodyPr wrap="square" lIns="0" tIns="0" rIns="0" bIns="0" rtlCol="0">
              <a:noAutofit/>
            </a:bodyPr>
            <a:lstStyle/>
            <a:p>
              <a:endParaRPr/>
            </a:p>
          </p:txBody>
        </p:sp>
        <p:sp>
          <p:nvSpPr>
            <p:cNvPr id="111" name="object 99">
              <a:extLst>
                <a:ext uri="{FF2B5EF4-FFF2-40B4-BE49-F238E27FC236}">
                  <a16:creationId xmlns:a16="http://schemas.microsoft.com/office/drawing/2014/main" id="{6F98204A-66C1-77ED-57C7-783C102F2E38}"/>
                </a:ext>
              </a:extLst>
            </p:cNvPr>
            <p:cNvSpPr/>
            <p:nvPr/>
          </p:nvSpPr>
          <p:spPr>
            <a:xfrm>
              <a:off x="9138354" y="6135562"/>
              <a:ext cx="280878" cy="250489"/>
            </a:xfrm>
            <a:custGeom>
              <a:avLst/>
              <a:gdLst/>
              <a:ahLst/>
              <a:cxnLst/>
              <a:rect l="l" t="t" r="r" b="b"/>
              <a:pathLst>
                <a:path w="280878" h="250489">
                  <a:moveTo>
                    <a:pt x="280878" y="244245"/>
                  </a:moveTo>
                  <a:lnTo>
                    <a:pt x="278733" y="231720"/>
                  </a:lnTo>
                  <a:lnTo>
                    <a:pt x="272179" y="220408"/>
                  </a:lnTo>
                  <a:lnTo>
                    <a:pt x="270134" y="218198"/>
                  </a:lnTo>
                  <a:lnTo>
                    <a:pt x="219105" y="167156"/>
                  </a:lnTo>
                  <a:lnTo>
                    <a:pt x="217416" y="165455"/>
                  </a:lnTo>
                  <a:lnTo>
                    <a:pt x="144810" y="92874"/>
                  </a:lnTo>
                  <a:lnTo>
                    <a:pt x="62464" y="10540"/>
                  </a:lnTo>
                  <a:lnTo>
                    <a:pt x="52203" y="3297"/>
                  </a:lnTo>
                  <a:lnTo>
                    <a:pt x="40546" y="0"/>
                  </a:lnTo>
                  <a:lnTo>
                    <a:pt x="28538" y="646"/>
                  </a:lnTo>
                  <a:lnTo>
                    <a:pt x="17224" y="5238"/>
                  </a:lnTo>
                  <a:lnTo>
                    <a:pt x="10533" y="10540"/>
                  </a:lnTo>
                  <a:lnTo>
                    <a:pt x="3299" y="20786"/>
                  </a:lnTo>
                  <a:lnTo>
                    <a:pt x="0" y="32440"/>
                  </a:lnTo>
                  <a:lnTo>
                    <a:pt x="640" y="44452"/>
                  </a:lnTo>
                  <a:lnTo>
                    <a:pt x="5228" y="55769"/>
                  </a:lnTo>
                  <a:lnTo>
                    <a:pt x="166312" y="218210"/>
                  </a:lnTo>
                  <a:lnTo>
                    <a:pt x="176055" y="226884"/>
                  </a:lnTo>
                  <a:lnTo>
                    <a:pt x="186517" y="234203"/>
                  </a:lnTo>
                  <a:lnTo>
                    <a:pt x="197575" y="240167"/>
                  </a:lnTo>
                  <a:lnTo>
                    <a:pt x="209109" y="244778"/>
                  </a:lnTo>
                  <a:lnTo>
                    <a:pt x="220996" y="248034"/>
                  </a:lnTo>
                  <a:lnTo>
                    <a:pt x="233114" y="249938"/>
                  </a:lnTo>
                  <a:lnTo>
                    <a:pt x="245343" y="250489"/>
                  </a:lnTo>
                  <a:lnTo>
                    <a:pt x="257559" y="249689"/>
                  </a:lnTo>
                  <a:lnTo>
                    <a:pt x="269643" y="247537"/>
                  </a:lnTo>
                  <a:lnTo>
                    <a:pt x="280878" y="244245"/>
                  </a:lnTo>
                  <a:close/>
                </a:path>
              </a:pathLst>
            </a:custGeom>
            <a:solidFill>
              <a:srgbClr val="ECB133"/>
            </a:solidFill>
          </p:spPr>
          <p:txBody>
            <a:bodyPr wrap="square" lIns="0" tIns="0" rIns="0" bIns="0" rtlCol="0">
              <a:noAutofit/>
            </a:bodyPr>
            <a:lstStyle/>
            <a:p>
              <a:endParaRPr/>
            </a:p>
          </p:txBody>
        </p:sp>
        <p:sp>
          <p:nvSpPr>
            <p:cNvPr id="112" name="object 100">
              <a:extLst>
                <a:ext uri="{FF2B5EF4-FFF2-40B4-BE49-F238E27FC236}">
                  <a16:creationId xmlns:a16="http://schemas.microsoft.com/office/drawing/2014/main" id="{62E7DD7C-32B7-F294-9DAD-EC2142F2A633}"/>
                </a:ext>
              </a:extLst>
            </p:cNvPr>
            <p:cNvSpPr/>
            <p:nvPr/>
          </p:nvSpPr>
          <p:spPr>
            <a:xfrm>
              <a:off x="9372007" y="6213423"/>
              <a:ext cx="124887" cy="124879"/>
            </a:xfrm>
            <a:custGeom>
              <a:avLst/>
              <a:gdLst/>
              <a:ahLst/>
              <a:cxnLst/>
              <a:rect l="l" t="t" r="r" b="b"/>
              <a:pathLst>
                <a:path w="124887" h="124879">
                  <a:moveTo>
                    <a:pt x="62418" y="114356"/>
                  </a:moveTo>
                  <a:lnTo>
                    <a:pt x="72681" y="121585"/>
                  </a:lnTo>
                  <a:lnTo>
                    <a:pt x="84345" y="124879"/>
                  </a:lnTo>
                  <a:lnTo>
                    <a:pt x="96360" y="124235"/>
                  </a:lnTo>
                  <a:lnTo>
                    <a:pt x="107674" y="119647"/>
                  </a:lnTo>
                  <a:lnTo>
                    <a:pt x="114335" y="114369"/>
                  </a:lnTo>
                  <a:lnTo>
                    <a:pt x="121585" y="104099"/>
                  </a:lnTo>
                  <a:lnTo>
                    <a:pt x="124887" y="92434"/>
                  </a:lnTo>
                  <a:lnTo>
                    <a:pt x="124245" y="80424"/>
                  </a:lnTo>
                  <a:lnTo>
                    <a:pt x="119658" y="69117"/>
                  </a:lnTo>
                  <a:lnTo>
                    <a:pt x="114361" y="62439"/>
                  </a:lnTo>
                  <a:lnTo>
                    <a:pt x="62481" y="10547"/>
                  </a:lnTo>
                  <a:lnTo>
                    <a:pt x="52198" y="3287"/>
                  </a:lnTo>
                  <a:lnTo>
                    <a:pt x="40540" y="0"/>
                  </a:lnTo>
                  <a:lnTo>
                    <a:pt x="28530" y="656"/>
                  </a:lnTo>
                  <a:lnTo>
                    <a:pt x="17217" y="5253"/>
                  </a:lnTo>
                  <a:lnTo>
                    <a:pt x="10538" y="10547"/>
                  </a:lnTo>
                  <a:lnTo>
                    <a:pt x="3291" y="20801"/>
                  </a:lnTo>
                  <a:lnTo>
                    <a:pt x="0" y="32459"/>
                  </a:lnTo>
                  <a:lnTo>
                    <a:pt x="656" y="44468"/>
                  </a:lnTo>
                  <a:lnTo>
                    <a:pt x="5253" y="55776"/>
                  </a:lnTo>
                  <a:lnTo>
                    <a:pt x="10538" y="62439"/>
                  </a:lnTo>
                  <a:lnTo>
                    <a:pt x="62418" y="114356"/>
                  </a:lnTo>
                  <a:close/>
                </a:path>
              </a:pathLst>
            </a:custGeom>
            <a:solidFill>
              <a:srgbClr val="ECB133"/>
            </a:solidFill>
          </p:spPr>
          <p:txBody>
            <a:bodyPr wrap="square" lIns="0" tIns="0" rIns="0" bIns="0" rtlCol="0">
              <a:noAutofit/>
            </a:bodyPr>
            <a:lstStyle/>
            <a:p>
              <a:endParaRPr/>
            </a:p>
          </p:txBody>
        </p:sp>
        <p:sp>
          <p:nvSpPr>
            <p:cNvPr id="113" name="object 101">
              <a:extLst>
                <a:ext uri="{FF2B5EF4-FFF2-40B4-BE49-F238E27FC236}">
                  <a16:creationId xmlns:a16="http://schemas.microsoft.com/office/drawing/2014/main" id="{E0BB0487-A274-D8B4-63F3-CCBF9573DCE5}"/>
                </a:ext>
              </a:extLst>
            </p:cNvPr>
            <p:cNvSpPr/>
            <p:nvPr/>
          </p:nvSpPr>
          <p:spPr>
            <a:xfrm>
              <a:off x="9734757" y="6450978"/>
              <a:ext cx="280874" cy="250273"/>
            </a:xfrm>
            <a:custGeom>
              <a:avLst/>
              <a:gdLst/>
              <a:ahLst/>
              <a:cxnLst/>
              <a:rect l="l" t="t" r="r" b="b"/>
              <a:pathLst>
                <a:path w="280874" h="250273">
                  <a:moveTo>
                    <a:pt x="30568" y="0"/>
                  </a:moveTo>
                  <a:lnTo>
                    <a:pt x="24828" y="456"/>
                  </a:lnTo>
                  <a:lnTo>
                    <a:pt x="12290" y="2532"/>
                  </a:lnTo>
                  <a:lnTo>
                    <a:pt x="0" y="6057"/>
                  </a:lnTo>
                  <a:lnTo>
                    <a:pt x="96" y="8831"/>
                  </a:lnTo>
                  <a:lnTo>
                    <a:pt x="3222" y="21206"/>
                  </a:lnTo>
                  <a:lnTo>
                    <a:pt x="10756" y="32067"/>
                  </a:lnTo>
                  <a:lnTo>
                    <a:pt x="62636" y="83959"/>
                  </a:lnTo>
                  <a:lnTo>
                    <a:pt x="136093" y="157429"/>
                  </a:lnTo>
                  <a:lnTo>
                    <a:pt x="218414" y="239737"/>
                  </a:lnTo>
                  <a:lnTo>
                    <a:pt x="236395" y="249626"/>
                  </a:lnTo>
                  <a:lnTo>
                    <a:pt x="248408" y="250273"/>
                  </a:lnTo>
                  <a:lnTo>
                    <a:pt x="260071" y="246976"/>
                  </a:lnTo>
                  <a:lnTo>
                    <a:pt x="270332" y="239737"/>
                  </a:lnTo>
                  <a:lnTo>
                    <a:pt x="275614" y="233095"/>
                  </a:lnTo>
                  <a:lnTo>
                    <a:pt x="280219" y="221787"/>
                  </a:lnTo>
                  <a:lnTo>
                    <a:pt x="280874" y="209774"/>
                  </a:lnTo>
                  <a:lnTo>
                    <a:pt x="277578" y="198112"/>
                  </a:lnTo>
                  <a:lnTo>
                    <a:pt x="270332" y="187858"/>
                  </a:lnTo>
                  <a:lnTo>
                    <a:pt x="187998" y="105486"/>
                  </a:lnTo>
                  <a:lnTo>
                    <a:pt x="114566" y="32054"/>
                  </a:lnTo>
                  <a:lnTo>
                    <a:pt x="102630" y="21743"/>
                  </a:lnTo>
                  <a:lnTo>
                    <a:pt x="91677" y="14519"/>
                  </a:lnTo>
                  <a:lnTo>
                    <a:pt x="80124" y="8738"/>
                  </a:lnTo>
                  <a:lnTo>
                    <a:pt x="68103" y="4397"/>
                  </a:lnTo>
                  <a:lnTo>
                    <a:pt x="55748" y="1496"/>
                  </a:lnTo>
                  <a:lnTo>
                    <a:pt x="43192" y="31"/>
                  </a:lnTo>
                  <a:lnTo>
                    <a:pt x="30568" y="0"/>
                  </a:lnTo>
                  <a:close/>
                </a:path>
              </a:pathLst>
            </a:custGeom>
            <a:solidFill>
              <a:srgbClr val="ECB133"/>
            </a:solidFill>
          </p:spPr>
          <p:txBody>
            <a:bodyPr wrap="square" lIns="0" tIns="0" rIns="0" bIns="0" rtlCol="0">
              <a:noAutofit/>
            </a:bodyPr>
            <a:lstStyle/>
            <a:p>
              <a:endParaRPr/>
            </a:p>
          </p:txBody>
        </p:sp>
        <p:sp>
          <p:nvSpPr>
            <p:cNvPr id="114" name="object 102">
              <a:extLst>
                <a:ext uri="{FF2B5EF4-FFF2-40B4-BE49-F238E27FC236}">
                  <a16:creationId xmlns:a16="http://schemas.microsoft.com/office/drawing/2014/main" id="{9E2C203B-9686-0CA3-D4C3-BCE94CEECFD1}"/>
                </a:ext>
              </a:extLst>
            </p:cNvPr>
            <p:cNvSpPr/>
            <p:nvPr/>
          </p:nvSpPr>
          <p:spPr>
            <a:xfrm>
              <a:off x="9609347" y="6576155"/>
              <a:ext cx="250510" cy="280904"/>
            </a:xfrm>
            <a:custGeom>
              <a:avLst/>
              <a:gdLst/>
              <a:ahLst/>
              <a:cxnLst/>
              <a:rect l="l" t="t" r="r" b="b"/>
              <a:pathLst>
                <a:path w="250510" h="280904">
                  <a:moveTo>
                    <a:pt x="6239" y="0"/>
                  </a:moveTo>
                  <a:lnTo>
                    <a:pt x="2948" y="11241"/>
                  </a:lnTo>
                  <a:lnTo>
                    <a:pt x="798" y="23329"/>
                  </a:lnTo>
                  <a:lnTo>
                    <a:pt x="0" y="35549"/>
                  </a:lnTo>
                  <a:lnTo>
                    <a:pt x="553" y="47778"/>
                  </a:lnTo>
                  <a:lnTo>
                    <a:pt x="2459" y="59896"/>
                  </a:lnTo>
                  <a:lnTo>
                    <a:pt x="5718" y="71782"/>
                  </a:lnTo>
                  <a:lnTo>
                    <a:pt x="10328" y="83313"/>
                  </a:lnTo>
                  <a:lnTo>
                    <a:pt x="16291" y="94368"/>
                  </a:lnTo>
                  <a:lnTo>
                    <a:pt x="23606" y="104826"/>
                  </a:lnTo>
                  <a:lnTo>
                    <a:pt x="32274" y="114566"/>
                  </a:lnTo>
                  <a:lnTo>
                    <a:pt x="188052" y="270370"/>
                  </a:lnTo>
                  <a:lnTo>
                    <a:pt x="206057" y="280263"/>
                  </a:lnTo>
                  <a:lnTo>
                    <a:pt x="218069" y="280904"/>
                  </a:lnTo>
                  <a:lnTo>
                    <a:pt x="229724" y="277604"/>
                  </a:lnTo>
                  <a:lnTo>
                    <a:pt x="239970" y="270370"/>
                  </a:lnTo>
                  <a:lnTo>
                    <a:pt x="245288" y="263654"/>
                  </a:lnTo>
                  <a:lnTo>
                    <a:pt x="249872" y="252341"/>
                  </a:lnTo>
                  <a:lnTo>
                    <a:pt x="250510" y="240339"/>
                  </a:lnTo>
                  <a:lnTo>
                    <a:pt x="247205" y="228688"/>
                  </a:lnTo>
                  <a:lnTo>
                    <a:pt x="239957" y="218427"/>
                  </a:lnTo>
                  <a:lnTo>
                    <a:pt x="157610" y="136105"/>
                  </a:lnTo>
                  <a:lnTo>
                    <a:pt x="85030" y="63512"/>
                  </a:lnTo>
                  <a:lnTo>
                    <a:pt x="83340" y="61798"/>
                  </a:lnTo>
                  <a:lnTo>
                    <a:pt x="32299" y="10769"/>
                  </a:lnTo>
                  <a:lnTo>
                    <a:pt x="30095" y="8736"/>
                  </a:lnTo>
                  <a:lnTo>
                    <a:pt x="18783" y="2181"/>
                  </a:lnTo>
                  <a:lnTo>
                    <a:pt x="6239" y="0"/>
                  </a:lnTo>
                  <a:close/>
                </a:path>
              </a:pathLst>
            </a:custGeom>
            <a:solidFill>
              <a:srgbClr val="ECB133"/>
            </a:solidFill>
          </p:spPr>
          <p:txBody>
            <a:bodyPr wrap="square" lIns="0" tIns="0" rIns="0" bIns="0" rtlCol="0">
              <a:noAutofit/>
            </a:bodyPr>
            <a:lstStyle/>
            <a:p>
              <a:endParaRPr/>
            </a:p>
          </p:txBody>
        </p:sp>
        <p:sp>
          <p:nvSpPr>
            <p:cNvPr id="115" name="object 103">
              <a:extLst>
                <a:ext uri="{FF2B5EF4-FFF2-40B4-BE49-F238E27FC236}">
                  <a16:creationId xmlns:a16="http://schemas.microsoft.com/office/drawing/2014/main" id="{9A84D564-B3D2-288E-06D0-F40973A55F14}"/>
                </a:ext>
              </a:extLst>
            </p:cNvPr>
            <p:cNvSpPr/>
            <p:nvPr/>
          </p:nvSpPr>
          <p:spPr>
            <a:xfrm>
              <a:off x="9657108" y="6498508"/>
              <a:ext cx="124879" cy="124890"/>
            </a:xfrm>
            <a:custGeom>
              <a:avLst/>
              <a:gdLst/>
              <a:ahLst/>
              <a:cxnLst/>
              <a:rect l="l" t="t" r="r" b="b"/>
              <a:pathLst>
                <a:path w="124879" h="124890">
                  <a:moveTo>
                    <a:pt x="10549" y="62466"/>
                  </a:moveTo>
                  <a:lnTo>
                    <a:pt x="62403" y="114346"/>
                  </a:lnTo>
                  <a:lnTo>
                    <a:pt x="69099" y="119647"/>
                  </a:lnTo>
                  <a:lnTo>
                    <a:pt x="80418" y="124238"/>
                  </a:lnTo>
                  <a:lnTo>
                    <a:pt x="92429" y="124890"/>
                  </a:lnTo>
                  <a:lnTo>
                    <a:pt x="104083" y="121598"/>
                  </a:lnTo>
                  <a:lnTo>
                    <a:pt x="114333" y="114359"/>
                  </a:lnTo>
                  <a:lnTo>
                    <a:pt x="119630" y="107689"/>
                  </a:lnTo>
                  <a:lnTo>
                    <a:pt x="124226" y="96378"/>
                  </a:lnTo>
                  <a:lnTo>
                    <a:pt x="124879" y="84363"/>
                  </a:lnTo>
                  <a:lnTo>
                    <a:pt x="121589" y="72696"/>
                  </a:lnTo>
                  <a:lnTo>
                    <a:pt x="114359" y="62428"/>
                  </a:lnTo>
                  <a:lnTo>
                    <a:pt x="62492" y="10536"/>
                  </a:lnTo>
                  <a:lnTo>
                    <a:pt x="55805" y="5238"/>
                  </a:lnTo>
                  <a:lnTo>
                    <a:pt x="44488" y="648"/>
                  </a:lnTo>
                  <a:lnTo>
                    <a:pt x="32471" y="0"/>
                  </a:lnTo>
                  <a:lnTo>
                    <a:pt x="20808" y="3295"/>
                  </a:lnTo>
                  <a:lnTo>
                    <a:pt x="10549" y="10536"/>
                  </a:lnTo>
                  <a:lnTo>
                    <a:pt x="5237" y="17236"/>
                  </a:lnTo>
                  <a:lnTo>
                    <a:pt x="645" y="28551"/>
                  </a:lnTo>
                  <a:lnTo>
                    <a:pt x="0" y="40559"/>
                  </a:lnTo>
                  <a:lnTo>
                    <a:pt x="3301" y="52213"/>
                  </a:lnTo>
                  <a:lnTo>
                    <a:pt x="10549" y="62466"/>
                  </a:lnTo>
                  <a:close/>
                </a:path>
              </a:pathLst>
            </a:custGeom>
            <a:solidFill>
              <a:srgbClr val="ECB133"/>
            </a:solidFill>
          </p:spPr>
          <p:txBody>
            <a:bodyPr wrap="square" lIns="0" tIns="0" rIns="0" bIns="0" rtlCol="0">
              <a:noAutofit/>
            </a:bodyPr>
            <a:lstStyle/>
            <a:p>
              <a:endParaRPr/>
            </a:p>
          </p:txBody>
        </p:sp>
        <p:sp>
          <p:nvSpPr>
            <p:cNvPr id="116" name="object 104">
              <a:extLst>
                <a:ext uri="{FF2B5EF4-FFF2-40B4-BE49-F238E27FC236}">
                  <a16:creationId xmlns:a16="http://schemas.microsoft.com/office/drawing/2014/main" id="{F324ECDE-3E2E-EDBB-D949-359E6D7E49B1}"/>
                </a:ext>
              </a:extLst>
            </p:cNvPr>
            <p:cNvSpPr/>
            <p:nvPr/>
          </p:nvSpPr>
          <p:spPr>
            <a:xfrm>
              <a:off x="9609559" y="5979780"/>
              <a:ext cx="250287" cy="280868"/>
            </a:xfrm>
            <a:custGeom>
              <a:avLst/>
              <a:gdLst/>
              <a:ahLst/>
              <a:cxnLst/>
              <a:rect l="l" t="t" r="r" b="b"/>
              <a:pathLst>
                <a:path w="250287" h="280868">
                  <a:moveTo>
                    <a:pt x="0" y="250312"/>
                  </a:moveTo>
                  <a:lnTo>
                    <a:pt x="456" y="256055"/>
                  </a:lnTo>
                  <a:lnTo>
                    <a:pt x="2522" y="268602"/>
                  </a:lnTo>
                  <a:lnTo>
                    <a:pt x="6070" y="280868"/>
                  </a:lnTo>
                  <a:lnTo>
                    <a:pt x="8842" y="280773"/>
                  </a:lnTo>
                  <a:lnTo>
                    <a:pt x="21207" y="277645"/>
                  </a:lnTo>
                  <a:lnTo>
                    <a:pt x="32080" y="270124"/>
                  </a:lnTo>
                  <a:lnTo>
                    <a:pt x="83959" y="218244"/>
                  </a:lnTo>
                  <a:lnTo>
                    <a:pt x="157403" y="144787"/>
                  </a:lnTo>
                  <a:lnTo>
                    <a:pt x="239737" y="62441"/>
                  </a:lnTo>
                  <a:lnTo>
                    <a:pt x="245038" y="55762"/>
                  </a:lnTo>
                  <a:lnTo>
                    <a:pt x="249636" y="44449"/>
                  </a:lnTo>
                  <a:lnTo>
                    <a:pt x="250287" y="32439"/>
                  </a:lnTo>
                  <a:lnTo>
                    <a:pt x="246995" y="20781"/>
                  </a:lnTo>
                  <a:lnTo>
                    <a:pt x="239763" y="10523"/>
                  </a:lnTo>
                  <a:lnTo>
                    <a:pt x="233100" y="5246"/>
                  </a:lnTo>
                  <a:lnTo>
                    <a:pt x="221779" y="652"/>
                  </a:lnTo>
                  <a:lnTo>
                    <a:pt x="209761" y="0"/>
                  </a:lnTo>
                  <a:lnTo>
                    <a:pt x="198098" y="3290"/>
                  </a:lnTo>
                  <a:lnTo>
                    <a:pt x="187845" y="10523"/>
                  </a:lnTo>
                  <a:lnTo>
                    <a:pt x="105498" y="92870"/>
                  </a:lnTo>
                  <a:lnTo>
                    <a:pt x="32016" y="166314"/>
                  </a:lnTo>
                  <a:lnTo>
                    <a:pt x="21720" y="178240"/>
                  </a:lnTo>
                  <a:lnTo>
                    <a:pt x="14499" y="189190"/>
                  </a:lnTo>
                  <a:lnTo>
                    <a:pt x="8721" y="200744"/>
                  </a:lnTo>
                  <a:lnTo>
                    <a:pt x="4384" y="212767"/>
                  </a:lnTo>
                  <a:lnTo>
                    <a:pt x="1487" y="225126"/>
                  </a:lnTo>
                  <a:lnTo>
                    <a:pt x="26" y="237686"/>
                  </a:lnTo>
                  <a:lnTo>
                    <a:pt x="0" y="250312"/>
                  </a:lnTo>
                  <a:close/>
                </a:path>
              </a:pathLst>
            </a:custGeom>
            <a:solidFill>
              <a:srgbClr val="ECB133"/>
            </a:solidFill>
          </p:spPr>
          <p:txBody>
            <a:bodyPr wrap="square" lIns="0" tIns="0" rIns="0" bIns="0" rtlCol="0">
              <a:noAutofit/>
            </a:bodyPr>
            <a:lstStyle/>
            <a:p>
              <a:endParaRPr/>
            </a:p>
          </p:txBody>
        </p:sp>
        <p:sp>
          <p:nvSpPr>
            <p:cNvPr id="117" name="object 105">
              <a:extLst>
                <a:ext uri="{FF2B5EF4-FFF2-40B4-BE49-F238E27FC236}">
                  <a16:creationId xmlns:a16="http://schemas.microsoft.com/office/drawing/2014/main" id="{2DD8CB01-5AC3-BBE4-13D6-C9B8079C7076}"/>
                </a:ext>
              </a:extLst>
            </p:cNvPr>
            <p:cNvSpPr/>
            <p:nvPr/>
          </p:nvSpPr>
          <p:spPr>
            <a:xfrm>
              <a:off x="9734730" y="6135562"/>
              <a:ext cx="280902" cy="250490"/>
            </a:xfrm>
            <a:custGeom>
              <a:avLst/>
              <a:gdLst/>
              <a:ahLst/>
              <a:cxnLst/>
              <a:rect l="l" t="t" r="r" b="b"/>
              <a:pathLst>
                <a:path w="280902" h="250490">
                  <a:moveTo>
                    <a:pt x="0" y="244245"/>
                  </a:moveTo>
                  <a:lnTo>
                    <a:pt x="11245" y="247537"/>
                  </a:lnTo>
                  <a:lnTo>
                    <a:pt x="23335" y="249689"/>
                  </a:lnTo>
                  <a:lnTo>
                    <a:pt x="35556" y="250490"/>
                  </a:lnTo>
                  <a:lnTo>
                    <a:pt x="47786" y="249941"/>
                  </a:lnTo>
                  <a:lnTo>
                    <a:pt x="59905" y="248040"/>
                  </a:lnTo>
                  <a:lnTo>
                    <a:pt x="71791" y="244788"/>
                  </a:lnTo>
                  <a:lnTo>
                    <a:pt x="83324" y="240184"/>
                  </a:lnTo>
                  <a:lnTo>
                    <a:pt x="94383" y="234228"/>
                  </a:lnTo>
                  <a:lnTo>
                    <a:pt x="104845" y="226921"/>
                  </a:lnTo>
                  <a:lnTo>
                    <a:pt x="114592" y="218261"/>
                  </a:lnTo>
                  <a:lnTo>
                    <a:pt x="270370" y="62457"/>
                  </a:lnTo>
                  <a:lnTo>
                    <a:pt x="280252" y="44466"/>
                  </a:lnTo>
                  <a:lnTo>
                    <a:pt x="280902" y="32450"/>
                  </a:lnTo>
                  <a:lnTo>
                    <a:pt x="277608" y="20790"/>
                  </a:lnTo>
                  <a:lnTo>
                    <a:pt x="270370" y="10540"/>
                  </a:lnTo>
                  <a:lnTo>
                    <a:pt x="263675" y="5233"/>
                  </a:lnTo>
                  <a:lnTo>
                    <a:pt x="252363" y="644"/>
                  </a:lnTo>
                  <a:lnTo>
                    <a:pt x="240354" y="0"/>
                  </a:lnTo>
                  <a:lnTo>
                    <a:pt x="228694" y="3298"/>
                  </a:lnTo>
                  <a:lnTo>
                    <a:pt x="218427" y="10540"/>
                  </a:lnTo>
                  <a:lnTo>
                    <a:pt x="136118" y="92836"/>
                  </a:lnTo>
                  <a:lnTo>
                    <a:pt x="63500" y="165454"/>
                  </a:lnTo>
                  <a:lnTo>
                    <a:pt x="61798" y="167156"/>
                  </a:lnTo>
                  <a:lnTo>
                    <a:pt x="10769" y="218197"/>
                  </a:lnTo>
                  <a:lnTo>
                    <a:pt x="8743" y="220392"/>
                  </a:lnTo>
                  <a:lnTo>
                    <a:pt x="2183" y="231701"/>
                  </a:lnTo>
                  <a:lnTo>
                    <a:pt x="0" y="244245"/>
                  </a:lnTo>
                  <a:close/>
                </a:path>
              </a:pathLst>
            </a:custGeom>
            <a:solidFill>
              <a:srgbClr val="ECB133"/>
            </a:solidFill>
          </p:spPr>
          <p:txBody>
            <a:bodyPr wrap="square" lIns="0" tIns="0" rIns="0" bIns="0" rtlCol="0">
              <a:noAutofit/>
            </a:bodyPr>
            <a:lstStyle/>
            <a:p>
              <a:endParaRPr/>
            </a:p>
          </p:txBody>
        </p:sp>
        <p:sp>
          <p:nvSpPr>
            <p:cNvPr id="118" name="object 106">
              <a:extLst>
                <a:ext uri="{FF2B5EF4-FFF2-40B4-BE49-F238E27FC236}">
                  <a16:creationId xmlns:a16="http://schemas.microsoft.com/office/drawing/2014/main" id="{E2C3F7DA-0D07-7123-2837-2FA8C1A152F4}"/>
                </a:ext>
              </a:extLst>
            </p:cNvPr>
            <p:cNvSpPr/>
            <p:nvPr/>
          </p:nvSpPr>
          <p:spPr>
            <a:xfrm>
              <a:off x="9657105" y="6213412"/>
              <a:ext cx="124872" cy="124881"/>
            </a:xfrm>
            <a:custGeom>
              <a:avLst/>
              <a:gdLst/>
              <a:ahLst/>
              <a:cxnLst/>
              <a:rect l="l" t="t" r="r" b="b"/>
              <a:pathLst>
                <a:path w="124872" h="124881">
                  <a:moveTo>
                    <a:pt x="62462" y="114367"/>
                  </a:moveTo>
                  <a:lnTo>
                    <a:pt x="114341" y="62462"/>
                  </a:lnTo>
                  <a:lnTo>
                    <a:pt x="119613" y="55790"/>
                  </a:lnTo>
                  <a:lnTo>
                    <a:pt x="124217" y="44471"/>
                  </a:lnTo>
                  <a:lnTo>
                    <a:pt x="124872" y="32456"/>
                  </a:lnTo>
                  <a:lnTo>
                    <a:pt x="121580" y="20800"/>
                  </a:lnTo>
                  <a:lnTo>
                    <a:pt x="114341" y="10557"/>
                  </a:lnTo>
                  <a:lnTo>
                    <a:pt x="107655" y="5253"/>
                  </a:lnTo>
                  <a:lnTo>
                    <a:pt x="96337" y="654"/>
                  </a:lnTo>
                  <a:lnTo>
                    <a:pt x="84326" y="0"/>
                  </a:lnTo>
                  <a:lnTo>
                    <a:pt x="72668" y="3289"/>
                  </a:lnTo>
                  <a:lnTo>
                    <a:pt x="62411" y="10519"/>
                  </a:lnTo>
                  <a:lnTo>
                    <a:pt x="10544" y="62411"/>
                  </a:lnTo>
                  <a:lnTo>
                    <a:pt x="5232" y="69106"/>
                  </a:lnTo>
                  <a:lnTo>
                    <a:pt x="645" y="80415"/>
                  </a:lnTo>
                  <a:lnTo>
                    <a:pt x="0" y="92430"/>
                  </a:lnTo>
                  <a:lnTo>
                    <a:pt x="3299" y="104097"/>
                  </a:lnTo>
                  <a:lnTo>
                    <a:pt x="10544" y="114367"/>
                  </a:lnTo>
                  <a:lnTo>
                    <a:pt x="17197" y="119633"/>
                  </a:lnTo>
                  <a:lnTo>
                    <a:pt x="28514" y="124228"/>
                  </a:lnTo>
                  <a:lnTo>
                    <a:pt x="40531" y="124881"/>
                  </a:lnTo>
                  <a:lnTo>
                    <a:pt x="52197" y="121594"/>
                  </a:lnTo>
                  <a:lnTo>
                    <a:pt x="62462" y="114367"/>
                  </a:lnTo>
                  <a:close/>
                </a:path>
              </a:pathLst>
            </a:custGeom>
            <a:solidFill>
              <a:srgbClr val="ECB133"/>
            </a:solidFill>
          </p:spPr>
          <p:txBody>
            <a:bodyPr wrap="square" lIns="0" tIns="0" rIns="0" bIns="0" rtlCol="0">
              <a:noAutofit/>
            </a:bodyPr>
            <a:lstStyle/>
            <a:p>
              <a:endParaRPr/>
            </a:p>
          </p:txBody>
        </p:sp>
        <p:sp>
          <p:nvSpPr>
            <p:cNvPr id="119" name="object 107">
              <a:extLst>
                <a:ext uri="{FF2B5EF4-FFF2-40B4-BE49-F238E27FC236}">
                  <a16:creationId xmlns:a16="http://schemas.microsoft.com/office/drawing/2014/main" id="{85615C86-2B7E-A243-0C35-B47C471919BF}"/>
                </a:ext>
              </a:extLst>
            </p:cNvPr>
            <p:cNvSpPr/>
            <p:nvPr/>
          </p:nvSpPr>
          <p:spPr>
            <a:xfrm>
              <a:off x="9138337" y="6450959"/>
              <a:ext cx="280891" cy="250293"/>
            </a:xfrm>
            <a:custGeom>
              <a:avLst/>
              <a:gdLst/>
              <a:ahLst/>
              <a:cxnLst/>
              <a:rect l="l" t="t" r="r" b="b"/>
              <a:pathLst>
                <a:path w="280891" h="250293">
                  <a:moveTo>
                    <a:pt x="250322" y="0"/>
                  </a:moveTo>
                  <a:lnTo>
                    <a:pt x="237692" y="20"/>
                  </a:lnTo>
                  <a:lnTo>
                    <a:pt x="225137" y="1482"/>
                  </a:lnTo>
                  <a:lnTo>
                    <a:pt x="212787" y="4386"/>
                  </a:lnTo>
                  <a:lnTo>
                    <a:pt x="200775" y="8731"/>
                  </a:lnTo>
                  <a:lnTo>
                    <a:pt x="189231" y="14517"/>
                  </a:lnTo>
                  <a:lnTo>
                    <a:pt x="178286" y="21743"/>
                  </a:lnTo>
                  <a:lnTo>
                    <a:pt x="168071" y="30409"/>
                  </a:lnTo>
                  <a:lnTo>
                    <a:pt x="92881" y="105498"/>
                  </a:lnTo>
                  <a:lnTo>
                    <a:pt x="10559" y="187871"/>
                  </a:lnTo>
                  <a:lnTo>
                    <a:pt x="3303" y="198118"/>
                  </a:lnTo>
                  <a:lnTo>
                    <a:pt x="0" y="209773"/>
                  </a:lnTo>
                  <a:lnTo>
                    <a:pt x="649" y="221782"/>
                  </a:lnTo>
                  <a:lnTo>
                    <a:pt x="5252" y="233091"/>
                  </a:lnTo>
                  <a:lnTo>
                    <a:pt x="10559" y="239763"/>
                  </a:lnTo>
                  <a:lnTo>
                    <a:pt x="20807" y="246996"/>
                  </a:lnTo>
                  <a:lnTo>
                    <a:pt x="32464" y="250293"/>
                  </a:lnTo>
                  <a:lnTo>
                    <a:pt x="44479" y="249649"/>
                  </a:lnTo>
                  <a:lnTo>
                    <a:pt x="55797" y="245058"/>
                  </a:lnTo>
                  <a:lnTo>
                    <a:pt x="62477" y="239763"/>
                  </a:lnTo>
                  <a:lnTo>
                    <a:pt x="144824" y="157441"/>
                  </a:lnTo>
                  <a:lnTo>
                    <a:pt x="218255" y="83972"/>
                  </a:lnTo>
                  <a:lnTo>
                    <a:pt x="270160" y="32092"/>
                  </a:lnTo>
                  <a:lnTo>
                    <a:pt x="277669" y="21231"/>
                  </a:lnTo>
                  <a:lnTo>
                    <a:pt x="280799" y="8862"/>
                  </a:lnTo>
                  <a:lnTo>
                    <a:pt x="280891" y="6083"/>
                  </a:lnTo>
                  <a:lnTo>
                    <a:pt x="268614" y="2547"/>
                  </a:lnTo>
                  <a:lnTo>
                    <a:pt x="256069" y="462"/>
                  </a:lnTo>
                  <a:lnTo>
                    <a:pt x="250322" y="0"/>
                  </a:lnTo>
                  <a:close/>
                </a:path>
              </a:pathLst>
            </a:custGeom>
            <a:solidFill>
              <a:srgbClr val="ECB133"/>
            </a:solidFill>
          </p:spPr>
          <p:txBody>
            <a:bodyPr wrap="square" lIns="0" tIns="0" rIns="0" bIns="0" rtlCol="0">
              <a:noAutofit/>
            </a:bodyPr>
            <a:lstStyle/>
            <a:p>
              <a:endParaRPr/>
            </a:p>
          </p:txBody>
        </p:sp>
        <p:sp>
          <p:nvSpPr>
            <p:cNvPr id="120" name="object 108">
              <a:extLst>
                <a:ext uri="{FF2B5EF4-FFF2-40B4-BE49-F238E27FC236}">
                  <a16:creationId xmlns:a16="http://schemas.microsoft.com/office/drawing/2014/main" id="{33017D4B-3199-3013-1516-D165A7E16FBC}"/>
                </a:ext>
              </a:extLst>
            </p:cNvPr>
            <p:cNvSpPr/>
            <p:nvPr/>
          </p:nvSpPr>
          <p:spPr>
            <a:xfrm>
              <a:off x="9294140" y="6576187"/>
              <a:ext cx="250499" cy="280863"/>
            </a:xfrm>
            <a:custGeom>
              <a:avLst/>
              <a:gdLst/>
              <a:ahLst/>
              <a:cxnLst/>
              <a:rect l="l" t="t" r="r" b="b"/>
              <a:pathLst>
                <a:path w="250499" h="280863">
                  <a:moveTo>
                    <a:pt x="244241" y="0"/>
                  </a:moveTo>
                  <a:lnTo>
                    <a:pt x="231711" y="2162"/>
                  </a:lnTo>
                  <a:lnTo>
                    <a:pt x="220403" y="8719"/>
                  </a:lnTo>
                  <a:lnTo>
                    <a:pt x="218206" y="10744"/>
                  </a:lnTo>
                  <a:lnTo>
                    <a:pt x="167139" y="61772"/>
                  </a:lnTo>
                  <a:lnTo>
                    <a:pt x="165476" y="63474"/>
                  </a:lnTo>
                  <a:lnTo>
                    <a:pt x="92870" y="136042"/>
                  </a:lnTo>
                  <a:lnTo>
                    <a:pt x="10523" y="218389"/>
                  </a:lnTo>
                  <a:lnTo>
                    <a:pt x="3289" y="228660"/>
                  </a:lnTo>
                  <a:lnTo>
                    <a:pt x="0" y="240319"/>
                  </a:lnTo>
                  <a:lnTo>
                    <a:pt x="649" y="252325"/>
                  </a:lnTo>
                  <a:lnTo>
                    <a:pt x="5234" y="263639"/>
                  </a:lnTo>
                  <a:lnTo>
                    <a:pt x="10523" y="270332"/>
                  </a:lnTo>
                  <a:lnTo>
                    <a:pt x="20786" y="277569"/>
                  </a:lnTo>
                  <a:lnTo>
                    <a:pt x="32446" y="280863"/>
                  </a:lnTo>
                  <a:lnTo>
                    <a:pt x="44456" y="280215"/>
                  </a:lnTo>
                  <a:lnTo>
                    <a:pt x="55771" y="275623"/>
                  </a:lnTo>
                  <a:lnTo>
                    <a:pt x="218244" y="114541"/>
                  </a:lnTo>
                  <a:lnTo>
                    <a:pt x="226912" y="104796"/>
                  </a:lnTo>
                  <a:lnTo>
                    <a:pt x="234227" y="94333"/>
                  </a:lnTo>
                  <a:lnTo>
                    <a:pt x="240188" y="83273"/>
                  </a:lnTo>
                  <a:lnTo>
                    <a:pt x="244796" y="71739"/>
                  </a:lnTo>
                  <a:lnTo>
                    <a:pt x="248050" y="59852"/>
                  </a:lnTo>
                  <a:lnTo>
                    <a:pt x="249951" y="47734"/>
                  </a:lnTo>
                  <a:lnTo>
                    <a:pt x="250499" y="35507"/>
                  </a:lnTo>
                  <a:lnTo>
                    <a:pt x="249694" y="23292"/>
                  </a:lnTo>
                  <a:lnTo>
                    <a:pt x="247535" y="11213"/>
                  </a:lnTo>
                  <a:lnTo>
                    <a:pt x="244241" y="0"/>
                  </a:lnTo>
                  <a:close/>
                </a:path>
              </a:pathLst>
            </a:custGeom>
            <a:solidFill>
              <a:srgbClr val="ECB133"/>
            </a:solidFill>
          </p:spPr>
          <p:txBody>
            <a:bodyPr wrap="square" lIns="0" tIns="0" rIns="0" bIns="0" rtlCol="0">
              <a:noAutofit/>
            </a:bodyPr>
            <a:lstStyle/>
            <a:p>
              <a:endParaRPr/>
            </a:p>
          </p:txBody>
        </p:sp>
        <p:sp>
          <p:nvSpPr>
            <p:cNvPr id="121" name="object 109">
              <a:extLst>
                <a:ext uri="{FF2B5EF4-FFF2-40B4-BE49-F238E27FC236}">
                  <a16:creationId xmlns:a16="http://schemas.microsoft.com/office/drawing/2014/main" id="{B12ECBFB-BE38-8044-4541-674EBC56CAFC}"/>
                </a:ext>
              </a:extLst>
            </p:cNvPr>
            <p:cNvSpPr/>
            <p:nvPr/>
          </p:nvSpPr>
          <p:spPr>
            <a:xfrm>
              <a:off x="9371985" y="6498512"/>
              <a:ext cx="124911" cy="124887"/>
            </a:xfrm>
            <a:custGeom>
              <a:avLst/>
              <a:gdLst/>
              <a:ahLst/>
              <a:cxnLst/>
              <a:rect l="l" t="t" r="r" b="b"/>
              <a:pathLst>
                <a:path w="124911" h="124887">
                  <a:moveTo>
                    <a:pt x="114361" y="62462"/>
                  </a:moveTo>
                  <a:lnTo>
                    <a:pt x="121609" y="52209"/>
                  </a:lnTo>
                  <a:lnTo>
                    <a:pt x="124911" y="40555"/>
                  </a:lnTo>
                  <a:lnTo>
                    <a:pt x="124265" y="28547"/>
                  </a:lnTo>
                  <a:lnTo>
                    <a:pt x="119673" y="17232"/>
                  </a:lnTo>
                  <a:lnTo>
                    <a:pt x="114361" y="10532"/>
                  </a:lnTo>
                  <a:lnTo>
                    <a:pt x="104101" y="3292"/>
                  </a:lnTo>
                  <a:lnTo>
                    <a:pt x="92435" y="0"/>
                  </a:lnTo>
                  <a:lnTo>
                    <a:pt x="80417" y="650"/>
                  </a:lnTo>
                  <a:lnTo>
                    <a:pt x="69101" y="5238"/>
                  </a:lnTo>
                  <a:lnTo>
                    <a:pt x="62456" y="10494"/>
                  </a:lnTo>
                  <a:lnTo>
                    <a:pt x="10552" y="62424"/>
                  </a:lnTo>
                  <a:lnTo>
                    <a:pt x="3297" y="72688"/>
                  </a:lnTo>
                  <a:lnTo>
                    <a:pt x="0" y="84352"/>
                  </a:lnTo>
                  <a:lnTo>
                    <a:pt x="648" y="96363"/>
                  </a:lnTo>
                  <a:lnTo>
                    <a:pt x="5242" y="107672"/>
                  </a:lnTo>
                  <a:lnTo>
                    <a:pt x="10552" y="114355"/>
                  </a:lnTo>
                  <a:lnTo>
                    <a:pt x="20814" y="121595"/>
                  </a:lnTo>
                  <a:lnTo>
                    <a:pt x="32473" y="124887"/>
                  </a:lnTo>
                  <a:lnTo>
                    <a:pt x="44483" y="124237"/>
                  </a:lnTo>
                  <a:lnTo>
                    <a:pt x="55795" y="119648"/>
                  </a:lnTo>
                  <a:lnTo>
                    <a:pt x="62482" y="114355"/>
                  </a:lnTo>
                  <a:lnTo>
                    <a:pt x="114361" y="62462"/>
                  </a:lnTo>
                  <a:close/>
                </a:path>
              </a:pathLst>
            </a:custGeom>
            <a:solidFill>
              <a:srgbClr val="ECB133"/>
            </a:solidFill>
          </p:spPr>
          <p:txBody>
            <a:bodyPr wrap="square" lIns="0" tIns="0" rIns="0" bIns="0" rtlCol="0">
              <a:noAutofit/>
            </a:bodyPr>
            <a:lstStyle/>
            <a:p>
              <a:endParaRPr/>
            </a:p>
          </p:txBody>
        </p:sp>
        <p:sp>
          <p:nvSpPr>
            <p:cNvPr id="122" name="object 110">
              <a:extLst>
                <a:ext uri="{FF2B5EF4-FFF2-40B4-BE49-F238E27FC236}">
                  <a16:creationId xmlns:a16="http://schemas.microsoft.com/office/drawing/2014/main" id="{57A70500-A048-12E8-675F-77FD419CB23E}"/>
                </a:ext>
              </a:extLst>
            </p:cNvPr>
            <p:cNvSpPr/>
            <p:nvPr/>
          </p:nvSpPr>
          <p:spPr>
            <a:xfrm>
              <a:off x="9540220" y="6381637"/>
              <a:ext cx="73530" cy="73536"/>
            </a:xfrm>
            <a:custGeom>
              <a:avLst/>
              <a:gdLst/>
              <a:ahLst/>
              <a:cxnLst/>
              <a:rect l="l" t="t" r="r" b="b"/>
              <a:pathLst>
                <a:path w="73530" h="73536">
                  <a:moveTo>
                    <a:pt x="10594" y="62941"/>
                  </a:moveTo>
                  <a:lnTo>
                    <a:pt x="17670" y="68480"/>
                  </a:lnTo>
                  <a:lnTo>
                    <a:pt x="29027" y="72964"/>
                  </a:lnTo>
                  <a:lnTo>
                    <a:pt x="41045" y="73536"/>
                  </a:lnTo>
                  <a:lnTo>
                    <a:pt x="52690" y="70195"/>
                  </a:lnTo>
                  <a:lnTo>
                    <a:pt x="62931" y="62941"/>
                  </a:lnTo>
                  <a:lnTo>
                    <a:pt x="68502" y="55834"/>
                  </a:lnTo>
                  <a:lnTo>
                    <a:pt x="72972" y="44489"/>
                  </a:lnTo>
                  <a:lnTo>
                    <a:pt x="73530" y="32478"/>
                  </a:lnTo>
                  <a:lnTo>
                    <a:pt x="70182" y="20828"/>
                  </a:lnTo>
                  <a:lnTo>
                    <a:pt x="62931" y="10566"/>
                  </a:lnTo>
                  <a:lnTo>
                    <a:pt x="55862" y="5032"/>
                  </a:lnTo>
                  <a:lnTo>
                    <a:pt x="44518" y="560"/>
                  </a:lnTo>
                  <a:lnTo>
                    <a:pt x="32507" y="0"/>
                  </a:lnTo>
                  <a:lnTo>
                    <a:pt x="20856" y="3348"/>
                  </a:lnTo>
                  <a:lnTo>
                    <a:pt x="10594" y="10605"/>
                  </a:lnTo>
                  <a:lnTo>
                    <a:pt x="5056" y="17671"/>
                  </a:lnTo>
                  <a:lnTo>
                    <a:pt x="571" y="29020"/>
                  </a:lnTo>
                  <a:lnTo>
                    <a:pt x="0" y="41037"/>
                  </a:lnTo>
                  <a:lnTo>
                    <a:pt x="3340" y="52688"/>
                  </a:lnTo>
                  <a:lnTo>
                    <a:pt x="10594" y="62941"/>
                  </a:lnTo>
                  <a:close/>
                </a:path>
              </a:pathLst>
            </a:custGeom>
            <a:solidFill>
              <a:srgbClr val="ECB133"/>
            </a:solidFill>
          </p:spPr>
          <p:txBody>
            <a:bodyPr wrap="square" lIns="0" tIns="0" rIns="0" bIns="0" rtlCol="0">
              <a:noAutofit/>
            </a:bodyPr>
            <a:lstStyle/>
            <a:p>
              <a:endParaRPr/>
            </a:p>
          </p:txBody>
        </p:sp>
      </p:grpSp>
    </p:spTree>
    <p:extLst>
      <p:ext uri="{BB962C8B-B14F-4D97-AF65-F5344CB8AC3E}">
        <p14:creationId xmlns:p14="http://schemas.microsoft.com/office/powerpoint/2010/main" val="771944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pPr algn="just"/>
            <a:r>
              <a:rPr lang="it-IT" sz="3200" b="1" dirty="0">
                <a:latin typeface="Cera Pro"/>
              </a:rPr>
              <a:t>Monev Manajemen Risiko</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17</a:t>
            </a:fld>
            <a:endParaRPr lang="id-ID" dirty="0"/>
          </a:p>
        </p:txBody>
      </p:sp>
      <p:sp>
        <p:nvSpPr>
          <p:cNvPr id="2" name="TextBox 1">
            <a:extLst>
              <a:ext uri="{FF2B5EF4-FFF2-40B4-BE49-F238E27FC236}">
                <a16:creationId xmlns:a16="http://schemas.microsoft.com/office/drawing/2014/main" id="{0CC65978-D332-EE23-2C9C-114B12840492}"/>
              </a:ext>
            </a:extLst>
          </p:cNvPr>
          <p:cNvSpPr txBox="1"/>
          <p:nvPr/>
        </p:nvSpPr>
        <p:spPr>
          <a:xfrm>
            <a:off x="202882" y="584775"/>
            <a:ext cx="11786236" cy="1200329"/>
          </a:xfrm>
          <a:prstGeom prst="rect">
            <a:avLst/>
          </a:prstGeom>
          <a:noFill/>
        </p:spPr>
        <p:txBody>
          <a:bodyPr wrap="square">
            <a:spAutoFit/>
          </a:bodyPr>
          <a:lstStyle/>
          <a:p>
            <a:pPr algn="just"/>
            <a:r>
              <a:rPr lang="en-ID" dirty="0" err="1"/>
              <a:t>Dalam</a:t>
            </a:r>
            <a:r>
              <a:rPr lang="en-ID" dirty="0"/>
              <a:t> </a:t>
            </a:r>
            <a:r>
              <a:rPr lang="en-ID" dirty="0" err="1"/>
              <a:t>hal</a:t>
            </a:r>
            <a:r>
              <a:rPr lang="en-ID" dirty="0"/>
              <a:t> </a:t>
            </a:r>
            <a:r>
              <a:rPr lang="en-ID" dirty="0" err="1"/>
              <a:t>kondisi</a:t>
            </a:r>
            <a:r>
              <a:rPr lang="en-ID" dirty="0"/>
              <a:t> </a:t>
            </a:r>
            <a:r>
              <a:rPr lang="en-ID" dirty="0" err="1"/>
              <a:t>capaian</a:t>
            </a:r>
            <a:r>
              <a:rPr lang="en-ID" dirty="0"/>
              <a:t> </a:t>
            </a:r>
            <a:r>
              <a:rPr lang="en-ID" dirty="0" err="1"/>
              <a:t>kinerja</a:t>
            </a:r>
            <a:r>
              <a:rPr lang="en-ID" dirty="0"/>
              <a:t> pada </a:t>
            </a:r>
            <a:r>
              <a:rPr lang="en-ID" dirty="0" err="1"/>
              <a:t>keadaan</a:t>
            </a:r>
            <a:r>
              <a:rPr lang="en-ID" dirty="0"/>
              <a:t> </a:t>
            </a:r>
            <a:r>
              <a:rPr lang="en-ID" dirty="0" err="1"/>
              <a:t>tertentu</a:t>
            </a:r>
            <a:r>
              <a:rPr lang="en-ID" dirty="0"/>
              <a:t> </a:t>
            </a:r>
            <a:r>
              <a:rPr lang="en-ID" dirty="0" err="1"/>
              <a:t>berpotensi</a:t>
            </a:r>
            <a:r>
              <a:rPr lang="en-ID" dirty="0"/>
              <a:t> </a:t>
            </a:r>
            <a:r>
              <a:rPr lang="en-ID" dirty="0" err="1"/>
              <a:t>tidak</a:t>
            </a:r>
            <a:r>
              <a:rPr lang="en-ID" dirty="0"/>
              <a:t> </a:t>
            </a:r>
            <a:r>
              <a:rPr lang="en-ID" dirty="0" err="1"/>
              <a:t>tercapai</a:t>
            </a:r>
            <a:r>
              <a:rPr lang="en-ID" dirty="0"/>
              <a:t>, </a:t>
            </a:r>
            <a:r>
              <a:rPr lang="en-ID" dirty="0" err="1"/>
              <a:t>maka</a:t>
            </a:r>
            <a:r>
              <a:rPr lang="en-ID" dirty="0"/>
              <a:t> </a:t>
            </a:r>
            <a:r>
              <a:rPr lang="en-ID" dirty="0" err="1"/>
              <a:t>diharapkan</a:t>
            </a:r>
            <a:r>
              <a:rPr lang="en-ID" dirty="0"/>
              <a:t> </a:t>
            </a:r>
            <a:r>
              <a:rPr lang="en-ID" dirty="0" err="1"/>
              <a:t>setiap</a:t>
            </a:r>
            <a:r>
              <a:rPr lang="en-ID" dirty="0"/>
              <a:t> unit agar </a:t>
            </a:r>
            <a:r>
              <a:rPr lang="en-ID" dirty="0" err="1"/>
              <a:t>berpedoman</a:t>
            </a:r>
            <a:r>
              <a:rPr lang="en-ID" dirty="0"/>
              <a:t> </a:t>
            </a:r>
            <a:r>
              <a:rPr lang="en-ID" dirty="0" err="1"/>
              <a:t>kepada</a:t>
            </a:r>
            <a:r>
              <a:rPr lang="en-ID" dirty="0"/>
              <a:t> </a:t>
            </a:r>
            <a:r>
              <a:rPr lang="en-ID" i="1" dirty="0"/>
              <a:t>Risk Register </a:t>
            </a:r>
            <a:r>
              <a:rPr lang="en-ID" dirty="0"/>
              <a:t>dan </a:t>
            </a:r>
            <a:r>
              <a:rPr lang="en-ID" dirty="0" err="1"/>
              <a:t>mitigasi</a:t>
            </a:r>
            <a:r>
              <a:rPr lang="en-ID" dirty="0"/>
              <a:t> </a:t>
            </a:r>
            <a:r>
              <a:rPr lang="en-ID" dirty="0" err="1"/>
              <a:t>risiko</a:t>
            </a:r>
            <a:r>
              <a:rPr lang="en-ID" dirty="0"/>
              <a:t> </a:t>
            </a:r>
            <a:r>
              <a:rPr lang="en-ID" dirty="0" err="1"/>
              <a:t>sebagai</a:t>
            </a:r>
            <a:r>
              <a:rPr lang="en-ID" dirty="0"/>
              <a:t> </a:t>
            </a:r>
            <a:r>
              <a:rPr lang="en-ID" dirty="0" err="1"/>
              <a:t>upaya</a:t>
            </a:r>
            <a:r>
              <a:rPr lang="en-ID" dirty="0"/>
              <a:t> </a:t>
            </a:r>
            <a:r>
              <a:rPr lang="en-ID" dirty="0" err="1"/>
              <a:t>mencapai</a:t>
            </a:r>
            <a:r>
              <a:rPr lang="en-ID" dirty="0"/>
              <a:t> target </a:t>
            </a:r>
            <a:r>
              <a:rPr lang="en-ID" dirty="0" err="1"/>
              <a:t>kinerja</a:t>
            </a:r>
            <a:r>
              <a:rPr lang="en-ID" dirty="0"/>
              <a:t> </a:t>
            </a:r>
            <a:r>
              <a:rPr lang="en-ID" dirty="0" err="1"/>
              <a:t>Ditjen</a:t>
            </a:r>
            <a:r>
              <a:rPr lang="en-ID" dirty="0"/>
              <a:t> </a:t>
            </a:r>
            <a:r>
              <a:rPr lang="en-ID" dirty="0" err="1"/>
              <a:t>Migas</a:t>
            </a:r>
            <a:r>
              <a:rPr lang="en-ID" dirty="0"/>
              <a:t> di </a:t>
            </a:r>
            <a:r>
              <a:rPr lang="en-ID" dirty="0" err="1"/>
              <a:t>akhir</a:t>
            </a:r>
            <a:r>
              <a:rPr lang="en-ID" dirty="0"/>
              <a:t> </a:t>
            </a:r>
            <a:r>
              <a:rPr lang="en-ID" dirty="0" err="1"/>
              <a:t>tahun</a:t>
            </a:r>
            <a:r>
              <a:rPr lang="en-ID" dirty="0"/>
              <a:t> </a:t>
            </a:r>
            <a:r>
              <a:rPr lang="en-ID" dirty="0" err="1"/>
              <a:t>anggaran</a:t>
            </a:r>
            <a:r>
              <a:rPr lang="en-ID" dirty="0"/>
              <a:t>. </a:t>
            </a:r>
            <a:r>
              <a:rPr lang="en-ID" dirty="0" err="1"/>
              <a:t>Berdasarkan</a:t>
            </a:r>
            <a:r>
              <a:rPr lang="en-ID" dirty="0"/>
              <a:t> </a:t>
            </a:r>
            <a:r>
              <a:rPr lang="en-ID" dirty="0" err="1"/>
              <a:t>rapat</a:t>
            </a:r>
            <a:r>
              <a:rPr lang="en-ID" dirty="0"/>
              <a:t> One on One </a:t>
            </a:r>
            <a:r>
              <a:rPr lang="en-ID" dirty="0" err="1"/>
              <a:t>dengan</a:t>
            </a:r>
            <a:r>
              <a:rPr lang="en-ID" dirty="0"/>
              <a:t> </a:t>
            </a:r>
            <a:r>
              <a:rPr lang="en-ID" dirty="0" err="1"/>
              <a:t>setiap</a:t>
            </a:r>
            <a:r>
              <a:rPr lang="en-ID" dirty="0"/>
              <a:t> Unit </a:t>
            </a:r>
            <a:r>
              <a:rPr lang="en-ID" dirty="0" err="1"/>
              <a:t>Eselon</a:t>
            </a:r>
            <a:r>
              <a:rPr lang="en-ID" dirty="0"/>
              <a:t> II pada </a:t>
            </a:r>
            <a:r>
              <a:rPr lang="en-ID" dirty="0" err="1"/>
              <a:t>tanggal</a:t>
            </a:r>
            <a:r>
              <a:rPr lang="en-ID" dirty="0"/>
              <a:t> 2-3 Mei 2023, </a:t>
            </a:r>
            <a:r>
              <a:rPr lang="en-ID" dirty="0" err="1"/>
              <a:t>dapat</a:t>
            </a:r>
            <a:r>
              <a:rPr lang="en-ID" dirty="0"/>
              <a:t> kami </a:t>
            </a:r>
            <a:r>
              <a:rPr lang="en-ID" dirty="0" err="1"/>
              <a:t>sampaikan</a:t>
            </a:r>
            <a:r>
              <a:rPr lang="en-ID" dirty="0"/>
              <a:t> </a:t>
            </a:r>
            <a:r>
              <a:rPr lang="en-ID" dirty="0" err="1"/>
              <a:t>hal-hal</a:t>
            </a:r>
            <a:r>
              <a:rPr lang="en-ID" dirty="0"/>
              <a:t> </a:t>
            </a:r>
            <a:r>
              <a:rPr lang="en-ID" dirty="0" err="1"/>
              <a:t>sebagai</a:t>
            </a:r>
            <a:r>
              <a:rPr lang="en-ID" dirty="0"/>
              <a:t> </a:t>
            </a:r>
            <a:r>
              <a:rPr lang="en-ID" dirty="0" err="1"/>
              <a:t>berikut</a:t>
            </a:r>
            <a:r>
              <a:rPr lang="en-ID" dirty="0"/>
              <a:t> (detail </a:t>
            </a:r>
            <a:r>
              <a:rPr lang="en-ID" dirty="0" err="1"/>
              <a:t>terlampir</a:t>
            </a:r>
            <a:r>
              <a:rPr lang="en-ID" dirty="0"/>
              <a:t>): </a:t>
            </a:r>
            <a:endParaRPr lang="it-IT" dirty="0">
              <a:latin typeface="Cera Pro"/>
            </a:endParaRPr>
          </a:p>
        </p:txBody>
      </p:sp>
      <p:graphicFrame>
        <p:nvGraphicFramePr>
          <p:cNvPr id="4" name="Table 7">
            <a:extLst>
              <a:ext uri="{FF2B5EF4-FFF2-40B4-BE49-F238E27FC236}">
                <a16:creationId xmlns:a16="http://schemas.microsoft.com/office/drawing/2014/main" id="{1D32B968-062F-E5D2-CD60-8C362EAA3DB4}"/>
              </a:ext>
            </a:extLst>
          </p:cNvPr>
          <p:cNvGraphicFramePr>
            <a:graphicFrameLocks noGrp="1"/>
          </p:cNvGraphicFramePr>
          <p:nvPr>
            <p:extLst>
              <p:ext uri="{D42A27DB-BD31-4B8C-83A1-F6EECF244321}">
                <p14:modId xmlns:p14="http://schemas.microsoft.com/office/powerpoint/2010/main" val="115397175"/>
              </p:ext>
            </p:extLst>
          </p:nvPr>
        </p:nvGraphicFramePr>
        <p:xfrm>
          <a:off x="202882" y="2030306"/>
          <a:ext cx="11786236" cy="3119120"/>
        </p:xfrm>
        <a:graphic>
          <a:graphicData uri="http://schemas.openxmlformats.org/drawingml/2006/table">
            <a:tbl>
              <a:tblPr firstRow="1" bandRow="1">
                <a:tableStyleId>{5C22544A-7EE6-4342-B048-85BDC9FD1C3A}</a:tableStyleId>
              </a:tblPr>
              <a:tblGrid>
                <a:gridCol w="11786236">
                  <a:extLst>
                    <a:ext uri="{9D8B030D-6E8A-4147-A177-3AD203B41FA5}">
                      <a16:colId xmlns:a16="http://schemas.microsoft.com/office/drawing/2014/main" val="2363900133"/>
                    </a:ext>
                  </a:extLst>
                </a:gridCol>
              </a:tblGrid>
              <a:tr h="370840">
                <a:tc>
                  <a:txBody>
                    <a:bodyPr/>
                    <a:lstStyle/>
                    <a:p>
                      <a:r>
                        <a:rPr lang="en-ID" dirty="0">
                          <a:latin typeface="Abadi" panose="020B0604020104020204" pitchFamily="34" charset="0"/>
                        </a:rPr>
                        <a:t>Risk Register Level </a:t>
                      </a:r>
                      <a:r>
                        <a:rPr lang="en-ID" dirty="0" err="1">
                          <a:latin typeface="Abadi" panose="020B0604020104020204" pitchFamily="34" charset="0"/>
                        </a:rPr>
                        <a:t>Entitas</a:t>
                      </a:r>
                      <a:endParaRPr lang="en-ID" dirty="0">
                        <a:latin typeface="Abadi" panose="020B06040201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23266"/>
                    </a:solidFill>
                  </a:tcPr>
                </a:tc>
                <a:extLst>
                  <a:ext uri="{0D108BD9-81ED-4DB2-BD59-A6C34878D82A}">
                    <a16:rowId xmlns:a16="http://schemas.microsoft.com/office/drawing/2014/main" val="690134436"/>
                  </a:ext>
                </a:extLst>
              </a:tr>
              <a:tr h="370840">
                <a:tc>
                  <a:txBody>
                    <a:bodyPr/>
                    <a:lstStyle/>
                    <a:p>
                      <a:pPr algn="just"/>
                      <a:r>
                        <a:rPr lang="en-ID" dirty="0">
                          <a:latin typeface="Abadi" panose="020B0604020104020204" pitchFamily="34" charset="0"/>
                        </a:rPr>
                        <a:t>Sebagian </a:t>
                      </a:r>
                      <a:r>
                        <a:rPr lang="en-ID" dirty="0" err="1">
                          <a:latin typeface="Abadi" panose="020B0604020104020204" pitchFamily="34" charset="0"/>
                        </a:rPr>
                        <a:t>besar</a:t>
                      </a:r>
                      <a:r>
                        <a:rPr lang="en-ID" dirty="0">
                          <a:latin typeface="Abadi" panose="020B0604020104020204" pitchFamily="34" charset="0"/>
                        </a:rPr>
                        <a:t> unit </a:t>
                      </a:r>
                      <a:r>
                        <a:rPr lang="en-ID" dirty="0" err="1">
                          <a:latin typeface="Abadi" panose="020B0604020104020204" pitchFamily="34" charset="0"/>
                        </a:rPr>
                        <a:t>belum</a:t>
                      </a:r>
                      <a:r>
                        <a:rPr lang="en-ID" dirty="0">
                          <a:latin typeface="Abadi" panose="020B0604020104020204" pitchFamily="34" charset="0"/>
                        </a:rPr>
                        <a:t> </a:t>
                      </a:r>
                      <a:r>
                        <a:rPr lang="en-ID" dirty="0" err="1">
                          <a:latin typeface="Abadi" panose="020B0604020104020204" pitchFamily="34" charset="0"/>
                        </a:rPr>
                        <a:t>menyampaikan</a:t>
                      </a:r>
                      <a:r>
                        <a:rPr lang="en-ID" dirty="0">
                          <a:latin typeface="Abadi" panose="020B0604020104020204" pitchFamily="34" charset="0"/>
                        </a:rPr>
                        <a:t> data </a:t>
                      </a:r>
                      <a:r>
                        <a:rPr lang="en-ID" dirty="0" err="1">
                          <a:latin typeface="Abadi" panose="020B0604020104020204" pitchFamily="34" charset="0"/>
                        </a:rPr>
                        <a:t>dukung</a:t>
                      </a:r>
                      <a:r>
                        <a:rPr lang="en-ID" dirty="0">
                          <a:latin typeface="Abadi" panose="020B0604020104020204" pitchFamily="34" charset="0"/>
                        </a:rPr>
                        <a:t> </a:t>
                      </a:r>
                      <a:r>
                        <a:rPr lang="en-ID" dirty="0" err="1">
                          <a:latin typeface="Abadi" panose="020B0604020104020204" pitchFamily="34" charset="0"/>
                        </a:rPr>
                        <a:t>terkait</a:t>
                      </a:r>
                      <a:r>
                        <a:rPr lang="en-ID" dirty="0">
                          <a:latin typeface="Abadi" panose="020B0604020104020204" pitchFamily="34" charset="0"/>
                        </a:rPr>
                        <a:t> </a:t>
                      </a:r>
                      <a:r>
                        <a:rPr lang="en-ID" dirty="0" err="1">
                          <a:latin typeface="Abadi" panose="020B0604020104020204" pitchFamily="34" charset="0"/>
                        </a:rPr>
                        <a:t>penjelasan</a:t>
                      </a:r>
                      <a:r>
                        <a:rPr lang="en-ID" dirty="0">
                          <a:latin typeface="Abadi" panose="020B0604020104020204" pitchFamily="34" charset="0"/>
                        </a:rPr>
                        <a:t> </a:t>
                      </a:r>
                      <a:r>
                        <a:rPr lang="en-ID" dirty="0" err="1">
                          <a:latin typeface="Abadi" panose="020B0604020104020204" pitchFamily="34" charset="0"/>
                        </a:rPr>
                        <a:t>mengenai</a:t>
                      </a:r>
                      <a:r>
                        <a:rPr lang="en-ID" dirty="0">
                          <a:latin typeface="Abadi" panose="020B0604020104020204" pitchFamily="34" charset="0"/>
                        </a:rPr>
                        <a:t> </a:t>
                      </a:r>
                      <a:r>
                        <a:rPr lang="en-ID" dirty="0" err="1">
                          <a:latin typeface="Abadi" panose="020B0604020104020204" pitchFamily="34" charset="0"/>
                        </a:rPr>
                        <a:t>risiko-risiko</a:t>
                      </a:r>
                      <a:r>
                        <a:rPr lang="en-ID" dirty="0">
                          <a:latin typeface="Abadi" panose="020B0604020104020204" pitchFamily="34" charset="0"/>
                        </a:rPr>
                        <a:t> di </a:t>
                      </a:r>
                      <a:r>
                        <a:rPr lang="en-ID" dirty="0" err="1">
                          <a:latin typeface="Abadi" panose="020B0604020104020204" pitchFamily="34" charset="0"/>
                        </a:rPr>
                        <a:t>dalam</a:t>
                      </a:r>
                      <a:r>
                        <a:rPr lang="en-ID" dirty="0">
                          <a:latin typeface="Abadi" panose="020B0604020104020204" pitchFamily="34" charset="0"/>
                        </a:rPr>
                        <a:t> </a:t>
                      </a:r>
                      <a:r>
                        <a:rPr lang="en-ID" dirty="0" err="1">
                          <a:latin typeface="Abadi" panose="020B0604020104020204" pitchFamily="34" charset="0"/>
                        </a:rPr>
                        <a:t>matriks</a:t>
                      </a:r>
                      <a:r>
                        <a:rPr lang="en-ID" dirty="0">
                          <a:latin typeface="Abadi" panose="020B0604020104020204" pitchFamily="34" charset="0"/>
                        </a:rPr>
                        <a:t> Risk Register </a:t>
                      </a:r>
                      <a:r>
                        <a:rPr lang="en-ID" dirty="0" err="1">
                          <a:latin typeface="Abadi" panose="020B0604020104020204" pitchFamily="34" charset="0"/>
                        </a:rPr>
                        <a:t>Entitas</a:t>
                      </a:r>
                      <a:r>
                        <a:rPr lang="en-ID" dirty="0">
                          <a:latin typeface="Abadi" panose="020B0604020104020204" pitchFamily="34" charset="0"/>
                        </a:rPr>
                        <a:t> yang </a:t>
                      </a:r>
                      <a:r>
                        <a:rPr lang="en-ID" dirty="0" err="1">
                          <a:latin typeface="Abadi" panose="020B0604020104020204" pitchFamily="34" charset="0"/>
                        </a:rPr>
                        <a:t>dapat</a:t>
                      </a:r>
                      <a:r>
                        <a:rPr lang="en-ID" dirty="0">
                          <a:latin typeface="Abadi" panose="020B0604020104020204" pitchFamily="34" charset="0"/>
                        </a:rPr>
                        <a:t> </a:t>
                      </a:r>
                      <a:r>
                        <a:rPr lang="en-ID" dirty="0" err="1">
                          <a:latin typeface="Abadi" panose="020B0604020104020204" pitchFamily="34" charset="0"/>
                        </a:rPr>
                        <a:t>mencerminkan</a:t>
                      </a:r>
                      <a:r>
                        <a:rPr lang="en-ID" dirty="0">
                          <a:latin typeface="Abadi" panose="020B0604020104020204" pitchFamily="34" charset="0"/>
                        </a:rPr>
                        <a:t> </a:t>
                      </a:r>
                      <a:r>
                        <a:rPr lang="en-ID" dirty="0" err="1">
                          <a:latin typeface="Abadi" panose="020B0604020104020204" pitchFamily="34" charset="0"/>
                        </a:rPr>
                        <a:t>gambaran</a:t>
                      </a:r>
                      <a:r>
                        <a:rPr lang="en-ID" dirty="0">
                          <a:latin typeface="Abadi" panose="020B0604020104020204" pitchFamily="34" charset="0"/>
                        </a:rPr>
                        <a:t> </a:t>
                      </a:r>
                      <a:r>
                        <a:rPr lang="en-ID" dirty="0" err="1">
                          <a:latin typeface="Abadi" panose="020B0604020104020204" pitchFamily="34" charset="0"/>
                        </a:rPr>
                        <a:t>terkait</a:t>
                      </a:r>
                      <a:r>
                        <a:rPr lang="en-ID" dirty="0">
                          <a:latin typeface="Abadi" panose="020B0604020104020204" pitchFamily="34" charset="0"/>
                        </a:rPr>
                        <a:t> likelihood dan </a:t>
                      </a:r>
                      <a:r>
                        <a:rPr lang="en-ID" dirty="0" err="1">
                          <a:latin typeface="Abadi" panose="020B0604020104020204" pitchFamily="34" charset="0"/>
                        </a:rPr>
                        <a:t>rencana</a:t>
                      </a:r>
                      <a:r>
                        <a:rPr lang="en-ID" dirty="0">
                          <a:latin typeface="Abadi" panose="020B0604020104020204" pitchFamily="34" charset="0"/>
                        </a:rPr>
                        <a:t>/</a:t>
                      </a:r>
                      <a:r>
                        <a:rPr lang="en-ID" dirty="0" err="1">
                          <a:latin typeface="Abadi" panose="020B0604020104020204" pitchFamily="34" charset="0"/>
                        </a:rPr>
                        <a:t>realisasi</a:t>
                      </a:r>
                      <a:r>
                        <a:rPr lang="en-ID" dirty="0">
                          <a:latin typeface="Abadi" panose="020B0604020104020204" pitchFamily="34" charset="0"/>
                        </a:rPr>
                        <a:t> risk event pada </a:t>
                      </a:r>
                      <a:r>
                        <a:rPr lang="en-ID" dirty="0" err="1">
                          <a:latin typeface="Abadi" panose="020B0604020104020204" pitchFamily="34" charset="0"/>
                        </a:rPr>
                        <a:t>deskripsi</a:t>
                      </a:r>
                      <a:r>
                        <a:rPr lang="en-ID" dirty="0">
                          <a:latin typeface="Abadi" panose="020B0604020104020204" pitchFamily="34" charset="0"/>
                        </a:rPr>
                        <a:t> </a:t>
                      </a:r>
                      <a:r>
                        <a:rPr lang="en-ID" dirty="0" err="1">
                          <a:latin typeface="Abadi" panose="020B0604020104020204" pitchFamily="34" charset="0"/>
                        </a:rPr>
                        <a:t>risiko</a:t>
                      </a:r>
                      <a:r>
                        <a:rPr lang="en-ID" dirty="0">
                          <a:latin typeface="Abadi" panose="020B0604020104020204" pitchFamily="34" charset="0"/>
                        </a:rPr>
                        <a:t>. </a:t>
                      </a:r>
                      <a:r>
                        <a:rPr lang="en-ID" dirty="0" err="1">
                          <a:latin typeface="Abadi" panose="020B0604020104020204" pitchFamily="34" charset="0"/>
                        </a:rPr>
                        <a:t>Selain</a:t>
                      </a:r>
                      <a:r>
                        <a:rPr lang="en-ID" dirty="0">
                          <a:latin typeface="Abadi" panose="020B0604020104020204" pitchFamily="34" charset="0"/>
                        </a:rPr>
                        <a:t> </a:t>
                      </a:r>
                      <a:r>
                        <a:rPr lang="en-ID" dirty="0" err="1">
                          <a:latin typeface="Abadi" panose="020B0604020104020204" pitchFamily="34" charset="0"/>
                        </a:rPr>
                        <a:t>itu</a:t>
                      </a:r>
                      <a:r>
                        <a:rPr lang="en-ID" dirty="0">
                          <a:latin typeface="Abadi" panose="020B0604020104020204" pitchFamily="34" charset="0"/>
                        </a:rPr>
                        <a:t>, unit juga </a:t>
                      </a:r>
                      <a:r>
                        <a:rPr lang="en-ID" dirty="0" err="1">
                          <a:latin typeface="Abadi" panose="020B0604020104020204" pitchFamily="34" charset="0"/>
                        </a:rPr>
                        <a:t>belum</a:t>
                      </a:r>
                      <a:r>
                        <a:rPr lang="en-ID" dirty="0">
                          <a:latin typeface="Abadi" panose="020B0604020104020204" pitchFamily="34" charset="0"/>
                        </a:rPr>
                        <a:t> </a:t>
                      </a:r>
                      <a:r>
                        <a:rPr lang="en-ID" dirty="0" err="1">
                          <a:latin typeface="Abadi" panose="020B0604020104020204" pitchFamily="34" charset="0"/>
                        </a:rPr>
                        <a:t>memberikan</a:t>
                      </a:r>
                      <a:r>
                        <a:rPr lang="en-ID" dirty="0">
                          <a:latin typeface="Abadi" panose="020B0604020104020204" pitchFamily="34" charset="0"/>
                        </a:rPr>
                        <a:t> </a:t>
                      </a:r>
                      <a:r>
                        <a:rPr lang="en-ID" dirty="0" err="1">
                          <a:latin typeface="Abadi" panose="020B0604020104020204" pitchFamily="34" charset="0"/>
                        </a:rPr>
                        <a:t>penjelasan</a:t>
                      </a:r>
                      <a:r>
                        <a:rPr lang="en-ID" dirty="0">
                          <a:latin typeface="Abadi" panose="020B0604020104020204" pitchFamily="34" charset="0"/>
                        </a:rPr>
                        <a:t> </a:t>
                      </a:r>
                      <a:r>
                        <a:rPr lang="en-ID" dirty="0" err="1">
                          <a:latin typeface="Abadi" panose="020B0604020104020204" pitchFamily="34" charset="0"/>
                        </a:rPr>
                        <a:t>lebih</a:t>
                      </a:r>
                      <a:r>
                        <a:rPr lang="en-ID" dirty="0">
                          <a:latin typeface="Abadi" panose="020B0604020104020204" pitchFamily="34" charset="0"/>
                        </a:rPr>
                        <a:t> detail pada </a:t>
                      </a:r>
                      <a:r>
                        <a:rPr lang="en-ID" dirty="0" err="1">
                          <a:latin typeface="Abadi" panose="020B0604020104020204" pitchFamily="34" charset="0"/>
                        </a:rPr>
                        <a:t>deskripsi</a:t>
                      </a:r>
                      <a:r>
                        <a:rPr lang="en-ID" dirty="0">
                          <a:latin typeface="Abadi" panose="020B0604020104020204" pitchFamily="34" charset="0"/>
                        </a:rPr>
                        <a:t> </a:t>
                      </a:r>
                      <a:r>
                        <a:rPr lang="en-ID" dirty="0" err="1">
                          <a:latin typeface="Abadi" panose="020B0604020104020204" pitchFamily="34" charset="0"/>
                        </a:rPr>
                        <a:t>mitigasinya</a:t>
                      </a:r>
                      <a:r>
                        <a:rPr lang="en-ID" dirty="0">
                          <a:latin typeface="Abadi" panose="020B0604020104020204" pitchFamily="34" charset="0"/>
                        </a:rPr>
                        <a:t> dan </a:t>
                      </a:r>
                      <a:r>
                        <a:rPr lang="en-ID" dirty="0" err="1">
                          <a:latin typeface="Abadi" panose="020B0604020104020204" pitchFamily="34" charset="0"/>
                        </a:rPr>
                        <a:t>belum</a:t>
                      </a:r>
                      <a:r>
                        <a:rPr lang="en-ID" dirty="0">
                          <a:latin typeface="Abadi" panose="020B0604020104020204" pitchFamily="34" charset="0"/>
                        </a:rPr>
                        <a:t> </a:t>
                      </a:r>
                      <a:r>
                        <a:rPr lang="en-ID" dirty="0" err="1">
                          <a:latin typeface="Abadi" panose="020B0604020104020204" pitchFamily="34" charset="0"/>
                        </a:rPr>
                        <a:t>memberikan</a:t>
                      </a:r>
                      <a:r>
                        <a:rPr lang="en-ID" dirty="0">
                          <a:latin typeface="Abadi" panose="020B0604020104020204" pitchFamily="34" charset="0"/>
                        </a:rPr>
                        <a:t> </a:t>
                      </a:r>
                      <a:r>
                        <a:rPr lang="en-ID" dirty="0" err="1">
                          <a:latin typeface="Abadi" panose="020B0604020104020204" pitchFamily="34" charset="0"/>
                        </a:rPr>
                        <a:t>bukti</a:t>
                      </a:r>
                      <a:r>
                        <a:rPr lang="en-ID" dirty="0">
                          <a:latin typeface="Abadi" panose="020B0604020104020204" pitchFamily="34" charset="0"/>
                        </a:rPr>
                        <a:t> data </a:t>
                      </a:r>
                      <a:r>
                        <a:rPr lang="en-ID" dirty="0" err="1">
                          <a:latin typeface="Abadi" panose="020B0604020104020204" pitchFamily="34" charset="0"/>
                        </a:rPr>
                        <a:t>dukung</a:t>
                      </a:r>
                      <a:r>
                        <a:rPr lang="en-ID" dirty="0">
                          <a:latin typeface="Abadi" panose="020B0604020104020204" pitchFamily="34" charset="0"/>
                        </a:rPr>
                        <a:t> yang </a:t>
                      </a:r>
                      <a:r>
                        <a:rPr lang="en-ID" dirty="0" err="1">
                          <a:latin typeface="Abadi" panose="020B0604020104020204" pitchFamily="34" charset="0"/>
                        </a:rPr>
                        <a:t>menjelaskan</a:t>
                      </a:r>
                      <a:r>
                        <a:rPr lang="en-ID" dirty="0">
                          <a:latin typeface="Abadi" panose="020B0604020104020204" pitchFamily="34" charset="0"/>
                        </a:rPr>
                        <a:t> risk event </a:t>
                      </a:r>
                      <a:r>
                        <a:rPr lang="en-ID" dirty="0" err="1">
                          <a:latin typeface="Abadi" panose="020B0604020104020204" pitchFamily="34" charset="0"/>
                        </a:rPr>
                        <a:t>serta</a:t>
                      </a:r>
                      <a:r>
                        <a:rPr lang="en-ID" dirty="0">
                          <a:latin typeface="Abadi" panose="020B0604020104020204" pitchFamily="34" charset="0"/>
                        </a:rPr>
                        <a:t> </a:t>
                      </a:r>
                      <a:r>
                        <a:rPr lang="en-ID" dirty="0" err="1">
                          <a:latin typeface="Abadi" panose="020B0604020104020204" pitchFamily="34" charset="0"/>
                        </a:rPr>
                        <a:t>bukti</a:t>
                      </a:r>
                      <a:r>
                        <a:rPr lang="en-ID" dirty="0">
                          <a:latin typeface="Abadi" panose="020B0604020104020204" pitchFamily="34" charset="0"/>
                        </a:rPr>
                        <a:t> </a:t>
                      </a:r>
                      <a:r>
                        <a:rPr lang="en-ID" dirty="0" err="1">
                          <a:latin typeface="Abadi" panose="020B0604020104020204" pitchFamily="34" charset="0"/>
                        </a:rPr>
                        <a:t>mitigasi</a:t>
                      </a:r>
                      <a:r>
                        <a:rPr lang="en-ID" dirty="0">
                          <a:latin typeface="Abadi" panose="020B0604020104020204" pitchFamily="34" charset="0"/>
                        </a:rPr>
                        <a:t> </a:t>
                      </a:r>
                      <a:r>
                        <a:rPr lang="en-ID" dirty="0" err="1">
                          <a:latin typeface="Abadi" panose="020B0604020104020204" pitchFamily="34" charset="0"/>
                        </a:rPr>
                        <a:t>penanggulangan</a:t>
                      </a:r>
                      <a:r>
                        <a:rPr lang="en-ID" dirty="0">
                          <a:latin typeface="Abadi" panose="020B0604020104020204" pitchFamily="34" charset="0"/>
                        </a:rPr>
                        <a:t> </a:t>
                      </a:r>
                      <a:r>
                        <a:rPr lang="en-ID" dirty="0" err="1">
                          <a:latin typeface="Abadi" panose="020B0604020104020204" pitchFamily="34" charset="0"/>
                        </a:rPr>
                        <a:t>risiko</a:t>
                      </a:r>
                      <a:r>
                        <a:rPr lang="en-ID" dirty="0">
                          <a:latin typeface="Abadi" panose="020B0604020104020204" pitchFamily="34" charset="0"/>
                        </a:rPr>
                        <a:t>.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5385586"/>
                  </a:ext>
                </a:extLst>
              </a:tr>
              <a:tr h="370840">
                <a:tc>
                  <a:txBody>
                    <a:bodyPr/>
                    <a:lstStyle/>
                    <a:p>
                      <a:r>
                        <a:rPr lang="en-ID" sz="1800" b="1" kern="1200" dirty="0">
                          <a:solidFill>
                            <a:schemeClr val="lt1"/>
                          </a:solidFill>
                          <a:latin typeface="Abadi" panose="020B0604020104020204" pitchFamily="34" charset="0"/>
                          <a:ea typeface="+mn-ea"/>
                          <a:cs typeface="+mn-cs"/>
                        </a:rPr>
                        <a:t>Risk Register Level Proses: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23266"/>
                    </a:solidFill>
                  </a:tcPr>
                </a:tc>
                <a:extLst>
                  <a:ext uri="{0D108BD9-81ED-4DB2-BD59-A6C34878D82A}">
                    <a16:rowId xmlns:a16="http://schemas.microsoft.com/office/drawing/2014/main" val="3639102745"/>
                  </a:ext>
                </a:extLst>
              </a:tr>
              <a:tr h="370840">
                <a:tc>
                  <a:txBody>
                    <a:bodyPr/>
                    <a:lstStyle/>
                    <a:p>
                      <a:pPr algn="just"/>
                      <a:r>
                        <a:rPr lang="en-ID" dirty="0">
                          <a:latin typeface="Abadi" panose="020B0604020104020204" pitchFamily="34" charset="0"/>
                        </a:rPr>
                        <a:t>SDM </a:t>
                      </a:r>
                      <a:r>
                        <a:rPr lang="en-ID" dirty="0" err="1">
                          <a:latin typeface="Abadi" panose="020B0604020104020204" pitchFamily="34" charset="0"/>
                        </a:rPr>
                        <a:t>telah</a:t>
                      </a:r>
                      <a:r>
                        <a:rPr lang="en-ID" dirty="0">
                          <a:latin typeface="Abadi" panose="020B0604020104020204" pitchFamily="34" charset="0"/>
                        </a:rPr>
                        <a:t> </a:t>
                      </a:r>
                      <a:r>
                        <a:rPr lang="en-ID" dirty="0" err="1">
                          <a:latin typeface="Abadi" panose="020B0604020104020204" pitchFamily="34" charset="0"/>
                        </a:rPr>
                        <a:t>mengidentifikasi</a:t>
                      </a:r>
                      <a:r>
                        <a:rPr lang="en-ID" dirty="0">
                          <a:latin typeface="Abadi" panose="020B0604020104020204" pitchFamily="34" charset="0"/>
                        </a:rPr>
                        <a:t> dan </a:t>
                      </a:r>
                      <a:r>
                        <a:rPr lang="en-ID" dirty="0" err="1">
                          <a:latin typeface="Abadi" panose="020B0604020104020204" pitchFamily="34" charset="0"/>
                        </a:rPr>
                        <a:t>menginisiasi</a:t>
                      </a:r>
                      <a:r>
                        <a:rPr lang="en-ID" dirty="0">
                          <a:latin typeface="Abadi" panose="020B0604020104020204" pitchFamily="34" charset="0"/>
                        </a:rPr>
                        <a:t> </a:t>
                      </a:r>
                      <a:r>
                        <a:rPr lang="en-ID" dirty="0" err="1">
                          <a:latin typeface="Abadi" panose="020B0604020104020204" pitchFamily="34" charset="0"/>
                        </a:rPr>
                        <a:t>penyusunan</a:t>
                      </a:r>
                      <a:r>
                        <a:rPr lang="en-ID" dirty="0">
                          <a:latin typeface="Abadi" panose="020B0604020104020204" pitchFamily="34" charset="0"/>
                        </a:rPr>
                        <a:t> Risk Register level proses </a:t>
                      </a:r>
                      <a:r>
                        <a:rPr lang="en-ID" dirty="0" err="1">
                          <a:latin typeface="Abadi" panose="020B0604020104020204" pitchFamily="34" charset="0"/>
                        </a:rPr>
                        <a:t>atas</a:t>
                      </a:r>
                      <a:r>
                        <a:rPr lang="en-ID" dirty="0">
                          <a:latin typeface="Abadi" panose="020B0604020104020204" pitchFamily="34" charset="0"/>
                        </a:rPr>
                        <a:t> proses </a:t>
                      </a:r>
                      <a:r>
                        <a:rPr lang="en-ID" dirty="0" err="1">
                          <a:latin typeface="Abadi" panose="020B0604020104020204" pitchFamily="34" charset="0"/>
                        </a:rPr>
                        <a:t>bisnis</a:t>
                      </a:r>
                      <a:r>
                        <a:rPr lang="en-ID" dirty="0">
                          <a:latin typeface="Abadi" panose="020B0604020104020204" pitchFamily="34" charset="0"/>
                        </a:rPr>
                        <a:t> </a:t>
                      </a:r>
                      <a:r>
                        <a:rPr lang="en-ID" dirty="0" err="1">
                          <a:latin typeface="Abadi" panose="020B0604020104020204" pitchFamily="34" charset="0"/>
                        </a:rPr>
                        <a:t>strategis</a:t>
                      </a:r>
                      <a:r>
                        <a:rPr lang="en-ID" dirty="0">
                          <a:latin typeface="Abadi" panose="020B0604020104020204" pitchFamily="34" charset="0"/>
                        </a:rPr>
                        <a:t> di </a:t>
                      </a:r>
                      <a:r>
                        <a:rPr lang="en-ID" dirty="0" err="1">
                          <a:latin typeface="Abadi" panose="020B0604020104020204" pitchFamily="34" charset="0"/>
                        </a:rPr>
                        <a:t>setiap</a:t>
                      </a:r>
                      <a:r>
                        <a:rPr lang="en-ID" dirty="0">
                          <a:latin typeface="Abadi" panose="020B0604020104020204" pitchFamily="34" charset="0"/>
                        </a:rPr>
                        <a:t> Unit </a:t>
                      </a:r>
                      <a:r>
                        <a:rPr lang="en-ID" dirty="0" err="1">
                          <a:latin typeface="Abadi" panose="020B0604020104020204" pitchFamily="34" charset="0"/>
                        </a:rPr>
                        <a:t>Eselon</a:t>
                      </a:r>
                      <a:r>
                        <a:rPr lang="en-ID" dirty="0">
                          <a:latin typeface="Abadi" panose="020B0604020104020204" pitchFamily="34" charset="0"/>
                        </a:rPr>
                        <a:t> II, </a:t>
                      </a:r>
                      <a:r>
                        <a:rPr lang="en-ID" dirty="0" err="1">
                          <a:latin typeface="Abadi" panose="020B0604020104020204" pitchFamily="34" charset="0"/>
                        </a:rPr>
                        <a:t>untuk</a:t>
                      </a:r>
                      <a:r>
                        <a:rPr lang="en-ID" dirty="0">
                          <a:latin typeface="Abadi" panose="020B0604020104020204" pitchFamily="34" charset="0"/>
                        </a:rPr>
                        <a:t> </a:t>
                      </a:r>
                      <a:r>
                        <a:rPr lang="en-ID" dirty="0" err="1">
                          <a:latin typeface="Abadi" panose="020B0604020104020204" pitchFamily="34" charset="0"/>
                        </a:rPr>
                        <a:t>selanjutnya</a:t>
                      </a:r>
                      <a:r>
                        <a:rPr lang="en-ID" dirty="0">
                          <a:latin typeface="Abadi" panose="020B0604020104020204" pitchFamily="34" charset="0"/>
                        </a:rPr>
                        <a:t> </a:t>
                      </a:r>
                      <a:r>
                        <a:rPr lang="en-ID" dirty="0" err="1">
                          <a:latin typeface="Abadi" panose="020B0604020104020204" pitchFamily="34" charset="0"/>
                        </a:rPr>
                        <a:t>setiap</a:t>
                      </a:r>
                      <a:r>
                        <a:rPr lang="en-ID" dirty="0">
                          <a:latin typeface="Abadi" panose="020B0604020104020204" pitchFamily="34" charset="0"/>
                        </a:rPr>
                        <a:t> unit-unit agar </a:t>
                      </a:r>
                      <a:r>
                        <a:rPr lang="en-ID" dirty="0" err="1">
                          <a:latin typeface="Abadi" panose="020B0604020104020204" pitchFamily="34" charset="0"/>
                        </a:rPr>
                        <a:t>segera</a:t>
                      </a:r>
                      <a:r>
                        <a:rPr lang="en-ID" dirty="0">
                          <a:latin typeface="Abadi" panose="020B0604020104020204" pitchFamily="34" charset="0"/>
                        </a:rPr>
                        <a:t> </a:t>
                      </a:r>
                      <a:r>
                        <a:rPr lang="en-ID" dirty="0" err="1">
                          <a:latin typeface="Abadi" panose="020B0604020104020204" pitchFamily="34" charset="0"/>
                        </a:rPr>
                        <a:t>menyelesaikan</a:t>
                      </a:r>
                      <a:r>
                        <a:rPr lang="en-ID" dirty="0">
                          <a:latin typeface="Abadi" panose="020B0604020104020204" pitchFamily="34" charset="0"/>
                        </a:rPr>
                        <a:t> Risk Register Proses </a:t>
                      </a:r>
                      <a:r>
                        <a:rPr lang="en-ID" dirty="0" err="1">
                          <a:latin typeface="Abadi" panose="020B0604020104020204" pitchFamily="34" charset="0"/>
                        </a:rPr>
                        <a:t>tersebut</a:t>
                      </a:r>
                      <a:r>
                        <a:rPr lang="en-ID" dirty="0">
                          <a:latin typeface="Abadi" panose="020B0604020104020204" pitchFamily="34" charset="0"/>
                        </a:rPr>
                        <a:t> </a:t>
                      </a:r>
                      <a:r>
                        <a:rPr lang="en-ID" dirty="0" err="1">
                          <a:latin typeface="Abadi" panose="020B0604020104020204" pitchFamily="34" charset="0"/>
                        </a:rPr>
                        <a:t>secara</a:t>
                      </a:r>
                      <a:r>
                        <a:rPr lang="en-ID" dirty="0">
                          <a:latin typeface="Abadi" panose="020B0604020104020204" pitchFamily="34" charset="0"/>
                        </a:rPr>
                        <a:t> </a:t>
                      </a:r>
                      <a:r>
                        <a:rPr lang="en-ID" dirty="0" err="1">
                          <a:latin typeface="Abadi" panose="020B0604020104020204" pitchFamily="34" charset="0"/>
                        </a:rPr>
                        <a:t>lengkap</a:t>
                      </a:r>
                      <a:r>
                        <a:rPr lang="en-ID" dirty="0">
                          <a:latin typeface="Abadi" panose="020B0604020104020204" pitchFamily="34" charset="0"/>
                        </a:rPr>
                        <a:t> </a:t>
                      </a:r>
                      <a:r>
                        <a:rPr lang="en-ID" dirty="0" err="1">
                          <a:latin typeface="Abadi" panose="020B0604020104020204" pitchFamily="34" charset="0"/>
                        </a:rPr>
                        <a:t>sehingga</a:t>
                      </a:r>
                      <a:r>
                        <a:rPr lang="en-ID" dirty="0">
                          <a:latin typeface="Abadi" panose="020B0604020104020204" pitchFamily="34" charset="0"/>
                        </a:rPr>
                        <a:t> </a:t>
                      </a:r>
                      <a:r>
                        <a:rPr lang="en-ID" dirty="0" err="1">
                          <a:latin typeface="Abadi" panose="020B0604020104020204" pitchFamily="34" charset="0"/>
                        </a:rPr>
                        <a:t>dapat</a:t>
                      </a:r>
                      <a:r>
                        <a:rPr lang="en-ID" dirty="0">
                          <a:latin typeface="Abadi" panose="020B0604020104020204" pitchFamily="34" charset="0"/>
                        </a:rPr>
                        <a:t> </a:t>
                      </a:r>
                      <a:r>
                        <a:rPr lang="en-ID" dirty="0" err="1">
                          <a:latin typeface="Abadi" panose="020B0604020104020204" pitchFamily="34" charset="0"/>
                        </a:rPr>
                        <a:t>ditandatangani</a:t>
                      </a:r>
                      <a:r>
                        <a:rPr lang="en-ID" dirty="0">
                          <a:latin typeface="Abadi" panose="020B0604020104020204" pitchFamily="34" charset="0"/>
                        </a:rPr>
                        <a:t> dan </a:t>
                      </a:r>
                      <a:r>
                        <a:rPr lang="en-ID" dirty="0" err="1">
                          <a:latin typeface="Abadi" panose="020B0604020104020204" pitchFamily="34" charset="0"/>
                        </a:rPr>
                        <a:t>dijadikan</a:t>
                      </a:r>
                      <a:r>
                        <a:rPr lang="en-ID" dirty="0">
                          <a:latin typeface="Abadi" panose="020B0604020104020204" pitchFamily="34" charset="0"/>
                        </a:rPr>
                        <a:t> </a:t>
                      </a:r>
                      <a:r>
                        <a:rPr lang="en-ID" dirty="0" err="1">
                          <a:latin typeface="Abadi" panose="020B0604020104020204" pitchFamily="34" charset="0"/>
                        </a:rPr>
                        <a:t>acuan</a:t>
                      </a:r>
                      <a:r>
                        <a:rPr lang="en-ID" dirty="0">
                          <a:latin typeface="Abadi" panose="020B0604020104020204" pitchFamily="34" charset="0"/>
                        </a:rPr>
                        <a:t> </a:t>
                      </a:r>
                      <a:r>
                        <a:rPr lang="en-ID" dirty="0" err="1">
                          <a:latin typeface="Abadi" panose="020B0604020104020204" pitchFamily="34" charset="0"/>
                        </a:rPr>
                        <a:t>seperti</a:t>
                      </a:r>
                      <a:r>
                        <a:rPr lang="en-ID" dirty="0">
                          <a:latin typeface="Abadi" panose="020B0604020104020204" pitchFamily="34" charset="0"/>
                        </a:rPr>
                        <a:t> Risk Register Level </a:t>
                      </a:r>
                      <a:r>
                        <a:rPr lang="en-ID" dirty="0" err="1">
                          <a:latin typeface="Abadi" panose="020B0604020104020204" pitchFamily="34" charset="0"/>
                        </a:rPr>
                        <a:t>Entitas</a:t>
                      </a:r>
                      <a:r>
                        <a:rPr lang="en-ID" dirty="0">
                          <a:latin typeface="Abadi" panose="020B0604020104020204" pitchFamily="34" charset="0"/>
                        </a:rPr>
                        <a:t> (</a:t>
                      </a:r>
                      <a:r>
                        <a:rPr lang="en-ID" b="1" dirty="0" err="1">
                          <a:latin typeface="Abadi" panose="020B0604020104020204" pitchFamily="34" charset="0"/>
                        </a:rPr>
                        <a:t>tindak</a:t>
                      </a:r>
                      <a:r>
                        <a:rPr lang="en-ID" b="1" dirty="0">
                          <a:latin typeface="Abadi" panose="020B0604020104020204" pitchFamily="34" charset="0"/>
                        </a:rPr>
                        <a:t> </a:t>
                      </a:r>
                      <a:r>
                        <a:rPr lang="en-ID" b="1" dirty="0" err="1">
                          <a:latin typeface="Abadi" panose="020B0604020104020204" pitchFamily="34" charset="0"/>
                        </a:rPr>
                        <a:t>lanjut</a:t>
                      </a:r>
                      <a:r>
                        <a:rPr lang="en-ID" b="1" dirty="0">
                          <a:latin typeface="Abadi" panose="020B0604020104020204" pitchFamily="34" charset="0"/>
                        </a:rPr>
                        <a:t> </a:t>
                      </a:r>
                      <a:r>
                        <a:rPr lang="en-ID" b="1" dirty="0" err="1">
                          <a:latin typeface="Abadi" panose="020B0604020104020204" pitchFamily="34" charset="0"/>
                        </a:rPr>
                        <a:t>atas</a:t>
                      </a:r>
                      <a:r>
                        <a:rPr lang="en-ID" b="1" dirty="0">
                          <a:latin typeface="Abadi" panose="020B0604020104020204" pitchFamily="34" charset="0"/>
                        </a:rPr>
                        <a:t> </a:t>
                      </a:r>
                      <a:r>
                        <a:rPr lang="en-ID" b="1" dirty="0" err="1">
                          <a:latin typeface="Abadi" panose="020B0604020104020204" pitchFamily="34" charset="0"/>
                        </a:rPr>
                        <a:t>Reviu</a:t>
                      </a:r>
                      <a:r>
                        <a:rPr lang="en-ID" b="1" dirty="0">
                          <a:latin typeface="Abadi" panose="020B0604020104020204" pitchFamily="34" charset="0"/>
                        </a:rPr>
                        <a:t> SPI oleh </a:t>
                      </a:r>
                      <a:r>
                        <a:rPr lang="en-ID" b="1" dirty="0" err="1">
                          <a:latin typeface="Abadi" panose="020B0604020104020204" pitchFamily="34" charset="0"/>
                        </a:rPr>
                        <a:t>Itjen</a:t>
                      </a:r>
                      <a:r>
                        <a:rPr lang="en-ID" b="1" dirty="0">
                          <a:latin typeface="Abadi" panose="020B0604020104020204" pitchFamily="34" charset="0"/>
                        </a:rPr>
                        <a:t> KESDM</a:t>
                      </a:r>
                      <a:r>
                        <a:rPr lang="en-ID" dirty="0">
                          <a:latin typeface="Abadi" panose="020B0604020104020204" pitchFamily="34"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6506381"/>
                  </a:ext>
                </a:extLst>
              </a:tr>
            </a:tbl>
          </a:graphicData>
        </a:graphic>
      </p:graphicFrame>
      <p:sp>
        <p:nvSpPr>
          <p:cNvPr id="11" name="TextBox 10">
            <a:extLst>
              <a:ext uri="{FF2B5EF4-FFF2-40B4-BE49-F238E27FC236}">
                <a16:creationId xmlns:a16="http://schemas.microsoft.com/office/drawing/2014/main" id="{4CF89510-5CD0-917A-CB7B-C357395E0497}"/>
              </a:ext>
            </a:extLst>
          </p:cNvPr>
          <p:cNvSpPr txBox="1"/>
          <p:nvPr/>
        </p:nvSpPr>
        <p:spPr>
          <a:xfrm>
            <a:off x="202882" y="5251026"/>
            <a:ext cx="11786236" cy="707886"/>
          </a:xfrm>
          <a:prstGeom prst="rect">
            <a:avLst/>
          </a:prstGeom>
          <a:noFill/>
        </p:spPr>
        <p:txBody>
          <a:bodyPr wrap="square">
            <a:spAutoFit/>
          </a:bodyPr>
          <a:lstStyle/>
          <a:p>
            <a:pPr algn="just"/>
            <a:r>
              <a:rPr lang="en-ID" sz="2000" dirty="0" err="1">
                <a:latin typeface="Abadi" panose="020B0604020104020204" pitchFamily="34" charset="0"/>
              </a:rPr>
              <a:t>Tindak</a:t>
            </a:r>
            <a:r>
              <a:rPr lang="en-ID" sz="2000" dirty="0">
                <a:latin typeface="Abadi" panose="020B0604020104020204" pitchFamily="34" charset="0"/>
              </a:rPr>
              <a:t> </a:t>
            </a:r>
            <a:r>
              <a:rPr lang="en-ID" sz="2000" dirty="0" err="1">
                <a:latin typeface="Abadi" panose="020B0604020104020204" pitchFamily="34" charset="0"/>
              </a:rPr>
              <a:t>lanjut</a:t>
            </a:r>
            <a:r>
              <a:rPr lang="en-ID" sz="2000" dirty="0">
                <a:latin typeface="Abadi" panose="020B0604020104020204" pitchFamily="34" charset="0"/>
              </a:rPr>
              <a:t> </a:t>
            </a:r>
            <a:r>
              <a:rPr lang="en-ID" sz="2000" dirty="0" err="1">
                <a:latin typeface="Abadi" panose="020B0604020104020204" pitchFamily="34" charset="0"/>
              </a:rPr>
              <a:t>atas</a:t>
            </a:r>
            <a:r>
              <a:rPr lang="en-ID" sz="2000" dirty="0">
                <a:latin typeface="Abadi" panose="020B0604020104020204" pitchFamily="34" charset="0"/>
              </a:rPr>
              <a:t> </a:t>
            </a:r>
            <a:r>
              <a:rPr lang="en-ID" sz="2000" dirty="0" err="1">
                <a:latin typeface="Abadi" panose="020B0604020104020204" pitchFamily="34" charset="0"/>
              </a:rPr>
              <a:t>Monev</a:t>
            </a:r>
            <a:r>
              <a:rPr lang="en-ID" sz="2000" dirty="0">
                <a:latin typeface="Abadi" panose="020B0604020104020204" pitchFamily="34" charset="0"/>
              </a:rPr>
              <a:t> Risk Register </a:t>
            </a:r>
            <a:r>
              <a:rPr lang="en-ID" sz="2000" dirty="0" err="1">
                <a:latin typeface="Abadi" panose="020B0604020104020204" pitchFamily="34" charset="0"/>
              </a:rPr>
              <a:t>diperlukan</a:t>
            </a:r>
            <a:r>
              <a:rPr lang="en-ID" sz="2000" dirty="0">
                <a:latin typeface="Abadi" panose="020B0604020104020204" pitchFamily="34" charset="0"/>
              </a:rPr>
              <a:t> </a:t>
            </a:r>
            <a:r>
              <a:rPr lang="en-ID" sz="2000" dirty="0" err="1">
                <a:latin typeface="Abadi" panose="020B0604020104020204" pitchFamily="34" charset="0"/>
              </a:rPr>
              <a:t>dalam</a:t>
            </a:r>
            <a:r>
              <a:rPr lang="en-ID" sz="2000" dirty="0">
                <a:latin typeface="Abadi" panose="020B0604020104020204" pitchFamily="34" charset="0"/>
              </a:rPr>
              <a:t> </a:t>
            </a:r>
            <a:r>
              <a:rPr lang="en-ID" sz="2000" dirty="0" err="1">
                <a:latin typeface="Abadi" panose="020B0604020104020204" pitchFamily="34" charset="0"/>
              </a:rPr>
              <a:t>peningkatan</a:t>
            </a:r>
            <a:r>
              <a:rPr lang="en-ID" sz="2000" dirty="0">
                <a:latin typeface="Abadi" panose="020B0604020104020204" pitchFamily="34" charset="0"/>
              </a:rPr>
              <a:t> </a:t>
            </a:r>
            <a:r>
              <a:rPr lang="en-ID" sz="2000" dirty="0" err="1">
                <a:latin typeface="Abadi" panose="020B0604020104020204" pitchFamily="34" charset="0"/>
              </a:rPr>
              <a:t>kualitas</a:t>
            </a:r>
            <a:r>
              <a:rPr lang="en-ID" sz="2000" dirty="0">
                <a:latin typeface="Abadi" panose="020B0604020104020204" pitchFamily="34" charset="0"/>
              </a:rPr>
              <a:t> </a:t>
            </a:r>
            <a:r>
              <a:rPr lang="en-ID" sz="2000" dirty="0" err="1">
                <a:latin typeface="Abadi" panose="020B0604020104020204" pitchFamily="34" charset="0"/>
              </a:rPr>
              <a:t>evaluasi</a:t>
            </a:r>
            <a:r>
              <a:rPr lang="en-ID" sz="2000" dirty="0">
                <a:latin typeface="Abadi" panose="020B0604020104020204" pitchFamily="34" charset="0"/>
              </a:rPr>
              <a:t> </a:t>
            </a:r>
            <a:r>
              <a:rPr lang="en-ID" sz="2000" dirty="0" err="1">
                <a:latin typeface="Abadi" panose="020B0604020104020204" pitchFamily="34" charset="0"/>
              </a:rPr>
              <a:t>kinerja</a:t>
            </a:r>
            <a:r>
              <a:rPr lang="en-ID" sz="2000" dirty="0">
                <a:latin typeface="Abadi" panose="020B0604020104020204" pitchFamily="34" charset="0"/>
              </a:rPr>
              <a:t> dan </a:t>
            </a:r>
            <a:r>
              <a:rPr lang="en-ID" sz="2000" dirty="0" err="1">
                <a:latin typeface="Abadi" panose="020B0604020104020204" pitchFamily="34" charset="0"/>
              </a:rPr>
              <a:t>sekaligus</a:t>
            </a:r>
            <a:r>
              <a:rPr lang="en-ID" sz="2000" dirty="0">
                <a:latin typeface="Abadi" panose="020B0604020104020204" pitchFamily="34" charset="0"/>
              </a:rPr>
              <a:t> </a:t>
            </a:r>
            <a:r>
              <a:rPr lang="en-ID" sz="2000" dirty="0" err="1">
                <a:latin typeface="Abadi" panose="020B0604020104020204" pitchFamily="34" charset="0"/>
              </a:rPr>
              <a:t>sebagai</a:t>
            </a:r>
            <a:r>
              <a:rPr lang="en-ID" sz="2000" dirty="0">
                <a:latin typeface="Abadi" panose="020B0604020104020204" pitchFamily="34" charset="0"/>
              </a:rPr>
              <a:t> </a:t>
            </a:r>
            <a:r>
              <a:rPr lang="en-ID" sz="2000" dirty="0" err="1">
                <a:latin typeface="Abadi" panose="020B0604020104020204" pitchFamily="34" charset="0"/>
              </a:rPr>
              <a:t>penerapan</a:t>
            </a:r>
            <a:r>
              <a:rPr lang="en-ID" sz="2000" dirty="0">
                <a:latin typeface="Abadi" panose="020B0604020104020204" pitchFamily="34" charset="0"/>
              </a:rPr>
              <a:t> </a:t>
            </a:r>
            <a:r>
              <a:rPr lang="en-ID" sz="2000" dirty="0" err="1">
                <a:latin typeface="Abadi" panose="020B0604020104020204" pitchFamily="34" charset="0"/>
              </a:rPr>
              <a:t>pengambilan</a:t>
            </a:r>
            <a:r>
              <a:rPr lang="en-ID" sz="2000" dirty="0">
                <a:latin typeface="Abadi" panose="020B0604020104020204" pitchFamily="34" charset="0"/>
              </a:rPr>
              <a:t> </a:t>
            </a:r>
            <a:r>
              <a:rPr lang="en-ID" sz="2000" dirty="0" err="1">
                <a:latin typeface="Abadi" panose="020B0604020104020204" pitchFamily="34" charset="0"/>
              </a:rPr>
              <a:t>keputusan</a:t>
            </a:r>
            <a:r>
              <a:rPr lang="en-ID" sz="2000" dirty="0">
                <a:latin typeface="Abadi" panose="020B0604020104020204" pitchFamily="34" charset="0"/>
              </a:rPr>
              <a:t> </a:t>
            </a:r>
            <a:r>
              <a:rPr lang="en-ID" sz="2000" dirty="0" err="1">
                <a:latin typeface="Abadi" panose="020B0604020104020204" pitchFamily="34" charset="0"/>
              </a:rPr>
              <a:t>berbasis</a:t>
            </a:r>
            <a:r>
              <a:rPr lang="en-ID" sz="2000" dirty="0">
                <a:latin typeface="Abadi" panose="020B0604020104020204" pitchFamily="34" charset="0"/>
              </a:rPr>
              <a:t> </a:t>
            </a:r>
            <a:r>
              <a:rPr lang="en-ID" sz="2000" dirty="0" err="1">
                <a:latin typeface="Abadi" panose="020B0604020104020204" pitchFamily="34" charset="0"/>
              </a:rPr>
              <a:t>manajemen</a:t>
            </a:r>
            <a:r>
              <a:rPr lang="en-ID" sz="2000" dirty="0">
                <a:latin typeface="Abadi" panose="020B0604020104020204" pitchFamily="34" charset="0"/>
              </a:rPr>
              <a:t> </a:t>
            </a:r>
            <a:r>
              <a:rPr lang="en-ID" sz="2000" dirty="0" err="1">
                <a:latin typeface="Abadi" panose="020B0604020104020204" pitchFamily="34" charset="0"/>
              </a:rPr>
              <a:t>risiko</a:t>
            </a:r>
            <a:r>
              <a:rPr lang="en-ID" sz="2000" dirty="0">
                <a:latin typeface="Abadi" panose="020B0604020104020204" pitchFamily="34" charset="0"/>
              </a:rPr>
              <a:t>. </a:t>
            </a:r>
          </a:p>
        </p:txBody>
      </p:sp>
    </p:spTree>
    <p:extLst>
      <p:ext uri="{BB962C8B-B14F-4D97-AF65-F5344CB8AC3E}">
        <p14:creationId xmlns:p14="http://schemas.microsoft.com/office/powerpoint/2010/main" val="3762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pPr algn="just"/>
            <a:r>
              <a:rPr lang="it-IT" sz="3200" b="1" dirty="0">
                <a:latin typeface="Cera Pro"/>
              </a:rPr>
              <a:t>Monev Manajemen Risiko DMB</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18</a:t>
            </a:fld>
            <a:endParaRPr lang="id-ID" dirty="0"/>
          </a:p>
        </p:txBody>
      </p:sp>
      <p:graphicFrame>
        <p:nvGraphicFramePr>
          <p:cNvPr id="5" name="Table 4">
            <a:extLst>
              <a:ext uri="{FF2B5EF4-FFF2-40B4-BE49-F238E27FC236}">
                <a16:creationId xmlns:a16="http://schemas.microsoft.com/office/drawing/2014/main" id="{B4B7155A-8761-0387-76C8-D6BEE5640E6A}"/>
              </a:ext>
            </a:extLst>
          </p:cNvPr>
          <p:cNvGraphicFramePr>
            <a:graphicFrameLocks noGrp="1"/>
          </p:cNvGraphicFramePr>
          <p:nvPr>
            <p:extLst>
              <p:ext uri="{D42A27DB-BD31-4B8C-83A1-F6EECF244321}">
                <p14:modId xmlns:p14="http://schemas.microsoft.com/office/powerpoint/2010/main" val="2446266732"/>
              </p:ext>
            </p:extLst>
          </p:nvPr>
        </p:nvGraphicFramePr>
        <p:xfrm>
          <a:off x="334170" y="657212"/>
          <a:ext cx="11553030" cy="5784228"/>
        </p:xfrm>
        <a:graphic>
          <a:graphicData uri="http://schemas.openxmlformats.org/drawingml/2006/table">
            <a:tbl>
              <a:tblPr firstRow="1" firstCol="1" bandRow="1">
                <a:tableStyleId>{5C22544A-7EE6-4342-B048-85BDC9FD1C3A}</a:tableStyleId>
              </a:tblPr>
              <a:tblGrid>
                <a:gridCol w="5671356">
                  <a:extLst>
                    <a:ext uri="{9D8B030D-6E8A-4147-A177-3AD203B41FA5}">
                      <a16:colId xmlns:a16="http://schemas.microsoft.com/office/drawing/2014/main" val="1434155727"/>
                    </a:ext>
                  </a:extLst>
                </a:gridCol>
                <a:gridCol w="5881674">
                  <a:extLst>
                    <a:ext uri="{9D8B030D-6E8A-4147-A177-3AD203B41FA5}">
                      <a16:colId xmlns:a16="http://schemas.microsoft.com/office/drawing/2014/main" val="2002802541"/>
                    </a:ext>
                  </a:extLst>
                </a:gridCol>
              </a:tblGrid>
              <a:tr h="297828">
                <a:tc>
                  <a:txBody>
                    <a:bodyPr/>
                    <a:lstStyle/>
                    <a:p>
                      <a:pPr algn="ctr"/>
                      <a:r>
                        <a:rPr lang="en-US" sz="1800" b="1" dirty="0">
                          <a:solidFill>
                            <a:schemeClr val="bg1"/>
                          </a:solidFill>
                          <a:effectLst/>
                          <a:latin typeface="+mn-lt"/>
                          <a:ea typeface="Times New Roman" panose="02020603050405020304" pitchFamily="18" charset="0"/>
                        </a:rPr>
                        <a:t>Hasil </a:t>
                      </a:r>
                      <a:r>
                        <a:rPr lang="en-US" sz="1800" b="1" dirty="0" err="1">
                          <a:solidFill>
                            <a:schemeClr val="bg1"/>
                          </a:solidFill>
                          <a:effectLst/>
                          <a:latin typeface="+mn-lt"/>
                          <a:ea typeface="Times New Roman" panose="02020603050405020304" pitchFamily="18" charset="0"/>
                        </a:rPr>
                        <a:t>Reviu</a:t>
                      </a:r>
                      <a:endParaRPr lang="en-ID" sz="1800" b="1" dirty="0">
                        <a:solidFill>
                          <a:schemeClr val="bg1"/>
                        </a:solidFill>
                        <a:effectLst/>
                        <a:latin typeface="+mn-lt"/>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1800" b="1" dirty="0" err="1">
                          <a:solidFill>
                            <a:schemeClr val="bg1"/>
                          </a:solidFill>
                          <a:effectLst/>
                          <a:latin typeface="+mn-lt"/>
                          <a:ea typeface="Times New Roman" panose="02020603050405020304" pitchFamily="18" charset="0"/>
                        </a:rPr>
                        <a:t>Tindak</a:t>
                      </a:r>
                      <a:r>
                        <a:rPr lang="en-US" sz="1800" b="1" dirty="0">
                          <a:solidFill>
                            <a:schemeClr val="bg1"/>
                          </a:solidFill>
                          <a:effectLst/>
                          <a:latin typeface="+mn-lt"/>
                          <a:ea typeface="Times New Roman" panose="02020603050405020304" pitchFamily="18" charset="0"/>
                        </a:rPr>
                        <a:t> </a:t>
                      </a:r>
                      <a:r>
                        <a:rPr lang="en-US" sz="1800" b="1" dirty="0" err="1">
                          <a:solidFill>
                            <a:schemeClr val="bg1"/>
                          </a:solidFill>
                          <a:effectLst/>
                          <a:latin typeface="+mn-lt"/>
                          <a:ea typeface="Times New Roman" panose="02020603050405020304" pitchFamily="18" charset="0"/>
                        </a:rPr>
                        <a:t>Lanjut</a:t>
                      </a:r>
                      <a:endParaRPr lang="en-ID" sz="1800" b="1" dirty="0">
                        <a:solidFill>
                          <a:schemeClr val="bg1"/>
                        </a:solidFill>
                        <a:effectLst/>
                        <a:latin typeface="+mn-lt"/>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7498426"/>
                  </a:ext>
                </a:extLst>
              </a:tr>
              <a:tr h="1673591">
                <a:tc>
                  <a:txBody>
                    <a:bodyPr/>
                    <a:lstStyle/>
                    <a:p>
                      <a:pPr algn="just"/>
                      <a:r>
                        <a:rPr lang="en-US" sz="1500" b="1" dirty="0">
                          <a:solidFill>
                            <a:schemeClr val="tx1"/>
                          </a:solidFill>
                          <a:effectLst/>
                          <a:latin typeface="Abadi" panose="020B0604020104020204" pitchFamily="34" charset="0"/>
                        </a:rPr>
                        <a:t>R2.  </a:t>
                      </a:r>
                      <a:r>
                        <a:rPr lang="en-US" sz="1500" b="1" dirty="0" err="1">
                          <a:solidFill>
                            <a:schemeClr val="tx1"/>
                          </a:solidFill>
                          <a:effectLst/>
                          <a:latin typeface="Abadi" panose="020B0604020104020204" pitchFamily="34" charset="0"/>
                        </a:rPr>
                        <a:t>Faktor</a:t>
                      </a:r>
                      <a:r>
                        <a:rPr lang="en-US" sz="1500" b="1" dirty="0">
                          <a:solidFill>
                            <a:schemeClr val="tx1"/>
                          </a:solidFill>
                          <a:effectLst/>
                          <a:latin typeface="Abadi" panose="020B0604020104020204" pitchFamily="34" charset="0"/>
                        </a:rPr>
                        <a:t> Fundamental (</a:t>
                      </a:r>
                      <a:r>
                        <a:rPr lang="en-US" sz="1500" b="1" dirty="0" err="1">
                          <a:solidFill>
                            <a:schemeClr val="tx1"/>
                          </a:solidFill>
                          <a:effectLst/>
                          <a:latin typeface="Abadi" panose="020B0604020104020204" pitchFamily="34" charset="0"/>
                        </a:rPr>
                        <a:t>Permintaan</a:t>
                      </a:r>
                      <a:r>
                        <a:rPr lang="en-US" sz="1500" b="1" dirty="0">
                          <a:solidFill>
                            <a:schemeClr val="tx1"/>
                          </a:solidFill>
                          <a:effectLst/>
                          <a:latin typeface="Abadi" panose="020B0604020104020204" pitchFamily="34" charset="0"/>
                        </a:rPr>
                        <a:t> dan </a:t>
                      </a:r>
                      <a:r>
                        <a:rPr lang="en-US" sz="1500" b="1" dirty="0" err="1">
                          <a:solidFill>
                            <a:schemeClr val="tx1"/>
                          </a:solidFill>
                          <a:effectLst/>
                          <a:latin typeface="Abadi" panose="020B0604020104020204" pitchFamily="34" charset="0"/>
                        </a:rPr>
                        <a:t>Pasokan</a:t>
                      </a:r>
                      <a:r>
                        <a:rPr lang="en-US" sz="1500" b="1" dirty="0">
                          <a:solidFill>
                            <a:schemeClr val="tx1"/>
                          </a:solidFill>
                          <a:effectLst/>
                          <a:latin typeface="Abadi" panose="020B0604020104020204" pitchFamily="34" charset="0"/>
                        </a:rPr>
                        <a:t>) dan Non Fundamental (</a:t>
                      </a:r>
                      <a:r>
                        <a:rPr lang="en-US" sz="1500" b="1" dirty="0" err="1">
                          <a:solidFill>
                            <a:schemeClr val="tx1"/>
                          </a:solidFill>
                          <a:effectLst/>
                          <a:latin typeface="Abadi" panose="020B0604020104020204" pitchFamily="34" charset="0"/>
                        </a:rPr>
                        <a:t>Situasi</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Perekonomian</a:t>
                      </a:r>
                      <a:r>
                        <a:rPr lang="en-US" sz="1500" b="1" dirty="0">
                          <a:solidFill>
                            <a:schemeClr val="tx1"/>
                          </a:solidFill>
                          <a:effectLst/>
                          <a:latin typeface="Abadi" panose="020B0604020104020204" pitchFamily="34" charset="0"/>
                        </a:rPr>
                        <a:t> Dunia, </a:t>
                      </a:r>
                      <a:r>
                        <a:rPr lang="en-US" sz="1500" b="1" dirty="0" err="1">
                          <a:solidFill>
                            <a:schemeClr val="tx1"/>
                          </a:solidFill>
                          <a:effectLst/>
                          <a:latin typeface="Abadi" panose="020B0604020104020204" pitchFamily="34" charset="0"/>
                        </a:rPr>
                        <a:t>Geopolitik</a:t>
                      </a:r>
                      <a:r>
                        <a:rPr lang="en-US" sz="1500" b="1" dirty="0">
                          <a:solidFill>
                            <a:schemeClr val="tx1"/>
                          </a:solidFill>
                          <a:effectLst/>
                          <a:latin typeface="Abadi" panose="020B0604020104020204" pitchFamily="34" charset="0"/>
                        </a:rPr>
                        <a:t>, Nilai Dollar, </a:t>
                      </a:r>
                      <a:r>
                        <a:rPr lang="en-US" sz="1500" b="1" dirty="0" err="1">
                          <a:solidFill>
                            <a:schemeClr val="tx1"/>
                          </a:solidFill>
                          <a:effectLst/>
                          <a:latin typeface="Abadi" panose="020B0604020104020204" pitchFamily="34" charset="0"/>
                        </a:rPr>
                        <a:t>Spekulasi</a:t>
                      </a:r>
                      <a:r>
                        <a:rPr lang="en-US" sz="1500" b="1" dirty="0">
                          <a:solidFill>
                            <a:schemeClr val="tx1"/>
                          </a:solidFill>
                          <a:effectLst/>
                          <a:latin typeface="Abadi" panose="020B0604020104020204" pitchFamily="34" charset="0"/>
                        </a:rPr>
                        <a:t> di Pasar </a:t>
                      </a:r>
                      <a:r>
                        <a:rPr lang="en-US" sz="1500" b="1" dirty="0" err="1">
                          <a:solidFill>
                            <a:schemeClr val="tx1"/>
                          </a:solidFill>
                          <a:effectLst/>
                          <a:latin typeface="Abadi" panose="020B0604020104020204" pitchFamily="34" charset="0"/>
                        </a:rPr>
                        <a:t>Berjangka</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Cuaca</a:t>
                      </a:r>
                      <a:r>
                        <a:rPr lang="en-US" sz="1500" b="1" dirty="0">
                          <a:solidFill>
                            <a:schemeClr val="tx1"/>
                          </a:solidFill>
                          <a:effectLst/>
                          <a:latin typeface="Abadi" panose="020B0604020104020204" pitchFamily="34" charset="0"/>
                        </a:rPr>
                        <a:t> dan </a:t>
                      </a:r>
                      <a:r>
                        <a:rPr lang="en-US" sz="1500" b="1" dirty="0" err="1">
                          <a:solidFill>
                            <a:schemeClr val="tx1"/>
                          </a:solidFill>
                          <a:effectLst/>
                          <a:latin typeface="Abadi" panose="020B0604020104020204" pitchFamily="34" charset="0"/>
                        </a:rPr>
                        <a:t>gangguan</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terhadap</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suplai</a:t>
                      </a:r>
                      <a:r>
                        <a:rPr lang="en-US" sz="1500" b="1" dirty="0">
                          <a:solidFill>
                            <a:schemeClr val="tx1"/>
                          </a:solidFill>
                          <a:effectLst/>
                          <a:latin typeface="Abadi" panose="020B0604020104020204" pitchFamily="34" charset="0"/>
                        </a:rPr>
                        <a:t>) yang </a:t>
                      </a:r>
                      <a:r>
                        <a:rPr lang="en-US" sz="1500" b="1" dirty="0" err="1">
                          <a:solidFill>
                            <a:schemeClr val="tx1"/>
                          </a:solidFill>
                          <a:effectLst/>
                          <a:latin typeface="Abadi" panose="020B0604020104020204" pitchFamily="34" charset="0"/>
                        </a:rPr>
                        <a:t>tidak</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dapat</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dikendalikan</a:t>
                      </a:r>
                      <a:r>
                        <a:rPr lang="en-US" sz="1500" b="1" dirty="0">
                          <a:solidFill>
                            <a:schemeClr val="tx1"/>
                          </a:solidFill>
                          <a:effectLst/>
                          <a:latin typeface="Abadi" panose="020B0604020104020204" pitchFamily="34" charset="0"/>
                        </a:rPr>
                        <a:t>.</a:t>
                      </a:r>
                      <a:endParaRPr lang="en-ID" sz="1500" b="1" dirty="0">
                        <a:solidFill>
                          <a:schemeClr val="tx1"/>
                        </a:solidFill>
                        <a:effectLst/>
                        <a:latin typeface="Abadi" panose="020B0604020104020204" pitchFamily="34" charset="0"/>
                      </a:endParaRPr>
                    </a:p>
                    <a:p>
                      <a:pPr algn="just"/>
                      <a:r>
                        <a:rPr lang="en-US" sz="1500" b="0" dirty="0">
                          <a:solidFill>
                            <a:schemeClr val="tx1"/>
                          </a:solidFill>
                          <a:effectLst/>
                          <a:latin typeface="Abadi" panose="020B0604020104020204" pitchFamily="34" charset="0"/>
                        </a:rPr>
                        <a:t>  </a:t>
                      </a:r>
                      <a:endParaRPr lang="en-ID" sz="1500" b="0" dirty="0">
                        <a:solidFill>
                          <a:schemeClr val="tx1"/>
                        </a:solidFill>
                        <a:effectLst/>
                        <a:latin typeface="Abadi" panose="020B0604020104020204" pitchFamily="34" charset="0"/>
                      </a:endParaRPr>
                    </a:p>
                    <a:p>
                      <a:pPr algn="just"/>
                      <a:r>
                        <a:rPr lang="en-US" sz="1500" b="0" dirty="0" err="1">
                          <a:solidFill>
                            <a:schemeClr val="tx1"/>
                          </a:solidFill>
                          <a:effectLst/>
                          <a:latin typeface="Abadi" panose="020B0604020104020204" pitchFamily="34" charset="0"/>
                        </a:rPr>
                        <a:t>Perlu</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penjelasan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lebih</a:t>
                      </a:r>
                      <a:r>
                        <a:rPr lang="en-US" sz="1500" b="0" dirty="0">
                          <a:solidFill>
                            <a:schemeClr val="tx1"/>
                          </a:solidFill>
                          <a:effectLst/>
                          <a:latin typeface="Abadi" panose="020B0604020104020204" pitchFamily="34" charset="0"/>
                        </a:rPr>
                        <a:t> detail pada </a:t>
                      </a:r>
                      <a:r>
                        <a:rPr lang="en-US" sz="1500" b="0" dirty="0" err="1">
                          <a:solidFill>
                            <a:schemeClr val="tx1"/>
                          </a:solidFill>
                          <a:effectLst/>
                          <a:latin typeface="Abadi" panose="020B0604020104020204" pitchFamily="34" charset="0"/>
                        </a:rPr>
                        <a:t>deskripsi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mitigasinya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serta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mohon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dapat</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diberikan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bukti</a:t>
                      </a:r>
                      <a:r>
                        <a:rPr lang="en-US" sz="1500" b="0" dirty="0">
                          <a:solidFill>
                            <a:schemeClr val="tx1"/>
                          </a:solidFill>
                          <a:effectLst/>
                          <a:latin typeface="Abadi" panose="020B0604020104020204" pitchFamily="34" charset="0"/>
                        </a:rPr>
                        <a:t> data </a:t>
                      </a:r>
                      <a:r>
                        <a:rPr lang="en-US" sz="1500" b="0" dirty="0" err="1">
                          <a:solidFill>
                            <a:schemeClr val="tx1"/>
                          </a:solidFill>
                          <a:effectLst/>
                          <a:latin typeface="Abadi" panose="020B0604020104020204" pitchFamily="34" charset="0"/>
                        </a:rPr>
                        <a:t>dukung</a:t>
                      </a:r>
                      <a:r>
                        <a:rPr lang="en-US" sz="1500" b="0" dirty="0">
                          <a:solidFill>
                            <a:schemeClr val="tx1"/>
                          </a:solidFill>
                          <a:effectLst/>
                          <a:latin typeface="Abadi" panose="020B0604020104020204" pitchFamily="34" charset="0"/>
                        </a:rPr>
                        <a:t> yang </a:t>
                      </a:r>
                      <a:r>
                        <a:rPr lang="en-US" sz="1500" b="0" dirty="0" err="1">
                          <a:solidFill>
                            <a:schemeClr val="tx1"/>
                          </a:solidFill>
                          <a:effectLst/>
                          <a:latin typeface="Abadi" panose="020B0604020104020204" pitchFamily="34" charset="0"/>
                        </a:rPr>
                        <a:t>menjelaskan</a:t>
                      </a:r>
                      <a:r>
                        <a:rPr lang="en-US" sz="1500" b="0" dirty="0">
                          <a:solidFill>
                            <a:schemeClr val="tx1"/>
                          </a:solidFill>
                          <a:effectLst/>
                          <a:latin typeface="Abadi" panose="020B0604020104020204" pitchFamily="34" charset="0"/>
                        </a:rPr>
                        <a:t> risk even </a:t>
                      </a:r>
                      <a:r>
                        <a:rPr lang="en-US" sz="1500" b="0" dirty="0" err="1">
                          <a:solidFill>
                            <a:schemeClr val="tx1"/>
                          </a:solidFill>
                          <a:effectLst/>
                          <a:latin typeface="Abadi" panose="020B0604020104020204" pitchFamily="34" charset="0"/>
                        </a:rPr>
                        <a:t>serta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bukti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mitigasinya</a:t>
                      </a:r>
                      <a:r>
                        <a:rPr lang="en-US" sz="1500" b="0" dirty="0">
                          <a:solidFill>
                            <a:schemeClr val="tx1"/>
                          </a:solidFill>
                          <a:effectLst/>
                          <a:latin typeface="Abadi" panose="020B0604020104020204" pitchFamily="34" charset="0"/>
                        </a:rPr>
                        <a:t>.</a:t>
                      </a:r>
                      <a:endParaRPr lang="en-ID" sz="1500" b="0" dirty="0">
                        <a:solidFill>
                          <a:schemeClr val="tx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b="0" dirty="0">
                          <a:solidFill>
                            <a:schemeClr val="tx1"/>
                          </a:solidFill>
                          <a:effectLst/>
                          <a:latin typeface="Abadi" panose="020B0604020104020204" pitchFamily="34" charset="0"/>
                        </a:rPr>
                        <a:t>DMB </a:t>
                      </a:r>
                      <a:r>
                        <a:rPr lang="en-US" sz="1500" b="0" dirty="0" err="1">
                          <a:solidFill>
                            <a:schemeClr val="tx1"/>
                          </a:solidFill>
                          <a:effectLst/>
                          <a:latin typeface="Abadi" panose="020B0604020104020204" pitchFamily="34" charset="0"/>
                        </a:rPr>
                        <a:t>perlu</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menyampaikan</a:t>
                      </a:r>
                      <a:r>
                        <a:rPr lang="en-US" sz="1500" b="0" dirty="0">
                          <a:solidFill>
                            <a:schemeClr val="tx1"/>
                          </a:solidFill>
                          <a:effectLst/>
                          <a:latin typeface="Abadi" panose="020B0604020104020204" pitchFamily="34" charset="0"/>
                        </a:rPr>
                        <a:t> data </a:t>
                      </a:r>
                      <a:r>
                        <a:rPr lang="en-US" sz="1500" b="0" dirty="0" err="1">
                          <a:solidFill>
                            <a:schemeClr val="tx1"/>
                          </a:solidFill>
                          <a:effectLst/>
                          <a:latin typeface="Abadi" panose="020B0604020104020204" pitchFamily="34" charset="0"/>
                        </a:rPr>
                        <a:t>dukung</a:t>
                      </a:r>
                      <a:r>
                        <a:rPr lang="en-US" sz="1500" b="0" dirty="0">
                          <a:solidFill>
                            <a:schemeClr val="tx1"/>
                          </a:solidFill>
                          <a:effectLst/>
                          <a:latin typeface="Abadi" panose="020B0604020104020204" pitchFamily="34" charset="0"/>
                        </a:rPr>
                        <a:t> yang </a:t>
                      </a:r>
                      <a:r>
                        <a:rPr lang="en-US" sz="1500" b="0" dirty="0" err="1">
                          <a:solidFill>
                            <a:schemeClr val="tx1"/>
                          </a:solidFill>
                          <a:effectLst/>
                          <a:latin typeface="Abadi" panose="020B0604020104020204" pitchFamily="34" charset="0"/>
                        </a:rPr>
                        <a:t>dapat</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menjelaskan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risiko</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tersebut</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sehingga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mencerminkan</a:t>
                      </a:r>
                      <a:r>
                        <a:rPr lang="en-US" sz="1500" b="0" dirty="0">
                          <a:solidFill>
                            <a:schemeClr val="tx1"/>
                          </a:solidFill>
                          <a:effectLst/>
                          <a:latin typeface="Abadi" panose="020B0604020104020204" pitchFamily="34" charset="0"/>
                        </a:rPr>
                        <a:t> likelihood dan </a:t>
                      </a:r>
                      <a:r>
                        <a:rPr lang="en-US" sz="1500" b="0" dirty="0" err="1">
                          <a:solidFill>
                            <a:schemeClr val="tx1"/>
                          </a:solidFill>
                          <a:effectLst/>
                          <a:latin typeface="Abadi" panose="020B0604020104020204" pitchFamily="34" charset="0"/>
                        </a:rPr>
                        <a:t>dijelaskan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lagi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mengenai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rencana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realisasi</a:t>
                      </a:r>
                      <a:r>
                        <a:rPr lang="en-US" sz="1500" b="0" dirty="0">
                          <a:solidFill>
                            <a:schemeClr val="tx1"/>
                          </a:solidFill>
                          <a:effectLst/>
                          <a:latin typeface="Abadi" panose="020B0604020104020204" pitchFamily="34" charset="0"/>
                        </a:rPr>
                        <a:t> pada </a:t>
                      </a:r>
                      <a:r>
                        <a:rPr lang="en-US" sz="1500" b="0" dirty="0" err="1">
                          <a:solidFill>
                            <a:schemeClr val="tx1"/>
                          </a:solidFill>
                          <a:effectLst/>
                          <a:latin typeface="Abadi" panose="020B0604020104020204" pitchFamily="34" charset="0"/>
                        </a:rPr>
                        <a:t>deskripsi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risiko</a:t>
                      </a:r>
                      <a:endParaRPr lang="en-ID" sz="1500" b="0" dirty="0">
                        <a:solidFill>
                          <a:schemeClr val="tx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6990716"/>
                  </a:ext>
                </a:extLst>
              </a:tr>
              <a:tr h="1450446">
                <a:tc>
                  <a:txBody>
                    <a:bodyPr/>
                    <a:lstStyle/>
                    <a:p>
                      <a:pPr algn="just"/>
                      <a:r>
                        <a:rPr lang="en-US" sz="1500" b="1" dirty="0">
                          <a:solidFill>
                            <a:schemeClr val="tx1"/>
                          </a:solidFill>
                          <a:effectLst/>
                          <a:latin typeface="Abadi" panose="020B0604020104020204" pitchFamily="34" charset="0"/>
                        </a:rPr>
                        <a:t>R3 </a:t>
                      </a:r>
                      <a:r>
                        <a:rPr lang="en-US" sz="1500" b="1" dirty="0" err="1">
                          <a:solidFill>
                            <a:schemeClr val="tx1"/>
                          </a:solidFill>
                          <a:effectLst/>
                          <a:latin typeface="Abadi" panose="020B0604020104020204" pitchFamily="34" charset="0"/>
                        </a:rPr>
                        <a:t>Realisasi</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Capaian</a:t>
                      </a:r>
                      <a:r>
                        <a:rPr lang="en-US" sz="1500" b="1" dirty="0">
                          <a:solidFill>
                            <a:schemeClr val="tx1"/>
                          </a:solidFill>
                          <a:effectLst/>
                          <a:latin typeface="Abadi" panose="020B0604020104020204" pitchFamily="34" charset="0"/>
                        </a:rPr>
                        <a:t> TKDN </a:t>
                      </a:r>
                      <a:r>
                        <a:rPr lang="en-US" sz="1500" b="1" dirty="0" err="1">
                          <a:solidFill>
                            <a:schemeClr val="tx1"/>
                          </a:solidFill>
                          <a:effectLst/>
                          <a:latin typeface="Abadi" panose="020B0604020104020204" pitchFamily="34" charset="0"/>
                        </a:rPr>
                        <a:t>lebih</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rendah</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dari</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Komitmen</a:t>
                      </a:r>
                      <a:r>
                        <a:rPr lang="en-US" sz="1500" b="1" dirty="0">
                          <a:solidFill>
                            <a:schemeClr val="tx1"/>
                          </a:solidFill>
                          <a:effectLst/>
                          <a:latin typeface="Abadi" panose="020B0604020104020204" pitchFamily="34" charset="0"/>
                        </a:rPr>
                        <a:t> TKDN. </a:t>
                      </a:r>
                      <a:endParaRPr lang="en-ID" sz="1500" b="1" dirty="0">
                        <a:solidFill>
                          <a:schemeClr val="tx1"/>
                        </a:solidFill>
                        <a:effectLst/>
                        <a:latin typeface="Abadi" panose="020B0604020104020204" pitchFamily="34" charset="0"/>
                      </a:endParaRPr>
                    </a:p>
                    <a:p>
                      <a:pPr algn="just"/>
                      <a:r>
                        <a:rPr lang="en-US" sz="1500" b="0" dirty="0">
                          <a:solidFill>
                            <a:schemeClr val="tx1"/>
                          </a:solidFill>
                          <a:effectLst/>
                          <a:latin typeface="Abadi" panose="020B0604020104020204" pitchFamily="34" charset="0"/>
                        </a:rPr>
                        <a:t> </a:t>
                      </a:r>
                      <a:endParaRPr lang="en-ID" sz="1500" b="0" dirty="0">
                        <a:solidFill>
                          <a:schemeClr val="tx1"/>
                        </a:solidFill>
                        <a:effectLst/>
                        <a:latin typeface="Abadi" panose="020B0604020104020204" pitchFamily="34" charset="0"/>
                      </a:endParaRPr>
                    </a:p>
                    <a:p>
                      <a:pPr algn="just"/>
                      <a:r>
                        <a:rPr lang="en-US" sz="1500" b="0" dirty="0">
                          <a:solidFill>
                            <a:schemeClr val="tx1"/>
                          </a:solidFill>
                          <a:effectLst/>
                          <a:latin typeface="Abadi" panose="020B0604020104020204" pitchFamily="34" charset="0"/>
                        </a:rPr>
                        <a:t>Agar </a:t>
                      </a:r>
                      <a:r>
                        <a:rPr lang="en-US" sz="1500" b="0" dirty="0" err="1">
                          <a:solidFill>
                            <a:schemeClr val="tx1"/>
                          </a:solidFill>
                          <a:effectLst/>
                          <a:latin typeface="Abadi" panose="020B0604020104020204" pitchFamily="34" charset="0"/>
                        </a:rPr>
                        <a:t>dijelaskan</a:t>
                      </a:r>
                      <a:r>
                        <a:rPr lang="en-US" sz="1500" b="0" dirty="0">
                          <a:solidFill>
                            <a:schemeClr val="tx1"/>
                          </a:solidFill>
                          <a:effectLst/>
                          <a:latin typeface="Abadi" panose="020B0604020104020204" pitchFamily="34" charset="0"/>
                        </a:rPr>
                        <a:t> event yang </a:t>
                      </a:r>
                      <a:r>
                        <a:rPr lang="en-US" sz="1500" b="0" dirty="0" err="1">
                          <a:solidFill>
                            <a:schemeClr val="tx1"/>
                          </a:solidFill>
                          <a:effectLst/>
                          <a:latin typeface="Abadi" panose="020B0604020104020204" pitchFamily="34" charset="0"/>
                        </a:rPr>
                        <a:t>membuktikan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bahwa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realisasi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capaian</a:t>
                      </a:r>
                      <a:r>
                        <a:rPr lang="en-US" sz="1500" b="0" dirty="0">
                          <a:solidFill>
                            <a:schemeClr val="tx1"/>
                          </a:solidFill>
                          <a:effectLst/>
                          <a:latin typeface="Abadi" panose="020B0604020104020204" pitchFamily="34" charset="0"/>
                        </a:rPr>
                        <a:t> TKDN </a:t>
                      </a:r>
                      <a:r>
                        <a:rPr lang="en-US" sz="1500" b="0" dirty="0" err="1">
                          <a:solidFill>
                            <a:schemeClr val="tx1"/>
                          </a:solidFill>
                          <a:effectLst/>
                          <a:latin typeface="Abadi" panose="020B0604020104020204" pitchFamily="34" charset="0"/>
                        </a:rPr>
                        <a:t>lebih</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rendah</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dari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komitmen</a:t>
                      </a:r>
                      <a:r>
                        <a:rPr lang="en-US" sz="1500" b="0" dirty="0">
                          <a:solidFill>
                            <a:schemeClr val="tx1"/>
                          </a:solidFill>
                          <a:effectLst/>
                          <a:latin typeface="Abadi" panose="020B0604020104020204" pitchFamily="34" charset="0"/>
                        </a:rPr>
                        <a:t> TKDN pada </a:t>
                      </a:r>
                      <a:r>
                        <a:rPr lang="en-US" sz="1500" b="0" dirty="0" err="1">
                          <a:solidFill>
                            <a:schemeClr val="tx1"/>
                          </a:solidFill>
                          <a:effectLst/>
                          <a:latin typeface="Abadi" panose="020B0604020104020204" pitchFamily="34" charset="0"/>
                        </a:rPr>
                        <a:t>kegiatan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hulu</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migas</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Risiko</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ini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dapat</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dijelaskan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hasil</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mitigasinya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berupa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hasil</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koordinasi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evaluasi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pra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masterlist</a:t>
                      </a:r>
                      <a:r>
                        <a:rPr lang="en-US" sz="1500" b="0" dirty="0">
                          <a:solidFill>
                            <a:schemeClr val="tx1"/>
                          </a:solidFill>
                          <a:effectLst/>
                          <a:latin typeface="Abadi" panose="020B0604020104020204" pitchFamily="34" charset="0"/>
                        </a:rPr>
                        <a:t> dan daftar </a:t>
                      </a:r>
                      <a:r>
                        <a:rPr lang="en-US" sz="1500" b="0" dirty="0" err="1">
                          <a:solidFill>
                            <a:schemeClr val="tx1"/>
                          </a:solidFill>
                          <a:effectLst/>
                          <a:latin typeface="Abadi" panose="020B0604020104020204" pitchFamily="34" charset="0"/>
                        </a:rPr>
                        <a:t>barang</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substitusi</a:t>
                      </a:r>
                      <a:r>
                        <a:rPr lang="en-US" sz="1500" b="0" dirty="0">
                          <a:solidFill>
                            <a:schemeClr val="tx1"/>
                          </a:solidFill>
                          <a:effectLst/>
                          <a:latin typeface="Abadi" panose="020B0604020104020204" pitchFamily="34" charset="0"/>
                        </a:rPr>
                        <a:t> yang </a:t>
                      </a:r>
                      <a:r>
                        <a:rPr lang="en-US" sz="1500" b="0" dirty="0" err="1">
                          <a:solidFill>
                            <a:schemeClr val="tx1"/>
                          </a:solidFill>
                          <a:effectLst/>
                          <a:latin typeface="Abadi" panose="020B0604020104020204" pitchFamily="34" charset="0"/>
                        </a:rPr>
                        <a:t>dapat</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dimanufaktur</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dalam</a:t>
                      </a:r>
                      <a:r>
                        <a:rPr lang="en-US" sz="1500" b="0" dirty="0">
                          <a:solidFill>
                            <a:schemeClr val="tx1"/>
                          </a:solidFill>
                          <a:effectLst/>
                          <a:latin typeface="Abadi" panose="020B0604020104020204" pitchFamily="34" charset="0"/>
                        </a:rPr>
                        <a:t> negeri.</a:t>
                      </a:r>
                      <a:endParaRPr lang="en-ID" sz="1500" b="0" dirty="0">
                        <a:solidFill>
                          <a:schemeClr val="tx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b="0" dirty="0">
                          <a:solidFill>
                            <a:schemeClr val="tx1"/>
                          </a:solidFill>
                          <a:effectLst/>
                          <a:latin typeface="Abadi" panose="020B0604020104020204" pitchFamily="34" charset="0"/>
                        </a:rPr>
                        <a:t>DMB </a:t>
                      </a:r>
                      <a:r>
                        <a:rPr lang="en-US" sz="1500" b="0" dirty="0" err="1">
                          <a:solidFill>
                            <a:schemeClr val="tx1"/>
                          </a:solidFill>
                          <a:effectLst/>
                          <a:latin typeface="Abadi" panose="020B0604020104020204" pitchFamily="34" charset="0"/>
                        </a:rPr>
                        <a:t>perlu</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menyampaikan</a:t>
                      </a:r>
                      <a:r>
                        <a:rPr lang="en-US" sz="1500" b="0" dirty="0">
                          <a:solidFill>
                            <a:schemeClr val="tx1"/>
                          </a:solidFill>
                          <a:effectLst/>
                          <a:latin typeface="Abadi" panose="020B0604020104020204" pitchFamily="34" charset="0"/>
                        </a:rPr>
                        <a:t> data </a:t>
                      </a:r>
                      <a:r>
                        <a:rPr lang="en-US" sz="1500" b="0" dirty="0" err="1">
                          <a:solidFill>
                            <a:schemeClr val="tx1"/>
                          </a:solidFill>
                          <a:effectLst/>
                          <a:latin typeface="Abadi" panose="020B0604020104020204" pitchFamily="34" charset="0"/>
                        </a:rPr>
                        <a:t>dukung</a:t>
                      </a:r>
                      <a:r>
                        <a:rPr lang="en-US" sz="1500" b="0" dirty="0">
                          <a:solidFill>
                            <a:schemeClr val="tx1"/>
                          </a:solidFill>
                          <a:effectLst/>
                          <a:latin typeface="Abadi" panose="020B0604020104020204" pitchFamily="34" charset="0"/>
                        </a:rPr>
                        <a:t> yang </a:t>
                      </a:r>
                      <a:r>
                        <a:rPr lang="en-US" sz="1500" b="0" dirty="0" err="1">
                          <a:solidFill>
                            <a:schemeClr val="tx1"/>
                          </a:solidFill>
                          <a:effectLst/>
                          <a:latin typeface="Abadi" panose="020B0604020104020204" pitchFamily="34" charset="0"/>
                        </a:rPr>
                        <a:t>dapat</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menjelaskan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risiko</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tersebut</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sehingga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mencerminkan</a:t>
                      </a:r>
                      <a:r>
                        <a:rPr lang="en-US" sz="1500" b="0" dirty="0">
                          <a:solidFill>
                            <a:schemeClr val="tx1"/>
                          </a:solidFill>
                          <a:effectLst/>
                          <a:latin typeface="Abadi" panose="020B0604020104020204" pitchFamily="34" charset="0"/>
                        </a:rPr>
                        <a:t> likelihood dan </a:t>
                      </a:r>
                      <a:r>
                        <a:rPr lang="en-US" sz="1500" b="0" dirty="0" err="1">
                          <a:solidFill>
                            <a:schemeClr val="tx1"/>
                          </a:solidFill>
                          <a:effectLst/>
                          <a:latin typeface="Abadi" panose="020B0604020104020204" pitchFamily="34" charset="0"/>
                        </a:rPr>
                        <a:t>dijelaskan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lagi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mengenai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rencana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realisasi</a:t>
                      </a:r>
                      <a:r>
                        <a:rPr lang="en-US" sz="1500" b="0" dirty="0">
                          <a:solidFill>
                            <a:schemeClr val="tx1"/>
                          </a:solidFill>
                          <a:effectLst/>
                          <a:latin typeface="Abadi" panose="020B0604020104020204" pitchFamily="34" charset="0"/>
                        </a:rPr>
                        <a:t> pada </a:t>
                      </a:r>
                      <a:r>
                        <a:rPr lang="en-US" sz="1500" b="0" dirty="0" err="1">
                          <a:solidFill>
                            <a:schemeClr val="tx1"/>
                          </a:solidFill>
                          <a:effectLst/>
                          <a:latin typeface="Abadi" panose="020B0604020104020204" pitchFamily="34" charset="0"/>
                        </a:rPr>
                        <a:t>deskripsi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risiko</a:t>
                      </a:r>
                      <a:r>
                        <a:rPr lang="en-US" sz="1500" b="0" dirty="0">
                          <a:solidFill>
                            <a:schemeClr val="tx1"/>
                          </a:solidFill>
                          <a:effectLst/>
                          <a:latin typeface="Abadi" panose="020B0604020104020204" pitchFamily="34" charset="0"/>
                        </a:rPr>
                        <a:t> </a:t>
                      </a:r>
                      <a:endParaRPr lang="en-ID" sz="1500" b="0" dirty="0">
                        <a:solidFill>
                          <a:schemeClr val="tx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8767397"/>
                  </a:ext>
                </a:extLst>
              </a:tr>
              <a:tr h="446291">
                <a:tc>
                  <a:txBody>
                    <a:bodyPr/>
                    <a:lstStyle/>
                    <a:p>
                      <a:pPr>
                        <a:tabLst>
                          <a:tab pos="600075" algn="l"/>
                        </a:tabLst>
                      </a:pPr>
                      <a:r>
                        <a:rPr lang="en-US" sz="1500" b="1" dirty="0" err="1">
                          <a:solidFill>
                            <a:schemeClr val="tx1"/>
                          </a:solidFill>
                          <a:effectLst/>
                          <a:latin typeface="Abadi" panose="020B0604020104020204" pitchFamily="34" charset="0"/>
                        </a:rPr>
                        <a:t>Catatan</a:t>
                      </a:r>
                      <a:r>
                        <a:rPr lang="en-US" sz="1500" b="1" dirty="0">
                          <a:solidFill>
                            <a:schemeClr val="tx1"/>
                          </a:solidFill>
                          <a:effectLst/>
                          <a:latin typeface="Abadi" panose="020B0604020104020204" pitchFamily="34" charset="0"/>
                        </a:rPr>
                        <a:t> </a:t>
                      </a:r>
                      <a:r>
                        <a:rPr lang="en-US" sz="1500" b="1" dirty="0" err="1">
                          <a:solidFill>
                            <a:schemeClr val="tx1"/>
                          </a:solidFill>
                          <a:effectLst/>
                          <a:latin typeface="Abadi" panose="020B0604020104020204" pitchFamily="34" charset="0"/>
                        </a:rPr>
                        <a:t>Umum</a:t>
                      </a:r>
                      <a:r>
                        <a:rPr lang="en-US" sz="1500" b="1" dirty="0">
                          <a:solidFill>
                            <a:schemeClr val="tx1"/>
                          </a:solidFill>
                          <a:effectLst/>
                          <a:latin typeface="Abadi" panose="020B0604020104020204" pitchFamily="34" charset="0"/>
                        </a:rPr>
                        <a:t> :</a:t>
                      </a:r>
                    </a:p>
                    <a:p>
                      <a:pPr marL="285750" indent="-285750">
                        <a:buFont typeface="Arial" panose="020B0604020202020204" pitchFamily="34" charset="0"/>
                        <a:buChar char="•"/>
                        <a:tabLst>
                          <a:tab pos="600075" algn="l"/>
                        </a:tabLst>
                      </a:pPr>
                      <a:r>
                        <a:rPr lang="en-US" sz="1500" b="0" dirty="0">
                          <a:solidFill>
                            <a:schemeClr val="tx1"/>
                          </a:solidFill>
                          <a:effectLst/>
                          <a:latin typeface="Abadi" panose="020B0604020104020204" pitchFamily="34" charset="0"/>
                        </a:rPr>
                        <a:t>DMB </a:t>
                      </a:r>
                      <a:r>
                        <a:rPr lang="en-US" sz="1500" b="0" dirty="0" err="1">
                          <a:solidFill>
                            <a:schemeClr val="tx1"/>
                          </a:solidFill>
                          <a:effectLst/>
                          <a:latin typeface="Abadi" panose="020B0604020104020204" pitchFamily="34" charset="0"/>
                        </a:rPr>
                        <a:t>belum</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mengisi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deskripsi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tindakan</a:t>
                      </a:r>
                      <a:r>
                        <a:rPr lang="en-US" sz="1500" b="0" dirty="0">
                          <a:solidFill>
                            <a:schemeClr val="tx1"/>
                          </a:solidFill>
                          <a:effectLst/>
                          <a:latin typeface="Abadi" panose="020B0604020104020204" pitchFamily="34" charset="0"/>
                        </a:rPr>
                        <a:t> yang </a:t>
                      </a:r>
                      <a:r>
                        <a:rPr lang="en-US" sz="1500" b="0" dirty="0" err="1">
                          <a:solidFill>
                            <a:schemeClr val="tx1"/>
                          </a:solidFill>
                          <a:effectLst/>
                          <a:latin typeface="Abadi" panose="020B0604020104020204" pitchFamily="34" charset="0"/>
                        </a:rPr>
                        <a:t>menunjukan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realisasi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atau</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rencana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penanggulangan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risiko</a:t>
                      </a:r>
                      <a:r>
                        <a:rPr lang="en-US" sz="1500" b="0" dirty="0">
                          <a:solidFill>
                            <a:schemeClr val="tx1"/>
                          </a:solidFill>
                          <a:effectLst/>
                          <a:latin typeface="Abadi" panose="020B0604020104020204" pitchFamily="34" charset="0"/>
                        </a:rPr>
                        <a: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tab pos="600075" algn="l"/>
                        </a:tabLst>
                        <a:defRPr/>
                      </a:pPr>
                      <a:r>
                        <a:rPr lang="en-US" sz="1500" b="0" dirty="0">
                          <a:solidFill>
                            <a:schemeClr val="tx1"/>
                          </a:solidFill>
                          <a:effectLst/>
                          <a:latin typeface="Abadi" panose="020B0604020104020204" pitchFamily="34" charset="0"/>
                        </a:rPr>
                        <a:t>Belum </a:t>
                      </a:r>
                      <a:r>
                        <a:rPr lang="en-US" sz="1500" b="0" dirty="0" err="1">
                          <a:solidFill>
                            <a:schemeClr val="tx1"/>
                          </a:solidFill>
                          <a:effectLst/>
                          <a:latin typeface="Abadi" panose="020B0604020104020204" pitchFamily="34" charset="0"/>
                        </a:rPr>
                        <a:t>adanya</a:t>
                      </a:r>
                      <a:r>
                        <a:rPr lang="en-US" sz="1500" b="0" dirty="0">
                          <a:solidFill>
                            <a:schemeClr val="tx1"/>
                          </a:solidFill>
                          <a:effectLst/>
                          <a:latin typeface="Abadi" panose="020B0604020104020204" pitchFamily="34" charset="0"/>
                        </a:rPr>
                        <a:t> RR di </a:t>
                      </a:r>
                      <a:r>
                        <a:rPr lang="en-US" sz="1500" b="1" dirty="0">
                          <a:solidFill>
                            <a:schemeClr val="tx1"/>
                          </a:solidFill>
                          <a:effectLst/>
                          <a:latin typeface="Abadi" panose="020B0604020104020204" pitchFamily="34" charset="0"/>
                        </a:rPr>
                        <a:t>level proses</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berdasarkan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hasil</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temuan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Itjen</a:t>
                      </a:r>
                      <a:r>
                        <a:rPr lang="en-US" sz="1500" b="0" dirty="0">
                          <a:solidFill>
                            <a:schemeClr val="tx1"/>
                          </a:solidFill>
                          <a:effectLst/>
                          <a:latin typeface="Abadi" panose="020B0604020104020204" pitchFamily="34" charset="0"/>
                        </a:rPr>
                        <a:t>. DMB </a:t>
                      </a:r>
                      <a:r>
                        <a:rPr lang="en-US" sz="1500" b="0" dirty="0" err="1">
                          <a:solidFill>
                            <a:schemeClr val="tx1"/>
                          </a:solidFill>
                          <a:effectLst/>
                          <a:latin typeface="Abadi" panose="020B0604020104020204" pitchFamily="34" charset="0"/>
                        </a:rPr>
                        <a:t>perlu</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memasukan</a:t>
                      </a:r>
                      <a:r>
                        <a:rPr lang="en-US" sz="1500" b="0" dirty="0">
                          <a:solidFill>
                            <a:schemeClr val="tx1"/>
                          </a:solidFill>
                          <a:effectLst/>
                          <a:latin typeface="Abadi" panose="020B0604020104020204" pitchFamily="34" charset="0"/>
                        </a:rPr>
                        <a:t> RR pada </a:t>
                      </a:r>
                      <a:r>
                        <a:rPr lang="en-US" sz="1500" b="0" dirty="0" err="1">
                          <a:solidFill>
                            <a:schemeClr val="tx1"/>
                          </a:solidFill>
                          <a:effectLst/>
                          <a:latin typeface="Abadi" panose="020B0604020104020204" pitchFamily="34" charset="0"/>
                        </a:rPr>
                        <a:t>aktivitas-aktivitas</a:t>
                      </a:r>
                      <a:r>
                        <a:rPr lang="en-US" sz="1500" b="0" dirty="0">
                          <a:solidFill>
                            <a:schemeClr val="tx1"/>
                          </a:solidFill>
                          <a:effectLst/>
                          <a:latin typeface="Abadi" panose="020B0604020104020204" pitchFamily="34" charset="0"/>
                        </a:rPr>
                        <a:t> pada </a:t>
                      </a:r>
                      <a:r>
                        <a:rPr lang="en-US" sz="1500" b="0" dirty="0" err="1">
                          <a:solidFill>
                            <a:schemeClr val="tx1"/>
                          </a:solidFill>
                          <a:effectLst/>
                          <a:latin typeface="Abadi" panose="020B0604020104020204" pitchFamily="34" charset="0"/>
                        </a:rPr>
                        <a:t>tiap</a:t>
                      </a:r>
                      <a:r>
                        <a:rPr lang="en-US" sz="1500" b="0" dirty="0">
                          <a:solidFill>
                            <a:schemeClr val="tx1"/>
                          </a:solidFill>
                          <a:effectLst/>
                          <a:latin typeface="Abadi" panose="020B0604020104020204" pitchFamily="34" charset="0"/>
                        </a:rPr>
                        <a:t> program dan </a:t>
                      </a:r>
                      <a:r>
                        <a:rPr lang="en-US" sz="1500" b="0" dirty="0" err="1">
                          <a:solidFill>
                            <a:schemeClr val="tx1"/>
                          </a:solidFill>
                          <a:effectLst/>
                          <a:latin typeface="Abadi" panose="020B0604020104020204" pitchFamily="34" charset="0"/>
                        </a:rPr>
                        <a:t>kegiatannya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terutama</a:t>
                      </a:r>
                      <a:r>
                        <a:rPr lang="en-US" sz="1500" b="0" dirty="0">
                          <a:solidFill>
                            <a:schemeClr val="tx1"/>
                          </a:solidFill>
                          <a:effectLst/>
                          <a:latin typeface="Abadi" panose="020B0604020104020204" pitchFamily="34" charset="0"/>
                        </a:rPr>
                        <a:t> yang </a:t>
                      </a:r>
                      <a:r>
                        <a:rPr lang="en-US" sz="1500" b="0" dirty="0" err="1">
                          <a:solidFill>
                            <a:schemeClr val="tx1"/>
                          </a:solidFill>
                          <a:effectLst/>
                          <a:latin typeface="Abadi" panose="020B0604020104020204" pitchFamily="34" charset="0"/>
                        </a:rPr>
                        <a:t>terkait</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dengan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perizinan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rekomendasi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antara</a:t>
                      </a:r>
                      <a:r>
                        <a:rPr lang="en-US" sz="1500" b="0" dirty="0">
                          <a:solidFill>
                            <a:schemeClr val="tx1"/>
                          </a:solidFill>
                          <a:effectLst/>
                          <a:latin typeface="Abadi" panose="020B0604020104020204" pitchFamily="34" charset="0"/>
                        </a:rPr>
                        <a:t> lain : SKUP, </a:t>
                      </a:r>
                      <a:r>
                        <a:rPr lang="en-US" sz="1500" b="0" dirty="0" err="1">
                          <a:solidFill>
                            <a:schemeClr val="tx1"/>
                          </a:solidFill>
                          <a:effectLst/>
                          <a:latin typeface="Abadi" panose="020B0604020104020204" pitchFamily="34" charset="0"/>
                        </a:rPr>
                        <a:t>Alokasi</a:t>
                      </a:r>
                      <a:r>
                        <a:rPr lang="en-US" sz="1500" b="0" dirty="0">
                          <a:solidFill>
                            <a:schemeClr val="tx1"/>
                          </a:solidFill>
                          <a:effectLst/>
                          <a:latin typeface="Abadi" panose="020B0604020104020204" pitchFamily="34" charset="0"/>
                        </a:rPr>
                        <a:t> dan Harga Gas </a:t>
                      </a:r>
                      <a:r>
                        <a:rPr lang="en-US" sz="1500" b="0" dirty="0" err="1">
                          <a:solidFill>
                            <a:schemeClr val="tx1"/>
                          </a:solidFill>
                          <a:effectLst/>
                          <a:latin typeface="Abadi" panose="020B0604020104020204" pitchFamily="34" charset="0"/>
                        </a:rPr>
                        <a:t>Bumi</a:t>
                      </a:r>
                      <a:endParaRPr lang="en-ID" sz="1500" b="0" dirty="0">
                        <a:solidFill>
                          <a:schemeClr val="tx1"/>
                        </a:solidFill>
                        <a:effectLst/>
                        <a:latin typeface="Abadi" panose="020B0604020104020204" pitchFamily="34" charset="0"/>
                        <a:ea typeface="Times New Roman" panose="02020603050405020304" pitchFamily="18" charset="0"/>
                      </a:endParaRPr>
                    </a:p>
                    <a:p>
                      <a:pPr>
                        <a:tabLst>
                          <a:tab pos="600075" algn="l"/>
                        </a:tabLst>
                      </a:pPr>
                      <a:endParaRPr lang="en-ID" sz="1500" b="0" dirty="0">
                        <a:solidFill>
                          <a:schemeClr val="tx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500" b="0" dirty="0">
                        <a:solidFill>
                          <a:schemeClr val="tx1"/>
                        </a:solidFill>
                        <a:effectLst/>
                        <a:latin typeface="Abadi" panose="020B0604020104020204" pitchFamily="34" charset="0"/>
                      </a:endParaRPr>
                    </a:p>
                    <a:p>
                      <a:pPr marL="285750" indent="-285750">
                        <a:buFont typeface="Arial" panose="020B0604020202020204" pitchFamily="34" charset="0"/>
                        <a:buChar char="•"/>
                      </a:pPr>
                      <a:r>
                        <a:rPr lang="en-US" sz="1500" b="0" dirty="0">
                          <a:solidFill>
                            <a:schemeClr val="tx1"/>
                          </a:solidFill>
                          <a:effectLst/>
                          <a:latin typeface="Abadi" panose="020B0604020104020204" pitchFamily="34" charset="0"/>
                        </a:rPr>
                        <a:t>DMB </a:t>
                      </a:r>
                      <a:r>
                        <a:rPr lang="en-US" sz="1500" b="0" dirty="0" err="1">
                          <a:solidFill>
                            <a:schemeClr val="tx1"/>
                          </a:solidFill>
                          <a:effectLst/>
                          <a:latin typeface="Abadi" panose="020B0604020104020204" pitchFamily="34" charset="0"/>
                        </a:rPr>
                        <a:t>perlu</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menambahkan</a:t>
                      </a:r>
                      <a:r>
                        <a:rPr lang="en-US" sz="1500" b="0" dirty="0">
                          <a:solidFill>
                            <a:schemeClr val="tx1"/>
                          </a:solidFill>
                          <a:effectLst/>
                          <a:latin typeface="Abadi" panose="020B0604020104020204" pitchFamily="34" charset="0"/>
                        </a:rPr>
                        <a:t> pada monitoring </a:t>
                      </a:r>
                      <a:r>
                        <a:rPr lang="en-US" sz="1500" b="0" dirty="0" err="1">
                          <a:solidFill>
                            <a:schemeClr val="tx1"/>
                          </a:solidFill>
                          <a:effectLst/>
                          <a:latin typeface="Abadi" panose="020B0604020104020204" pitchFamily="34" charset="0"/>
                        </a:rPr>
                        <a:t>deskripsi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tindakan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perihal</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realisasi</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atau</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rencana</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penanggulangan</a:t>
                      </a:r>
                      <a:r>
                        <a:rPr lang="en-US" sz="1500" b="0" dirty="0">
                          <a:solidFill>
                            <a:schemeClr val="tx1"/>
                          </a:solidFill>
                          <a:effectLst/>
                          <a:latin typeface="Abadi" panose="020B0604020104020204" pitchFamily="34" charset="0"/>
                        </a:rPr>
                        <a:t> </a:t>
                      </a:r>
                      <a:r>
                        <a:rPr lang="en-US" sz="1500" b="0" dirty="0" err="1">
                          <a:solidFill>
                            <a:schemeClr val="tx1"/>
                          </a:solidFill>
                          <a:effectLst/>
                          <a:latin typeface="Abadi" panose="020B0604020104020204" pitchFamily="34" charset="0"/>
                        </a:rPr>
                        <a:t>risiko</a:t>
                      </a:r>
                      <a:endParaRPr lang="en-US" sz="1500" b="0" dirty="0">
                        <a:solidFill>
                          <a:schemeClr val="tx1"/>
                        </a:solidFill>
                        <a:effectLst/>
                        <a:latin typeface="Abadi" panose="020B06040201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dirty="0">
                          <a:solidFill>
                            <a:schemeClr val="tx1"/>
                          </a:solidFill>
                          <a:effectLst/>
                          <a:latin typeface="Abadi" panose="020B0604020104020204" pitchFamily="34" charset="0"/>
                        </a:rPr>
                        <a:t>DMB agar </a:t>
                      </a:r>
                      <a:r>
                        <a:rPr lang="en-US" sz="1500" b="0" dirty="0" err="1">
                          <a:solidFill>
                            <a:schemeClr val="tx1"/>
                          </a:solidFill>
                          <a:effectLst/>
                          <a:latin typeface="Abadi" panose="020B0604020104020204" pitchFamily="34" charset="0"/>
                        </a:rPr>
                        <a:t>menyusun</a:t>
                      </a:r>
                      <a:r>
                        <a:rPr lang="en-US" sz="1500" b="0" dirty="0">
                          <a:solidFill>
                            <a:schemeClr val="tx1"/>
                          </a:solidFill>
                          <a:effectLst/>
                          <a:latin typeface="Abadi" panose="020B0604020104020204" pitchFamily="34" charset="0"/>
                        </a:rPr>
                        <a:t> RR </a:t>
                      </a:r>
                      <a:r>
                        <a:rPr lang="en-US" sz="1500" b="0" dirty="0" err="1">
                          <a:solidFill>
                            <a:schemeClr val="tx1"/>
                          </a:solidFill>
                          <a:effectLst/>
                          <a:latin typeface="Abadi" panose="020B0604020104020204" pitchFamily="34" charset="0"/>
                        </a:rPr>
                        <a:t>tingkat</a:t>
                      </a:r>
                      <a:r>
                        <a:rPr lang="en-US" sz="1500" b="0" dirty="0">
                          <a:solidFill>
                            <a:schemeClr val="tx1"/>
                          </a:solidFill>
                          <a:effectLst/>
                          <a:latin typeface="Abadi" panose="020B0604020104020204" pitchFamily="34" charset="0"/>
                        </a:rPr>
                        <a:t> proses pada </a:t>
                      </a:r>
                      <a:r>
                        <a:rPr lang="en-US" sz="1500" b="0" dirty="0" err="1">
                          <a:solidFill>
                            <a:schemeClr val="tx1"/>
                          </a:solidFill>
                          <a:effectLst/>
                          <a:latin typeface="Abadi" panose="020B0604020104020204" pitchFamily="34" charset="0"/>
                        </a:rPr>
                        <a:t>aktivitas-aktivitas</a:t>
                      </a:r>
                      <a:r>
                        <a:rPr lang="en-US" sz="1500" b="0" dirty="0">
                          <a:solidFill>
                            <a:schemeClr val="tx1"/>
                          </a:solidFill>
                          <a:effectLst/>
                          <a:latin typeface="Abadi" panose="020B0604020104020204" pitchFamily="34" charset="0"/>
                        </a:rPr>
                        <a:t> pada </a:t>
                      </a:r>
                      <a:r>
                        <a:rPr lang="en-US" sz="1500" b="0" dirty="0" err="1">
                          <a:solidFill>
                            <a:schemeClr val="tx1"/>
                          </a:solidFill>
                          <a:effectLst/>
                          <a:latin typeface="Abadi" panose="020B0604020104020204" pitchFamily="34" charset="0"/>
                        </a:rPr>
                        <a:t>tiap</a:t>
                      </a:r>
                      <a:r>
                        <a:rPr lang="en-US" sz="1500" b="0" dirty="0">
                          <a:solidFill>
                            <a:schemeClr val="tx1"/>
                          </a:solidFill>
                          <a:effectLst/>
                          <a:latin typeface="Abadi" panose="020B0604020104020204" pitchFamily="34" charset="0"/>
                        </a:rPr>
                        <a:t> program dan </a:t>
                      </a:r>
                      <a:r>
                        <a:rPr lang="en-US" sz="1500" b="0" dirty="0" err="1">
                          <a:solidFill>
                            <a:schemeClr val="tx1"/>
                          </a:solidFill>
                          <a:effectLst/>
                          <a:latin typeface="Abadi" panose="020B0604020104020204" pitchFamily="34" charset="0"/>
                        </a:rPr>
                        <a:t>kegiatannya</a:t>
                      </a:r>
                      <a:r>
                        <a:rPr lang="en-US" sz="1500" b="0" dirty="0">
                          <a:solidFill>
                            <a:schemeClr val="tx1"/>
                          </a:solidFill>
                          <a:effectLst/>
                          <a:latin typeface="Abadi" panose="020B0604020104020204" pitchFamily="34" charset="0"/>
                        </a:rPr>
                        <a:t>. </a:t>
                      </a:r>
                      <a:endParaRPr lang="en-ID" sz="1500" b="0" dirty="0">
                        <a:solidFill>
                          <a:schemeClr val="tx1"/>
                        </a:solidFill>
                        <a:effectLst/>
                        <a:latin typeface="Abadi" panose="020B0604020104020204" pitchFamily="34" charset="0"/>
                        <a:ea typeface="Times New Roman" panose="02020603050405020304" pitchFamily="18" charset="0"/>
                      </a:endParaRPr>
                    </a:p>
                    <a:p>
                      <a:endParaRPr lang="en-ID" sz="1500" b="0" dirty="0">
                        <a:solidFill>
                          <a:schemeClr val="tx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53504"/>
                  </a:ext>
                </a:extLst>
              </a:tr>
            </a:tbl>
          </a:graphicData>
        </a:graphic>
      </p:graphicFrame>
    </p:spTree>
    <p:extLst>
      <p:ext uri="{BB962C8B-B14F-4D97-AF65-F5344CB8AC3E}">
        <p14:creationId xmlns:p14="http://schemas.microsoft.com/office/powerpoint/2010/main" val="2283439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pPr algn="just"/>
            <a:r>
              <a:rPr lang="it-IT" sz="3200" b="1" dirty="0">
                <a:latin typeface="Cera Pro"/>
              </a:rPr>
              <a:t>Monev Manajemen Risiko DMO</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19</a:t>
            </a:fld>
            <a:endParaRPr lang="id-ID" dirty="0"/>
          </a:p>
        </p:txBody>
      </p:sp>
      <p:graphicFrame>
        <p:nvGraphicFramePr>
          <p:cNvPr id="5" name="Table 4">
            <a:extLst>
              <a:ext uri="{FF2B5EF4-FFF2-40B4-BE49-F238E27FC236}">
                <a16:creationId xmlns:a16="http://schemas.microsoft.com/office/drawing/2014/main" id="{B4B7155A-8761-0387-76C8-D6BEE5640E6A}"/>
              </a:ext>
            </a:extLst>
          </p:cNvPr>
          <p:cNvGraphicFramePr>
            <a:graphicFrameLocks noGrp="1"/>
          </p:cNvGraphicFramePr>
          <p:nvPr>
            <p:extLst>
              <p:ext uri="{D42A27DB-BD31-4B8C-83A1-F6EECF244321}">
                <p14:modId xmlns:p14="http://schemas.microsoft.com/office/powerpoint/2010/main" val="2404937684"/>
              </p:ext>
            </p:extLst>
          </p:nvPr>
        </p:nvGraphicFramePr>
        <p:xfrm>
          <a:off x="202883" y="489256"/>
          <a:ext cx="11796284" cy="5989320"/>
        </p:xfrm>
        <a:graphic>
          <a:graphicData uri="http://schemas.openxmlformats.org/drawingml/2006/table">
            <a:tbl>
              <a:tblPr firstRow="1" firstCol="1" bandRow="1">
                <a:tableStyleId>{5C22544A-7EE6-4342-B048-85BDC9FD1C3A}</a:tableStyleId>
              </a:tblPr>
              <a:tblGrid>
                <a:gridCol w="5790769">
                  <a:extLst>
                    <a:ext uri="{9D8B030D-6E8A-4147-A177-3AD203B41FA5}">
                      <a16:colId xmlns:a16="http://schemas.microsoft.com/office/drawing/2014/main" val="1434155727"/>
                    </a:ext>
                  </a:extLst>
                </a:gridCol>
                <a:gridCol w="6005515">
                  <a:extLst>
                    <a:ext uri="{9D8B030D-6E8A-4147-A177-3AD203B41FA5}">
                      <a16:colId xmlns:a16="http://schemas.microsoft.com/office/drawing/2014/main" val="2002802541"/>
                    </a:ext>
                  </a:extLst>
                </a:gridCol>
              </a:tblGrid>
              <a:tr h="250492">
                <a:tc>
                  <a:txBody>
                    <a:bodyPr/>
                    <a:lstStyle/>
                    <a:p>
                      <a:pPr algn="ctr"/>
                      <a:r>
                        <a:rPr lang="en-US" sz="1800" b="1" dirty="0">
                          <a:solidFill>
                            <a:schemeClr val="bg1"/>
                          </a:solidFill>
                          <a:effectLst/>
                          <a:latin typeface="Abadi" panose="020B0604020104020204" pitchFamily="34" charset="0"/>
                          <a:ea typeface="Times New Roman" panose="02020603050405020304" pitchFamily="18" charset="0"/>
                        </a:rPr>
                        <a:t>Hasil </a:t>
                      </a:r>
                      <a:r>
                        <a:rPr lang="en-US" sz="1800" b="1" dirty="0" err="1">
                          <a:solidFill>
                            <a:schemeClr val="bg1"/>
                          </a:solidFill>
                          <a:effectLst/>
                          <a:latin typeface="Abadi" panose="020B0604020104020204" pitchFamily="34" charset="0"/>
                          <a:ea typeface="Times New Roman" panose="02020603050405020304" pitchFamily="18" charset="0"/>
                        </a:rPr>
                        <a:t>Reviu</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1800" b="1" dirty="0" err="1">
                          <a:solidFill>
                            <a:schemeClr val="bg1"/>
                          </a:solidFill>
                          <a:effectLst/>
                          <a:latin typeface="Abadi" panose="020B0604020104020204" pitchFamily="34" charset="0"/>
                          <a:ea typeface="Times New Roman" panose="02020603050405020304" pitchFamily="18" charset="0"/>
                        </a:rPr>
                        <a:t>Tindak</a:t>
                      </a:r>
                      <a:r>
                        <a:rPr lang="en-US" sz="1800" b="1" dirty="0">
                          <a:solidFill>
                            <a:schemeClr val="bg1"/>
                          </a:solidFill>
                          <a:effectLst/>
                          <a:latin typeface="Abadi" panose="020B0604020104020204" pitchFamily="34" charset="0"/>
                          <a:ea typeface="Times New Roman" panose="02020603050405020304" pitchFamily="18" charset="0"/>
                        </a:rPr>
                        <a:t> </a:t>
                      </a:r>
                      <a:r>
                        <a:rPr lang="en-US" sz="1800" b="1" dirty="0" err="1">
                          <a:solidFill>
                            <a:schemeClr val="bg1"/>
                          </a:solidFill>
                          <a:effectLst/>
                          <a:latin typeface="Abadi" panose="020B0604020104020204" pitchFamily="34" charset="0"/>
                          <a:ea typeface="Times New Roman" panose="02020603050405020304" pitchFamily="18" charset="0"/>
                        </a:rPr>
                        <a:t>Lanjut</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7498426"/>
                  </a:ext>
                </a:extLst>
              </a:tr>
              <a:tr h="1363792">
                <a:tc>
                  <a:txBody>
                    <a:bodyPr/>
                    <a:lstStyle/>
                    <a:p>
                      <a:r>
                        <a:rPr lang="en-US" sz="1500" b="1" kern="1200" dirty="0">
                          <a:solidFill>
                            <a:schemeClr val="tx1"/>
                          </a:solidFill>
                          <a:effectLst/>
                          <a:latin typeface="Abadi" panose="020B0604020104020204" pitchFamily="34" charset="0"/>
                          <a:ea typeface="+mn-ea"/>
                          <a:cs typeface="+mn-cs"/>
                        </a:rPr>
                        <a:t>R27 Harga gas </a:t>
                      </a:r>
                      <a:r>
                        <a:rPr lang="en-US" sz="1500" b="1" kern="1200" dirty="0" err="1">
                          <a:solidFill>
                            <a:schemeClr val="tx1"/>
                          </a:solidFill>
                          <a:effectLst/>
                          <a:latin typeface="Abadi" panose="020B0604020104020204" pitchFamily="34" charset="0"/>
                          <a:ea typeface="+mn-ea"/>
                          <a:cs typeface="+mn-cs"/>
                        </a:rPr>
                        <a:t>hilir</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masih</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tinggi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lebih</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tinggi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dari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Penetapan</a:t>
                      </a:r>
                      <a:r>
                        <a:rPr lang="en-US" sz="1500" b="1" kern="1200" dirty="0">
                          <a:solidFill>
                            <a:schemeClr val="tx1"/>
                          </a:solidFill>
                          <a:effectLst/>
                          <a:latin typeface="Abadi" panose="020B0604020104020204" pitchFamily="34" charset="0"/>
                          <a:ea typeface="+mn-ea"/>
                          <a:cs typeface="+mn-cs"/>
                        </a:rPr>
                        <a:t> Harga Gas </a:t>
                      </a:r>
                      <a:r>
                        <a:rPr lang="en-US" sz="1500" b="1" kern="1200" dirty="0" err="1">
                          <a:solidFill>
                            <a:schemeClr val="tx1"/>
                          </a:solidFill>
                          <a:effectLst/>
                          <a:latin typeface="Abadi" panose="020B0604020104020204" pitchFamily="34" charset="0"/>
                          <a:ea typeface="+mn-ea"/>
                          <a:cs typeface="+mn-cs"/>
                        </a:rPr>
                        <a:t>Bumi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Tertentu</a:t>
                      </a:r>
                      <a:r>
                        <a:rPr lang="en-US" sz="1500" b="1" kern="1200" dirty="0">
                          <a:solidFill>
                            <a:schemeClr val="tx1"/>
                          </a:solidFill>
                          <a:effectLst/>
                          <a:latin typeface="Abadi" panose="020B0604020104020204" pitchFamily="34" charset="0"/>
                          <a:ea typeface="+mn-ea"/>
                          <a:cs typeface="+mn-cs"/>
                        </a:rPr>
                        <a:t>)</a:t>
                      </a:r>
                      <a:endParaRPr lang="en-ID" sz="1500" b="1" kern="1200" dirty="0">
                        <a:solidFill>
                          <a:schemeClr val="tx1"/>
                        </a:solidFill>
                        <a:effectLst/>
                        <a:latin typeface="Abadi" panose="020B0604020104020204" pitchFamily="34" charset="0"/>
                        <a:ea typeface="+mn-ea"/>
                        <a:cs typeface="+mn-cs"/>
                      </a:endParaRPr>
                    </a:p>
                    <a:p>
                      <a:r>
                        <a:rPr lang="en-US" sz="1500" b="0" kern="1200" dirty="0">
                          <a:solidFill>
                            <a:schemeClr val="tx1"/>
                          </a:solidFill>
                          <a:effectLst/>
                          <a:latin typeface="Abadi" panose="020B0604020104020204" pitchFamily="34" charset="0"/>
                          <a:ea typeface="+mn-ea"/>
                          <a:cs typeface="+mn-cs"/>
                        </a:rPr>
                        <a:t>dan </a:t>
                      </a:r>
                      <a:endParaRPr lang="en-ID" sz="1500" b="0" kern="1200" dirty="0">
                        <a:solidFill>
                          <a:schemeClr val="tx1"/>
                        </a:solidFill>
                        <a:effectLst/>
                        <a:latin typeface="Abadi" panose="020B0604020104020204" pitchFamily="34" charset="0"/>
                        <a:ea typeface="+mn-ea"/>
                        <a:cs typeface="+mn-cs"/>
                      </a:endParaRPr>
                    </a:p>
                    <a:p>
                      <a:r>
                        <a:rPr lang="en-US" sz="1500" b="1" kern="1200" dirty="0">
                          <a:solidFill>
                            <a:schemeClr val="tx1"/>
                          </a:solidFill>
                          <a:effectLst/>
                          <a:latin typeface="Abadi" panose="020B0604020104020204" pitchFamily="34" charset="0"/>
                          <a:ea typeface="+mn-ea"/>
                          <a:cs typeface="+mn-cs"/>
                        </a:rPr>
                        <a:t>R28 Harga gas </a:t>
                      </a:r>
                      <a:r>
                        <a:rPr lang="en-US" sz="1500" b="1" kern="1200" dirty="0" err="1">
                          <a:solidFill>
                            <a:schemeClr val="tx1"/>
                          </a:solidFill>
                          <a:effectLst/>
                          <a:latin typeface="Abadi" panose="020B0604020104020204" pitchFamily="34" charset="0"/>
                          <a:ea typeface="+mn-ea"/>
                          <a:cs typeface="+mn-cs"/>
                        </a:rPr>
                        <a:t>hilir</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masih</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tinggi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lebih</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tinggi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dari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Penetapan</a:t>
                      </a:r>
                      <a:r>
                        <a:rPr lang="en-US" sz="1500" b="1" kern="1200" dirty="0">
                          <a:solidFill>
                            <a:schemeClr val="tx1"/>
                          </a:solidFill>
                          <a:effectLst/>
                          <a:latin typeface="Abadi" panose="020B0604020104020204" pitchFamily="34" charset="0"/>
                          <a:ea typeface="+mn-ea"/>
                          <a:cs typeface="+mn-cs"/>
                        </a:rPr>
                        <a:t> Harga Gas </a:t>
                      </a:r>
                      <a:r>
                        <a:rPr lang="en-US" sz="1500" b="1" kern="1200" dirty="0" err="1">
                          <a:solidFill>
                            <a:schemeClr val="tx1"/>
                          </a:solidFill>
                          <a:effectLst/>
                          <a:latin typeface="Abadi" panose="020B0604020104020204" pitchFamily="34" charset="0"/>
                          <a:ea typeface="+mn-ea"/>
                          <a:cs typeface="+mn-cs"/>
                        </a:rPr>
                        <a:t>Bumi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Tertentu</a:t>
                      </a:r>
                      <a:r>
                        <a:rPr lang="en-US" sz="1500" b="1" kern="1200" dirty="0">
                          <a:solidFill>
                            <a:schemeClr val="tx1"/>
                          </a:solidFill>
                          <a:effectLst/>
                          <a:latin typeface="Abadi" panose="020B0604020104020204" pitchFamily="34" charset="0"/>
                          <a:ea typeface="+mn-ea"/>
                          <a:cs typeface="+mn-cs"/>
                        </a:rPr>
                        <a:t>)</a:t>
                      </a:r>
                      <a:br>
                        <a:rPr lang="en-US" sz="1500" b="0" kern="1200" dirty="0">
                          <a:solidFill>
                            <a:schemeClr val="tx1"/>
                          </a:solidFill>
                          <a:effectLst/>
                          <a:latin typeface="Abadi" panose="020B0604020104020204" pitchFamily="34" charset="0"/>
                          <a:ea typeface="+mn-ea"/>
                          <a:cs typeface="+mn-cs"/>
                        </a:rPr>
                      </a:br>
                      <a:br>
                        <a:rPr lang="en-US" sz="1500" b="0" kern="1200" dirty="0">
                          <a:solidFill>
                            <a:schemeClr val="tx1"/>
                          </a:solidFill>
                          <a:effectLst/>
                          <a:latin typeface="Abadi" panose="020B0604020104020204" pitchFamily="34" charset="0"/>
                          <a:ea typeface="+mn-ea"/>
                          <a:cs typeface="+mn-cs"/>
                        </a:rPr>
                      </a:br>
                      <a:r>
                        <a:rPr lang="en-US" sz="1500" b="0" kern="1200" dirty="0" err="1">
                          <a:solidFill>
                            <a:schemeClr val="tx1"/>
                          </a:solidFill>
                          <a:effectLst/>
                          <a:latin typeface="Abadi" panose="020B0604020104020204" pitchFamily="34" charset="0"/>
                          <a:ea typeface="+mn-ea"/>
                          <a:cs typeface="+mn-cs"/>
                        </a:rPr>
                        <a:t>masih</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berdasarkan</a:t>
                      </a:r>
                      <a:r>
                        <a:rPr lang="en-US" sz="1500" b="0" kern="1200" dirty="0">
                          <a:solidFill>
                            <a:schemeClr val="tx1"/>
                          </a:solidFill>
                          <a:effectLst/>
                          <a:latin typeface="Abadi" panose="020B0604020104020204" pitchFamily="34" charset="0"/>
                          <a:ea typeface="+mn-ea"/>
                          <a:cs typeface="+mn-cs"/>
                        </a:rPr>
                        <a:t> pada </a:t>
                      </a:r>
                      <a:r>
                        <a:rPr lang="en-US" sz="1500" b="0" kern="1200" dirty="0" err="1">
                          <a:solidFill>
                            <a:schemeClr val="tx1"/>
                          </a:solidFill>
                          <a:effectLst/>
                          <a:latin typeface="Abadi" panose="020B0604020104020204" pitchFamily="34" charset="0"/>
                          <a:ea typeface="+mn-ea"/>
                          <a:cs typeface="+mn-cs"/>
                        </a:rPr>
                        <a:t>organisasi</a:t>
                      </a:r>
                      <a:r>
                        <a:rPr lang="en-US" sz="1500" b="0" kern="1200" dirty="0">
                          <a:solidFill>
                            <a:schemeClr val="tx1"/>
                          </a:solidFill>
                          <a:effectLst/>
                          <a:latin typeface="Abadi" panose="020B0604020104020204" pitchFamily="34" charset="0"/>
                          <a:ea typeface="+mn-ea"/>
                          <a:cs typeface="+mn-cs"/>
                        </a:rPr>
                        <a:t> lama, </a:t>
                      </a:r>
                      <a:r>
                        <a:rPr lang="en-US" sz="1500" b="0" kern="1200" dirty="0" err="1">
                          <a:solidFill>
                            <a:schemeClr val="tx1"/>
                          </a:solidFill>
                          <a:effectLst/>
                          <a:latin typeface="Abadi" panose="020B0604020104020204" pitchFamily="34" charset="0"/>
                          <a:ea typeface="+mn-ea"/>
                          <a:cs typeface="+mn-cs"/>
                        </a:rPr>
                        <a:t>perlu</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disesuaikan</a:t>
                      </a:r>
                      <a:endParaRPr lang="en-ID" sz="15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500" b="0" kern="1200" dirty="0">
                          <a:solidFill>
                            <a:schemeClr val="tx1"/>
                          </a:solidFill>
                          <a:effectLst/>
                          <a:latin typeface="Abadi" panose="020B0604020104020204" pitchFamily="34" charset="0"/>
                          <a:ea typeface="+mn-ea"/>
                          <a:cs typeface="+mn-cs"/>
                        </a:rPr>
                        <a:t>DMO </a:t>
                      </a:r>
                      <a:r>
                        <a:rPr lang="en-US" sz="1500" b="0" kern="1200" dirty="0" err="1">
                          <a:solidFill>
                            <a:schemeClr val="tx1"/>
                          </a:solidFill>
                          <a:effectLst/>
                          <a:latin typeface="Abadi" panose="020B0604020104020204" pitchFamily="34" charset="0"/>
                          <a:ea typeface="+mn-ea"/>
                          <a:cs typeface="+mn-cs"/>
                        </a:rPr>
                        <a:t>menyesuaikan</a:t>
                      </a:r>
                      <a:r>
                        <a:rPr lang="en-US" sz="1500" b="0" kern="1200" dirty="0">
                          <a:solidFill>
                            <a:schemeClr val="tx1"/>
                          </a:solidFill>
                          <a:effectLst/>
                          <a:latin typeface="Abadi" panose="020B0604020104020204" pitchFamily="34" charset="0"/>
                          <a:ea typeface="+mn-ea"/>
                          <a:cs typeface="+mn-cs"/>
                        </a:rPr>
                        <a:t> Risk Event </a:t>
                      </a:r>
                      <a:r>
                        <a:rPr lang="en-US" sz="1500" b="0" kern="1200" dirty="0" err="1">
                          <a:solidFill>
                            <a:schemeClr val="tx1"/>
                          </a:solidFill>
                          <a:effectLst/>
                          <a:latin typeface="Abadi" panose="020B0604020104020204" pitchFamily="34" charset="0"/>
                          <a:ea typeface="+mn-ea"/>
                          <a:cs typeface="+mn-cs"/>
                        </a:rPr>
                        <a:t>sesuai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dengan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tusi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organisasi</a:t>
                      </a:r>
                      <a:r>
                        <a:rPr lang="en-US" sz="1500" b="0" kern="1200" dirty="0">
                          <a:solidFill>
                            <a:schemeClr val="tx1"/>
                          </a:solidFill>
                          <a:effectLst/>
                          <a:latin typeface="Abadi" panose="020B0604020104020204" pitchFamily="34" charset="0"/>
                          <a:ea typeface="+mn-ea"/>
                          <a:cs typeface="+mn-cs"/>
                        </a:rPr>
                        <a:t> yang </a:t>
                      </a:r>
                      <a:r>
                        <a:rPr lang="en-US" sz="1500" b="0" kern="1200" dirty="0" err="1">
                          <a:solidFill>
                            <a:schemeClr val="tx1"/>
                          </a:solidFill>
                          <a:effectLst/>
                          <a:latin typeface="Abadi" panose="020B0604020104020204" pitchFamily="34" charset="0"/>
                          <a:ea typeface="+mn-ea"/>
                          <a:cs typeface="+mn-cs"/>
                        </a:rPr>
                        <a:t>baru</a:t>
                      </a:r>
                      <a:r>
                        <a:rPr lang="en-US" sz="1500" b="0" kern="1200" dirty="0">
                          <a:solidFill>
                            <a:schemeClr val="tx1"/>
                          </a:solidFill>
                          <a:effectLst/>
                          <a:latin typeface="Abadi" panose="020B0604020104020204" pitchFamily="34" charset="0"/>
                          <a:ea typeface="+mn-ea"/>
                          <a:cs typeface="+mn-cs"/>
                        </a:rPr>
                        <a:t>. </a:t>
                      </a:r>
                      <a:endParaRPr lang="en-ID" sz="15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6990716"/>
                  </a:ext>
                </a:extLst>
              </a:tr>
              <a:tr h="1026871">
                <a:tc>
                  <a:txBody>
                    <a:bodyPr/>
                    <a:lstStyle/>
                    <a:p>
                      <a:r>
                        <a:rPr lang="en-US" sz="1500" b="1" kern="1200" dirty="0">
                          <a:solidFill>
                            <a:schemeClr val="tx1"/>
                          </a:solidFill>
                          <a:effectLst/>
                          <a:latin typeface="Abadi" panose="020B0604020104020204" pitchFamily="34" charset="0"/>
                          <a:ea typeface="+mn-ea"/>
                          <a:cs typeface="+mn-cs"/>
                        </a:rPr>
                        <a:t>R25 </a:t>
                      </a:r>
                      <a:r>
                        <a:rPr lang="en-US" sz="1500" b="1" kern="1200" dirty="0" err="1">
                          <a:solidFill>
                            <a:schemeClr val="tx1"/>
                          </a:solidFill>
                          <a:effectLst/>
                          <a:latin typeface="Abadi" panose="020B0604020104020204" pitchFamily="34" charset="0"/>
                          <a:ea typeface="+mn-ea"/>
                          <a:cs typeface="+mn-cs"/>
                        </a:rPr>
                        <a:t>Usulan</a:t>
                      </a:r>
                      <a:r>
                        <a:rPr lang="en-US" sz="1500" b="1" kern="1200" dirty="0">
                          <a:solidFill>
                            <a:schemeClr val="tx1"/>
                          </a:solidFill>
                          <a:effectLst/>
                          <a:latin typeface="Abadi" panose="020B0604020104020204" pitchFamily="34" charset="0"/>
                          <a:ea typeface="+mn-ea"/>
                          <a:cs typeface="+mn-cs"/>
                        </a:rPr>
                        <a:t> Harga Gas </a:t>
                      </a:r>
                      <a:r>
                        <a:rPr lang="en-US" sz="1500" b="1" kern="1200" dirty="0" err="1">
                          <a:solidFill>
                            <a:schemeClr val="tx1"/>
                          </a:solidFill>
                          <a:effectLst/>
                          <a:latin typeface="Abadi" panose="020B0604020104020204" pitchFamily="34" charset="0"/>
                          <a:ea typeface="+mn-ea"/>
                          <a:cs typeface="+mn-cs"/>
                        </a:rPr>
                        <a:t>Bumi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Tertentu</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tidak</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dapat</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ditetapkan</a:t>
                      </a:r>
                      <a:endParaRPr lang="en-ID" sz="1500" b="0" kern="1200" dirty="0">
                        <a:solidFill>
                          <a:schemeClr val="tx1"/>
                        </a:solidFill>
                        <a:effectLst/>
                        <a:latin typeface="Abadi" panose="020B0604020104020204" pitchFamily="34" charset="0"/>
                        <a:ea typeface="+mn-ea"/>
                        <a:cs typeface="+mn-cs"/>
                      </a:endParaRPr>
                    </a:p>
                    <a:p>
                      <a:pPr marL="285750" indent="-285750">
                        <a:buFont typeface="Arial" panose="020B0604020202020204" pitchFamily="34" charset="0"/>
                        <a:buChar char="•"/>
                      </a:pPr>
                      <a:r>
                        <a:rPr lang="en-US" sz="1500" b="0" kern="1200" dirty="0" err="1">
                          <a:solidFill>
                            <a:schemeClr val="tx1"/>
                          </a:solidFill>
                          <a:effectLst/>
                          <a:latin typeface="Abadi" panose="020B0604020104020204" pitchFamily="34" charset="0"/>
                          <a:ea typeface="+mn-ea"/>
                          <a:cs typeface="+mn-cs"/>
                        </a:rPr>
                        <a:t>Risiko</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dimaksud</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tidak</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berkaitan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langsung</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dengan</a:t>
                      </a:r>
                      <a:r>
                        <a:rPr lang="en-US" sz="1500" b="0" kern="1200" dirty="0">
                          <a:solidFill>
                            <a:schemeClr val="tx1"/>
                          </a:solidFill>
                          <a:effectLst/>
                          <a:latin typeface="Abadi" panose="020B0604020104020204" pitchFamily="34" charset="0"/>
                          <a:ea typeface="+mn-ea"/>
                          <a:cs typeface="+mn-cs"/>
                        </a:rPr>
                        <a:t> DMO, </a:t>
                      </a:r>
                      <a:r>
                        <a:rPr lang="en-US" sz="1500" b="0" kern="1200" dirty="0" err="1">
                          <a:solidFill>
                            <a:schemeClr val="tx1"/>
                          </a:solidFill>
                          <a:effectLst/>
                          <a:latin typeface="Abadi" panose="020B0604020104020204" pitchFamily="34" charset="0"/>
                          <a:ea typeface="+mn-ea"/>
                          <a:cs typeface="+mn-cs"/>
                        </a:rPr>
                        <a:t>lebih</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cocok</a:t>
                      </a:r>
                      <a:r>
                        <a:rPr lang="en-US" sz="1500" b="0" kern="1200" dirty="0">
                          <a:solidFill>
                            <a:schemeClr val="tx1"/>
                          </a:solidFill>
                          <a:effectLst/>
                          <a:latin typeface="Abadi" panose="020B0604020104020204" pitchFamily="34" charset="0"/>
                          <a:ea typeface="+mn-ea"/>
                          <a:cs typeface="+mn-cs"/>
                        </a:rPr>
                        <a:t> di DMB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kern="1200" dirty="0">
                          <a:solidFill>
                            <a:schemeClr val="tx1"/>
                          </a:solidFill>
                          <a:effectLst/>
                          <a:latin typeface="Abadi" panose="020B0604020104020204" pitchFamily="34" charset="0"/>
                          <a:ea typeface="+mn-ea"/>
                          <a:cs typeface="+mn-cs"/>
                        </a:rPr>
                        <a:t>DMO </a:t>
                      </a:r>
                      <a:r>
                        <a:rPr lang="en-US" sz="1500" b="0" kern="1200" dirty="0" err="1">
                          <a:solidFill>
                            <a:schemeClr val="tx1"/>
                          </a:solidFill>
                          <a:effectLst/>
                          <a:latin typeface="Abadi" panose="020B0604020104020204" pitchFamily="34" charset="0"/>
                          <a:ea typeface="+mn-ea"/>
                          <a:cs typeface="+mn-cs"/>
                        </a:rPr>
                        <a:t>perlu</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memberikan</a:t>
                      </a:r>
                      <a:r>
                        <a:rPr lang="en-US" sz="1500" b="0" kern="1200" dirty="0">
                          <a:solidFill>
                            <a:schemeClr val="tx1"/>
                          </a:solidFill>
                          <a:effectLst/>
                          <a:latin typeface="Abadi" panose="020B0604020104020204" pitchFamily="34" charset="0"/>
                          <a:ea typeface="+mn-ea"/>
                          <a:cs typeface="+mn-cs"/>
                        </a:rPr>
                        <a:t> data </a:t>
                      </a:r>
                      <a:r>
                        <a:rPr lang="en-US" sz="1500" b="0" kern="1200" dirty="0" err="1">
                          <a:solidFill>
                            <a:schemeClr val="tx1"/>
                          </a:solidFill>
                          <a:effectLst/>
                          <a:latin typeface="Abadi" panose="020B0604020104020204" pitchFamily="34" charset="0"/>
                          <a:ea typeface="+mn-ea"/>
                          <a:cs typeface="+mn-cs"/>
                        </a:rPr>
                        <a:t>dukung</a:t>
                      </a:r>
                      <a:r>
                        <a:rPr lang="en-US" sz="1500" b="0" kern="1200" dirty="0">
                          <a:solidFill>
                            <a:schemeClr val="tx1"/>
                          </a:solidFill>
                          <a:effectLst/>
                          <a:latin typeface="Abadi" panose="020B0604020104020204" pitchFamily="34" charset="0"/>
                          <a:ea typeface="+mn-ea"/>
                          <a:cs typeface="+mn-cs"/>
                        </a:rPr>
                        <a:t> dan </a:t>
                      </a:r>
                      <a:r>
                        <a:rPr lang="en-US" sz="1500" b="0" kern="1200" dirty="0" err="1">
                          <a:solidFill>
                            <a:schemeClr val="tx1"/>
                          </a:solidFill>
                          <a:effectLst/>
                          <a:latin typeface="Abadi" panose="020B0604020104020204" pitchFamily="34" charset="0"/>
                          <a:ea typeface="+mn-ea"/>
                          <a:cs typeface="+mn-cs"/>
                        </a:rPr>
                        <a:t>tambahan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perbaikan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narasi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risiko</a:t>
                      </a:r>
                      <a:r>
                        <a:rPr lang="en-US" sz="1500" b="0" kern="1200" dirty="0">
                          <a:solidFill>
                            <a:schemeClr val="tx1"/>
                          </a:solidFill>
                          <a:effectLst/>
                          <a:latin typeface="Abadi" panose="020B0604020104020204" pitchFamily="34" charset="0"/>
                          <a:ea typeface="+mn-ea"/>
                          <a:cs typeface="+mn-cs"/>
                        </a:rPr>
                        <a:t> pada </a:t>
                      </a:r>
                      <a:r>
                        <a:rPr lang="en-US" sz="1500" b="0" kern="1200" dirty="0" err="1">
                          <a:solidFill>
                            <a:schemeClr val="tx1"/>
                          </a:solidFill>
                          <a:effectLst/>
                          <a:latin typeface="Abadi" panose="020B0604020104020204" pitchFamily="34" charset="0"/>
                          <a:ea typeface="+mn-ea"/>
                          <a:cs typeface="+mn-cs"/>
                        </a:rPr>
                        <a:t>matrik</a:t>
                      </a:r>
                      <a:r>
                        <a:rPr lang="en-US" sz="1500" b="0" kern="1200" dirty="0">
                          <a:solidFill>
                            <a:schemeClr val="tx1"/>
                          </a:solidFill>
                          <a:effectLst/>
                          <a:latin typeface="Abadi" panose="020B0604020104020204" pitchFamily="34" charset="0"/>
                          <a:ea typeface="+mn-ea"/>
                          <a:cs typeface="+mn-cs"/>
                        </a:rPr>
                        <a:t> RR. </a:t>
                      </a:r>
                      <a:endParaRPr lang="en-ID" sz="1500" b="0" kern="1200" dirty="0">
                        <a:solidFill>
                          <a:schemeClr val="tx1"/>
                        </a:solidFill>
                        <a:effectLst/>
                        <a:latin typeface="Abadi" panose="020B0604020104020204" pitchFamily="34" charset="0"/>
                        <a:ea typeface="+mn-ea"/>
                        <a:cs typeface="+mn-cs"/>
                      </a:endParaRPr>
                    </a:p>
                    <a:p>
                      <a:endParaRPr lang="en-ID" sz="15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500" b="0" kern="1200" dirty="0">
                        <a:solidFill>
                          <a:schemeClr val="tx1"/>
                        </a:solidFill>
                        <a:effectLst/>
                        <a:latin typeface="Abadi" panose="020B0604020104020204" pitchFamily="34" charset="0"/>
                        <a:ea typeface="+mn-ea"/>
                        <a:cs typeface="+mn-cs"/>
                      </a:endParaRPr>
                    </a:p>
                    <a:p>
                      <a:pPr marL="285750" indent="-285750">
                        <a:buFont typeface="Arial" panose="020B0604020202020204" pitchFamily="34" charset="0"/>
                        <a:buChar char="•"/>
                      </a:pPr>
                      <a:r>
                        <a:rPr lang="en-US" sz="1500" b="0" kern="1200" dirty="0">
                          <a:solidFill>
                            <a:schemeClr val="tx1"/>
                          </a:solidFill>
                          <a:effectLst/>
                          <a:latin typeface="Abadi" panose="020B0604020104020204" pitchFamily="34" charset="0"/>
                          <a:ea typeface="+mn-ea"/>
                          <a:cs typeface="+mn-cs"/>
                        </a:rPr>
                        <a:t>DMO </a:t>
                      </a:r>
                      <a:r>
                        <a:rPr lang="en-US" sz="1500" b="0" kern="1200" dirty="0" err="1">
                          <a:solidFill>
                            <a:schemeClr val="tx1"/>
                          </a:solidFill>
                          <a:effectLst/>
                          <a:latin typeface="Abadi" panose="020B0604020104020204" pitchFamily="34" charset="0"/>
                          <a:ea typeface="+mn-ea"/>
                          <a:cs typeface="+mn-cs"/>
                        </a:rPr>
                        <a:t>menghapus</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Risiko</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tersebut</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untuk</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selanjutnya</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koordinasi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dengan</a:t>
                      </a:r>
                      <a:r>
                        <a:rPr lang="en-US" sz="1500" b="0" kern="1200" dirty="0">
                          <a:solidFill>
                            <a:schemeClr val="tx1"/>
                          </a:solidFill>
                          <a:effectLst/>
                          <a:latin typeface="Abadi" panose="020B0604020104020204" pitchFamily="34" charset="0"/>
                          <a:ea typeface="+mn-ea"/>
                          <a:cs typeface="+mn-cs"/>
                        </a:rPr>
                        <a:t> DMB </a:t>
                      </a:r>
                      <a:r>
                        <a:rPr lang="en-US" sz="1500" b="0" kern="1200" dirty="0" err="1">
                          <a:solidFill>
                            <a:schemeClr val="tx1"/>
                          </a:solidFill>
                          <a:effectLst/>
                          <a:latin typeface="Abadi" panose="020B0604020104020204" pitchFamily="34" charset="0"/>
                          <a:ea typeface="+mn-ea"/>
                          <a:cs typeface="+mn-cs"/>
                        </a:rPr>
                        <a:t>mengenai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pentransferan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Risiko</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tersebut</a:t>
                      </a:r>
                      <a:r>
                        <a:rPr lang="en-US" sz="1500" b="0" kern="1200" dirty="0">
                          <a:solidFill>
                            <a:schemeClr val="tx1"/>
                          </a:solidFill>
                          <a:effectLst/>
                          <a:latin typeface="Abadi" panose="020B0604020104020204" pitchFamily="34" charset="0"/>
                          <a:ea typeface="+mn-ea"/>
                          <a:cs typeface="+mn-cs"/>
                        </a:rPr>
                        <a:t>  ke DMB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kern="1200" dirty="0">
                          <a:solidFill>
                            <a:schemeClr val="tx1"/>
                          </a:solidFill>
                          <a:effectLst/>
                          <a:latin typeface="Abadi" panose="020B0604020104020204" pitchFamily="34" charset="0"/>
                          <a:ea typeface="+mn-ea"/>
                          <a:cs typeface="+mn-cs"/>
                        </a:rPr>
                        <a:t>DMO </a:t>
                      </a:r>
                      <a:r>
                        <a:rPr lang="en-US" sz="1500" b="0" kern="1200" dirty="0" err="1">
                          <a:solidFill>
                            <a:schemeClr val="tx1"/>
                          </a:solidFill>
                          <a:effectLst/>
                          <a:latin typeface="Abadi" panose="020B0604020104020204" pitchFamily="34" charset="0"/>
                          <a:ea typeface="+mn-ea"/>
                          <a:cs typeface="+mn-cs"/>
                        </a:rPr>
                        <a:t>menyampaikan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perbaikan</a:t>
                      </a:r>
                      <a:r>
                        <a:rPr lang="en-US" sz="1500" b="0" kern="1200" dirty="0">
                          <a:solidFill>
                            <a:schemeClr val="tx1"/>
                          </a:solidFill>
                          <a:effectLst/>
                          <a:latin typeface="Abadi" panose="020B0604020104020204" pitchFamily="34" charset="0"/>
                          <a:ea typeface="+mn-ea"/>
                          <a:cs typeface="+mn-cs"/>
                        </a:rPr>
                        <a:t> dan </a:t>
                      </a:r>
                      <a:r>
                        <a:rPr lang="en-US" sz="1500" b="0" kern="1200" dirty="0" err="1">
                          <a:solidFill>
                            <a:schemeClr val="tx1"/>
                          </a:solidFill>
                          <a:effectLst/>
                          <a:latin typeface="Abadi" panose="020B0604020104020204" pitchFamily="34" charset="0"/>
                          <a:ea typeface="+mn-ea"/>
                          <a:cs typeface="+mn-cs"/>
                        </a:rPr>
                        <a:t>pemutakhiran</a:t>
                      </a:r>
                      <a:r>
                        <a:rPr lang="en-US" sz="1500" b="0" kern="1200" dirty="0">
                          <a:solidFill>
                            <a:schemeClr val="tx1"/>
                          </a:solidFill>
                          <a:effectLst/>
                          <a:latin typeface="Abadi" panose="020B0604020104020204" pitchFamily="34" charset="0"/>
                          <a:ea typeface="+mn-ea"/>
                          <a:cs typeface="+mn-cs"/>
                        </a:rPr>
                        <a:t> data </a:t>
                      </a:r>
                      <a:r>
                        <a:rPr lang="en-US" sz="1500" b="0" kern="1200" dirty="0" err="1">
                          <a:solidFill>
                            <a:schemeClr val="tx1"/>
                          </a:solidFill>
                          <a:effectLst/>
                          <a:latin typeface="Abadi" panose="020B0604020104020204" pitchFamily="34" charset="0"/>
                          <a:ea typeface="+mn-ea"/>
                          <a:cs typeface="+mn-cs"/>
                        </a:rPr>
                        <a:t>dukung</a:t>
                      </a:r>
                      <a:r>
                        <a:rPr lang="en-US" sz="1500" b="0" kern="1200" dirty="0">
                          <a:solidFill>
                            <a:schemeClr val="tx1"/>
                          </a:solidFill>
                          <a:effectLst/>
                          <a:latin typeface="Abadi" panose="020B0604020104020204" pitchFamily="34" charset="0"/>
                          <a:ea typeface="+mn-ea"/>
                          <a:cs typeface="+mn-cs"/>
                        </a:rPr>
                        <a:t> dan </a:t>
                      </a:r>
                      <a:r>
                        <a:rPr lang="en-US" sz="1500" b="0" kern="1200" dirty="0" err="1">
                          <a:solidFill>
                            <a:schemeClr val="tx1"/>
                          </a:solidFill>
                          <a:effectLst/>
                          <a:latin typeface="Abadi" panose="020B0604020104020204" pitchFamily="34" charset="0"/>
                          <a:ea typeface="+mn-ea"/>
                          <a:cs typeface="+mn-cs"/>
                        </a:rPr>
                        <a:t>narasi</a:t>
                      </a:r>
                      <a:r>
                        <a:rPr lang="en-US" sz="1500" b="0" kern="1200" dirty="0">
                          <a:solidFill>
                            <a:schemeClr val="tx1"/>
                          </a:solidFill>
                          <a:effectLst/>
                          <a:latin typeface="Abadi" panose="020B0604020104020204" pitchFamily="34" charset="0"/>
                          <a:ea typeface="+mn-ea"/>
                          <a:cs typeface="+mn-cs"/>
                        </a:rPr>
                        <a:t> pada </a:t>
                      </a:r>
                      <a:r>
                        <a:rPr lang="en-US" sz="1500" b="0" kern="1200" dirty="0" err="1">
                          <a:solidFill>
                            <a:schemeClr val="tx1"/>
                          </a:solidFill>
                          <a:effectLst/>
                          <a:latin typeface="Abadi" panose="020B0604020104020204" pitchFamily="34" charset="0"/>
                          <a:ea typeface="+mn-ea"/>
                          <a:cs typeface="+mn-cs"/>
                        </a:rPr>
                        <a:t>matrik</a:t>
                      </a:r>
                      <a:r>
                        <a:rPr lang="en-US" sz="1500" b="0" kern="1200" dirty="0">
                          <a:solidFill>
                            <a:schemeClr val="tx1"/>
                          </a:solidFill>
                          <a:effectLst/>
                          <a:latin typeface="Abadi" panose="020B0604020104020204" pitchFamily="34" charset="0"/>
                          <a:ea typeface="+mn-ea"/>
                          <a:cs typeface="+mn-cs"/>
                        </a:rPr>
                        <a:t> RR </a:t>
                      </a:r>
                      <a:r>
                        <a:rPr lang="en-US" sz="1500" b="0" kern="1200" dirty="0" err="1">
                          <a:solidFill>
                            <a:schemeClr val="tx1"/>
                          </a:solidFill>
                          <a:effectLst/>
                          <a:latin typeface="Abadi" panose="020B0604020104020204" pitchFamily="34" charset="0"/>
                          <a:ea typeface="+mn-ea"/>
                          <a:cs typeface="+mn-cs"/>
                        </a:rPr>
                        <a:t>entitas</a:t>
                      </a:r>
                      <a:endParaRPr lang="en-ID" sz="1500" b="0" kern="1200" dirty="0">
                        <a:solidFill>
                          <a:schemeClr val="tx1"/>
                        </a:solidFill>
                        <a:effectLst/>
                        <a:latin typeface="Abadi" panose="020B0604020104020204" pitchFamily="34" charset="0"/>
                        <a:ea typeface="+mn-ea"/>
                        <a:cs typeface="+mn-cs"/>
                      </a:endParaRPr>
                    </a:p>
                    <a:p>
                      <a:endParaRPr lang="en-ID" sz="15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8767397"/>
                  </a:ext>
                </a:extLst>
              </a:tr>
              <a:tr h="974137">
                <a:tc>
                  <a:txBody>
                    <a:bodyPr/>
                    <a:lstStyle/>
                    <a:p>
                      <a:r>
                        <a:rPr lang="en-US" sz="1500" b="1" kern="1200" dirty="0">
                          <a:solidFill>
                            <a:schemeClr val="tx1"/>
                          </a:solidFill>
                          <a:effectLst/>
                          <a:latin typeface="Abadi" panose="020B0604020104020204" pitchFamily="34" charset="0"/>
                          <a:ea typeface="+mn-ea"/>
                          <a:cs typeface="+mn-cs"/>
                        </a:rPr>
                        <a:t>R1 </a:t>
                      </a:r>
                      <a:r>
                        <a:rPr lang="en-US" sz="1500" b="1" kern="1200" dirty="0" err="1">
                          <a:solidFill>
                            <a:schemeClr val="tx1"/>
                          </a:solidFill>
                          <a:effectLst/>
                          <a:latin typeface="Abadi" panose="020B0604020104020204" pitchFamily="34" charset="0"/>
                          <a:ea typeface="+mn-ea"/>
                          <a:cs typeface="+mn-cs"/>
                        </a:rPr>
                        <a:t>Kilang</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berhenti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beroperasi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Produksi</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menurun</a:t>
                      </a:r>
                      <a:endParaRPr lang="en-ID" sz="1500" b="1" kern="1200" dirty="0">
                        <a:solidFill>
                          <a:schemeClr val="tx1"/>
                        </a:solidFill>
                        <a:effectLst/>
                        <a:latin typeface="Abadi" panose="020B0604020104020204" pitchFamily="34" charset="0"/>
                        <a:ea typeface="+mn-ea"/>
                        <a:cs typeface="+mn-cs"/>
                      </a:endParaRPr>
                    </a:p>
                    <a:p>
                      <a:r>
                        <a:rPr lang="en-US" sz="1500" b="0" kern="1200" dirty="0" err="1">
                          <a:solidFill>
                            <a:schemeClr val="tx1"/>
                          </a:solidFill>
                          <a:effectLst/>
                          <a:latin typeface="Abadi" panose="020B0604020104020204" pitchFamily="34" charset="0"/>
                          <a:ea typeface="+mn-ea"/>
                          <a:cs typeface="+mn-cs"/>
                        </a:rPr>
                        <a:t>Perlu</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dijelaskan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justifikasi</a:t>
                      </a:r>
                      <a:r>
                        <a:rPr lang="en-US" sz="1500" b="0" kern="1200" dirty="0">
                          <a:solidFill>
                            <a:schemeClr val="tx1"/>
                          </a:solidFill>
                          <a:effectLst/>
                          <a:latin typeface="Abadi" panose="020B0604020104020204" pitchFamily="34" charset="0"/>
                          <a:ea typeface="+mn-ea"/>
                          <a:cs typeface="+mn-cs"/>
                        </a:rPr>
                        <a:t> likelihood </a:t>
                      </a:r>
                      <a:r>
                        <a:rPr lang="en-US" sz="1500" b="0" kern="1200" dirty="0" err="1">
                          <a:solidFill>
                            <a:schemeClr val="tx1"/>
                          </a:solidFill>
                          <a:effectLst/>
                          <a:latin typeface="Abadi" panose="020B0604020104020204" pitchFamily="34" charset="0"/>
                          <a:ea typeface="+mn-ea"/>
                          <a:cs typeface="+mn-cs"/>
                        </a:rPr>
                        <a:t>dengan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frekuensi</a:t>
                      </a:r>
                      <a:r>
                        <a:rPr lang="en-US" sz="1500" b="0" kern="1200" dirty="0">
                          <a:solidFill>
                            <a:schemeClr val="tx1"/>
                          </a:solidFill>
                          <a:effectLst/>
                          <a:latin typeface="Abadi" panose="020B0604020104020204" pitchFamily="34" charset="0"/>
                          <a:ea typeface="+mn-ea"/>
                          <a:cs typeface="+mn-cs"/>
                        </a:rPr>
                        <a:t> unplanned shutdown yang </a:t>
                      </a:r>
                      <a:r>
                        <a:rPr lang="en-US" sz="1500" b="0" kern="1200" dirty="0" err="1">
                          <a:solidFill>
                            <a:schemeClr val="tx1"/>
                          </a:solidFill>
                          <a:effectLst/>
                          <a:latin typeface="Abadi" panose="020B0604020104020204" pitchFamily="34" charset="0"/>
                          <a:ea typeface="+mn-ea"/>
                          <a:cs typeface="+mn-cs"/>
                        </a:rPr>
                        <a:t>terjadi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secara</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historis</a:t>
                      </a:r>
                      <a:r>
                        <a:rPr lang="en-US" sz="1500" b="0" kern="1200" dirty="0">
                          <a:solidFill>
                            <a:schemeClr val="tx1"/>
                          </a:solidFill>
                          <a:effectLst/>
                          <a:latin typeface="Abadi" panose="020B0604020104020204" pitchFamily="34" charset="0"/>
                          <a:ea typeface="+mn-ea"/>
                          <a:cs typeface="+mn-cs"/>
                        </a:rPr>
                        <a:t>. Hal ini </a:t>
                      </a:r>
                      <a:r>
                        <a:rPr lang="en-US" sz="1500" b="0" kern="1200" dirty="0" err="1">
                          <a:solidFill>
                            <a:schemeClr val="tx1"/>
                          </a:solidFill>
                          <a:effectLst/>
                          <a:latin typeface="Abadi" panose="020B0604020104020204" pitchFamily="34" charset="0"/>
                          <a:ea typeface="+mn-ea"/>
                          <a:cs typeface="+mn-cs"/>
                        </a:rPr>
                        <a:t>berlaku</a:t>
                      </a:r>
                      <a:r>
                        <a:rPr lang="en-US" sz="1500" b="0" kern="1200" dirty="0">
                          <a:solidFill>
                            <a:schemeClr val="tx1"/>
                          </a:solidFill>
                          <a:effectLst/>
                          <a:latin typeface="Abadi" panose="020B0604020104020204" pitchFamily="34" charset="0"/>
                          <a:ea typeface="+mn-ea"/>
                          <a:cs typeface="+mn-cs"/>
                        </a:rPr>
                        <a:t> juga </a:t>
                      </a:r>
                      <a:r>
                        <a:rPr lang="en-US" sz="1500" b="0" kern="1200" dirty="0" err="1">
                          <a:solidFill>
                            <a:schemeClr val="tx1"/>
                          </a:solidFill>
                          <a:effectLst/>
                          <a:latin typeface="Abadi" panose="020B0604020104020204" pitchFamily="34" charset="0"/>
                          <a:ea typeface="+mn-ea"/>
                          <a:cs typeface="+mn-cs"/>
                        </a:rPr>
                        <a:t>untuk</a:t>
                      </a:r>
                      <a:r>
                        <a:rPr lang="en-US" sz="1500" b="0" kern="1200" dirty="0">
                          <a:solidFill>
                            <a:schemeClr val="tx1"/>
                          </a:solidFill>
                          <a:effectLst/>
                          <a:latin typeface="Abadi" panose="020B0604020104020204" pitchFamily="34" charset="0"/>
                          <a:ea typeface="+mn-ea"/>
                          <a:cs typeface="+mn-cs"/>
                        </a:rPr>
                        <a:t> risk event </a:t>
                      </a:r>
                      <a:r>
                        <a:rPr lang="en-US" sz="1500" b="0" kern="1200" dirty="0" err="1">
                          <a:solidFill>
                            <a:schemeClr val="tx1"/>
                          </a:solidFill>
                          <a:effectLst/>
                          <a:latin typeface="Abadi" panose="020B0604020104020204" pitchFamily="34" charset="0"/>
                          <a:ea typeface="+mn-ea"/>
                          <a:cs typeface="+mn-cs"/>
                        </a:rPr>
                        <a:t>lainnya</a:t>
                      </a:r>
                      <a:endParaRPr lang="en-US" sz="1500" b="0" kern="1200" dirty="0">
                        <a:solidFill>
                          <a:schemeClr val="tx1"/>
                        </a:solidFill>
                        <a:effectLst/>
                        <a:latin typeface="Abadi" panose="020B0604020104020204" pitchFamily="34" charset="0"/>
                        <a:ea typeface="+mn-ea"/>
                        <a:cs typeface="+mn-cs"/>
                      </a:endParaRPr>
                    </a:p>
                    <a:p>
                      <a:endParaRPr lang="en-ID" sz="15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b="0" kern="1200" dirty="0">
                        <a:solidFill>
                          <a:schemeClr val="tx1"/>
                        </a:solidFill>
                        <a:effectLst/>
                        <a:latin typeface="Abadi" panose="020B0604020104020204" pitchFamily="34" charset="0"/>
                        <a:ea typeface="+mn-ea"/>
                        <a:cs typeface="+mn-cs"/>
                      </a:endParaRPr>
                    </a:p>
                    <a:p>
                      <a:r>
                        <a:rPr lang="en-US" sz="1500" b="0" kern="1200" dirty="0">
                          <a:solidFill>
                            <a:schemeClr val="tx1"/>
                          </a:solidFill>
                          <a:effectLst/>
                          <a:latin typeface="Abadi" panose="020B0604020104020204" pitchFamily="34" charset="0"/>
                          <a:ea typeface="+mn-ea"/>
                          <a:cs typeface="+mn-cs"/>
                        </a:rPr>
                        <a:t>DMO </a:t>
                      </a:r>
                      <a:r>
                        <a:rPr lang="en-US" sz="1500" b="0" kern="1200" dirty="0" err="1">
                          <a:solidFill>
                            <a:schemeClr val="tx1"/>
                          </a:solidFill>
                          <a:effectLst/>
                          <a:latin typeface="Abadi" panose="020B0604020104020204" pitchFamily="34" charset="0"/>
                          <a:ea typeface="+mn-ea"/>
                          <a:cs typeface="+mn-cs"/>
                        </a:rPr>
                        <a:t>perlu</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menyampaikan</a:t>
                      </a:r>
                      <a:r>
                        <a:rPr lang="en-US" sz="1500" b="0" kern="1200" dirty="0">
                          <a:solidFill>
                            <a:schemeClr val="tx1"/>
                          </a:solidFill>
                          <a:effectLst/>
                          <a:latin typeface="Abadi" panose="020B0604020104020204" pitchFamily="34" charset="0"/>
                          <a:ea typeface="+mn-ea"/>
                          <a:cs typeface="+mn-cs"/>
                        </a:rPr>
                        <a:t> data </a:t>
                      </a:r>
                      <a:r>
                        <a:rPr lang="en-US" sz="1500" b="0" kern="1200" dirty="0" err="1">
                          <a:solidFill>
                            <a:schemeClr val="tx1"/>
                          </a:solidFill>
                          <a:effectLst/>
                          <a:latin typeface="Abadi" panose="020B0604020104020204" pitchFamily="34" charset="0"/>
                          <a:ea typeface="+mn-ea"/>
                          <a:cs typeface="+mn-cs"/>
                        </a:rPr>
                        <a:t>dukung</a:t>
                      </a:r>
                      <a:r>
                        <a:rPr lang="en-US" sz="1500" b="0" kern="1200" dirty="0">
                          <a:solidFill>
                            <a:schemeClr val="tx1"/>
                          </a:solidFill>
                          <a:effectLst/>
                          <a:latin typeface="Abadi" panose="020B0604020104020204" pitchFamily="34" charset="0"/>
                          <a:ea typeface="+mn-ea"/>
                          <a:cs typeface="+mn-cs"/>
                        </a:rPr>
                        <a:t> yang </a:t>
                      </a:r>
                      <a:r>
                        <a:rPr lang="en-US" sz="1500" b="0" kern="1200" dirty="0" err="1">
                          <a:solidFill>
                            <a:schemeClr val="tx1"/>
                          </a:solidFill>
                          <a:effectLst/>
                          <a:latin typeface="Abadi" panose="020B0604020104020204" pitchFamily="34" charset="0"/>
                          <a:ea typeface="+mn-ea"/>
                          <a:cs typeface="+mn-cs"/>
                        </a:rPr>
                        <a:t>menguatkan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justifikasi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likelihodd</a:t>
                      </a:r>
                      <a:endParaRPr lang="en-ID" sz="15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392576"/>
                  </a:ext>
                </a:extLst>
              </a:tr>
              <a:tr h="779310">
                <a:tc>
                  <a:txBody>
                    <a:bodyPr/>
                    <a:lstStyle/>
                    <a:p>
                      <a:pPr algn="just"/>
                      <a:r>
                        <a:rPr lang="en-US" sz="1500" b="1" kern="1200" dirty="0" err="1">
                          <a:solidFill>
                            <a:schemeClr val="tx1"/>
                          </a:solidFill>
                          <a:effectLst/>
                          <a:latin typeface="Abadi" panose="020B0604020104020204" pitchFamily="34" charset="0"/>
                          <a:ea typeface="+mn-ea"/>
                          <a:cs typeface="+mn-cs"/>
                        </a:rPr>
                        <a:t>Catatan</a:t>
                      </a:r>
                      <a:r>
                        <a:rPr lang="en-US" sz="1500" b="1" kern="1200" dirty="0">
                          <a:solidFill>
                            <a:schemeClr val="tx1"/>
                          </a:solidFill>
                          <a:effectLst/>
                          <a:latin typeface="Abadi" panose="020B0604020104020204" pitchFamily="34" charset="0"/>
                          <a:ea typeface="+mn-ea"/>
                          <a:cs typeface="+mn-cs"/>
                        </a:rPr>
                        <a:t> </a:t>
                      </a:r>
                      <a:r>
                        <a:rPr lang="en-US" sz="1500" b="1" kern="1200" dirty="0" err="1">
                          <a:solidFill>
                            <a:schemeClr val="tx1"/>
                          </a:solidFill>
                          <a:effectLst/>
                          <a:latin typeface="Abadi" panose="020B0604020104020204" pitchFamily="34" charset="0"/>
                          <a:ea typeface="+mn-ea"/>
                          <a:cs typeface="+mn-cs"/>
                        </a:rPr>
                        <a:t>Umum</a:t>
                      </a:r>
                      <a:r>
                        <a:rPr lang="en-US" sz="1500" b="1" kern="1200" dirty="0">
                          <a:solidFill>
                            <a:schemeClr val="tx1"/>
                          </a:solidFill>
                          <a:effectLst/>
                          <a:latin typeface="Abadi" panose="020B0604020104020204" pitchFamily="34" charset="0"/>
                          <a:ea typeface="+mn-ea"/>
                          <a:cs typeface="+mn-cs"/>
                        </a:rPr>
                        <a:t> :</a:t>
                      </a:r>
                    </a:p>
                    <a:p>
                      <a:pPr marL="285750" indent="-285750" algn="just">
                        <a:buFont typeface="Arial" panose="020B0604020202020204" pitchFamily="34" charset="0"/>
                        <a:buChar char="•"/>
                      </a:pPr>
                      <a:r>
                        <a:rPr lang="en-US" sz="1500" b="0" kern="1200" dirty="0">
                          <a:solidFill>
                            <a:schemeClr val="tx1"/>
                          </a:solidFill>
                          <a:effectLst/>
                          <a:latin typeface="Abadi" panose="020B0604020104020204" pitchFamily="34" charset="0"/>
                          <a:ea typeface="+mn-ea"/>
                          <a:cs typeface="+mn-cs"/>
                        </a:rPr>
                        <a:t>Pada RR level Proses </a:t>
                      </a:r>
                      <a:r>
                        <a:rPr lang="en-US" sz="1500" b="0" kern="1200" dirty="0" err="1">
                          <a:solidFill>
                            <a:schemeClr val="tx1"/>
                          </a:solidFill>
                          <a:effectLst/>
                          <a:latin typeface="Abadi" panose="020B0604020104020204" pitchFamily="34" charset="0"/>
                          <a:ea typeface="+mn-ea"/>
                          <a:cs typeface="+mn-cs"/>
                        </a:rPr>
                        <a:t>baiknya</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ditambahkan</a:t>
                      </a:r>
                      <a:r>
                        <a:rPr lang="en-US" sz="1500" b="0" kern="1200" dirty="0">
                          <a:solidFill>
                            <a:schemeClr val="tx1"/>
                          </a:solidFill>
                          <a:effectLst/>
                          <a:latin typeface="Abadi" panose="020B0604020104020204" pitchFamily="34" charset="0"/>
                          <a:ea typeface="+mn-ea"/>
                          <a:cs typeface="+mn-cs"/>
                        </a:rPr>
                        <a:t> juga </a:t>
                      </a:r>
                      <a:r>
                        <a:rPr lang="en-US" sz="1500" b="0" kern="1200" dirty="0" err="1">
                          <a:solidFill>
                            <a:schemeClr val="tx1"/>
                          </a:solidFill>
                          <a:effectLst/>
                          <a:latin typeface="Abadi" panose="020B0604020104020204" pitchFamily="34" charset="0"/>
                          <a:ea typeface="+mn-ea"/>
                          <a:cs typeface="+mn-cs"/>
                        </a:rPr>
                        <a:t>mengenai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perizinan</a:t>
                      </a:r>
                      <a:r>
                        <a:rPr lang="en-US" sz="1500" b="0" kern="1200" dirty="0">
                          <a:solidFill>
                            <a:schemeClr val="tx1"/>
                          </a:solidFill>
                          <a:effectLst/>
                          <a:latin typeface="Abadi" panose="020B0604020104020204" pitchFamily="34" charset="0"/>
                          <a:ea typeface="+mn-ea"/>
                          <a:cs typeface="+mn-cs"/>
                        </a:rPr>
                        <a:t> juga, </a:t>
                      </a:r>
                      <a:r>
                        <a:rPr lang="en-US" sz="1500" b="0" kern="1200" dirty="0" err="1">
                          <a:solidFill>
                            <a:schemeClr val="tx1"/>
                          </a:solidFill>
                          <a:effectLst/>
                          <a:latin typeface="Abadi" panose="020B0604020104020204" pitchFamily="34" charset="0"/>
                          <a:ea typeface="+mn-ea"/>
                          <a:cs typeface="+mn-cs"/>
                        </a:rPr>
                        <a:t>baiknya</a:t>
                      </a:r>
                      <a:r>
                        <a:rPr lang="en-US" sz="1500" b="0" kern="1200" dirty="0">
                          <a:solidFill>
                            <a:schemeClr val="tx1"/>
                          </a:solidFill>
                          <a:effectLst/>
                          <a:latin typeface="Abadi" panose="020B0604020104020204" pitchFamily="34" charset="0"/>
                          <a:ea typeface="+mn-ea"/>
                          <a:cs typeface="+mn-cs"/>
                        </a:rPr>
                        <a:t> per </a:t>
                      </a:r>
                      <a:r>
                        <a:rPr lang="en-US" sz="1500" b="0" kern="1200" dirty="0" err="1">
                          <a:solidFill>
                            <a:schemeClr val="tx1"/>
                          </a:solidFill>
                          <a:effectLst/>
                          <a:latin typeface="Abadi" panose="020B0604020104020204" pitchFamily="34" charset="0"/>
                          <a:ea typeface="+mn-ea"/>
                          <a:cs typeface="+mn-cs"/>
                        </a:rPr>
                        <a:t>izin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usaha</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karena</a:t>
                      </a:r>
                      <a:r>
                        <a:rPr lang="en-US" sz="1500" b="0" kern="1200" dirty="0">
                          <a:solidFill>
                            <a:schemeClr val="tx1"/>
                          </a:solidFill>
                          <a:effectLst/>
                          <a:latin typeface="Abadi" panose="020B0604020104020204" pitchFamily="34" charset="0"/>
                          <a:ea typeface="+mn-ea"/>
                          <a:cs typeface="+mn-cs"/>
                        </a:rPr>
                        <a:t> RR Proses itu </a:t>
                      </a:r>
                      <a:r>
                        <a:rPr lang="en-US" sz="1500" b="0" kern="1200" dirty="0" err="1">
                          <a:solidFill>
                            <a:schemeClr val="tx1"/>
                          </a:solidFill>
                          <a:effectLst/>
                          <a:latin typeface="Abadi" panose="020B0604020104020204" pitchFamily="34" charset="0"/>
                          <a:ea typeface="+mn-ea"/>
                          <a:cs typeface="+mn-cs"/>
                        </a:rPr>
                        <a:t>adalah</a:t>
                      </a:r>
                      <a:r>
                        <a:rPr lang="en-US" sz="1500" b="0" kern="1200" dirty="0">
                          <a:solidFill>
                            <a:schemeClr val="tx1"/>
                          </a:solidFill>
                          <a:effectLst/>
                          <a:latin typeface="Abadi" panose="020B0604020104020204" pitchFamily="34" charset="0"/>
                          <a:ea typeface="+mn-ea"/>
                          <a:cs typeface="+mn-cs"/>
                        </a:rPr>
                        <a:t> RR pada level </a:t>
                      </a:r>
                      <a:r>
                        <a:rPr lang="en-US" sz="1500" b="0" kern="1200" dirty="0" err="1">
                          <a:solidFill>
                            <a:schemeClr val="tx1"/>
                          </a:solidFill>
                          <a:effectLst/>
                          <a:latin typeface="Abadi" panose="020B0604020104020204" pitchFamily="34" charset="0"/>
                          <a:ea typeface="+mn-ea"/>
                          <a:cs typeface="+mn-cs"/>
                        </a:rPr>
                        <a:t>kegiatan</a:t>
                      </a:r>
                      <a:r>
                        <a:rPr lang="en-US" sz="1500" b="0" kern="1200" dirty="0">
                          <a:solidFill>
                            <a:schemeClr val="tx1"/>
                          </a:solidFill>
                          <a:effectLst/>
                          <a:latin typeface="Abadi" panose="020B0604020104020204" pitchFamily="34" charset="0"/>
                          <a:ea typeface="+mn-ea"/>
                          <a:cs typeface="+mn-cs"/>
                        </a:rPr>
                        <a:t> yang </a:t>
                      </a:r>
                      <a:r>
                        <a:rPr lang="en-US" sz="1500" b="0" kern="1200" dirty="0" err="1">
                          <a:solidFill>
                            <a:schemeClr val="tx1"/>
                          </a:solidFill>
                          <a:effectLst/>
                          <a:latin typeface="Abadi" panose="020B0604020104020204" pitchFamily="34" charset="0"/>
                          <a:ea typeface="+mn-ea"/>
                          <a:cs typeface="+mn-cs"/>
                        </a:rPr>
                        <a:t>dilakukan</a:t>
                      </a:r>
                      <a:r>
                        <a:rPr lang="en-US" sz="1500" b="0" kern="1200" dirty="0">
                          <a:solidFill>
                            <a:schemeClr val="tx1"/>
                          </a:solidFill>
                          <a:effectLst/>
                          <a:latin typeface="Abadi" panose="020B0604020104020204" pitchFamily="34" charset="0"/>
                          <a:ea typeface="+mn-ea"/>
                          <a:cs typeface="+mn-cs"/>
                        </a:rPr>
                        <a:t> pada unit </a:t>
                      </a:r>
                      <a:r>
                        <a:rPr lang="en-US" sz="1500" b="0" kern="1200" dirty="0" err="1">
                          <a:solidFill>
                            <a:schemeClr val="tx1"/>
                          </a:solidFill>
                          <a:effectLst/>
                          <a:latin typeface="Abadi" panose="020B0604020104020204" pitchFamily="34" charset="0"/>
                          <a:ea typeface="+mn-ea"/>
                          <a:cs typeface="+mn-cs"/>
                        </a:rPr>
                        <a:t>Ditjen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Migas</a:t>
                      </a:r>
                      <a:r>
                        <a:rPr lang="en-US" sz="1500" b="0" kern="1200" dirty="0">
                          <a:solidFill>
                            <a:schemeClr val="tx1"/>
                          </a:solidFill>
                          <a:effectLst/>
                          <a:latin typeface="Abadi" panose="020B0604020104020204" pitchFamily="34" charset="0"/>
                          <a:ea typeface="+mn-ea"/>
                          <a:cs typeface="+mn-cs"/>
                        </a:rPr>
                        <a:t>. </a:t>
                      </a:r>
                      <a:endParaRPr lang="en-ID" sz="1500" b="0" kern="1200" dirty="0">
                        <a:solidFill>
                          <a:schemeClr val="tx1"/>
                        </a:solidFill>
                        <a:effectLst/>
                        <a:latin typeface="Abadi" panose="020B06040201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kern="1200" dirty="0" err="1">
                          <a:solidFill>
                            <a:schemeClr val="tx1"/>
                          </a:solidFill>
                          <a:effectLst/>
                          <a:latin typeface="Abadi" panose="020B0604020104020204" pitchFamily="34" charset="0"/>
                          <a:ea typeface="+mn-ea"/>
                          <a:cs typeface="+mn-cs"/>
                        </a:rPr>
                        <a:t>Deskripsi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tindakan</a:t>
                      </a:r>
                      <a:r>
                        <a:rPr lang="en-US" sz="1500" b="0" kern="1200" dirty="0">
                          <a:solidFill>
                            <a:schemeClr val="tx1"/>
                          </a:solidFill>
                          <a:effectLst/>
                          <a:latin typeface="Abadi" panose="020B0604020104020204" pitchFamily="34" charset="0"/>
                          <a:ea typeface="+mn-ea"/>
                          <a:cs typeface="+mn-cs"/>
                        </a:rPr>
                        <a:t> pada </a:t>
                      </a:r>
                      <a:r>
                        <a:rPr lang="en-US" sz="1500" b="0" kern="1200" dirty="0" err="1">
                          <a:solidFill>
                            <a:schemeClr val="tx1"/>
                          </a:solidFill>
                          <a:effectLst/>
                          <a:latin typeface="Abadi" panose="020B0604020104020204" pitchFamily="34" charset="0"/>
                          <a:ea typeface="+mn-ea"/>
                          <a:cs typeface="+mn-cs"/>
                        </a:rPr>
                        <a:t>setiap</a:t>
                      </a:r>
                      <a:r>
                        <a:rPr lang="en-US" sz="1500" b="0" kern="1200" dirty="0">
                          <a:solidFill>
                            <a:schemeClr val="tx1"/>
                          </a:solidFill>
                          <a:effectLst/>
                          <a:latin typeface="Abadi" panose="020B0604020104020204" pitchFamily="34" charset="0"/>
                          <a:ea typeface="+mn-ea"/>
                          <a:cs typeface="+mn-cs"/>
                        </a:rPr>
                        <a:t> RR </a:t>
                      </a:r>
                      <a:r>
                        <a:rPr lang="en-US" sz="1500" b="0" kern="1200" dirty="0" err="1">
                          <a:solidFill>
                            <a:schemeClr val="tx1"/>
                          </a:solidFill>
                          <a:effectLst/>
                          <a:latin typeface="Abadi" panose="020B0604020104020204" pitchFamily="34" charset="0"/>
                          <a:ea typeface="+mn-ea"/>
                          <a:cs typeface="+mn-cs"/>
                        </a:rPr>
                        <a:t>dibuat</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lebih</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tajam</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misalnya</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rapat</a:t>
                      </a:r>
                      <a:r>
                        <a:rPr lang="en-US" sz="1500" b="0" kern="1200" dirty="0">
                          <a:solidFill>
                            <a:schemeClr val="tx1"/>
                          </a:solidFill>
                          <a:effectLst/>
                          <a:latin typeface="Abadi" panose="020B0604020104020204" pitchFamily="34" charset="0"/>
                          <a:ea typeface="+mn-ea"/>
                          <a:cs typeface="+mn-cs"/>
                        </a:rPr>
                        <a:t>  yang </a:t>
                      </a:r>
                      <a:r>
                        <a:rPr lang="en-US" sz="1500" b="0" kern="1200" dirty="0" err="1">
                          <a:solidFill>
                            <a:schemeClr val="tx1"/>
                          </a:solidFill>
                          <a:effectLst/>
                          <a:latin typeface="Abadi" panose="020B0604020104020204" pitchFamily="34" charset="0"/>
                          <a:ea typeface="+mn-ea"/>
                          <a:cs typeface="+mn-cs"/>
                        </a:rPr>
                        <a:t>dimaksud</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adalah</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rapat</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apa</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mengundang</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siapa</a:t>
                      </a:r>
                      <a:r>
                        <a:rPr lang="en-US" sz="1500" b="0" kern="1200" dirty="0">
                          <a:solidFill>
                            <a:schemeClr val="tx1"/>
                          </a:solidFill>
                          <a:effectLst/>
                          <a:latin typeface="Abadi" panose="020B0604020104020204" pitchFamily="34" charset="0"/>
                          <a:ea typeface="+mn-ea"/>
                          <a:cs typeface="+mn-cs"/>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500" b="0" kern="1200" dirty="0">
                        <a:solidFill>
                          <a:schemeClr val="tx1"/>
                        </a:solidFill>
                        <a:effectLst/>
                        <a:latin typeface="Abadi" panose="020B0604020104020204" pitchFamily="34" charset="0"/>
                        <a:ea typeface="+mn-ea"/>
                        <a:cs typeface="+mn-cs"/>
                      </a:endParaRPr>
                    </a:p>
                    <a:p>
                      <a:pPr marL="285750" indent="-285750">
                        <a:buFont typeface="Arial" panose="020B0604020202020204" pitchFamily="34" charset="0"/>
                        <a:buChar char="•"/>
                      </a:pPr>
                      <a:r>
                        <a:rPr lang="en-US" sz="1500" b="0" kern="1200" dirty="0">
                          <a:solidFill>
                            <a:schemeClr val="tx1"/>
                          </a:solidFill>
                          <a:effectLst/>
                          <a:latin typeface="Abadi" panose="020B0604020104020204" pitchFamily="34" charset="0"/>
                          <a:ea typeface="+mn-ea"/>
                          <a:cs typeface="+mn-cs"/>
                        </a:rPr>
                        <a:t>DMO </a:t>
                      </a:r>
                      <a:r>
                        <a:rPr lang="en-US" sz="1500" b="0" kern="1200" dirty="0" err="1">
                          <a:solidFill>
                            <a:schemeClr val="tx1"/>
                          </a:solidFill>
                          <a:effectLst/>
                          <a:latin typeface="Abadi" panose="020B0604020104020204" pitchFamily="34" charset="0"/>
                          <a:ea typeface="+mn-ea"/>
                          <a:cs typeface="+mn-cs"/>
                        </a:rPr>
                        <a:t>harus</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menyusun</a:t>
                      </a:r>
                      <a:r>
                        <a:rPr lang="en-US" sz="1500" b="0" kern="1200" dirty="0">
                          <a:solidFill>
                            <a:schemeClr val="tx1"/>
                          </a:solidFill>
                          <a:effectLst/>
                          <a:latin typeface="Abadi" panose="020B0604020104020204" pitchFamily="34" charset="0"/>
                          <a:ea typeface="+mn-ea"/>
                          <a:cs typeface="+mn-cs"/>
                        </a:rPr>
                        <a:t> RR </a:t>
                      </a:r>
                      <a:r>
                        <a:rPr lang="en-US" sz="1500" b="0" kern="1200" dirty="0" err="1">
                          <a:solidFill>
                            <a:schemeClr val="tx1"/>
                          </a:solidFill>
                          <a:effectLst/>
                          <a:latin typeface="Abadi" panose="020B0604020104020204" pitchFamily="34" charset="0"/>
                          <a:ea typeface="+mn-ea"/>
                          <a:cs typeface="+mn-cs"/>
                        </a:rPr>
                        <a:t>atas</a:t>
                      </a:r>
                      <a:r>
                        <a:rPr lang="en-US" sz="1500" b="0" kern="1200" dirty="0">
                          <a:solidFill>
                            <a:schemeClr val="tx1"/>
                          </a:solidFill>
                          <a:effectLst/>
                          <a:latin typeface="Abadi" panose="020B0604020104020204" pitchFamily="34" charset="0"/>
                          <a:ea typeface="+mn-ea"/>
                          <a:cs typeface="+mn-cs"/>
                        </a:rPr>
                        <a:t> Proses </a:t>
                      </a:r>
                      <a:r>
                        <a:rPr lang="en-US" sz="1500" b="0" kern="1200" dirty="0" err="1">
                          <a:solidFill>
                            <a:schemeClr val="tx1"/>
                          </a:solidFill>
                          <a:effectLst/>
                          <a:latin typeface="Abadi" panose="020B0604020104020204" pitchFamily="34" charset="0"/>
                          <a:ea typeface="+mn-ea"/>
                          <a:cs typeface="+mn-cs"/>
                        </a:rPr>
                        <a:t>Perizinan</a:t>
                      </a:r>
                      <a:r>
                        <a:rPr lang="en-US" sz="1500" b="0" kern="1200" dirty="0">
                          <a:solidFill>
                            <a:schemeClr val="tx1"/>
                          </a:solidFill>
                          <a:effectLst/>
                          <a:latin typeface="Abadi" panose="020B0604020104020204" pitchFamily="34" charset="0"/>
                          <a:ea typeface="+mn-ea"/>
                          <a:cs typeface="+mn-cs"/>
                        </a:rPr>
                        <a:t> yang </a:t>
                      </a:r>
                      <a:r>
                        <a:rPr lang="en-US" sz="1500" b="0" kern="1200" dirty="0" err="1">
                          <a:solidFill>
                            <a:schemeClr val="tx1"/>
                          </a:solidFill>
                          <a:effectLst/>
                          <a:latin typeface="Abadi" panose="020B0604020104020204" pitchFamily="34" charset="0"/>
                          <a:ea typeface="+mn-ea"/>
                          <a:cs typeface="+mn-cs"/>
                        </a:rPr>
                        <a:t>ada</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Niaga</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Pengolahan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Penyimpanan</a:t>
                      </a:r>
                      <a:r>
                        <a:rPr lang="en-US" sz="1500" b="0" kern="1200" dirty="0">
                          <a:solidFill>
                            <a:schemeClr val="tx1"/>
                          </a:solidFill>
                          <a:effectLst/>
                          <a:latin typeface="Abadi" panose="020B0604020104020204" pitchFamily="34" charset="0"/>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kern="1200" dirty="0" err="1">
                          <a:solidFill>
                            <a:schemeClr val="tx1"/>
                          </a:solidFill>
                          <a:effectLst/>
                          <a:latin typeface="Abadi" panose="020B0604020104020204" pitchFamily="34" charset="0"/>
                          <a:ea typeface="+mn-ea"/>
                          <a:cs typeface="+mn-cs"/>
                        </a:rPr>
                        <a:t>Perbaikan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deskripsi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tindakan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sesuai</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dengan</a:t>
                      </a:r>
                      <a:r>
                        <a:rPr lang="en-US" sz="1500" b="0" kern="1200" dirty="0">
                          <a:solidFill>
                            <a:schemeClr val="tx1"/>
                          </a:solidFill>
                          <a:effectLst/>
                          <a:latin typeface="Abadi" panose="020B0604020104020204" pitchFamily="34" charset="0"/>
                          <a:ea typeface="+mn-ea"/>
                          <a:cs typeface="+mn-cs"/>
                        </a:rPr>
                        <a:t> </a:t>
                      </a:r>
                      <a:r>
                        <a:rPr lang="en-US" sz="1500" b="0" kern="1200" dirty="0" err="1">
                          <a:solidFill>
                            <a:schemeClr val="tx1"/>
                          </a:solidFill>
                          <a:effectLst/>
                          <a:latin typeface="Abadi" panose="020B0604020104020204" pitchFamily="34" charset="0"/>
                          <a:ea typeface="+mn-ea"/>
                          <a:cs typeface="+mn-cs"/>
                        </a:rPr>
                        <a:t>masukan</a:t>
                      </a:r>
                      <a:r>
                        <a:rPr lang="en-US" sz="1500" b="0" kern="1200" dirty="0">
                          <a:solidFill>
                            <a:schemeClr val="tx1"/>
                          </a:solidFill>
                          <a:effectLst/>
                          <a:latin typeface="Abadi" panose="020B0604020104020204" pitchFamily="34" charset="0"/>
                          <a:ea typeface="+mn-ea"/>
                          <a:cs typeface="+mn-cs"/>
                        </a:rPr>
                        <a:t> pada </a:t>
                      </a:r>
                      <a:r>
                        <a:rPr lang="en-US" sz="1500" b="0" kern="1200" dirty="0" err="1">
                          <a:solidFill>
                            <a:schemeClr val="tx1"/>
                          </a:solidFill>
                          <a:effectLst/>
                          <a:latin typeface="Abadi" panose="020B0604020104020204" pitchFamily="34" charset="0"/>
                          <a:ea typeface="+mn-ea"/>
                          <a:cs typeface="+mn-cs"/>
                        </a:rPr>
                        <a:t>rapat</a:t>
                      </a:r>
                      <a:r>
                        <a:rPr lang="en-US" sz="1500" b="0" kern="1200" dirty="0">
                          <a:solidFill>
                            <a:schemeClr val="tx1"/>
                          </a:solidFill>
                          <a:effectLst/>
                          <a:latin typeface="Abadi" panose="020B0604020104020204" pitchFamily="34" charset="0"/>
                          <a:ea typeface="+mn-ea"/>
                          <a:cs typeface="+mn-cs"/>
                        </a:rPr>
                        <a:t>. </a:t>
                      </a:r>
                      <a:endParaRPr lang="en-ID" sz="1500" b="0" kern="1200" dirty="0">
                        <a:solidFill>
                          <a:schemeClr val="tx1"/>
                        </a:solidFill>
                        <a:effectLst/>
                        <a:latin typeface="Abadi" panose="020B0604020104020204" pitchFamily="34" charset="0"/>
                        <a:ea typeface="+mn-ea"/>
                        <a:cs typeface="+mn-cs"/>
                      </a:endParaRPr>
                    </a:p>
                    <a:p>
                      <a:endParaRPr lang="en-ID" sz="15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050568"/>
                  </a:ext>
                </a:extLst>
              </a:tr>
            </a:tbl>
          </a:graphicData>
        </a:graphic>
      </p:graphicFrame>
    </p:spTree>
    <p:extLst>
      <p:ext uri="{BB962C8B-B14F-4D97-AF65-F5344CB8AC3E}">
        <p14:creationId xmlns:p14="http://schemas.microsoft.com/office/powerpoint/2010/main" val="93295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486E5D-C252-BBE1-B16D-0E35EDF88435}"/>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60340" y="3256229"/>
            <a:ext cx="3340898" cy="3243353"/>
          </a:xfrm>
          <a:prstGeom prst="rect">
            <a:avLst/>
          </a:prstGeom>
        </p:spPr>
      </p:pic>
      <p:sp>
        <p:nvSpPr>
          <p:cNvPr id="2" name="Rectangle 1">
            <a:extLst>
              <a:ext uri="{FF2B5EF4-FFF2-40B4-BE49-F238E27FC236}">
                <a16:creationId xmlns:a16="http://schemas.microsoft.com/office/drawing/2014/main" id="{F2D28483-1EE2-4096-978F-5C024C85A1BC}"/>
              </a:ext>
            </a:extLst>
          </p:cNvPr>
          <p:cNvSpPr/>
          <p:nvPr/>
        </p:nvSpPr>
        <p:spPr>
          <a:xfrm>
            <a:off x="348985" y="850606"/>
            <a:ext cx="11142920" cy="24056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6" name="Content Placeholder 6">
            <a:extLst>
              <a:ext uri="{FF2B5EF4-FFF2-40B4-BE49-F238E27FC236}">
                <a16:creationId xmlns:a16="http://schemas.microsoft.com/office/drawing/2014/main" id="{A3A80573-55C7-45C9-B38B-BBAF73F10470}"/>
              </a:ext>
            </a:extLst>
          </p:cNvPr>
          <p:cNvGraphicFramePr>
            <a:graphicFrameLocks noGrp="1"/>
          </p:cNvGraphicFramePr>
          <p:nvPr>
            <p:ph idx="1"/>
            <p:extLst>
              <p:ext uri="{D42A27DB-BD31-4B8C-83A1-F6EECF244321}">
                <p14:modId xmlns:p14="http://schemas.microsoft.com/office/powerpoint/2010/main" val="2663219305"/>
              </p:ext>
            </p:extLst>
          </p:nvPr>
        </p:nvGraphicFramePr>
        <p:xfrm>
          <a:off x="572531" y="1563004"/>
          <a:ext cx="10796017" cy="1176873"/>
        </p:xfrm>
        <a:graphic>
          <a:graphicData uri="http://schemas.openxmlformats.org/drawingml/2006/table">
            <a:tbl>
              <a:tblPr firstRow="1" bandRow="1">
                <a:tableStyleId>{5C22544A-7EE6-4342-B048-85BDC9FD1C3A}</a:tableStyleId>
              </a:tblPr>
              <a:tblGrid>
                <a:gridCol w="9887030">
                  <a:extLst>
                    <a:ext uri="{9D8B030D-6E8A-4147-A177-3AD203B41FA5}">
                      <a16:colId xmlns:a16="http://schemas.microsoft.com/office/drawing/2014/main" val="20000"/>
                    </a:ext>
                  </a:extLst>
                </a:gridCol>
                <a:gridCol w="908987">
                  <a:extLst>
                    <a:ext uri="{9D8B030D-6E8A-4147-A177-3AD203B41FA5}">
                      <a16:colId xmlns:a16="http://schemas.microsoft.com/office/drawing/2014/main" val="20002"/>
                    </a:ext>
                  </a:extLst>
                </a:gridCol>
              </a:tblGrid>
              <a:tr h="590811">
                <a:tc>
                  <a:txBody>
                    <a:bodyPr/>
                    <a:lstStyle/>
                    <a:p>
                      <a:pPr marL="603250" marR="0" lvl="0" indent="-514350" algn="just" defTabSz="914296" rtl="0" eaLnBrk="1" fontAlgn="auto" latinLnBrk="0" hangingPunct="1">
                        <a:lnSpc>
                          <a:spcPct val="100000"/>
                        </a:lnSpc>
                        <a:spcBef>
                          <a:spcPts val="0"/>
                        </a:spcBef>
                        <a:spcAft>
                          <a:spcPts val="0"/>
                        </a:spcAft>
                        <a:buClrTx/>
                        <a:buSzTx/>
                        <a:buFont typeface="+mj-lt"/>
                        <a:buAutoNum type="arabicPeriod"/>
                        <a:tabLst/>
                        <a:defRPr/>
                      </a:pPr>
                      <a:r>
                        <a:rPr lang="nl-NL" sz="2900" b="1" dirty="0">
                          <a:solidFill>
                            <a:schemeClr val="tx1"/>
                          </a:solidFill>
                          <a:latin typeface="Cera Pro" panose="00000400000000000000" pitchFamily="50" charset="0"/>
                        </a:rPr>
                        <a:t>Capaian Kinerja TW 1 2023</a:t>
                      </a:r>
                    </a:p>
                  </a:txBody>
                  <a:tcPr marL="91443" marR="91443" marT="41571" marB="41571" anchor="ctr">
                    <a:lnL w="3175" cap="flat" cmpd="sng" algn="ctr">
                      <a:noFill/>
                      <a:prstDash val="solid"/>
                      <a:round/>
                      <a:headEnd type="none" w="med" len="med"/>
                      <a:tailEnd type="none" w="med" len="med"/>
                    </a:lnL>
                    <a:lnR w="12700" cmpd="sng">
                      <a:noFill/>
                    </a:lnR>
                    <a:lnT w="6350" cap="flat" cmpd="sng" algn="ctr">
                      <a:solidFill>
                        <a:srgbClr val="005086"/>
                      </a:solidFill>
                      <a:prstDash val="solid"/>
                      <a:round/>
                      <a:headEnd type="none" w="med" len="med"/>
                      <a:tailEnd type="none" w="med" len="med"/>
                    </a:lnT>
                    <a:lnB w="6350" cap="flat" cmpd="sng" algn="ctr">
                      <a:solidFill>
                        <a:srgbClr val="00508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spcBef>
                          <a:spcPts val="0"/>
                        </a:spcBef>
                        <a:spcAft>
                          <a:spcPts val="0"/>
                        </a:spcAft>
                      </a:pPr>
                      <a:r>
                        <a:rPr lang="en-US" sz="3300" b="1" dirty="0">
                          <a:solidFill>
                            <a:schemeClr val="bg1"/>
                          </a:solidFill>
                          <a:latin typeface="Cera Pro" panose="00000400000000000000" pitchFamily="50" charset="0"/>
                          <a:cs typeface="Palanquin" panose="020B0004020203020204" pitchFamily="34" charset="0"/>
                        </a:rPr>
                        <a:t>3</a:t>
                      </a:r>
                      <a:endParaRPr lang="id-ID" sz="3300" b="1" dirty="0">
                        <a:solidFill>
                          <a:schemeClr val="bg1"/>
                        </a:solidFill>
                        <a:latin typeface="Cera Pro" panose="00000400000000000000" pitchFamily="50" charset="0"/>
                        <a:cs typeface="Palanquin" panose="020B0004020203020204" pitchFamily="34" charset="0"/>
                      </a:endParaRPr>
                    </a:p>
                  </a:txBody>
                  <a:tcPr marL="91443" marR="91443" marT="41571" marB="41571" anchor="ctr">
                    <a:lnL w="12700" cmpd="sng">
                      <a:noFill/>
                    </a:lnL>
                    <a:lnR w="3175" cap="flat" cmpd="sng" algn="ctr">
                      <a:noFill/>
                      <a:prstDash val="solid"/>
                      <a:round/>
                      <a:headEnd type="none" w="med" len="med"/>
                      <a:tailEnd type="none" w="med" len="med"/>
                    </a:lnR>
                    <a:lnT w="6350" cap="flat" cmpd="sng" algn="ctr">
                      <a:solidFill>
                        <a:srgbClr val="005086"/>
                      </a:solidFill>
                      <a:prstDash val="solid"/>
                      <a:round/>
                      <a:headEnd type="none" w="med" len="med"/>
                      <a:tailEnd type="none" w="med" len="med"/>
                    </a:lnT>
                    <a:lnB w="6350" cap="flat" cmpd="sng" algn="ctr">
                      <a:solidFill>
                        <a:srgbClr val="005086"/>
                      </a:solidFill>
                      <a:prstDash val="solid"/>
                      <a:round/>
                      <a:headEnd type="none" w="med" len="med"/>
                      <a:tailEnd type="none" w="med" len="med"/>
                    </a:lnB>
                    <a:lnTlToBr w="12700" cmpd="sng">
                      <a:noFill/>
                      <a:prstDash val="solid"/>
                    </a:lnTlToBr>
                    <a:lnBlToTr w="12700" cmpd="sng">
                      <a:noFill/>
                      <a:prstDash val="solid"/>
                    </a:lnBlToTr>
                    <a:solidFill>
                      <a:srgbClr val="203467"/>
                    </a:solidFill>
                  </a:tcPr>
                </a:tc>
                <a:extLst>
                  <a:ext uri="{0D108BD9-81ED-4DB2-BD59-A6C34878D82A}">
                    <a16:rowId xmlns:a16="http://schemas.microsoft.com/office/drawing/2014/main" val="1510264677"/>
                  </a:ext>
                </a:extLst>
              </a:tr>
              <a:tr h="537599">
                <a:tc>
                  <a:txBody>
                    <a:bodyPr/>
                    <a:lstStyle/>
                    <a:p>
                      <a:pPr marL="603250" marR="0" lvl="0" indent="-514350" algn="just" defTabSz="914296" rtl="0" eaLnBrk="1" fontAlgn="auto" latinLnBrk="0" hangingPunct="1">
                        <a:lnSpc>
                          <a:spcPct val="100000"/>
                        </a:lnSpc>
                        <a:spcBef>
                          <a:spcPts val="0"/>
                        </a:spcBef>
                        <a:spcAft>
                          <a:spcPts val="0"/>
                        </a:spcAft>
                        <a:buClrTx/>
                        <a:buSzTx/>
                        <a:buFont typeface="+mj-lt"/>
                        <a:buAutoNum type="arabicPeriod" startAt="2"/>
                        <a:tabLst/>
                        <a:defRPr/>
                      </a:pPr>
                      <a:r>
                        <a:rPr lang="nl-NL" sz="2900" b="1" dirty="0">
                          <a:solidFill>
                            <a:schemeClr val="tx1"/>
                          </a:solidFill>
                          <a:latin typeface="Cera Pro" panose="00000400000000000000" pitchFamily="50" charset="0"/>
                        </a:rPr>
                        <a:t>Monev Manajemen Risiko TW 1 2023</a:t>
                      </a:r>
                    </a:p>
                  </a:txBody>
                  <a:tcPr marL="91443" marR="91443" marT="41571" marB="41571" anchor="ctr">
                    <a:lnL w="3175" cap="flat" cmpd="sng" algn="ctr">
                      <a:noFill/>
                      <a:prstDash val="solid"/>
                      <a:round/>
                      <a:headEnd type="none" w="med" len="med"/>
                      <a:tailEnd type="none" w="med" len="med"/>
                    </a:lnL>
                    <a:lnR w="12700" cmpd="sng">
                      <a:noFill/>
                    </a:lnR>
                    <a:lnT w="6350" cap="flat" cmpd="sng" algn="ctr">
                      <a:solidFill>
                        <a:srgbClr val="005086"/>
                      </a:solidFill>
                      <a:prstDash val="solid"/>
                      <a:round/>
                      <a:headEnd type="none" w="med" len="med"/>
                      <a:tailEnd type="none" w="med" len="med"/>
                    </a:lnT>
                    <a:lnB w="6350" cap="flat" cmpd="sng" algn="ctr">
                      <a:solidFill>
                        <a:srgbClr val="00508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spcBef>
                          <a:spcPts val="0"/>
                        </a:spcBef>
                        <a:spcAft>
                          <a:spcPts val="0"/>
                        </a:spcAft>
                      </a:pPr>
                      <a:r>
                        <a:rPr lang="en-US" sz="3300" b="1">
                          <a:solidFill>
                            <a:schemeClr val="bg1"/>
                          </a:solidFill>
                          <a:latin typeface="Cera Pro" panose="00000400000000000000" pitchFamily="50" charset="0"/>
                          <a:cs typeface="Palanquin" panose="020B0004020203020204" pitchFamily="34" charset="0"/>
                        </a:rPr>
                        <a:t>15</a:t>
                      </a:r>
                      <a:endParaRPr lang="id-ID" sz="3300" b="1" dirty="0">
                        <a:solidFill>
                          <a:schemeClr val="bg1"/>
                        </a:solidFill>
                        <a:latin typeface="Cera Pro" panose="00000400000000000000" pitchFamily="50" charset="0"/>
                        <a:cs typeface="Palanquin" panose="020B0004020203020204" pitchFamily="34" charset="0"/>
                      </a:endParaRPr>
                    </a:p>
                  </a:txBody>
                  <a:tcPr marL="91443" marR="91443" marT="41571" marB="41571" anchor="ctr">
                    <a:lnL w="12700" cmpd="sng">
                      <a:noFill/>
                    </a:lnL>
                    <a:lnR w="3175" cap="flat" cmpd="sng" algn="ctr">
                      <a:noFill/>
                      <a:prstDash val="solid"/>
                      <a:round/>
                      <a:headEnd type="none" w="med" len="med"/>
                      <a:tailEnd type="none" w="med" len="med"/>
                    </a:lnR>
                    <a:lnT w="6350" cap="flat" cmpd="sng" algn="ctr">
                      <a:solidFill>
                        <a:srgbClr val="005086"/>
                      </a:solidFill>
                      <a:prstDash val="solid"/>
                      <a:round/>
                      <a:headEnd type="none" w="med" len="med"/>
                      <a:tailEnd type="none" w="med" len="med"/>
                    </a:lnT>
                    <a:lnB w="6350" cap="flat" cmpd="sng" algn="ctr">
                      <a:solidFill>
                        <a:srgbClr val="005086"/>
                      </a:solidFill>
                      <a:prstDash val="solid"/>
                      <a:round/>
                      <a:headEnd type="none" w="med" len="med"/>
                      <a:tailEnd type="none" w="med" len="med"/>
                    </a:lnB>
                    <a:lnTlToBr w="12700" cmpd="sng">
                      <a:noFill/>
                      <a:prstDash val="solid"/>
                    </a:lnTlToBr>
                    <a:lnBlToTr w="12700" cmpd="sng">
                      <a:noFill/>
                      <a:prstDash val="solid"/>
                    </a:lnBlToTr>
                    <a:solidFill>
                      <a:srgbClr val="203467"/>
                    </a:solidFill>
                  </a:tcPr>
                </a:tc>
                <a:extLst>
                  <a:ext uri="{0D108BD9-81ED-4DB2-BD59-A6C34878D82A}">
                    <a16:rowId xmlns:a16="http://schemas.microsoft.com/office/drawing/2014/main" val="2522172446"/>
                  </a:ext>
                </a:extLst>
              </a:tr>
            </a:tbl>
          </a:graphicData>
        </a:graphic>
      </p:graphicFrame>
      <p:sp>
        <p:nvSpPr>
          <p:cNvPr id="11" name="Rounded Rectangle 2">
            <a:extLst>
              <a:ext uri="{FF2B5EF4-FFF2-40B4-BE49-F238E27FC236}">
                <a16:creationId xmlns:a16="http://schemas.microsoft.com/office/drawing/2014/main" id="{2219099B-9AA7-4678-847E-18CE8EA83182}"/>
              </a:ext>
            </a:extLst>
          </p:cNvPr>
          <p:cNvSpPr/>
          <p:nvPr/>
        </p:nvSpPr>
        <p:spPr>
          <a:xfrm>
            <a:off x="700095" y="602149"/>
            <a:ext cx="2840547" cy="646220"/>
          </a:xfrm>
          <a:prstGeom prst="roundRect">
            <a:avLst>
              <a:gd name="adj" fmla="val 50000"/>
            </a:avLst>
          </a:prstGeom>
          <a:solidFill>
            <a:srgbClr val="203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Cera Pro" panose="00000500000000000000" pitchFamily="50" charset="0"/>
              </a:rPr>
              <a:t>AGENDA</a:t>
            </a:r>
            <a:endParaRPr lang="en-US" sz="2400" b="1" dirty="0">
              <a:latin typeface="Trebuchet MS" panose="020B0603020202020204" pitchFamily="34" charset="0"/>
            </a:endParaRPr>
          </a:p>
        </p:txBody>
      </p:sp>
      <p:sp>
        <p:nvSpPr>
          <p:cNvPr id="7" name="Slide Number Placeholder 3">
            <a:extLst>
              <a:ext uri="{FF2B5EF4-FFF2-40B4-BE49-F238E27FC236}">
                <a16:creationId xmlns:a16="http://schemas.microsoft.com/office/drawing/2014/main" id="{3A52FF52-2CAE-4ECC-8C40-DD7908717BA0}"/>
              </a:ext>
            </a:extLst>
          </p:cNvPr>
          <p:cNvSpPr>
            <a:spLocks noGrp="1"/>
          </p:cNvSpPr>
          <p:nvPr>
            <p:ph type="sldNum" sz="quarter" idx="12"/>
          </p:nvPr>
        </p:nvSpPr>
        <p:spPr>
          <a:xfrm>
            <a:off x="11590020" y="6525696"/>
            <a:ext cx="588529" cy="310564"/>
          </a:xfrm>
        </p:spPr>
        <p:txBody>
          <a:bodyPr/>
          <a:lstStyle/>
          <a:p>
            <a:fld id="{930536FB-1571-6444-8B3A-1FA85C0119D6}" type="slidenum">
              <a:rPr lang="en-US" smtClean="0"/>
              <a:t>2</a:t>
            </a:fld>
            <a:endParaRPr lang="en-US" dirty="0"/>
          </a:p>
        </p:txBody>
      </p:sp>
      <p:pic>
        <p:nvPicPr>
          <p:cNvPr id="4" name="Picture 3">
            <a:extLst>
              <a:ext uri="{FF2B5EF4-FFF2-40B4-BE49-F238E27FC236}">
                <a16:creationId xmlns:a16="http://schemas.microsoft.com/office/drawing/2014/main" id="{728015EE-ADF9-E5A2-6AED-68F48C37201E}"/>
              </a:ext>
            </a:extLst>
          </p:cNvPr>
          <p:cNvPicPr>
            <a:picLocks noChangeAspect="1"/>
          </p:cNvPicPr>
          <p:nvPr/>
        </p:nvPicPr>
        <p:blipFill rotWithShape="1">
          <a:blip r:embed="rId3">
            <a:extLst>
              <a:ext uri="{28A0092B-C50C-407E-A947-70E740481C1C}">
                <a14:useLocalDpi xmlns:a14="http://schemas.microsoft.com/office/drawing/2010/main" val="0"/>
              </a:ext>
            </a:extLst>
          </a:blip>
          <a:srcRect l="19415" t="30849" r="19906" b="41795"/>
          <a:stretch/>
        </p:blipFill>
        <p:spPr>
          <a:xfrm>
            <a:off x="10912508" y="137468"/>
            <a:ext cx="1210033" cy="544790"/>
          </a:xfrm>
          <a:prstGeom prst="rect">
            <a:avLst/>
          </a:prstGeom>
        </p:spPr>
      </p:pic>
    </p:spTree>
    <p:extLst>
      <p:ext uri="{BB962C8B-B14F-4D97-AF65-F5344CB8AC3E}">
        <p14:creationId xmlns:p14="http://schemas.microsoft.com/office/powerpoint/2010/main" val="3918624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pPr algn="just"/>
            <a:r>
              <a:rPr lang="it-IT" sz="3200" b="1" dirty="0">
                <a:latin typeface="Cera Pro"/>
              </a:rPr>
              <a:t>Monev Manajemen Risiko DME</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20</a:t>
            </a:fld>
            <a:endParaRPr lang="id-ID" dirty="0"/>
          </a:p>
        </p:txBody>
      </p:sp>
      <p:graphicFrame>
        <p:nvGraphicFramePr>
          <p:cNvPr id="5" name="Table 4">
            <a:extLst>
              <a:ext uri="{FF2B5EF4-FFF2-40B4-BE49-F238E27FC236}">
                <a16:creationId xmlns:a16="http://schemas.microsoft.com/office/drawing/2014/main" id="{B4B7155A-8761-0387-76C8-D6BEE5640E6A}"/>
              </a:ext>
            </a:extLst>
          </p:cNvPr>
          <p:cNvGraphicFramePr>
            <a:graphicFrameLocks noGrp="1"/>
          </p:cNvGraphicFramePr>
          <p:nvPr>
            <p:extLst>
              <p:ext uri="{D42A27DB-BD31-4B8C-83A1-F6EECF244321}">
                <p14:modId xmlns:p14="http://schemas.microsoft.com/office/powerpoint/2010/main" val="1556510783"/>
              </p:ext>
            </p:extLst>
          </p:nvPr>
        </p:nvGraphicFramePr>
        <p:xfrm>
          <a:off x="317241" y="657213"/>
          <a:ext cx="11607281" cy="5539552"/>
        </p:xfrm>
        <a:graphic>
          <a:graphicData uri="http://schemas.openxmlformats.org/drawingml/2006/table">
            <a:tbl>
              <a:tblPr firstRow="1" firstCol="1" bandRow="1">
                <a:tableStyleId>{5C22544A-7EE6-4342-B048-85BDC9FD1C3A}</a:tableStyleId>
              </a:tblPr>
              <a:tblGrid>
                <a:gridCol w="5697988">
                  <a:extLst>
                    <a:ext uri="{9D8B030D-6E8A-4147-A177-3AD203B41FA5}">
                      <a16:colId xmlns:a16="http://schemas.microsoft.com/office/drawing/2014/main" val="1434155727"/>
                    </a:ext>
                  </a:extLst>
                </a:gridCol>
                <a:gridCol w="5909293">
                  <a:extLst>
                    <a:ext uri="{9D8B030D-6E8A-4147-A177-3AD203B41FA5}">
                      <a16:colId xmlns:a16="http://schemas.microsoft.com/office/drawing/2014/main" val="2002802541"/>
                    </a:ext>
                  </a:extLst>
                </a:gridCol>
              </a:tblGrid>
              <a:tr h="250492">
                <a:tc>
                  <a:txBody>
                    <a:bodyPr/>
                    <a:lstStyle/>
                    <a:p>
                      <a:pPr algn="ctr"/>
                      <a:r>
                        <a:rPr lang="en-US" sz="1800" b="1" dirty="0">
                          <a:solidFill>
                            <a:schemeClr val="bg1"/>
                          </a:solidFill>
                          <a:effectLst/>
                          <a:latin typeface="Abadi" panose="020B0604020104020204" pitchFamily="34" charset="0"/>
                          <a:ea typeface="Times New Roman" panose="02020603050405020304" pitchFamily="18" charset="0"/>
                        </a:rPr>
                        <a:t>Hasil </a:t>
                      </a:r>
                      <a:r>
                        <a:rPr lang="en-US" sz="1800" b="1" dirty="0" err="1">
                          <a:solidFill>
                            <a:schemeClr val="bg1"/>
                          </a:solidFill>
                          <a:effectLst/>
                          <a:latin typeface="Abadi" panose="020B0604020104020204" pitchFamily="34" charset="0"/>
                          <a:ea typeface="Times New Roman" panose="02020603050405020304" pitchFamily="18" charset="0"/>
                        </a:rPr>
                        <a:t>Reviu</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1800" b="1" dirty="0" err="1">
                          <a:solidFill>
                            <a:schemeClr val="bg1"/>
                          </a:solidFill>
                          <a:effectLst/>
                          <a:latin typeface="Abadi" panose="020B0604020104020204" pitchFamily="34" charset="0"/>
                          <a:ea typeface="Times New Roman" panose="02020603050405020304" pitchFamily="18" charset="0"/>
                        </a:rPr>
                        <a:t>Tindak</a:t>
                      </a:r>
                      <a:r>
                        <a:rPr lang="en-US" sz="1800" b="1" dirty="0">
                          <a:solidFill>
                            <a:schemeClr val="bg1"/>
                          </a:solidFill>
                          <a:effectLst/>
                          <a:latin typeface="Abadi" panose="020B0604020104020204" pitchFamily="34" charset="0"/>
                          <a:ea typeface="Times New Roman" panose="02020603050405020304" pitchFamily="18" charset="0"/>
                        </a:rPr>
                        <a:t> </a:t>
                      </a:r>
                      <a:r>
                        <a:rPr lang="en-US" sz="1800" b="1" dirty="0" err="1">
                          <a:solidFill>
                            <a:schemeClr val="bg1"/>
                          </a:solidFill>
                          <a:effectLst/>
                          <a:latin typeface="Abadi" panose="020B0604020104020204" pitchFamily="34" charset="0"/>
                          <a:ea typeface="Times New Roman" panose="02020603050405020304" pitchFamily="18" charset="0"/>
                        </a:rPr>
                        <a:t>Lanjut</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7498426"/>
                  </a:ext>
                </a:extLst>
              </a:tr>
              <a:tr h="1363792">
                <a:tc>
                  <a:txBody>
                    <a:bodyPr/>
                    <a:lstStyle/>
                    <a:p>
                      <a:pPr marL="0" algn="just" defTabSz="914400" rtl="0" eaLnBrk="1" latinLnBrk="0" hangingPunct="1"/>
                      <a:r>
                        <a:rPr lang="en-US" sz="1600" b="1" kern="1200" dirty="0">
                          <a:solidFill>
                            <a:schemeClr val="tx1"/>
                          </a:solidFill>
                          <a:effectLst/>
                          <a:latin typeface="Abadi" panose="020B0604020104020204" pitchFamily="34" charset="0"/>
                          <a:ea typeface="+mn-ea"/>
                          <a:cs typeface="+mn-cs"/>
                        </a:rPr>
                        <a:t>R1. Unplanned Shutdown</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p>
                      <a:pPr marL="285750" indent="-285750" algn="just" defTabSz="914400" rtl="0" eaLnBrk="1" latinLnBrk="0" hangingPunct="1">
                        <a:buFont typeface="Arial" panose="020B0604020202020204" pitchFamily="34" charset="0"/>
                        <a:buChar char="•"/>
                      </a:pPr>
                      <a:r>
                        <a:rPr lang="en-US" sz="1600" b="0" kern="1200" dirty="0" err="1">
                          <a:solidFill>
                            <a:schemeClr val="tx1"/>
                          </a:solidFill>
                          <a:effectLst/>
                          <a:latin typeface="Abadi" panose="020B0604020104020204" pitchFamily="34" charset="0"/>
                          <a:ea typeface="+mn-ea"/>
                          <a:cs typeface="+mn-cs"/>
                        </a:rPr>
                        <a:t>Sumber</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yaitu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gangguan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operasi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lapangan</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p>
                      <a:pPr marL="285750" indent="-285750" algn="just" defTabSz="914400" rtl="0" eaLnBrk="1" latinLnBrk="0" hangingPunct="1">
                        <a:buFont typeface="Arial" panose="020B0604020202020204" pitchFamily="34" charset="0"/>
                        <a:buChar char="•"/>
                      </a:pPr>
                      <a:r>
                        <a:rPr lang="en-US" sz="1600" b="0" kern="1200" dirty="0" err="1">
                          <a:solidFill>
                            <a:schemeClr val="tx1"/>
                          </a:solidFill>
                          <a:effectLst/>
                          <a:latin typeface="Abadi" panose="020B0604020104020204" pitchFamily="34" charset="0"/>
                          <a:ea typeface="+mn-ea"/>
                          <a:cs typeface="+mn-cs"/>
                        </a:rPr>
                        <a:t>Likelihoodnya</a:t>
                      </a:r>
                      <a:r>
                        <a:rPr lang="en-US" sz="1600" b="0" kern="1200" dirty="0">
                          <a:solidFill>
                            <a:schemeClr val="tx1"/>
                          </a:solidFill>
                          <a:effectLst/>
                          <a:latin typeface="Abadi" panose="020B0604020104020204" pitchFamily="34" charset="0"/>
                          <a:ea typeface="+mn-ea"/>
                          <a:cs typeface="+mn-cs"/>
                        </a:rPr>
                        <a:t> 3 dan impact 3.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diberikan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informasi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berapa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frekuensi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kejadian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jelas</a:t>
                      </a:r>
                      <a:r>
                        <a:rPr lang="en-US" sz="1600" b="0" kern="1200" dirty="0">
                          <a:solidFill>
                            <a:schemeClr val="tx1"/>
                          </a:solidFill>
                          <a:effectLst/>
                          <a:latin typeface="Abadi" panose="020B0604020104020204" pitchFamily="34" charset="0"/>
                          <a:ea typeface="+mn-ea"/>
                          <a:cs typeface="+mn-cs"/>
                        </a:rPr>
                        <a:t>.</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just" defTabSz="914400" rtl="0" eaLnBrk="1" latinLnBrk="0" hangingPunct="1"/>
                      <a:r>
                        <a:rPr lang="en-US" sz="1600" b="0" kern="1200" dirty="0">
                          <a:solidFill>
                            <a:schemeClr val="tx1"/>
                          </a:solidFill>
                          <a:effectLst/>
                          <a:latin typeface="Abadi" panose="020B0604020104020204" pitchFamily="34" charset="0"/>
                          <a:ea typeface="+mn-ea"/>
                          <a:cs typeface="+mn-cs"/>
                        </a:rPr>
                        <a:t>DME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menyampaikan</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menjelaskan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tersebut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sehingga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mencerminkan</a:t>
                      </a:r>
                      <a:r>
                        <a:rPr lang="en-US" sz="1600" b="0" kern="1200" dirty="0">
                          <a:solidFill>
                            <a:schemeClr val="tx1"/>
                          </a:solidFill>
                          <a:effectLst/>
                          <a:latin typeface="Abadi" panose="020B0604020104020204" pitchFamily="34" charset="0"/>
                          <a:ea typeface="+mn-ea"/>
                          <a:cs typeface="+mn-cs"/>
                        </a:rPr>
                        <a:t> likelihood dan </a:t>
                      </a:r>
                      <a:r>
                        <a:rPr lang="en-US" sz="1600" b="0" kern="1200" dirty="0" err="1">
                          <a:solidFill>
                            <a:schemeClr val="tx1"/>
                          </a:solidFill>
                          <a:effectLst/>
                          <a:latin typeface="Abadi" panose="020B0604020104020204" pitchFamily="34" charset="0"/>
                          <a:ea typeface="+mn-ea"/>
                          <a:cs typeface="+mn-cs"/>
                        </a:rPr>
                        <a:t>dijelaskan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lagi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mengenai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rencana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a:t>
                      </a:r>
                      <a:r>
                        <a:rPr lang="en-US" sz="1600" b="0" kern="1200" dirty="0">
                          <a:solidFill>
                            <a:schemeClr val="tx1"/>
                          </a:solidFill>
                          <a:effectLst/>
                          <a:latin typeface="Abadi" panose="020B0604020104020204" pitchFamily="34" charset="0"/>
                          <a:ea typeface="+mn-ea"/>
                          <a:cs typeface="+mn-cs"/>
                        </a:rPr>
                        <a:t> pada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6990716"/>
                  </a:ext>
                </a:extLst>
              </a:tr>
              <a:tr h="1026871">
                <a:tc>
                  <a:txBody>
                    <a:bodyPr/>
                    <a:lstStyle/>
                    <a:p>
                      <a:pPr marL="0" algn="just" defTabSz="914400" rtl="0" eaLnBrk="1" latinLnBrk="0" hangingPunct="1"/>
                      <a:r>
                        <a:rPr lang="en-US" sz="1600" b="1" kern="1200" dirty="0">
                          <a:solidFill>
                            <a:schemeClr val="tx1"/>
                          </a:solidFill>
                          <a:effectLst/>
                          <a:latin typeface="Abadi" panose="020B0604020104020204" pitchFamily="34" charset="0"/>
                          <a:ea typeface="+mn-ea"/>
                          <a:cs typeface="+mn-cs"/>
                        </a:rPr>
                        <a:t>R11 Wilayah </a:t>
                      </a:r>
                      <a:r>
                        <a:rPr lang="en-US" sz="1600" b="1" kern="1200" dirty="0" err="1">
                          <a:solidFill>
                            <a:schemeClr val="tx1"/>
                          </a:solidFill>
                          <a:effectLst/>
                          <a:latin typeface="Abadi" panose="020B0604020104020204" pitchFamily="34" charset="0"/>
                          <a:ea typeface="+mn-ea"/>
                          <a:cs typeface="+mn-cs"/>
                        </a:rPr>
                        <a:t>kerja</a:t>
                      </a:r>
                      <a:r>
                        <a:rPr lang="en-US" sz="1600" b="1" kern="1200" dirty="0">
                          <a:solidFill>
                            <a:schemeClr val="tx1"/>
                          </a:solidFill>
                          <a:effectLst/>
                          <a:latin typeface="Abadi" panose="020B0604020104020204" pitchFamily="34" charset="0"/>
                          <a:ea typeface="+mn-ea"/>
                          <a:cs typeface="+mn-cs"/>
                        </a:rPr>
                        <a:t> yang </a:t>
                      </a:r>
                      <a:r>
                        <a:rPr lang="en-US" sz="1600" b="1" kern="1200" dirty="0" err="1">
                          <a:solidFill>
                            <a:schemeClr val="tx1"/>
                          </a:solidFill>
                          <a:effectLst/>
                          <a:latin typeface="Abadi" panose="020B0604020104020204" pitchFamily="34" charset="0"/>
                          <a:ea typeface="+mn-ea"/>
                          <a:cs typeface="+mn-cs"/>
                        </a:rPr>
                        <a:t>disiapkan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ditjen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migas</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tumpang</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tindih</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terhdap</a:t>
                      </a:r>
                      <a:r>
                        <a:rPr lang="en-US" sz="1600" b="1" kern="1200" dirty="0">
                          <a:solidFill>
                            <a:schemeClr val="tx1"/>
                          </a:solidFill>
                          <a:effectLst/>
                          <a:latin typeface="Abadi" panose="020B0604020104020204" pitchFamily="34" charset="0"/>
                          <a:ea typeface="+mn-ea"/>
                          <a:cs typeface="+mn-cs"/>
                        </a:rPr>
                        <a:t> wilayah </a:t>
                      </a:r>
                      <a:r>
                        <a:rPr lang="en-US" sz="1600" b="1" kern="1200" dirty="0" err="1">
                          <a:solidFill>
                            <a:schemeClr val="tx1"/>
                          </a:solidFill>
                          <a:effectLst/>
                          <a:latin typeface="Abadi" panose="020B0604020104020204" pitchFamily="34" charset="0"/>
                          <a:ea typeface="+mn-ea"/>
                          <a:cs typeface="+mn-cs"/>
                        </a:rPr>
                        <a:t>peruntukan</a:t>
                      </a:r>
                      <a:r>
                        <a:rPr lang="en-US" sz="1600" b="1" kern="1200" dirty="0">
                          <a:solidFill>
                            <a:schemeClr val="tx1"/>
                          </a:solidFill>
                          <a:effectLst/>
                          <a:latin typeface="Abadi" panose="020B0604020104020204" pitchFamily="34" charset="0"/>
                          <a:ea typeface="+mn-ea"/>
                          <a:cs typeface="+mn-cs"/>
                        </a:rPr>
                        <a:t> lain.</a:t>
                      </a:r>
                      <a:endParaRPr lang="en-ID" sz="1600" b="1" kern="1200" dirty="0">
                        <a:solidFill>
                          <a:schemeClr val="tx1"/>
                        </a:solidFill>
                        <a:effectLst/>
                        <a:latin typeface="Abadi" panose="020B0604020104020204" pitchFamily="34" charset="0"/>
                        <a:ea typeface="+mn-ea"/>
                        <a:cs typeface="+mn-cs"/>
                      </a:endParaRPr>
                    </a:p>
                    <a:p>
                      <a:pPr marL="0" algn="just" defTabSz="914400" rtl="0" eaLnBrk="1" latinLnBrk="0" hangingPunct="1"/>
                      <a:r>
                        <a:rPr lang="en-US" sz="1600" b="0" kern="1200" dirty="0">
                          <a:solidFill>
                            <a:schemeClr val="tx1"/>
                          </a:solidFill>
                          <a:effectLst/>
                          <a:latin typeface="Abadi" panose="020B0604020104020204" pitchFamily="34" charset="0"/>
                          <a:ea typeface="+mn-ea"/>
                          <a:cs typeface="+mn-cs"/>
                        </a:rPr>
                        <a:t>Agar </a:t>
                      </a:r>
                      <a:r>
                        <a:rPr lang="en-US" sz="1600" b="0" kern="1200" dirty="0" err="1">
                          <a:solidFill>
                            <a:schemeClr val="tx1"/>
                          </a:solidFill>
                          <a:effectLst/>
                          <a:latin typeface="Abadi" panose="020B0604020104020204" pitchFamily="34" charset="0"/>
                          <a:ea typeface="+mn-ea"/>
                          <a:cs typeface="+mn-cs"/>
                        </a:rPr>
                        <a:t>dijelaskan</a:t>
                      </a:r>
                      <a:r>
                        <a:rPr lang="en-US" sz="1600" b="0" kern="1200" dirty="0">
                          <a:solidFill>
                            <a:schemeClr val="tx1"/>
                          </a:solidFill>
                          <a:effectLst/>
                          <a:latin typeface="Abadi" panose="020B0604020104020204" pitchFamily="34" charset="0"/>
                          <a:ea typeface="+mn-ea"/>
                          <a:cs typeface="+mn-cs"/>
                        </a:rPr>
                        <a:t> pada monitoring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tindakan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bahwa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telah</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dilakukan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kegiatan-kegiatan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untuk</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mengurangi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dimaksud</a:t>
                      </a:r>
                      <a:r>
                        <a:rPr lang="en-US" sz="1600" b="0" kern="1200" dirty="0">
                          <a:solidFill>
                            <a:schemeClr val="tx1"/>
                          </a:solidFill>
                          <a:effectLst/>
                          <a:latin typeface="Abadi" panose="020B0604020104020204" pitchFamily="34" charset="0"/>
                          <a:ea typeface="+mn-ea"/>
                          <a:cs typeface="+mn-cs"/>
                        </a:rPr>
                        <a:t>. Bukti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berupa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hasil</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atau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jika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rahasia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menunjukan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undangan</a:t>
                      </a:r>
                      <a:r>
                        <a:rPr lang="en-US" sz="1600" b="0" kern="1200" dirty="0">
                          <a:solidFill>
                            <a:schemeClr val="tx1"/>
                          </a:solidFill>
                          <a:effectLst/>
                          <a:latin typeface="Abadi" panose="020B0604020104020204" pitchFamily="34" charset="0"/>
                          <a:ea typeface="+mn-ea"/>
                          <a:cs typeface="+mn-cs"/>
                        </a:rPr>
                        <a:t> dan </a:t>
                      </a:r>
                      <a:r>
                        <a:rPr lang="en-US" sz="1600" b="0" kern="1200" dirty="0" err="1">
                          <a:solidFill>
                            <a:schemeClr val="tx1"/>
                          </a:solidFill>
                          <a:effectLst/>
                          <a:latin typeface="Abadi" panose="020B0604020104020204" pitchFamily="34" charset="0"/>
                          <a:ea typeface="+mn-ea"/>
                          <a:cs typeface="+mn-cs"/>
                        </a:rPr>
                        <a:t>dokumentasi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hasil</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kegiatannya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saja</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just"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just" defTabSz="914400" rtl="0" eaLnBrk="1" latinLnBrk="0" hangingPunct="1"/>
                      <a:r>
                        <a:rPr lang="en-US" sz="1600" b="0" kern="1200" dirty="0">
                          <a:solidFill>
                            <a:schemeClr val="tx1"/>
                          </a:solidFill>
                          <a:effectLst/>
                          <a:latin typeface="Abadi" panose="020B0604020104020204" pitchFamily="34" charset="0"/>
                          <a:ea typeface="+mn-ea"/>
                          <a:cs typeface="+mn-cs"/>
                        </a:rPr>
                        <a:t>DME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menyampaikan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bukti</a:t>
                      </a:r>
                      <a:r>
                        <a:rPr lang="en-US" sz="1600" b="0" kern="1200" dirty="0">
                          <a:solidFill>
                            <a:schemeClr val="tx1"/>
                          </a:solidFill>
                          <a:effectLst/>
                          <a:latin typeface="Abadi" panose="020B0604020104020204" pitchFamily="34" charset="0"/>
                          <a:ea typeface="+mn-ea"/>
                          <a:cs typeface="+mn-cs"/>
                        </a:rPr>
                        <a:t> monitoring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tindakan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catatan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rapat</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8767397"/>
                  </a:ext>
                </a:extLst>
              </a:tr>
              <a:tr h="389655">
                <a:tc>
                  <a:txBody>
                    <a:bodyPr/>
                    <a:lstStyle/>
                    <a:p>
                      <a:pPr marL="0" algn="just" defTabSz="914400" rtl="0" eaLnBrk="1" latinLnBrk="0" hangingPunct="1"/>
                      <a:r>
                        <a:rPr lang="en-US" sz="1600" b="1" kern="1200" dirty="0">
                          <a:solidFill>
                            <a:schemeClr val="tx1"/>
                          </a:solidFill>
                          <a:effectLst/>
                          <a:latin typeface="Abadi" panose="020B0604020104020204" pitchFamily="34" charset="0"/>
                          <a:ea typeface="+mn-ea"/>
                          <a:cs typeface="+mn-cs"/>
                        </a:rPr>
                        <a:t>R2. </a:t>
                      </a:r>
                      <a:r>
                        <a:rPr lang="en-US" sz="1600" b="1" kern="1200" dirty="0" err="1">
                          <a:solidFill>
                            <a:schemeClr val="tx1"/>
                          </a:solidFill>
                          <a:effectLst/>
                          <a:latin typeface="Abadi" panose="020B0604020104020204" pitchFamily="34" charset="0"/>
                          <a:ea typeface="+mn-ea"/>
                          <a:cs typeface="+mn-cs"/>
                        </a:rPr>
                        <a:t>Penurunan</a:t>
                      </a:r>
                      <a:r>
                        <a:rPr lang="en-US" sz="1600" b="1" kern="1200" dirty="0">
                          <a:solidFill>
                            <a:schemeClr val="tx1"/>
                          </a:solidFill>
                          <a:effectLst/>
                          <a:latin typeface="Abadi" panose="020B0604020104020204" pitchFamily="34" charset="0"/>
                          <a:ea typeface="+mn-ea"/>
                          <a:cs typeface="+mn-cs"/>
                        </a:rPr>
                        <a:t> Harga </a:t>
                      </a:r>
                      <a:r>
                        <a:rPr lang="en-US" sz="1600" b="1" kern="1200" dirty="0" err="1">
                          <a:solidFill>
                            <a:schemeClr val="tx1"/>
                          </a:solidFill>
                          <a:effectLst/>
                          <a:latin typeface="Abadi" panose="020B0604020104020204" pitchFamily="34" charset="0"/>
                          <a:ea typeface="+mn-ea"/>
                          <a:cs typeface="+mn-cs"/>
                        </a:rPr>
                        <a:t>Minyak</a:t>
                      </a:r>
                      <a:endParaRPr lang="en-ID" sz="1600" b="1" kern="1200" dirty="0">
                        <a:solidFill>
                          <a:schemeClr val="tx1"/>
                        </a:solidFill>
                        <a:effectLst/>
                        <a:latin typeface="Abadi" panose="020B0604020104020204" pitchFamily="34" charset="0"/>
                        <a:ea typeface="+mn-ea"/>
                        <a:cs typeface="+mn-cs"/>
                      </a:endParaRPr>
                    </a:p>
                    <a:p>
                      <a:pPr marL="0" algn="just" defTabSz="914400" rtl="0" eaLnBrk="1" latinLnBrk="0" hangingPunct="1"/>
                      <a:r>
                        <a:rPr lang="en-US" sz="1600" b="0" kern="1200" dirty="0">
                          <a:solidFill>
                            <a:schemeClr val="tx1"/>
                          </a:solidFill>
                          <a:effectLst/>
                          <a:latin typeface="Abadi" panose="020B0604020104020204" pitchFamily="34" charset="0"/>
                          <a:ea typeface="+mn-ea"/>
                          <a:cs typeface="+mn-cs"/>
                        </a:rPr>
                        <a:t>Agar </a:t>
                      </a:r>
                      <a:r>
                        <a:rPr lang="en-US" sz="1600" b="0" kern="1200" dirty="0" err="1">
                          <a:solidFill>
                            <a:schemeClr val="tx1"/>
                          </a:solidFill>
                          <a:effectLst/>
                          <a:latin typeface="Abadi" panose="020B0604020104020204" pitchFamily="34" charset="0"/>
                          <a:ea typeface="+mn-ea"/>
                          <a:cs typeface="+mn-cs"/>
                        </a:rPr>
                        <a:t>uraian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peristiwa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ini </a:t>
                      </a:r>
                      <a:r>
                        <a:rPr lang="en-US" sz="1600" b="0" kern="1200" dirty="0" err="1">
                          <a:solidFill>
                            <a:schemeClr val="tx1"/>
                          </a:solidFill>
                          <a:effectLst/>
                          <a:latin typeface="Abadi" panose="020B0604020104020204" pitchFamily="34" charset="0"/>
                          <a:ea typeface="+mn-ea"/>
                          <a:cs typeface="+mn-cs"/>
                        </a:rPr>
                        <a:t>diperjelas</a:t>
                      </a:r>
                      <a:r>
                        <a:rPr lang="en-US" sz="1600" b="0" kern="1200" dirty="0">
                          <a:solidFill>
                            <a:schemeClr val="tx1"/>
                          </a:solidFill>
                          <a:effectLst/>
                          <a:latin typeface="Abadi" panose="020B0604020104020204" pitchFamily="34" charset="0"/>
                          <a:ea typeface="+mn-ea"/>
                          <a:cs typeface="+mn-cs"/>
                        </a:rPr>
                        <a:t> agar </a:t>
                      </a:r>
                      <a:r>
                        <a:rPr lang="en-US" sz="1600" b="0" kern="1200" dirty="0" err="1">
                          <a:solidFill>
                            <a:schemeClr val="tx1"/>
                          </a:solidFill>
                          <a:effectLst/>
                          <a:latin typeface="Abadi" panose="020B0604020104020204" pitchFamily="34" charset="0"/>
                          <a:ea typeface="+mn-ea"/>
                          <a:cs typeface="+mn-cs"/>
                        </a:rPr>
                        <a:t>lebih</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tajam</a:t>
                      </a:r>
                      <a:r>
                        <a:rPr lang="en-US" sz="1600" b="0" kern="1200" dirty="0">
                          <a:solidFill>
                            <a:schemeClr val="tx1"/>
                          </a:solidFill>
                          <a:effectLst/>
                          <a:latin typeface="Abadi" panose="020B0604020104020204" pitchFamily="34" charset="0"/>
                          <a:ea typeface="+mn-ea"/>
                          <a:cs typeface="+mn-cs"/>
                        </a:rPr>
                        <a:t> (range </a:t>
                      </a:r>
                      <a:r>
                        <a:rPr lang="en-US" sz="1600" b="0" kern="1200" dirty="0" err="1">
                          <a:solidFill>
                            <a:schemeClr val="tx1"/>
                          </a:solidFill>
                          <a:effectLst/>
                          <a:latin typeface="Abadi" panose="020B0604020104020204" pitchFamily="34" charset="0"/>
                          <a:ea typeface="+mn-ea"/>
                          <a:cs typeface="+mn-cs"/>
                        </a:rPr>
                        <a:t>penurunan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harga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minyak</a:t>
                      </a:r>
                      <a:r>
                        <a:rPr lang="en-US" sz="1600" b="0" kern="1200" dirty="0">
                          <a:solidFill>
                            <a:schemeClr val="tx1"/>
                          </a:solidFill>
                          <a:effectLst/>
                          <a:latin typeface="Abadi" panose="020B0604020104020204" pitchFamily="34" charset="0"/>
                          <a:ea typeface="+mn-ea"/>
                          <a:cs typeface="+mn-cs"/>
                        </a:rPr>
                        <a:t>)</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just" defTabSz="914400" rtl="0" eaLnBrk="1" latinLnBrk="0" hangingPunct="1"/>
                      <a:r>
                        <a:rPr lang="en-US" sz="1600" b="0" kern="1200" dirty="0">
                          <a:solidFill>
                            <a:schemeClr val="tx1"/>
                          </a:solidFill>
                          <a:effectLst/>
                          <a:latin typeface="Abadi" panose="020B0604020104020204" pitchFamily="34" charset="0"/>
                          <a:ea typeface="+mn-ea"/>
                          <a:cs typeface="+mn-cs"/>
                        </a:rPr>
                        <a:t>DME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menajamkan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uraian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peristiwa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serta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menyesuaikan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tindakannya</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53504"/>
                  </a:ext>
                </a:extLst>
              </a:tr>
              <a:tr h="974137">
                <a:tc>
                  <a:txBody>
                    <a:bodyPr/>
                    <a:lstStyle/>
                    <a:p>
                      <a:pPr marL="0" algn="just" defTabSz="914400" rtl="0" eaLnBrk="1" latinLnBrk="0" hangingPunct="1"/>
                      <a:r>
                        <a:rPr lang="en-US" sz="1600" b="1" kern="1200" dirty="0" err="1">
                          <a:solidFill>
                            <a:schemeClr val="tx1"/>
                          </a:solidFill>
                          <a:effectLst/>
                          <a:latin typeface="Abadi" panose="020B0604020104020204" pitchFamily="34" charset="0"/>
                          <a:ea typeface="+mn-ea"/>
                          <a:cs typeface="+mn-cs"/>
                        </a:rPr>
                        <a:t>Catatan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Umum</a:t>
                      </a:r>
                      <a:r>
                        <a:rPr lang="en-US" sz="1600" b="1" kern="1200" dirty="0">
                          <a:solidFill>
                            <a:schemeClr val="tx1"/>
                          </a:solidFill>
                          <a:effectLst/>
                          <a:latin typeface="Abadi" panose="020B0604020104020204" pitchFamily="34" charset="0"/>
                          <a:ea typeface="+mn-ea"/>
                          <a:cs typeface="+mn-cs"/>
                        </a:rPr>
                        <a:t> :</a:t>
                      </a:r>
                      <a:endParaRPr lang="en-US" sz="1600" b="0" kern="1200" dirty="0">
                        <a:solidFill>
                          <a:schemeClr val="tx1"/>
                        </a:solidFill>
                        <a:effectLst/>
                        <a:latin typeface="Abadi" panose="020B0604020104020204" pitchFamily="34" charset="0"/>
                        <a:ea typeface="+mn-ea"/>
                        <a:cs typeface="+mn-cs"/>
                      </a:endParaRPr>
                    </a:p>
                    <a:p>
                      <a:pPr marL="285750" indent="-285750" algn="just" defTabSz="914400" rtl="0" eaLnBrk="1" latinLnBrk="0" hangingPunct="1">
                        <a:buFont typeface="Arial" panose="020B0604020202020204" pitchFamily="34" charset="0"/>
                        <a:buChar char="•"/>
                      </a:pPr>
                      <a:r>
                        <a:rPr lang="en-US" sz="1600" b="0" kern="1200" dirty="0">
                          <a:solidFill>
                            <a:schemeClr val="tx1"/>
                          </a:solidFill>
                          <a:effectLst/>
                          <a:latin typeface="Abadi" panose="020B0604020104020204" pitchFamily="34" charset="0"/>
                          <a:ea typeface="+mn-ea"/>
                          <a:cs typeface="+mn-cs"/>
                        </a:rPr>
                        <a:t>DME agar </a:t>
                      </a:r>
                      <a:r>
                        <a:rPr lang="en-US" sz="1600" b="0" kern="1200" dirty="0" err="1">
                          <a:solidFill>
                            <a:schemeClr val="tx1"/>
                          </a:solidFill>
                          <a:effectLst/>
                          <a:latin typeface="Abadi" panose="020B0604020104020204" pitchFamily="34" charset="0"/>
                          <a:ea typeface="+mn-ea"/>
                          <a:cs typeface="+mn-cs"/>
                        </a:rPr>
                        <a:t>mengkaitkan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obyektif</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ada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IKU.</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dirty="0">
                          <a:solidFill>
                            <a:schemeClr val="tx1"/>
                          </a:solidFill>
                          <a:effectLst/>
                          <a:latin typeface="Abadi" panose="020B0604020104020204" pitchFamily="34" charset="0"/>
                          <a:ea typeface="+mn-ea"/>
                          <a:cs typeface="+mn-cs"/>
                        </a:rPr>
                        <a:t>DME </a:t>
                      </a:r>
                      <a:r>
                        <a:rPr lang="en-US" sz="1600" b="0" kern="1200" dirty="0" err="1">
                          <a:solidFill>
                            <a:schemeClr val="tx1"/>
                          </a:solidFill>
                          <a:effectLst/>
                          <a:latin typeface="Abadi" panose="020B0604020104020204" pitchFamily="34" charset="0"/>
                          <a:ea typeface="+mn-ea"/>
                          <a:cs typeface="+mn-cs"/>
                        </a:rPr>
                        <a:t>untuk</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membuat</a:t>
                      </a:r>
                      <a:r>
                        <a:rPr lang="en-US" sz="1600" b="0" kern="1200" dirty="0">
                          <a:solidFill>
                            <a:schemeClr val="tx1"/>
                          </a:solidFill>
                          <a:effectLst/>
                          <a:latin typeface="Abadi" panose="020B0604020104020204" pitchFamily="34" charset="0"/>
                          <a:ea typeface="+mn-ea"/>
                          <a:cs typeface="+mn-cs"/>
                        </a:rPr>
                        <a:t> RR proses pada </a:t>
                      </a:r>
                      <a:r>
                        <a:rPr lang="en-US" sz="1600" b="0" kern="1200" dirty="0" err="1">
                          <a:solidFill>
                            <a:schemeClr val="tx1"/>
                          </a:solidFill>
                          <a:effectLst/>
                          <a:latin typeface="Abadi" panose="020B0604020104020204" pitchFamily="34" charset="0"/>
                          <a:ea typeface="+mn-ea"/>
                          <a:cs typeface="+mn-cs"/>
                        </a:rPr>
                        <a:t>kegiatan-kegiatan</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masuk</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dalam</a:t>
                      </a:r>
                      <a:r>
                        <a:rPr lang="en-US" sz="1600" b="0" kern="1200" dirty="0">
                          <a:solidFill>
                            <a:schemeClr val="tx1"/>
                          </a:solidFill>
                          <a:effectLst/>
                          <a:latin typeface="Abadi" panose="020B0604020104020204" pitchFamily="34" charset="0"/>
                          <a:ea typeface="+mn-ea"/>
                          <a:cs typeface="+mn-cs"/>
                        </a:rPr>
                        <a:t> proses </a:t>
                      </a:r>
                      <a:r>
                        <a:rPr lang="en-US" sz="1600" b="0" kern="1200" dirty="0" err="1">
                          <a:solidFill>
                            <a:schemeClr val="tx1"/>
                          </a:solidFill>
                          <a:effectLst/>
                          <a:latin typeface="Abadi" panose="020B0604020104020204" pitchFamily="34" charset="0"/>
                          <a:ea typeface="+mn-ea"/>
                          <a:cs typeface="+mn-cs"/>
                        </a:rPr>
                        <a:t>bisnis</a:t>
                      </a:r>
                      <a:r>
                        <a:rPr lang="en-US" sz="1600" b="0" kern="1200" dirty="0">
                          <a:solidFill>
                            <a:schemeClr val="tx1"/>
                          </a:solidFill>
                          <a:effectLst/>
                          <a:latin typeface="Abadi" panose="020B0604020104020204" pitchFamily="34" charset="0"/>
                          <a:ea typeface="+mn-ea"/>
                          <a:cs typeface="+mn-cs"/>
                        </a:rPr>
                        <a:t> DME </a:t>
                      </a:r>
                      <a:r>
                        <a:rPr lang="en-US" sz="1600" b="0" kern="1200" dirty="0" err="1">
                          <a:solidFill>
                            <a:schemeClr val="tx1"/>
                          </a:solidFill>
                          <a:effectLst/>
                          <a:latin typeface="Abadi" panose="020B0604020104020204" pitchFamily="34" charset="0"/>
                          <a:ea typeface="+mn-ea"/>
                          <a:cs typeface="+mn-cs"/>
                        </a:rPr>
                        <a:t>seperti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Izin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Survei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Umum</a:t>
                      </a:r>
                      <a:r>
                        <a:rPr lang="en-US" sz="1600" b="0" kern="1200" dirty="0">
                          <a:solidFill>
                            <a:schemeClr val="tx1"/>
                          </a:solidFill>
                          <a:effectLst/>
                          <a:latin typeface="Abadi" panose="020B0604020104020204" pitchFamily="34" charset="0"/>
                          <a:ea typeface="+mn-ea"/>
                          <a:cs typeface="+mn-cs"/>
                        </a:rPr>
                        <a:t> dan </a:t>
                      </a:r>
                      <a:r>
                        <a:rPr lang="en-US" sz="1600" b="0" kern="1200" dirty="0" err="1">
                          <a:solidFill>
                            <a:schemeClr val="tx1"/>
                          </a:solidFill>
                          <a:effectLst/>
                          <a:latin typeface="Abadi" panose="020B0604020104020204" pitchFamily="34" charset="0"/>
                          <a:ea typeface="+mn-ea"/>
                          <a:cs typeface="+mn-cs"/>
                        </a:rPr>
                        <a:t>Kontrak</a:t>
                      </a:r>
                      <a:r>
                        <a:rPr lang="en-US" sz="1600" b="0" kern="1200" dirty="0">
                          <a:solidFill>
                            <a:schemeClr val="tx1"/>
                          </a:solidFill>
                          <a:effectLst/>
                          <a:latin typeface="Abadi" panose="020B0604020104020204" pitchFamily="34" charset="0"/>
                          <a:ea typeface="+mn-ea"/>
                          <a:cs typeface="+mn-cs"/>
                        </a:rPr>
                        <a:t> Kerjasama</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just"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285750" indent="-285750" algn="just" defTabSz="914400" rtl="0" eaLnBrk="1" latinLnBrk="0" hangingPunct="1">
                        <a:buFont typeface="Arial" panose="020B0604020202020204" pitchFamily="34" charset="0"/>
                        <a:buChar char="•"/>
                      </a:pPr>
                      <a:r>
                        <a:rPr lang="en-US" sz="1600" b="0" kern="1200" dirty="0">
                          <a:solidFill>
                            <a:schemeClr val="tx1"/>
                          </a:solidFill>
                          <a:effectLst/>
                          <a:latin typeface="Abadi" panose="020B0604020104020204" pitchFamily="34" charset="0"/>
                          <a:ea typeface="+mn-ea"/>
                          <a:cs typeface="+mn-cs"/>
                        </a:rPr>
                        <a:t>DME </a:t>
                      </a:r>
                      <a:r>
                        <a:rPr lang="en-US" sz="1600" b="0" kern="1200" dirty="0" err="1">
                          <a:solidFill>
                            <a:schemeClr val="tx1"/>
                          </a:solidFill>
                          <a:effectLst/>
                          <a:latin typeface="Abadi" panose="020B0604020104020204" pitchFamily="34" charset="0"/>
                          <a:ea typeface="+mn-ea"/>
                          <a:cs typeface="+mn-cs"/>
                        </a:rPr>
                        <a:t>menyesuaikan</a:t>
                      </a:r>
                      <a:r>
                        <a:rPr lang="en-US" sz="1600" b="0" kern="1200" dirty="0">
                          <a:solidFill>
                            <a:schemeClr val="tx1"/>
                          </a:solidFill>
                          <a:effectLst/>
                          <a:latin typeface="Abadi" panose="020B0604020104020204" pitchFamily="34" charset="0"/>
                          <a:ea typeface="+mn-ea"/>
                          <a:cs typeface="+mn-cs"/>
                        </a:rPr>
                        <a:t> objective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IKU</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dirty="0">
                          <a:solidFill>
                            <a:schemeClr val="tx1"/>
                          </a:solidFill>
                          <a:effectLst/>
                          <a:latin typeface="Abadi" panose="020B0604020104020204" pitchFamily="34" charset="0"/>
                          <a:ea typeface="+mn-ea"/>
                          <a:cs typeface="+mn-cs"/>
                        </a:rPr>
                        <a:t>DME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menyusun</a:t>
                      </a:r>
                      <a:r>
                        <a:rPr lang="en-US" sz="1600" b="0" kern="1200" dirty="0">
                          <a:solidFill>
                            <a:schemeClr val="tx1"/>
                          </a:solidFill>
                          <a:effectLst/>
                          <a:latin typeface="Abadi" panose="020B0604020104020204" pitchFamily="34" charset="0"/>
                          <a:ea typeface="+mn-ea"/>
                          <a:cs typeface="+mn-cs"/>
                        </a:rPr>
                        <a:t> RR level Proses </a:t>
                      </a:r>
                      <a:r>
                        <a:rPr lang="en-US" sz="1600" b="0" kern="1200" dirty="0" err="1">
                          <a:solidFill>
                            <a:schemeClr val="tx1"/>
                          </a:solidFill>
                          <a:effectLst/>
                          <a:latin typeface="Abadi" panose="020B0604020104020204" pitchFamily="34" charset="0"/>
                          <a:ea typeface="+mn-ea"/>
                          <a:cs typeface="+mn-cs"/>
                        </a:rPr>
                        <a:t>untuk</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Kontrak</a:t>
                      </a:r>
                      <a:r>
                        <a:rPr lang="en-US" sz="1600" b="0" kern="1200" dirty="0">
                          <a:solidFill>
                            <a:schemeClr val="tx1"/>
                          </a:solidFill>
                          <a:effectLst/>
                          <a:latin typeface="Abadi" panose="020B0604020104020204" pitchFamily="34" charset="0"/>
                          <a:ea typeface="+mn-ea"/>
                          <a:cs typeface="+mn-cs"/>
                        </a:rPr>
                        <a:t> Kerjasama dan </a:t>
                      </a:r>
                      <a:r>
                        <a:rPr lang="en-US" sz="1600" b="0" kern="1200" dirty="0" err="1">
                          <a:solidFill>
                            <a:schemeClr val="tx1"/>
                          </a:solidFill>
                          <a:effectLst/>
                          <a:latin typeface="Abadi" panose="020B0604020104020204" pitchFamily="34" charset="0"/>
                          <a:ea typeface="+mn-ea"/>
                          <a:cs typeface="+mn-cs"/>
                        </a:rPr>
                        <a:t>Izin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Survei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Umum</a:t>
                      </a:r>
                      <a:endParaRPr lang="en-ID" sz="1600" b="0" kern="1200" dirty="0">
                        <a:solidFill>
                          <a:schemeClr val="tx1"/>
                        </a:solidFill>
                        <a:effectLst/>
                        <a:latin typeface="Abadi" panose="020B0604020104020204" pitchFamily="34" charset="0"/>
                        <a:ea typeface="+mn-ea"/>
                        <a:cs typeface="+mn-cs"/>
                      </a:endParaRPr>
                    </a:p>
                    <a:p>
                      <a:pPr marL="0" algn="just" defTabSz="914400" rtl="0" eaLnBrk="1" latinLnBrk="0" hangingPunct="1"/>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392576"/>
                  </a:ext>
                </a:extLst>
              </a:tr>
            </a:tbl>
          </a:graphicData>
        </a:graphic>
      </p:graphicFrame>
    </p:spTree>
    <p:extLst>
      <p:ext uri="{BB962C8B-B14F-4D97-AF65-F5344CB8AC3E}">
        <p14:creationId xmlns:p14="http://schemas.microsoft.com/office/powerpoint/2010/main" val="4027681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pPr algn="just"/>
            <a:r>
              <a:rPr lang="it-IT" sz="3200" b="1" dirty="0">
                <a:latin typeface="Cera Pro"/>
              </a:rPr>
              <a:t>Monev Manajemen Risiko DMT</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21</a:t>
            </a:fld>
            <a:endParaRPr lang="id-ID" dirty="0"/>
          </a:p>
        </p:txBody>
      </p:sp>
      <p:graphicFrame>
        <p:nvGraphicFramePr>
          <p:cNvPr id="5" name="Table 4">
            <a:extLst>
              <a:ext uri="{FF2B5EF4-FFF2-40B4-BE49-F238E27FC236}">
                <a16:creationId xmlns:a16="http://schemas.microsoft.com/office/drawing/2014/main" id="{B4B7155A-8761-0387-76C8-D6BEE5640E6A}"/>
              </a:ext>
            </a:extLst>
          </p:cNvPr>
          <p:cNvGraphicFramePr>
            <a:graphicFrameLocks noGrp="1"/>
          </p:cNvGraphicFramePr>
          <p:nvPr>
            <p:extLst>
              <p:ext uri="{D42A27DB-BD31-4B8C-83A1-F6EECF244321}">
                <p14:modId xmlns:p14="http://schemas.microsoft.com/office/powerpoint/2010/main" val="2124926454"/>
              </p:ext>
            </p:extLst>
          </p:nvPr>
        </p:nvGraphicFramePr>
        <p:xfrm>
          <a:off x="483460" y="657213"/>
          <a:ext cx="11225080" cy="4713728"/>
        </p:xfrm>
        <a:graphic>
          <a:graphicData uri="http://schemas.openxmlformats.org/drawingml/2006/table">
            <a:tbl>
              <a:tblPr firstRow="1" firstCol="1" bandRow="1">
                <a:tableStyleId>{5C22544A-7EE6-4342-B048-85BDC9FD1C3A}</a:tableStyleId>
              </a:tblPr>
              <a:tblGrid>
                <a:gridCol w="5510366">
                  <a:extLst>
                    <a:ext uri="{9D8B030D-6E8A-4147-A177-3AD203B41FA5}">
                      <a16:colId xmlns:a16="http://schemas.microsoft.com/office/drawing/2014/main" val="1434155727"/>
                    </a:ext>
                  </a:extLst>
                </a:gridCol>
                <a:gridCol w="5714714">
                  <a:extLst>
                    <a:ext uri="{9D8B030D-6E8A-4147-A177-3AD203B41FA5}">
                      <a16:colId xmlns:a16="http://schemas.microsoft.com/office/drawing/2014/main" val="2002802541"/>
                    </a:ext>
                  </a:extLst>
                </a:gridCol>
              </a:tblGrid>
              <a:tr h="250492">
                <a:tc>
                  <a:txBody>
                    <a:bodyPr/>
                    <a:lstStyle/>
                    <a:p>
                      <a:pPr algn="ctr"/>
                      <a:r>
                        <a:rPr lang="en-US" sz="1800" b="1" dirty="0">
                          <a:solidFill>
                            <a:schemeClr val="bg1"/>
                          </a:solidFill>
                          <a:effectLst/>
                          <a:latin typeface="Abadi" panose="020B0604020104020204" pitchFamily="34" charset="0"/>
                          <a:ea typeface="Times New Roman" panose="02020603050405020304" pitchFamily="18" charset="0"/>
                        </a:rPr>
                        <a:t>Hasil </a:t>
                      </a:r>
                      <a:r>
                        <a:rPr lang="en-US" sz="1800" b="1" dirty="0" err="1">
                          <a:solidFill>
                            <a:schemeClr val="bg1"/>
                          </a:solidFill>
                          <a:effectLst/>
                          <a:latin typeface="Abadi" panose="020B0604020104020204" pitchFamily="34" charset="0"/>
                          <a:ea typeface="Times New Roman" panose="02020603050405020304" pitchFamily="18" charset="0"/>
                        </a:rPr>
                        <a:t>Reviu</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1800" b="1" dirty="0" err="1">
                          <a:solidFill>
                            <a:schemeClr val="bg1"/>
                          </a:solidFill>
                          <a:effectLst/>
                          <a:latin typeface="Abadi" panose="020B0604020104020204" pitchFamily="34" charset="0"/>
                          <a:ea typeface="Times New Roman" panose="02020603050405020304" pitchFamily="18" charset="0"/>
                        </a:rPr>
                        <a:t>Tindak</a:t>
                      </a:r>
                      <a:r>
                        <a:rPr lang="en-US" sz="1800" b="1" dirty="0">
                          <a:solidFill>
                            <a:schemeClr val="bg1"/>
                          </a:solidFill>
                          <a:effectLst/>
                          <a:latin typeface="Abadi" panose="020B0604020104020204" pitchFamily="34" charset="0"/>
                          <a:ea typeface="Times New Roman" panose="02020603050405020304" pitchFamily="18" charset="0"/>
                        </a:rPr>
                        <a:t> </a:t>
                      </a:r>
                      <a:r>
                        <a:rPr lang="en-US" sz="1800" b="1" dirty="0" err="1">
                          <a:solidFill>
                            <a:schemeClr val="bg1"/>
                          </a:solidFill>
                          <a:effectLst/>
                          <a:latin typeface="Abadi" panose="020B0604020104020204" pitchFamily="34" charset="0"/>
                          <a:ea typeface="Times New Roman" panose="02020603050405020304" pitchFamily="18" charset="0"/>
                        </a:rPr>
                        <a:t>Lanjut</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7498426"/>
                  </a:ext>
                </a:extLst>
              </a:tr>
              <a:tr h="1363792">
                <a:tc>
                  <a:txBody>
                    <a:bodyPr/>
                    <a:lstStyle/>
                    <a:p>
                      <a:pPr marL="0" algn="l" defTabSz="914400" rtl="0" eaLnBrk="1" latinLnBrk="0" hangingPunct="1"/>
                      <a:r>
                        <a:rPr lang="en-US" sz="1600" b="1" kern="1200" dirty="0">
                          <a:solidFill>
                            <a:schemeClr val="tx1"/>
                          </a:solidFill>
                          <a:effectLst/>
                          <a:latin typeface="Abadi" panose="020B0604020104020204" pitchFamily="34" charset="0"/>
                          <a:ea typeface="+mn-ea"/>
                          <a:cs typeface="+mn-cs"/>
                        </a:rPr>
                        <a:t>R3 Fatality pada </a:t>
                      </a:r>
                      <a:r>
                        <a:rPr lang="en-US" sz="1600" b="1" kern="1200" dirty="0" err="1">
                          <a:solidFill>
                            <a:schemeClr val="tx1"/>
                          </a:solidFill>
                          <a:effectLst/>
                          <a:latin typeface="Abadi" panose="020B0604020104020204" pitchFamily="34" charset="0"/>
                          <a:ea typeface="+mn-ea"/>
                          <a:cs typeface="+mn-cs"/>
                        </a:rPr>
                        <a:t>Kegiatan</a:t>
                      </a:r>
                      <a:r>
                        <a:rPr lang="en-US" sz="1600" b="1" kern="1200" dirty="0">
                          <a:solidFill>
                            <a:schemeClr val="tx1"/>
                          </a:solidFill>
                          <a:effectLst/>
                          <a:latin typeface="Abadi" panose="020B0604020104020204" pitchFamily="34" charset="0"/>
                          <a:ea typeface="+mn-ea"/>
                          <a:cs typeface="+mn-cs"/>
                        </a:rPr>
                        <a:t> Usaha Hulu </a:t>
                      </a:r>
                      <a:r>
                        <a:rPr lang="en-US" sz="1600" b="1" kern="1200" dirty="0" err="1">
                          <a:solidFill>
                            <a:schemeClr val="tx1"/>
                          </a:solidFill>
                          <a:effectLst/>
                          <a:latin typeface="Abadi" panose="020B0604020104020204" pitchFamily="34" charset="0"/>
                          <a:ea typeface="+mn-ea"/>
                          <a:cs typeface="+mn-cs"/>
                        </a:rPr>
                        <a:t>Migas</a:t>
                      </a:r>
                      <a:endParaRPr lang="en-ID" sz="1600" b="1"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1" kern="1200" dirty="0">
                          <a:solidFill>
                            <a:schemeClr val="tx1"/>
                          </a:solidFill>
                          <a:effectLst/>
                          <a:latin typeface="Abadi" panose="020B0604020104020204" pitchFamily="34" charset="0"/>
                          <a:ea typeface="+mn-ea"/>
                          <a:cs typeface="+mn-cs"/>
                        </a:rPr>
                        <a:t>R4 Unplanned Shutdown pada </a:t>
                      </a:r>
                      <a:r>
                        <a:rPr lang="en-US" sz="1600" b="1" kern="1200" dirty="0" err="1">
                          <a:solidFill>
                            <a:schemeClr val="tx1"/>
                          </a:solidFill>
                          <a:effectLst/>
                          <a:latin typeface="Abadi" panose="020B0604020104020204" pitchFamily="34" charset="0"/>
                          <a:ea typeface="+mn-ea"/>
                          <a:cs typeface="+mn-cs"/>
                        </a:rPr>
                        <a:t>Kegiatan</a:t>
                      </a:r>
                      <a:r>
                        <a:rPr lang="en-US" sz="1600" b="1" kern="1200" dirty="0">
                          <a:solidFill>
                            <a:schemeClr val="tx1"/>
                          </a:solidFill>
                          <a:effectLst/>
                          <a:latin typeface="Abadi" panose="020B0604020104020204" pitchFamily="34" charset="0"/>
                          <a:ea typeface="+mn-ea"/>
                          <a:cs typeface="+mn-cs"/>
                        </a:rPr>
                        <a:t> Usaha Hulu </a:t>
                      </a:r>
                      <a:r>
                        <a:rPr lang="en-US" sz="1600" b="1" kern="1200" dirty="0" err="1">
                          <a:solidFill>
                            <a:schemeClr val="tx1"/>
                          </a:solidFill>
                          <a:effectLst/>
                          <a:latin typeface="Abadi" panose="020B0604020104020204" pitchFamily="34" charset="0"/>
                          <a:ea typeface="+mn-ea"/>
                          <a:cs typeface="+mn-cs"/>
                        </a:rPr>
                        <a:t>Migas</a:t>
                      </a:r>
                      <a:endParaRPr lang="en-ID" sz="1600" b="1"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1" kern="1200" dirty="0">
                          <a:solidFill>
                            <a:schemeClr val="tx1"/>
                          </a:solidFill>
                          <a:effectLst/>
                          <a:latin typeface="Abadi" panose="020B0604020104020204" pitchFamily="34" charset="0"/>
                          <a:ea typeface="+mn-ea"/>
                          <a:cs typeface="+mn-cs"/>
                        </a:rPr>
                        <a:t>R5 Fatality pada </a:t>
                      </a:r>
                      <a:r>
                        <a:rPr lang="en-US" sz="1600" b="1" kern="1200" dirty="0" err="1">
                          <a:solidFill>
                            <a:schemeClr val="tx1"/>
                          </a:solidFill>
                          <a:effectLst/>
                          <a:latin typeface="Abadi" panose="020B0604020104020204" pitchFamily="34" charset="0"/>
                          <a:ea typeface="+mn-ea"/>
                          <a:cs typeface="+mn-cs"/>
                        </a:rPr>
                        <a:t>Kegiatan</a:t>
                      </a:r>
                      <a:r>
                        <a:rPr lang="en-US" sz="1600" b="1" kern="1200" dirty="0">
                          <a:solidFill>
                            <a:schemeClr val="tx1"/>
                          </a:solidFill>
                          <a:effectLst/>
                          <a:latin typeface="Abadi" panose="020B0604020104020204" pitchFamily="34" charset="0"/>
                          <a:ea typeface="+mn-ea"/>
                          <a:cs typeface="+mn-cs"/>
                        </a:rPr>
                        <a:t> Usaha </a:t>
                      </a:r>
                      <a:r>
                        <a:rPr lang="en-US" sz="1600" b="1" kern="1200" dirty="0" err="1">
                          <a:solidFill>
                            <a:schemeClr val="tx1"/>
                          </a:solidFill>
                          <a:effectLst/>
                          <a:latin typeface="Abadi" panose="020B0604020104020204" pitchFamily="34" charset="0"/>
                          <a:ea typeface="+mn-ea"/>
                          <a:cs typeface="+mn-cs"/>
                        </a:rPr>
                        <a:t>Hilir</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Migas</a:t>
                      </a:r>
                      <a:endParaRPr lang="en-ID" sz="1600" b="1"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1" kern="1200" dirty="0">
                          <a:solidFill>
                            <a:schemeClr val="tx1"/>
                          </a:solidFill>
                          <a:effectLst/>
                          <a:latin typeface="Abadi" panose="020B0604020104020204" pitchFamily="34" charset="0"/>
                          <a:ea typeface="+mn-ea"/>
                          <a:cs typeface="+mn-cs"/>
                        </a:rPr>
                        <a:t>R6 Unplanned Shutdown pada </a:t>
                      </a:r>
                      <a:r>
                        <a:rPr lang="en-US" sz="1600" b="1" kern="1200" dirty="0" err="1">
                          <a:solidFill>
                            <a:schemeClr val="tx1"/>
                          </a:solidFill>
                          <a:effectLst/>
                          <a:latin typeface="Abadi" panose="020B0604020104020204" pitchFamily="34" charset="0"/>
                          <a:ea typeface="+mn-ea"/>
                          <a:cs typeface="+mn-cs"/>
                        </a:rPr>
                        <a:t>Kegiatan</a:t>
                      </a:r>
                      <a:r>
                        <a:rPr lang="en-US" sz="1600" b="1" kern="1200" dirty="0">
                          <a:solidFill>
                            <a:schemeClr val="tx1"/>
                          </a:solidFill>
                          <a:effectLst/>
                          <a:latin typeface="Abadi" panose="020B0604020104020204" pitchFamily="34" charset="0"/>
                          <a:ea typeface="+mn-ea"/>
                          <a:cs typeface="+mn-cs"/>
                        </a:rPr>
                        <a:t> Usaha </a:t>
                      </a:r>
                      <a:r>
                        <a:rPr lang="en-US" sz="1600" b="1" kern="1200" dirty="0" err="1">
                          <a:solidFill>
                            <a:schemeClr val="tx1"/>
                          </a:solidFill>
                          <a:effectLst/>
                          <a:latin typeface="Abadi" panose="020B0604020104020204" pitchFamily="34" charset="0"/>
                          <a:ea typeface="+mn-ea"/>
                          <a:cs typeface="+mn-cs"/>
                        </a:rPr>
                        <a:t>Hilir</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Migas</a:t>
                      </a:r>
                      <a:endParaRPr lang="en-ID" sz="16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disampaikan</a:t>
                      </a:r>
                      <a:r>
                        <a:rPr lang="en-US" sz="1600" b="0" kern="1200" dirty="0">
                          <a:solidFill>
                            <a:schemeClr val="tx1"/>
                          </a:solidFill>
                          <a:effectLst/>
                          <a:latin typeface="Abadi" panose="020B0604020104020204" pitchFamily="34" charset="0"/>
                          <a:ea typeface="+mn-ea"/>
                          <a:cs typeface="+mn-cs"/>
                        </a:rPr>
                        <a:t> data-data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menjelaskan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frekuensi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peristiwa</a:t>
                      </a:r>
                      <a:r>
                        <a:rPr lang="en-US" sz="1600" b="0" kern="1200" dirty="0">
                          <a:solidFill>
                            <a:schemeClr val="tx1"/>
                          </a:solidFill>
                          <a:effectLst/>
                          <a:latin typeface="Abadi" panose="020B0604020104020204" pitchFamily="34" charset="0"/>
                          <a:ea typeface="+mn-ea"/>
                          <a:cs typeface="+mn-cs"/>
                        </a:rPr>
                        <a:t> pada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l"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l"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l"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0" kern="1200" dirty="0">
                          <a:solidFill>
                            <a:schemeClr val="tx1"/>
                          </a:solidFill>
                          <a:effectLst/>
                          <a:latin typeface="Abadi" panose="020B0604020104020204" pitchFamily="34" charset="0"/>
                          <a:ea typeface="+mn-ea"/>
                          <a:cs typeface="+mn-cs"/>
                        </a:rPr>
                        <a:t>DMT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menyampaikan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dokumen</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menggambarkan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frekuensi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terjadinya</a:t>
                      </a:r>
                      <a:r>
                        <a:rPr lang="en-US" sz="1600" b="0" kern="1200" dirty="0">
                          <a:solidFill>
                            <a:schemeClr val="tx1"/>
                          </a:solidFill>
                          <a:effectLst/>
                          <a:latin typeface="Abadi" panose="020B0604020104020204" pitchFamily="34" charset="0"/>
                          <a:ea typeface="+mn-ea"/>
                          <a:cs typeface="+mn-cs"/>
                        </a:rPr>
                        <a:t> Risk Event </a:t>
                      </a:r>
                      <a:r>
                        <a:rPr lang="en-US" sz="1600" b="0" kern="1200" dirty="0" err="1">
                          <a:solidFill>
                            <a:schemeClr val="tx1"/>
                          </a:solidFill>
                          <a:effectLst/>
                          <a:latin typeface="Abadi" panose="020B0604020104020204" pitchFamily="34" charset="0"/>
                          <a:ea typeface="+mn-ea"/>
                          <a:cs typeface="+mn-cs"/>
                        </a:rPr>
                        <a:t>dimaksud</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relevan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tingkat</a:t>
                      </a:r>
                      <a:r>
                        <a:rPr lang="en-US" sz="1600" b="0" kern="1200" dirty="0">
                          <a:solidFill>
                            <a:schemeClr val="tx1"/>
                          </a:solidFill>
                          <a:effectLst/>
                          <a:latin typeface="Abadi" panose="020B0604020104020204" pitchFamily="34" charset="0"/>
                          <a:ea typeface="+mn-ea"/>
                          <a:cs typeface="+mn-cs"/>
                        </a:rPr>
                        <a:t> likelihood.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6990716"/>
                  </a:ext>
                </a:extLst>
              </a:tr>
              <a:tr h="1026871">
                <a:tc>
                  <a:txBody>
                    <a:bodyPr/>
                    <a:lstStyle/>
                    <a:p>
                      <a:pPr marL="0" algn="l" defTabSz="914400" rtl="0" eaLnBrk="1" latinLnBrk="0" hangingPunct="1"/>
                      <a:r>
                        <a:rPr lang="en-US" sz="1600" b="1" kern="1200" dirty="0">
                          <a:solidFill>
                            <a:schemeClr val="tx1"/>
                          </a:solidFill>
                          <a:effectLst/>
                          <a:latin typeface="Abadi" panose="020B0604020104020204" pitchFamily="34" charset="0"/>
                          <a:ea typeface="+mn-ea"/>
                          <a:cs typeface="+mn-cs"/>
                        </a:rPr>
                        <a:t>R7 </a:t>
                      </a:r>
                      <a:r>
                        <a:rPr lang="en-US" sz="1600" b="1" kern="1200" dirty="0" err="1">
                          <a:solidFill>
                            <a:schemeClr val="tx1"/>
                          </a:solidFill>
                          <a:effectLst/>
                          <a:latin typeface="Abadi" panose="020B0604020104020204" pitchFamily="34" charset="0"/>
                          <a:ea typeface="+mn-ea"/>
                          <a:cs typeface="+mn-cs"/>
                        </a:rPr>
                        <a:t>Ketidakpuasan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perusahaan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dalam</a:t>
                      </a:r>
                      <a:r>
                        <a:rPr lang="en-US" sz="1600" b="1" kern="1200" dirty="0">
                          <a:solidFill>
                            <a:schemeClr val="tx1"/>
                          </a:solidFill>
                          <a:effectLst/>
                          <a:latin typeface="Abadi" panose="020B0604020104020204" pitchFamily="34" charset="0"/>
                          <a:ea typeface="+mn-ea"/>
                          <a:cs typeface="+mn-cs"/>
                        </a:rPr>
                        <a:t> proses audit </a:t>
                      </a:r>
                      <a:r>
                        <a:rPr lang="en-US" sz="1600" b="1" kern="1200" dirty="0" err="1">
                          <a:solidFill>
                            <a:schemeClr val="tx1"/>
                          </a:solidFill>
                          <a:effectLst/>
                          <a:latin typeface="Abadi" panose="020B0604020104020204" pitchFamily="34" charset="0"/>
                          <a:ea typeface="+mn-ea"/>
                          <a:cs typeface="+mn-cs"/>
                        </a:rPr>
                        <a:t>kepatuhan</a:t>
                      </a:r>
                      <a:endParaRPr lang="en-ID" sz="16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0" kern="1200" dirty="0">
                          <a:solidFill>
                            <a:schemeClr val="tx1"/>
                          </a:solidFill>
                          <a:effectLst/>
                          <a:latin typeface="Abadi" panose="020B0604020104020204" pitchFamily="34" charset="0"/>
                          <a:ea typeface="+mn-ea"/>
                          <a:cs typeface="+mn-cs"/>
                        </a:rPr>
                        <a:t>Accept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tetap</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memerlukan</a:t>
                      </a:r>
                      <a:r>
                        <a:rPr lang="en-US" sz="1600" b="0" kern="1200" dirty="0">
                          <a:solidFill>
                            <a:schemeClr val="tx1"/>
                          </a:solidFill>
                          <a:effectLst/>
                          <a:latin typeface="Abadi" panose="020B0604020104020204" pitchFamily="34" charset="0"/>
                          <a:ea typeface="+mn-ea"/>
                          <a:cs typeface="+mn-cs"/>
                        </a:rPr>
                        <a:t> monitoring </a:t>
                      </a:r>
                      <a:r>
                        <a:rPr lang="en-US" sz="1600" b="0" kern="1200" dirty="0" err="1">
                          <a:solidFill>
                            <a:schemeClr val="tx1"/>
                          </a:solidFill>
                          <a:effectLst/>
                          <a:latin typeface="Abadi" panose="020B0604020104020204" pitchFamily="34" charset="0"/>
                          <a:ea typeface="+mn-ea"/>
                          <a:cs typeface="+mn-cs"/>
                        </a:rPr>
                        <a:t>meskipun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tersebut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diterima</a:t>
                      </a:r>
                      <a:r>
                        <a:rPr lang="en-US" sz="1600" b="0" kern="1200" dirty="0">
                          <a:solidFill>
                            <a:schemeClr val="tx1"/>
                          </a:solidFill>
                          <a:effectLst/>
                          <a:latin typeface="Abadi" panose="020B0604020104020204" pitchFamily="34" charset="0"/>
                          <a:ea typeface="+mn-ea"/>
                          <a:cs typeface="+mn-cs"/>
                        </a:rPr>
                        <a:t>.</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0" kern="1200" dirty="0">
                          <a:solidFill>
                            <a:schemeClr val="tx1"/>
                          </a:solidFill>
                          <a:effectLst/>
                          <a:latin typeface="Abadi" panose="020B0604020104020204" pitchFamily="34" charset="0"/>
                          <a:ea typeface="+mn-ea"/>
                          <a:cs typeface="+mn-cs"/>
                        </a:rPr>
                        <a:t>DMT </a:t>
                      </a:r>
                      <a:r>
                        <a:rPr lang="en-US" sz="1600" b="0" kern="1200" dirty="0" err="1">
                          <a:solidFill>
                            <a:schemeClr val="tx1"/>
                          </a:solidFill>
                          <a:effectLst/>
                          <a:latin typeface="Abadi" panose="020B0604020104020204" pitchFamily="34" charset="0"/>
                          <a:ea typeface="+mn-ea"/>
                          <a:cs typeface="+mn-cs"/>
                        </a:rPr>
                        <a:t>memberikan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Rencana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atau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bukti</a:t>
                      </a:r>
                      <a:r>
                        <a:rPr lang="en-US" sz="1600" b="0" kern="1200" dirty="0">
                          <a:solidFill>
                            <a:schemeClr val="tx1"/>
                          </a:solidFill>
                          <a:effectLst/>
                          <a:latin typeface="Abadi" panose="020B0604020104020204" pitchFamily="34" charset="0"/>
                          <a:ea typeface="+mn-ea"/>
                          <a:cs typeface="+mn-cs"/>
                        </a:rPr>
                        <a:t> monitoring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dimaksud</a:t>
                      </a:r>
                      <a:r>
                        <a:rPr lang="en-US" sz="1600" b="0" kern="1200" dirty="0">
                          <a:solidFill>
                            <a:schemeClr val="tx1"/>
                          </a:solidFill>
                          <a:effectLst/>
                          <a:latin typeface="Abadi" panose="020B0604020104020204" pitchFamily="34" charset="0"/>
                          <a:ea typeface="+mn-ea"/>
                          <a:cs typeface="+mn-cs"/>
                        </a:rPr>
                        <a:t> pada </a:t>
                      </a:r>
                      <a:r>
                        <a:rPr lang="en-US" sz="1600" b="0" kern="1200" dirty="0" err="1">
                          <a:solidFill>
                            <a:schemeClr val="tx1"/>
                          </a:solidFill>
                          <a:effectLst/>
                          <a:latin typeface="Abadi" panose="020B0604020104020204" pitchFamily="34" charset="0"/>
                          <a:ea typeface="+mn-ea"/>
                          <a:cs typeface="+mn-cs"/>
                        </a:rPr>
                        <a:t>dokumen</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8767397"/>
                  </a:ext>
                </a:extLst>
              </a:tr>
              <a:tr h="389655">
                <a:tc>
                  <a:txBody>
                    <a:bodyPr/>
                    <a:lstStyle/>
                    <a:p>
                      <a:pPr marL="0" algn="l" defTabSz="914400" rtl="0" eaLnBrk="1" latinLnBrk="0" hangingPunct="1"/>
                      <a:r>
                        <a:rPr lang="en-US" sz="1600" b="1" kern="1200" dirty="0">
                          <a:solidFill>
                            <a:schemeClr val="tx1"/>
                          </a:solidFill>
                          <a:effectLst/>
                          <a:latin typeface="Abadi" panose="020B0604020104020204" pitchFamily="34" charset="0"/>
                          <a:ea typeface="+mn-ea"/>
                          <a:cs typeface="+mn-cs"/>
                        </a:rPr>
                        <a:t>R10 &amp; R11 </a:t>
                      </a:r>
                      <a:r>
                        <a:rPr lang="en-US" sz="1600" b="1" kern="1200" dirty="0" err="1">
                          <a:solidFill>
                            <a:schemeClr val="tx1"/>
                          </a:solidFill>
                          <a:effectLst/>
                          <a:latin typeface="Abadi" panose="020B0604020104020204" pitchFamily="34" charset="0"/>
                          <a:ea typeface="+mn-ea"/>
                          <a:cs typeface="+mn-cs"/>
                        </a:rPr>
                        <a:t>RIsiko</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Pandemi</a:t>
                      </a:r>
                      <a:endParaRPr lang="en-ID" sz="16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0" kern="1200" dirty="0">
                          <a:solidFill>
                            <a:schemeClr val="tx1"/>
                          </a:solidFill>
                          <a:effectLst/>
                          <a:latin typeface="Abadi" panose="020B0604020104020204" pitchFamily="34" charset="0"/>
                          <a:ea typeface="+mn-ea"/>
                          <a:cs typeface="+mn-cs"/>
                        </a:rPr>
                        <a:t>Jika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dimaksud</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sudah</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tidak</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relevan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lagi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maka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bisa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dihapus</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saja</a:t>
                      </a:r>
                      <a:r>
                        <a:rPr lang="en-US" sz="1600" b="0" kern="1200" dirty="0">
                          <a:solidFill>
                            <a:schemeClr val="tx1"/>
                          </a:solidFill>
                          <a:effectLst/>
                          <a:latin typeface="Abadi" panose="020B0604020104020204" pitchFamily="34" charset="0"/>
                          <a:ea typeface="+mn-ea"/>
                          <a:cs typeface="+mn-cs"/>
                        </a:rPr>
                        <a:t> dan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tindakannya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diubah</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0" kern="1200" dirty="0">
                          <a:solidFill>
                            <a:schemeClr val="tx1"/>
                          </a:solidFill>
                          <a:effectLst/>
                          <a:latin typeface="Abadi" panose="020B0604020104020204" pitchFamily="34" charset="0"/>
                          <a:ea typeface="+mn-ea"/>
                          <a:cs typeface="+mn-cs"/>
                        </a:rPr>
                        <a:t>DMT </a:t>
                      </a:r>
                      <a:r>
                        <a:rPr lang="en-US" sz="1600" b="0" kern="1200" dirty="0" err="1">
                          <a:solidFill>
                            <a:schemeClr val="tx1"/>
                          </a:solidFill>
                          <a:effectLst/>
                          <a:latin typeface="Abadi" panose="020B0604020104020204" pitchFamily="34" charset="0"/>
                          <a:ea typeface="+mn-ea"/>
                          <a:cs typeface="+mn-cs"/>
                        </a:rPr>
                        <a:t>memperbaiki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matrik</a:t>
                      </a:r>
                      <a:r>
                        <a:rPr lang="en-US" sz="1600" b="0" kern="1200" dirty="0">
                          <a:solidFill>
                            <a:schemeClr val="tx1"/>
                          </a:solidFill>
                          <a:effectLst/>
                          <a:latin typeface="Abadi" panose="020B0604020104020204" pitchFamily="34" charset="0"/>
                          <a:ea typeface="+mn-ea"/>
                          <a:cs typeface="+mn-cs"/>
                        </a:rPr>
                        <a:t> risk register </a:t>
                      </a:r>
                      <a:r>
                        <a:rPr lang="en-US" sz="1600" b="0" kern="1200" dirty="0" err="1">
                          <a:solidFill>
                            <a:schemeClr val="tx1"/>
                          </a:solidFill>
                          <a:effectLst/>
                          <a:latin typeface="Abadi" panose="020B0604020104020204" pitchFamily="34" charset="0"/>
                          <a:ea typeface="+mn-ea"/>
                          <a:cs typeface="+mn-cs"/>
                        </a:rPr>
                        <a:t>entitas</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menyesuaikan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keadaan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terkini</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53504"/>
                  </a:ext>
                </a:extLst>
              </a:tr>
              <a:tr h="974137">
                <a:tc>
                  <a:txBody>
                    <a:bodyPr/>
                    <a:lstStyle/>
                    <a:p>
                      <a:pPr marL="0" algn="l" defTabSz="914400" rtl="0" eaLnBrk="1" latinLnBrk="0" hangingPunct="1"/>
                      <a:r>
                        <a:rPr lang="en-US" sz="1600" b="1" kern="1200" dirty="0" err="1">
                          <a:solidFill>
                            <a:schemeClr val="tx1"/>
                          </a:solidFill>
                          <a:effectLst/>
                          <a:latin typeface="Abadi" panose="020B0604020104020204" pitchFamily="34" charset="0"/>
                          <a:ea typeface="+mn-ea"/>
                          <a:cs typeface="+mn-cs"/>
                        </a:rPr>
                        <a:t>Catatan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Umum</a:t>
                      </a:r>
                      <a:r>
                        <a:rPr lang="en-US" sz="1600" b="1" kern="1200" dirty="0">
                          <a:solidFill>
                            <a:schemeClr val="tx1"/>
                          </a:solidFill>
                          <a:effectLst/>
                          <a:latin typeface="Abadi" panose="020B0604020104020204" pitchFamily="34" charset="0"/>
                          <a:ea typeface="+mn-ea"/>
                          <a:cs typeface="+mn-cs"/>
                        </a:rPr>
                        <a:t>:</a:t>
                      </a:r>
                      <a:endParaRPr lang="en-ID" sz="16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0" kern="1200" dirty="0">
                          <a:solidFill>
                            <a:schemeClr val="tx1"/>
                          </a:solidFill>
                          <a:effectLst/>
                          <a:latin typeface="Abadi" panose="020B0604020104020204" pitchFamily="34" charset="0"/>
                          <a:ea typeface="+mn-ea"/>
                          <a:cs typeface="+mn-cs"/>
                        </a:rPr>
                        <a:t>Agar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diberikan</a:t>
                      </a:r>
                      <a:r>
                        <a:rPr lang="en-US" sz="1600" b="0" kern="1200" dirty="0">
                          <a:solidFill>
                            <a:schemeClr val="tx1"/>
                          </a:solidFill>
                          <a:effectLst/>
                          <a:latin typeface="Abadi" panose="020B0604020104020204" pitchFamily="34" charset="0"/>
                          <a:ea typeface="+mn-ea"/>
                          <a:cs typeface="+mn-cs"/>
                        </a:rPr>
                        <a:t> input </a:t>
                      </a:r>
                      <a:r>
                        <a:rPr lang="en-US" sz="1600" b="0" kern="1200" dirty="0" err="1">
                          <a:solidFill>
                            <a:schemeClr val="tx1"/>
                          </a:solidFill>
                          <a:effectLst/>
                          <a:latin typeface="Abadi" panose="020B0604020104020204" pitchFamily="34" charset="0"/>
                          <a:ea typeface="+mn-ea"/>
                          <a:cs typeface="+mn-cs"/>
                        </a:rPr>
                        <a:t>mengenai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Risko-risiko</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kerap</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berpotensi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muncul</a:t>
                      </a:r>
                      <a:r>
                        <a:rPr lang="en-US" sz="1600" b="0" kern="1200" dirty="0">
                          <a:solidFill>
                            <a:schemeClr val="tx1"/>
                          </a:solidFill>
                          <a:effectLst/>
                          <a:latin typeface="Abadi" panose="020B0604020104020204" pitchFamily="34" charset="0"/>
                          <a:ea typeface="+mn-ea"/>
                          <a:cs typeface="+mn-cs"/>
                        </a:rPr>
                        <a:t> pada proses </a:t>
                      </a:r>
                      <a:r>
                        <a:rPr lang="en-US" sz="1600" b="0" kern="1200" dirty="0" err="1">
                          <a:solidFill>
                            <a:schemeClr val="tx1"/>
                          </a:solidFill>
                          <a:effectLst/>
                          <a:latin typeface="Abadi" panose="020B0604020104020204" pitchFamily="34" charset="0"/>
                          <a:ea typeface="+mn-ea"/>
                          <a:cs typeface="+mn-cs"/>
                        </a:rPr>
                        <a:t>bisnis</a:t>
                      </a:r>
                      <a:r>
                        <a:rPr lang="en-US" sz="1600" b="0" kern="1200" dirty="0">
                          <a:solidFill>
                            <a:schemeClr val="tx1"/>
                          </a:solidFill>
                          <a:effectLst/>
                          <a:latin typeface="Abadi" panose="020B0604020104020204" pitchFamily="34" charset="0"/>
                          <a:ea typeface="+mn-ea"/>
                          <a:cs typeface="+mn-cs"/>
                        </a:rPr>
                        <a:t> DMT</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sz="16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600" b="0" kern="1200" dirty="0">
                          <a:solidFill>
                            <a:schemeClr val="tx1"/>
                          </a:solidFill>
                          <a:effectLst/>
                          <a:latin typeface="Abadi" panose="020B0604020104020204" pitchFamily="34" charset="0"/>
                          <a:ea typeface="+mn-ea"/>
                          <a:cs typeface="+mn-cs"/>
                        </a:rPr>
                        <a:t>DMT agar </a:t>
                      </a:r>
                      <a:r>
                        <a:rPr lang="en-US" sz="1600" b="0" kern="1200" dirty="0" err="1">
                          <a:solidFill>
                            <a:schemeClr val="tx1"/>
                          </a:solidFill>
                          <a:effectLst/>
                          <a:latin typeface="Abadi" panose="020B0604020104020204" pitchFamily="34" charset="0"/>
                          <a:ea typeface="+mn-ea"/>
                          <a:cs typeface="+mn-cs"/>
                        </a:rPr>
                        <a:t>menyusun</a:t>
                      </a:r>
                      <a:r>
                        <a:rPr lang="en-US" sz="1600" b="0" kern="1200" dirty="0">
                          <a:solidFill>
                            <a:schemeClr val="tx1"/>
                          </a:solidFill>
                          <a:effectLst/>
                          <a:latin typeface="Abadi" panose="020B0604020104020204" pitchFamily="34" charset="0"/>
                          <a:ea typeface="+mn-ea"/>
                          <a:cs typeface="+mn-cs"/>
                        </a:rPr>
                        <a:t> RR level Proses </a:t>
                      </a:r>
                      <a:r>
                        <a:rPr lang="en-US" sz="1600" b="0" kern="1200" dirty="0" err="1">
                          <a:solidFill>
                            <a:schemeClr val="tx1"/>
                          </a:solidFill>
                          <a:effectLst/>
                          <a:latin typeface="Abadi" panose="020B0604020104020204" pitchFamily="34" charset="0"/>
                          <a:ea typeface="+mn-ea"/>
                          <a:cs typeface="+mn-cs"/>
                        </a:rPr>
                        <a:t>secara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lengkap</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atas</a:t>
                      </a:r>
                      <a:r>
                        <a:rPr lang="en-US" sz="1600" b="0" kern="1200" dirty="0">
                          <a:solidFill>
                            <a:schemeClr val="tx1"/>
                          </a:solidFill>
                          <a:effectLst/>
                          <a:latin typeface="Abadi" panose="020B0604020104020204" pitchFamily="34" charset="0"/>
                          <a:ea typeface="+mn-ea"/>
                          <a:cs typeface="+mn-cs"/>
                        </a:rPr>
                        <a:t> proses </a:t>
                      </a:r>
                      <a:r>
                        <a:rPr lang="en-US" sz="1600" b="0" kern="1200" dirty="0" err="1">
                          <a:solidFill>
                            <a:schemeClr val="tx1"/>
                          </a:solidFill>
                          <a:effectLst/>
                          <a:latin typeface="Abadi" panose="020B0604020104020204" pitchFamily="34" charset="0"/>
                          <a:ea typeface="+mn-ea"/>
                          <a:cs typeface="+mn-cs"/>
                        </a:rPr>
                        <a:t>perizinan</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ada</a:t>
                      </a:r>
                      <a:r>
                        <a:rPr lang="en-US" sz="1600" b="0" kern="1200" dirty="0">
                          <a:solidFill>
                            <a:schemeClr val="tx1"/>
                          </a:solidFill>
                          <a:effectLst/>
                          <a:latin typeface="Abadi" panose="020B0604020104020204" pitchFamily="34" charset="0"/>
                          <a:ea typeface="+mn-ea"/>
                          <a:cs typeface="+mn-cs"/>
                        </a:rPr>
                        <a:t> : </a:t>
                      </a:r>
                      <a:r>
                        <a:rPr lang="en-US" sz="1600" b="0" kern="1200" dirty="0" err="1">
                          <a:solidFill>
                            <a:schemeClr val="tx1"/>
                          </a:solidFill>
                          <a:effectLst/>
                          <a:latin typeface="Abadi" panose="020B0604020104020204" pitchFamily="34" charset="0"/>
                          <a:ea typeface="+mn-ea"/>
                          <a:cs typeface="+mn-cs"/>
                        </a:rPr>
                        <a:t>handak</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kualifikasi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ahli</a:t>
                      </a:r>
                      <a:r>
                        <a:rPr lang="en-US" sz="1600" b="0" kern="1200" dirty="0">
                          <a:solidFill>
                            <a:schemeClr val="tx1"/>
                          </a:solidFill>
                          <a:effectLst/>
                          <a:latin typeface="Abadi" panose="020B0604020104020204" pitchFamily="34" charset="0"/>
                          <a:ea typeface="+mn-ea"/>
                          <a:cs typeface="+mn-cs"/>
                        </a:rPr>
                        <a:t> las</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392576"/>
                  </a:ext>
                </a:extLst>
              </a:tr>
            </a:tbl>
          </a:graphicData>
        </a:graphic>
      </p:graphicFrame>
    </p:spTree>
    <p:extLst>
      <p:ext uri="{BB962C8B-B14F-4D97-AF65-F5344CB8AC3E}">
        <p14:creationId xmlns:p14="http://schemas.microsoft.com/office/powerpoint/2010/main" val="382636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pPr algn="just"/>
            <a:r>
              <a:rPr lang="it-IT" sz="3200" b="1" dirty="0">
                <a:latin typeface="Cera Pro"/>
              </a:rPr>
              <a:t>Monev Manajemen Risiko DMI</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22</a:t>
            </a:fld>
            <a:endParaRPr lang="id-ID" dirty="0"/>
          </a:p>
        </p:txBody>
      </p:sp>
      <p:graphicFrame>
        <p:nvGraphicFramePr>
          <p:cNvPr id="5" name="Table 4">
            <a:extLst>
              <a:ext uri="{FF2B5EF4-FFF2-40B4-BE49-F238E27FC236}">
                <a16:creationId xmlns:a16="http://schemas.microsoft.com/office/drawing/2014/main" id="{B4B7155A-8761-0387-76C8-D6BEE5640E6A}"/>
              </a:ext>
            </a:extLst>
          </p:cNvPr>
          <p:cNvGraphicFramePr>
            <a:graphicFrameLocks noGrp="1"/>
          </p:cNvGraphicFramePr>
          <p:nvPr>
            <p:extLst>
              <p:ext uri="{D42A27DB-BD31-4B8C-83A1-F6EECF244321}">
                <p14:modId xmlns:p14="http://schemas.microsoft.com/office/powerpoint/2010/main" val="4233021101"/>
              </p:ext>
            </p:extLst>
          </p:nvPr>
        </p:nvGraphicFramePr>
        <p:xfrm>
          <a:off x="483460" y="657213"/>
          <a:ext cx="11225080" cy="5151120"/>
        </p:xfrm>
        <a:graphic>
          <a:graphicData uri="http://schemas.openxmlformats.org/drawingml/2006/table">
            <a:tbl>
              <a:tblPr firstRow="1" firstCol="1" bandRow="1">
                <a:tableStyleId>{5C22544A-7EE6-4342-B048-85BDC9FD1C3A}</a:tableStyleId>
              </a:tblPr>
              <a:tblGrid>
                <a:gridCol w="5510366">
                  <a:extLst>
                    <a:ext uri="{9D8B030D-6E8A-4147-A177-3AD203B41FA5}">
                      <a16:colId xmlns:a16="http://schemas.microsoft.com/office/drawing/2014/main" val="1434155727"/>
                    </a:ext>
                  </a:extLst>
                </a:gridCol>
                <a:gridCol w="5714714">
                  <a:extLst>
                    <a:ext uri="{9D8B030D-6E8A-4147-A177-3AD203B41FA5}">
                      <a16:colId xmlns:a16="http://schemas.microsoft.com/office/drawing/2014/main" val="2002802541"/>
                    </a:ext>
                  </a:extLst>
                </a:gridCol>
              </a:tblGrid>
              <a:tr h="250492">
                <a:tc>
                  <a:txBody>
                    <a:bodyPr/>
                    <a:lstStyle/>
                    <a:p>
                      <a:pPr algn="ctr"/>
                      <a:r>
                        <a:rPr lang="en-US" sz="1800" b="1" dirty="0">
                          <a:solidFill>
                            <a:schemeClr val="bg1"/>
                          </a:solidFill>
                          <a:effectLst/>
                          <a:latin typeface="Abadi" panose="020B0604020104020204" pitchFamily="34" charset="0"/>
                          <a:ea typeface="Times New Roman" panose="02020603050405020304" pitchFamily="18" charset="0"/>
                        </a:rPr>
                        <a:t>Hasil </a:t>
                      </a:r>
                      <a:r>
                        <a:rPr lang="en-US" sz="1800" b="1" dirty="0" err="1">
                          <a:solidFill>
                            <a:schemeClr val="bg1"/>
                          </a:solidFill>
                          <a:effectLst/>
                          <a:latin typeface="Abadi" panose="020B0604020104020204" pitchFamily="34" charset="0"/>
                          <a:ea typeface="Times New Roman" panose="02020603050405020304" pitchFamily="18" charset="0"/>
                        </a:rPr>
                        <a:t>Reviu</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1800" b="1" dirty="0" err="1">
                          <a:solidFill>
                            <a:schemeClr val="bg1"/>
                          </a:solidFill>
                          <a:effectLst/>
                          <a:latin typeface="Abadi" panose="020B0604020104020204" pitchFamily="34" charset="0"/>
                          <a:ea typeface="Times New Roman" panose="02020603050405020304" pitchFamily="18" charset="0"/>
                        </a:rPr>
                        <a:t>Tindak</a:t>
                      </a:r>
                      <a:r>
                        <a:rPr lang="en-US" sz="1800" b="1" dirty="0">
                          <a:solidFill>
                            <a:schemeClr val="bg1"/>
                          </a:solidFill>
                          <a:effectLst/>
                          <a:latin typeface="Abadi" panose="020B0604020104020204" pitchFamily="34" charset="0"/>
                          <a:ea typeface="Times New Roman" panose="02020603050405020304" pitchFamily="18" charset="0"/>
                        </a:rPr>
                        <a:t> </a:t>
                      </a:r>
                      <a:r>
                        <a:rPr lang="en-US" sz="1800" b="1" dirty="0" err="1">
                          <a:solidFill>
                            <a:schemeClr val="bg1"/>
                          </a:solidFill>
                          <a:effectLst/>
                          <a:latin typeface="Abadi" panose="020B0604020104020204" pitchFamily="34" charset="0"/>
                          <a:ea typeface="Times New Roman" panose="02020603050405020304" pitchFamily="18" charset="0"/>
                        </a:rPr>
                        <a:t>Lanjut</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7498426"/>
                  </a:ext>
                </a:extLst>
              </a:tr>
              <a:tr h="1026871">
                <a:tc>
                  <a:txBody>
                    <a:bodyPr/>
                    <a:lstStyle/>
                    <a:p>
                      <a:pPr marL="0" indent="0">
                        <a:buFont typeface="Arial" panose="020B0604020202020204" pitchFamily="34" charset="0"/>
                        <a:buNone/>
                      </a:pPr>
                      <a:r>
                        <a:rPr lang="en-US" sz="1600" b="1" kern="1200" dirty="0">
                          <a:solidFill>
                            <a:schemeClr val="tx1"/>
                          </a:solidFill>
                          <a:effectLst/>
                          <a:latin typeface="Abadi" panose="020B0604020104020204" pitchFamily="34" charset="0"/>
                          <a:ea typeface="+mn-ea"/>
                          <a:cs typeface="+mn-cs"/>
                        </a:rPr>
                        <a:t>R4 </a:t>
                      </a:r>
                      <a:r>
                        <a:rPr lang="en-US" sz="1600" b="1" kern="1200" dirty="0" err="1">
                          <a:solidFill>
                            <a:schemeClr val="tx1"/>
                          </a:solidFill>
                          <a:effectLst/>
                          <a:latin typeface="Abadi" panose="020B0604020104020204" pitchFamily="34" charset="0"/>
                          <a:ea typeface="+mn-ea"/>
                          <a:cs typeface="+mn-cs"/>
                        </a:rPr>
                        <a:t>Pemanfaatan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paket</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konversi</a:t>
                      </a:r>
                      <a:r>
                        <a:rPr lang="en-US" sz="1600" b="1" kern="1200" dirty="0">
                          <a:solidFill>
                            <a:schemeClr val="tx1"/>
                          </a:solidFill>
                          <a:effectLst/>
                          <a:latin typeface="Abadi" panose="020B0604020104020204" pitchFamily="34" charset="0"/>
                          <a:ea typeface="+mn-ea"/>
                          <a:cs typeface="+mn-cs"/>
                        </a:rPr>
                        <a:t> BBM ke BBG </a:t>
                      </a:r>
                      <a:r>
                        <a:rPr lang="en-US" sz="1600" b="1" kern="1200" dirty="0" err="1">
                          <a:solidFill>
                            <a:schemeClr val="tx1"/>
                          </a:solidFill>
                          <a:effectLst/>
                          <a:latin typeface="Abadi" panose="020B0604020104020204" pitchFamily="34" charset="0"/>
                          <a:ea typeface="+mn-ea"/>
                          <a:cs typeface="+mn-cs"/>
                        </a:rPr>
                        <a:t>untuk</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Nelayan</a:t>
                      </a:r>
                      <a:r>
                        <a:rPr lang="en-US" sz="1600" b="1" kern="1200" dirty="0">
                          <a:solidFill>
                            <a:schemeClr val="tx1"/>
                          </a:solidFill>
                          <a:effectLst/>
                          <a:latin typeface="Abadi" panose="020B0604020104020204" pitchFamily="34" charset="0"/>
                          <a:ea typeface="+mn-ea"/>
                          <a:cs typeface="+mn-cs"/>
                        </a:rPr>
                        <a:t> oleh </a:t>
                      </a:r>
                      <a:r>
                        <a:rPr lang="en-US" sz="1600" b="1" kern="1200" dirty="0" err="1">
                          <a:solidFill>
                            <a:schemeClr val="tx1"/>
                          </a:solidFill>
                          <a:effectLst/>
                          <a:latin typeface="Abadi" panose="020B0604020104020204" pitchFamily="34" charset="0"/>
                          <a:ea typeface="+mn-ea"/>
                          <a:cs typeface="+mn-cs"/>
                        </a:rPr>
                        <a:t>Penerima</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Bantuan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belum</a:t>
                      </a:r>
                      <a:r>
                        <a:rPr lang="en-US" sz="1600" b="1" kern="1200" dirty="0">
                          <a:solidFill>
                            <a:schemeClr val="tx1"/>
                          </a:solidFill>
                          <a:effectLst/>
                          <a:latin typeface="Abadi" panose="020B0604020104020204" pitchFamily="34" charset="0"/>
                          <a:ea typeface="+mn-ea"/>
                          <a:cs typeface="+mn-cs"/>
                        </a:rPr>
                        <a:t> optimal</a:t>
                      </a:r>
                      <a:endParaRPr lang="en-US" sz="1600" b="0" kern="1200" dirty="0">
                        <a:solidFill>
                          <a:schemeClr val="tx1"/>
                        </a:solidFill>
                        <a:effectLst/>
                        <a:latin typeface="Abadi" panose="020B0604020104020204" pitchFamily="34" charset="0"/>
                        <a:ea typeface="+mn-ea"/>
                        <a:cs typeface="+mn-cs"/>
                      </a:endParaRPr>
                    </a:p>
                    <a:p>
                      <a:pPr marL="285750" indent="-285750">
                        <a:buFont typeface="Arial" panose="020B0604020202020204" pitchFamily="34" charset="0"/>
                        <a:buChar char="•"/>
                      </a:pP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monitoring </a:t>
                      </a:r>
                      <a:r>
                        <a:rPr lang="en-US" sz="1600" b="0" kern="1200" dirty="0" err="1">
                          <a:solidFill>
                            <a:schemeClr val="tx1"/>
                          </a:solidFill>
                          <a:effectLst/>
                          <a:latin typeface="Abadi" panose="020B0604020104020204" pitchFamily="34" charset="0"/>
                          <a:ea typeface="+mn-ea"/>
                          <a:cs typeface="+mn-cs"/>
                        </a:rPr>
                        <a:t>tindakan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diperbaiki</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p>
                      <a:pPr marL="285750" indent="-285750">
                        <a:buFont typeface="Arial" panose="020B0604020202020204" pitchFamily="34" charset="0"/>
                        <a:buChar char="•"/>
                      </a:pPr>
                      <a:r>
                        <a:rPr lang="en-US" sz="1600" b="0" kern="1200" dirty="0" err="1">
                          <a:solidFill>
                            <a:schemeClr val="tx1"/>
                          </a:solidFill>
                          <a:effectLst/>
                          <a:latin typeface="Abadi" panose="020B0604020104020204" pitchFamily="34" charset="0"/>
                          <a:ea typeface="+mn-ea"/>
                          <a:cs typeface="+mn-cs"/>
                        </a:rPr>
                        <a:t>Walaupun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belum</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dilakukan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pendistribusian</a:t>
                      </a:r>
                      <a:r>
                        <a:rPr lang="en-US" sz="1600" b="0" kern="1200" dirty="0">
                          <a:solidFill>
                            <a:schemeClr val="tx1"/>
                          </a:solidFill>
                          <a:effectLst/>
                          <a:latin typeface="Abadi" panose="020B0604020104020204" pitchFamily="34" charset="0"/>
                          <a:ea typeface="+mn-ea"/>
                          <a:cs typeface="+mn-cs"/>
                        </a:rPr>
                        <a:t>, data monitoring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tindakan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berupa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rencana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perencanaan</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kern="1200" dirty="0">
                        <a:solidFill>
                          <a:schemeClr val="tx1"/>
                        </a:solidFill>
                        <a:effectLst/>
                        <a:latin typeface="Abadi" panose="020B0604020104020204" pitchFamily="34" charset="0"/>
                        <a:ea typeface="+mn-ea"/>
                        <a:cs typeface="+mn-cs"/>
                      </a:endParaRPr>
                    </a:p>
                    <a:p>
                      <a:endParaRPr lang="en-US" sz="1600" b="0" kern="1200" dirty="0">
                        <a:solidFill>
                          <a:schemeClr val="tx1"/>
                        </a:solidFill>
                        <a:effectLst/>
                        <a:latin typeface="Abadi" panose="020B0604020104020204" pitchFamily="34" charset="0"/>
                        <a:ea typeface="+mn-ea"/>
                        <a:cs typeface="+mn-cs"/>
                      </a:endParaRPr>
                    </a:p>
                    <a:p>
                      <a:r>
                        <a:rPr lang="en-US" sz="1600" b="0" kern="1200" dirty="0" err="1">
                          <a:solidFill>
                            <a:schemeClr val="tx1"/>
                          </a:solidFill>
                          <a:effectLst/>
                          <a:latin typeface="Abadi" panose="020B0604020104020204" pitchFamily="34" charset="0"/>
                          <a:ea typeface="+mn-ea"/>
                          <a:cs typeface="+mn-cs"/>
                        </a:rPr>
                        <a:t>Walaupun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belum</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dilakukan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pendistribusian</a:t>
                      </a:r>
                      <a:r>
                        <a:rPr lang="en-US" sz="1600" b="0" kern="1200" dirty="0">
                          <a:solidFill>
                            <a:schemeClr val="tx1"/>
                          </a:solidFill>
                          <a:effectLst/>
                          <a:latin typeface="Abadi" panose="020B0604020104020204" pitchFamily="34" charset="0"/>
                          <a:ea typeface="+mn-ea"/>
                          <a:cs typeface="+mn-cs"/>
                        </a:rPr>
                        <a:t>, data monitoring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tindakan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berupa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dokumen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perencanaan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perencanaan</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menjelaskan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tindakan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penurunan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8767397"/>
                  </a:ext>
                </a:extLst>
              </a:tr>
              <a:tr h="389655">
                <a:tc>
                  <a:txBody>
                    <a:bodyPr/>
                    <a:lstStyle/>
                    <a:p>
                      <a:r>
                        <a:rPr lang="en-US" sz="1600" b="1" kern="1200" dirty="0" err="1">
                          <a:solidFill>
                            <a:schemeClr val="tx1"/>
                          </a:solidFill>
                          <a:effectLst/>
                          <a:latin typeface="Abadi" panose="020B0604020104020204" pitchFamily="34" charset="0"/>
                          <a:ea typeface="+mn-ea"/>
                          <a:cs typeface="+mn-cs"/>
                        </a:rPr>
                        <a:t>Catatan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umum</a:t>
                      </a:r>
                      <a:r>
                        <a:rPr lang="en-US" sz="1600" b="1" kern="1200" dirty="0">
                          <a:solidFill>
                            <a:schemeClr val="tx1"/>
                          </a:solidFill>
                          <a:effectLst/>
                          <a:latin typeface="Abadi" panose="020B0604020104020204" pitchFamily="34" charset="0"/>
                          <a:ea typeface="+mn-ea"/>
                          <a:cs typeface="+mn-cs"/>
                        </a:rPr>
                        <a:t> :</a:t>
                      </a:r>
                    </a:p>
                    <a:p>
                      <a:pPr marL="285750" indent="-285750">
                        <a:buFont typeface="Arial" panose="020B0604020202020204" pitchFamily="34" charset="0"/>
                        <a:buChar char="•"/>
                      </a:pPr>
                      <a:r>
                        <a:rPr lang="en-US" sz="1600" b="0" kern="1200" dirty="0" err="1">
                          <a:solidFill>
                            <a:schemeClr val="tx1"/>
                          </a:solidFill>
                          <a:effectLst/>
                          <a:latin typeface="Abadi" panose="020B0604020104020204" pitchFamily="34" charset="0"/>
                          <a:ea typeface="+mn-ea"/>
                          <a:cs typeface="+mn-cs"/>
                        </a:rPr>
                        <a:t>Secara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Umum</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tiap</a:t>
                      </a:r>
                      <a:r>
                        <a:rPr lang="en-US" sz="1600" b="0" kern="1200" dirty="0">
                          <a:solidFill>
                            <a:schemeClr val="tx1"/>
                          </a:solidFill>
                          <a:effectLst/>
                          <a:latin typeface="Abadi" panose="020B0604020104020204" pitchFamily="34" charset="0"/>
                          <a:ea typeface="+mn-ea"/>
                          <a:cs typeface="+mn-cs"/>
                        </a:rPr>
                        <a:t> Risk Event DMI </a:t>
                      </a:r>
                      <a:r>
                        <a:rPr lang="en-US" sz="1600" b="0" kern="1200" dirty="0" err="1">
                          <a:solidFill>
                            <a:schemeClr val="tx1"/>
                          </a:solidFill>
                          <a:effectLst/>
                          <a:latin typeface="Abadi" panose="020B0604020104020204" pitchFamily="34" charset="0"/>
                          <a:ea typeface="+mn-ea"/>
                          <a:cs typeface="+mn-cs"/>
                        </a:rPr>
                        <a:t>telah</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memiliki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rencana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atau</a:t>
                      </a:r>
                      <a:r>
                        <a:rPr lang="en-US" sz="1600" b="0" kern="1200" dirty="0">
                          <a:solidFill>
                            <a:schemeClr val="tx1"/>
                          </a:solidFill>
                          <a:effectLst/>
                          <a:latin typeface="Abadi" panose="020B0604020104020204" pitchFamily="34" charset="0"/>
                          <a:ea typeface="+mn-ea"/>
                          <a:cs typeface="+mn-cs"/>
                        </a:rPr>
                        <a:t> monitoring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tindakan</a:t>
                      </a:r>
                      <a:r>
                        <a:rPr lang="en-US" sz="1600" b="0" kern="1200" dirty="0">
                          <a:solidFill>
                            <a:schemeClr val="tx1"/>
                          </a:solidFill>
                          <a:effectLst/>
                          <a:latin typeface="Abadi" panose="020B0604020104020204" pitchFamily="34" charset="0"/>
                          <a:ea typeface="+mn-ea"/>
                          <a:cs typeface="+mn-cs"/>
                        </a:rPr>
                        <a:t> </a:t>
                      </a:r>
                    </a:p>
                    <a:p>
                      <a:pPr marL="285750" indent="-285750">
                        <a:buFont typeface="Arial" panose="020B0604020202020204" pitchFamily="34" charset="0"/>
                        <a:buChar char="•"/>
                      </a:pPr>
                      <a:r>
                        <a:rPr lang="en-US" sz="1600" b="0" kern="1200" dirty="0">
                          <a:solidFill>
                            <a:schemeClr val="tx1"/>
                          </a:solidFill>
                          <a:effectLst/>
                          <a:latin typeface="Abadi" panose="020B0604020104020204" pitchFamily="34" charset="0"/>
                          <a:ea typeface="+mn-ea"/>
                          <a:cs typeface="+mn-cs"/>
                        </a:rPr>
                        <a:t>Belum </a:t>
                      </a:r>
                      <a:r>
                        <a:rPr lang="en-US" sz="1600" b="0" kern="1200" dirty="0" err="1">
                          <a:solidFill>
                            <a:schemeClr val="tx1"/>
                          </a:solidFill>
                          <a:effectLst/>
                          <a:latin typeface="Abadi" panose="020B0604020104020204" pitchFamily="34" charset="0"/>
                          <a:ea typeface="+mn-ea"/>
                          <a:cs typeface="+mn-cs"/>
                        </a:rPr>
                        <a:t>adanya</a:t>
                      </a:r>
                      <a:r>
                        <a:rPr lang="en-US" sz="1600" b="0" kern="1200" dirty="0">
                          <a:solidFill>
                            <a:schemeClr val="tx1"/>
                          </a:solidFill>
                          <a:effectLst/>
                          <a:latin typeface="Abadi" panose="020B0604020104020204" pitchFamily="34" charset="0"/>
                          <a:ea typeface="+mn-ea"/>
                          <a:cs typeface="+mn-cs"/>
                        </a:rPr>
                        <a:t> Risk Event yang </a:t>
                      </a:r>
                      <a:r>
                        <a:rPr lang="en-US" sz="1600" b="0" kern="1200" dirty="0" err="1">
                          <a:solidFill>
                            <a:schemeClr val="tx1"/>
                          </a:solidFill>
                          <a:effectLst/>
                          <a:latin typeface="Abadi" panose="020B0604020104020204" pitchFamily="34" charset="0"/>
                          <a:ea typeface="+mn-ea"/>
                          <a:cs typeface="+mn-cs"/>
                        </a:rPr>
                        <a:t>berkaitan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Cisem</a:t>
                      </a:r>
                      <a:endParaRPr lang="en-US" sz="1600" b="0" kern="1200" dirty="0">
                        <a:solidFill>
                          <a:schemeClr val="tx1"/>
                        </a:solidFill>
                        <a:effectLst/>
                        <a:latin typeface="Abadi" panose="020B06040201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dirty="0">
                          <a:solidFill>
                            <a:schemeClr val="tx1"/>
                          </a:solidFill>
                          <a:effectLst/>
                          <a:latin typeface="Abadi" panose="020B0604020104020204" pitchFamily="34" charset="0"/>
                          <a:ea typeface="+mn-ea"/>
                          <a:cs typeface="+mn-cs"/>
                        </a:rPr>
                        <a:t>Belum </a:t>
                      </a:r>
                      <a:r>
                        <a:rPr lang="en-US" sz="1600" b="0" kern="1200" dirty="0" err="1">
                          <a:solidFill>
                            <a:schemeClr val="tx1"/>
                          </a:solidFill>
                          <a:effectLst/>
                          <a:latin typeface="Abadi" panose="020B0604020104020204" pitchFamily="34" charset="0"/>
                          <a:ea typeface="+mn-ea"/>
                          <a:cs typeface="+mn-cs"/>
                        </a:rPr>
                        <a:t>ada</a:t>
                      </a:r>
                      <a:r>
                        <a:rPr lang="en-US" sz="1600" b="0" kern="1200" dirty="0">
                          <a:solidFill>
                            <a:schemeClr val="tx1"/>
                          </a:solidFill>
                          <a:effectLst/>
                          <a:latin typeface="Abadi" panose="020B0604020104020204" pitchFamily="34" charset="0"/>
                          <a:ea typeface="+mn-ea"/>
                          <a:cs typeface="+mn-cs"/>
                        </a:rPr>
                        <a:t> RR Proses</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kern="1200" dirty="0">
                        <a:solidFill>
                          <a:schemeClr val="tx1"/>
                        </a:solidFill>
                        <a:effectLst/>
                        <a:latin typeface="Abadi" panose="020B0604020104020204" pitchFamily="34" charset="0"/>
                        <a:ea typeface="+mn-ea"/>
                        <a:cs typeface="+mn-cs"/>
                      </a:endParaRPr>
                    </a:p>
                    <a:p>
                      <a:pPr marL="269875" indent="-269875">
                        <a:buFont typeface="Arial" panose="020B0604020202020204" pitchFamily="34" charset="0"/>
                        <a:buChar char="•"/>
                      </a:pPr>
                      <a:r>
                        <a:rPr lang="en-US" sz="1600" b="0" kern="1200" dirty="0">
                          <a:solidFill>
                            <a:schemeClr val="tx1"/>
                          </a:solidFill>
                          <a:effectLst/>
                          <a:latin typeface="Abadi" panose="020B0604020104020204" pitchFamily="34" charset="0"/>
                          <a:ea typeface="+mn-ea"/>
                          <a:cs typeface="+mn-cs"/>
                        </a:rPr>
                        <a:t>DMI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melengkapi</a:t>
                      </a:r>
                      <a:r>
                        <a:rPr lang="en-US" sz="1600" b="0" kern="1200" dirty="0">
                          <a:solidFill>
                            <a:schemeClr val="tx1"/>
                          </a:solidFill>
                          <a:effectLst/>
                          <a:latin typeface="Abadi" panose="020B0604020104020204" pitchFamily="34" charset="0"/>
                          <a:ea typeface="+mn-ea"/>
                          <a:cs typeface="+mn-cs"/>
                        </a:rPr>
                        <a:t> upload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a:t>
                      </a:r>
                      <a:r>
                        <a:rPr lang="en-US" sz="1600" b="0" kern="1200" dirty="0">
                          <a:solidFill>
                            <a:schemeClr val="tx1"/>
                          </a:solidFill>
                          <a:effectLst/>
                          <a:latin typeface="Abadi" panose="020B0604020104020204" pitchFamily="34" charset="0"/>
                          <a:ea typeface="+mn-ea"/>
                          <a:cs typeface="+mn-cs"/>
                        </a:rPr>
                        <a:t> </a:t>
                      </a:r>
                      <a:br>
                        <a:rPr lang="en-US" sz="1600" b="0" kern="1200" dirty="0">
                          <a:solidFill>
                            <a:schemeClr val="tx1"/>
                          </a:solidFill>
                          <a:effectLst/>
                          <a:latin typeface="Abadi" panose="020B0604020104020204" pitchFamily="34" charset="0"/>
                          <a:ea typeface="+mn-ea"/>
                          <a:cs typeface="+mn-cs"/>
                        </a:rPr>
                      </a:br>
                      <a:r>
                        <a:rPr lang="en-US" sz="1600" b="0" kern="1200" dirty="0">
                          <a:solidFill>
                            <a:schemeClr val="tx1"/>
                          </a:solidFill>
                          <a:effectLst/>
                          <a:latin typeface="Abadi" panose="020B0604020104020204" pitchFamily="34" charset="0"/>
                          <a:ea typeface="+mn-ea"/>
                          <a:cs typeface="+mn-cs"/>
                        </a:rPr>
                        <a:t>-Upload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a:t>
                      </a:r>
                      <a:r>
                        <a:rPr lang="en-US" sz="1600" b="0" kern="1200" dirty="0">
                          <a:solidFill>
                            <a:schemeClr val="tx1"/>
                          </a:solidFill>
                          <a:effectLst/>
                          <a:latin typeface="Abadi" panose="020B0604020104020204" pitchFamily="34" charset="0"/>
                          <a:ea typeface="+mn-ea"/>
                          <a:cs typeface="+mn-cs"/>
                        </a:rPr>
                        <a:t> Risk Event/</a:t>
                      </a:r>
                      <a:r>
                        <a:rPr lang="en-US" sz="1600" b="0" kern="1200" dirty="0" err="1">
                          <a:solidFill>
                            <a:schemeClr val="tx1"/>
                          </a:solidFill>
                          <a:effectLst/>
                          <a:latin typeface="Abadi" panose="020B0604020104020204" pitchFamily="34" charset="0"/>
                          <a:ea typeface="+mn-ea"/>
                          <a:cs typeface="+mn-cs"/>
                        </a:rPr>
                        <a:t>Uraian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Peristiwa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terjadi</a:t>
                      </a:r>
                      <a:r>
                        <a:rPr lang="en-US" sz="1600" b="0" kern="1200" dirty="0">
                          <a:solidFill>
                            <a:schemeClr val="tx1"/>
                          </a:solidFill>
                          <a:effectLst/>
                          <a:latin typeface="Abadi" panose="020B0604020104020204" pitchFamily="34" charset="0"/>
                          <a:ea typeface="+mn-ea"/>
                          <a:cs typeface="+mn-cs"/>
                        </a:rPr>
                        <a:t> pada </a:t>
                      </a:r>
                      <a:r>
                        <a:rPr lang="en-US" sz="1600" b="0" kern="1200" dirty="0" err="1">
                          <a:solidFill>
                            <a:schemeClr val="tx1"/>
                          </a:solidFill>
                          <a:effectLst/>
                          <a:latin typeface="Abadi" panose="020B0604020104020204" pitchFamily="34" charset="0"/>
                          <a:ea typeface="+mn-ea"/>
                          <a:cs typeface="+mn-cs"/>
                        </a:rPr>
                        <a:t>tahun</a:t>
                      </a:r>
                      <a:r>
                        <a:rPr lang="en-US" sz="1600" b="0" kern="1200" dirty="0">
                          <a:solidFill>
                            <a:schemeClr val="tx1"/>
                          </a:solidFill>
                          <a:effectLst/>
                          <a:latin typeface="Abadi" panose="020B0604020104020204" pitchFamily="34" charset="0"/>
                          <a:ea typeface="+mn-ea"/>
                          <a:cs typeface="+mn-cs"/>
                        </a:rPr>
                        <a:t> 2022 dan TW I 2023: </a:t>
                      </a:r>
                      <a:r>
                        <a:rPr lang="en-US" sz="1600" b="0" kern="1200" dirty="0">
                          <a:solidFill>
                            <a:schemeClr val="tx1"/>
                          </a:solidFill>
                          <a:effectLst/>
                          <a:latin typeface="Abadi" panose="020B0604020104020204" pitchFamily="34" charset="0"/>
                          <a:ea typeface="+mn-ea"/>
                          <a:cs typeface="+mn-cs"/>
                          <a:hlinkClick r:id="rId3">
                            <a:extLst>
                              <a:ext uri="{A12FA001-AC4F-418D-AE19-62706E023703}">
                                <ahyp:hlinkClr xmlns:ahyp="http://schemas.microsoft.com/office/drawing/2018/hyperlinkcolor" val="tx"/>
                              </a:ext>
                            </a:extLst>
                          </a:hlinkClick>
                        </a:rPr>
                        <a:t>https://bit.ly/417eNfa</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p>
                      <a:pPr marL="269875" indent="0">
                        <a:buFont typeface="Arial" panose="020B0604020202020204" pitchFamily="34" charset="0"/>
                        <a:buNone/>
                      </a:pPr>
                      <a:r>
                        <a:rPr lang="en-US" sz="1600" b="0" kern="1200" dirty="0">
                          <a:solidFill>
                            <a:schemeClr val="tx1"/>
                          </a:solidFill>
                          <a:effectLst/>
                          <a:latin typeface="Abadi" panose="020B0604020104020204" pitchFamily="34" charset="0"/>
                          <a:ea typeface="+mn-ea"/>
                          <a:cs typeface="+mn-cs"/>
                        </a:rPr>
                        <a:t>-Upload Data Severity/</a:t>
                      </a:r>
                      <a:r>
                        <a:rPr lang="en-US" sz="1600" b="0" kern="1200" dirty="0" err="1">
                          <a:solidFill>
                            <a:schemeClr val="tx1"/>
                          </a:solidFill>
                          <a:effectLst/>
                          <a:latin typeface="Abadi" panose="020B0604020104020204" pitchFamily="34" charset="0"/>
                          <a:ea typeface="+mn-ea"/>
                          <a:cs typeface="+mn-cs"/>
                        </a:rPr>
                        <a:t>Akibat</a:t>
                      </a:r>
                      <a:r>
                        <a:rPr lang="en-US" sz="1600" b="0" kern="1200" dirty="0">
                          <a:solidFill>
                            <a:schemeClr val="tx1"/>
                          </a:solidFill>
                          <a:effectLst/>
                          <a:latin typeface="Abadi" panose="020B0604020104020204" pitchFamily="34" charset="0"/>
                          <a:ea typeface="+mn-ea"/>
                          <a:cs typeface="+mn-cs"/>
                        </a:rPr>
                        <a:t>/</a:t>
                      </a:r>
                      <a:r>
                        <a:rPr lang="en-US" sz="1600" b="0" kern="1200" dirty="0" err="1">
                          <a:solidFill>
                            <a:schemeClr val="tx1"/>
                          </a:solidFill>
                          <a:effectLst/>
                          <a:latin typeface="Abadi" panose="020B0604020104020204" pitchFamily="34" charset="0"/>
                          <a:ea typeface="+mn-ea"/>
                          <a:cs typeface="+mn-cs"/>
                        </a:rPr>
                        <a:t>Potensi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Kerugian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tahun</a:t>
                      </a:r>
                      <a:r>
                        <a:rPr lang="en-US" sz="1600" b="0" kern="1200" dirty="0">
                          <a:solidFill>
                            <a:schemeClr val="tx1"/>
                          </a:solidFill>
                          <a:effectLst/>
                          <a:latin typeface="Abadi" panose="020B0604020104020204" pitchFamily="34" charset="0"/>
                          <a:ea typeface="+mn-ea"/>
                          <a:cs typeface="+mn-cs"/>
                        </a:rPr>
                        <a:t> 2022 dan TW I 2023: </a:t>
                      </a:r>
                      <a:r>
                        <a:rPr lang="en-US" sz="1600" b="0" kern="1200" dirty="0">
                          <a:solidFill>
                            <a:schemeClr val="tx1"/>
                          </a:solidFill>
                          <a:effectLst/>
                          <a:latin typeface="Abadi" panose="020B0604020104020204" pitchFamily="34" charset="0"/>
                          <a:ea typeface="+mn-ea"/>
                          <a:cs typeface="+mn-cs"/>
                          <a:hlinkClick r:id="rId4">
                            <a:extLst>
                              <a:ext uri="{A12FA001-AC4F-418D-AE19-62706E023703}">
                                <ahyp:hlinkClr xmlns:ahyp="http://schemas.microsoft.com/office/drawing/2018/hyperlinkcolor" val="tx"/>
                              </a:ext>
                            </a:extLst>
                          </a:hlinkClick>
                        </a:rPr>
                        <a:t>https://bit.ly/3UbdTfv</a:t>
                      </a:r>
                      <a:r>
                        <a:rPr lang="en-US" sz="1600" b="0" kern="1200" dirty="0">
                          <a:solidFill>
                            <a:schemeClr val="tx1"/>
                          </a:solidFill>
                          <a:effectLst/>
                          <a:latin typeface="Abadi" panose="020B0604020104020204" pitchFamily="34" charset="0"/>
                          <a:ea typeface="+mn-ea"/>
                          <a:cs typeface="+mn-cs"/>
                        </a:rPr>
                        <a:t> </a:t>
                      </a:r>
                    </a:p>
                    <a:p>
                      <a:pPr marL="285750" indent="-285750">
                        <a:buFont typeface="Arial" panose="020B0604020202020204" pitchFamily="34" charset="0"/>
                        <a:buChar char="•"/>
                      </a:pPr>
                      <a:r>
                        <a:rPr lang="en-US" sz="1600" b="0" kern="1200" dirty="0">
                          <a:solidFill>
                            <a:schemeClr val="tx1"/>
                          </a:solidFill>
                          <a:effectLst/>
                          <a:latin typeface="Abadi" panose="020B0604020104020204" pitchFamily="34" charset="0"/>
                          <a:ea typeface="+mn-ea"/>
                          <a:cs typeface="+mn-cs"/>
                        </a:rPr>
                        <a:t>DMI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menambahkan</a:t>
                      </a:r>
                      <a:r>
                        <a:rPr lang="en-US" sz="1600" b="0" kern="1200" dirty="0">
                          <a:solidFill>
                            <a:schemeClr val="tx1"/>
                          </a:solidFill>
                          <a:effectLst/>
                          <a:latin typeface="Abadi" panose="020B0604020104020204" pitchFamily="34" charset="0"/>
                          <a:ea typeface="+mn-ea"/>
                          <a:cs typeface="+mn-cs"/>
                        </a:rPr>
                        <a:t> Risk Event yang </a:t>
                      </a:r>
                      <a:r>
                        <a:rPr lang="en-US" sz="1600" b="0" kern="1200" dirty="0" err="1">
                          <a:solidFill>
                            <a:schemeClr val="tx1"/>
                          </a:solidFill>
                          <a:effectLst/>
                          <a:latin typeface="Abadi" panose="020B0604020104020204" pitchFamily="34" charset="0"/>
                          <a:ea typeface="+mn-ea"/>
                          <a:cs typeface="+mn-cs"/>
                        </a:rPr>
                        <a:t>berkaitan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CiSem</a:t>
                      </a:r>
                      <a:r>
                        <a:rPr lang="en-US" sz="1600" b="0" kern="1200" dirty="0">
                          <a:solidFill>
                            <a:schemeClr val="tx1"/>
                          </a:solidFill>
                          <a:effectLst/>
                          <a:latin typeface="Abadi" panose="020B0604020104020204" pitchFamily="34" charset="0"/>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dirty="0">
                          <a:solidFill>
                            <a:schemeClr val="tx1"/>
                          </a:solidFill>
                          <a:effectLst/>
                          <a:latin typeface="Abadi" panose="020B0604020104020204" pitchFamily="34" charset="0"/>
                          <a:ea typeface="+mn-ea"/>
                          <a:cs typeface="+mn-cs"/>
                        </a:rPr>
                        <a:t>DMI </a:t>
                      </a:r>
                      <a:r>
                        <a:rPr lang="en-US" sz="1600" b="0" kern="1200" dirty="0" err="1">
                          <a:solidFill>
                            <a:schemeClr val="tx1"/>
                          </a:solidFill>
                          <a:effectLst/>
                          <a:latin typeface="Abadi" panose="020B0604020104020204" pitchFamily="34" charset="0"/>
                          <a:ea typeface="+mn-ea"/>
                          <a:cs typeface="+mn-cs"/>
                        </a:rPr>
                        <a:t>perlu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menyusun</a:t>
                      </a:r>
                      <a:r>
                        <a:rPr lang="en-US" sz="1600" b="0" kern="1200" dirty="0">
                          <a:solidFill>
                            <a:schemeClr val="tx1"/>
                          </a:solidFill>
                          <a:effectLst/>
                          <a:latin typeface="Abadi" panose="020B0604020104020204" pitchFamily="34" charset="0"/>
                          <a:ea typeface="+mn-ea"/>
                          <a:cs typeface="+mn-cs"/>
                        </a:rPr>
                        <a:t> RR Proses </a:t>
                      </a:r>
                      <a:r>
                        <a:rPr lang="en-US" sz="1600" b="0" kern="1200" dirty="0" err="1">
                          <a:solidFill>
                            <a:schemeClr val="tx1"/>
                          </a:solidFill>
                          <a:effectLst/>
                          <a:latin typeface="Abadi" panose="020B0604020104020204" pitchFamily="34" charset="0"/>
                          <a:ea typeface="+mn-ea"/>
                          <a:cs typeface="+mn-cs"/>
                        </a:rPr>
                        <a:t>secara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lengkap</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proses </a:t>
                      </a:r>
                      <a:r>
                        <a:rPr lang="en-US" sz="1600" b="0" kern="1200" dirty="0" err="1">
                          <a:solidFill>
                            <a:schemeClr val="tx1"/>
                          </a:solidFill>
                          <a:effectLst/>
                          <a:latin typeface="Abadi" panose="020B0604020104020204" pitchFamily="34" charset="0"/>
                          <a:ea typeface="+mn-ea"/>
                          <a:cs typeface="+mn-cs"/>
                        </a:rPr>
                        <a:t>bisnis</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atau</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kegiatan</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sifatnya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strategis</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terutama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probis</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pembangunan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infrastruktur</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menggunakan</a:t>
                      </a:r>
                      <a:r>
                        <a:rPr lang="en-US" sz="1600" b="0" kern="1200" dirty="0">
                          <a:solidFill>
                            <a:schemeClr val="tx1"/>
                          </a:solidFill>
                          <a:effectLst/>
                          <a:latin typeface="Abadi" panose="020B0604020104020204" pitchFamily="34" charset="0"/>
                          <a:ea typeface="+mn-ea"/>
                          <a:cs typeface="+mn-cs"/>
                        </a:rPr>
                        <a:t> APBN</a:t>
                      </a:r>
                      <a:endParaRPr lang="en-ID" sz="1600" b="0" kern="1200" dirty="0">
                        <a:solidFill>
                          <a:schemeClr val="tx1"/>
                        </a:solidFill>
                        <a:effectLst/>
                        <a:latin typeface="Abadi" panose="020B0604020104020204" pitchFamily="34" charset="0"/>
                        <a:ea typeface="+mn-ea"/>
                        <a:cs typeface="+mn-cs"/>
                      </a:endParaRPr>
                    </a:p>
                    <a:p>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53504"/>
                  </a:ext>
                </a:extLst>
              </a:tr>
            </a:tbl>
          </a:graphicData>
        </a:graphic>
      </p:graphicFrame>
    </p:spTree>
    <p:extLst>
      <p:ext uri="{BB962C8B-B14F-4D97-AF65-F5344CB8AC3E}">
        <p14:creationId xmlns:p14="http://schemas.microsoft.com/office/powerpoint/2010/main" val="17904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pPr algn="just"/>
            <a:r>
              <a:rPr lang="it-IT" sz="3200" b="1" dirty="0">
                <a:latin typeface="Cera Pro"/>
              </a:rPr>
              <a:t>Monev Manajemen Risiko SDM</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23</a:t>
            </a:fld>
            <a:endParaRPr lang="id-ID" dirty="0"/>
          </a:p>
        </p:txBody>
      </p:sp>
      <p:graphicFrame>
        <p:nvGraphicFramePr>
          <p:cNvPr id="5" name="Table 4">
            <a:extLst>
              <a:ext uri="{FF2B5EF4-FFF2-40B4-BE49-F238E27FC236}">
                <a16:creationId xmlns:a16="http://schemas.microsoft.com/office/drawing/2014/main" id="{B4B7155A-8761-0387-76C8-D6BEE5640E6A}"/>
              </a:ext>
            </a:extLst>
          </p:cNvPr>
          <p:cNvGraphicFramePr>
            <a:graphicFrameLocks noGrp="1"/>
          </p:cNvGraphicFramePr>
          <p:nvPr>
            <p:extLst>
              <p:ext uri="{D42A27DB-BD31-4B8C-83A1-F6EECF244321}">
                <p14:modId xmlns:p14="http://schemas.microsoft.com/office/powerpoint/2010/main" val="3310220188"/>
              </p:ext>
            </p:extLst>
          </p:nvPr>
        </p:nvGraphicFramePr>
        <p:xfrm>
          <a:off x="202882" y="474333"/>
          <a:ext cx="11745278" cy="5916514"/>
        </p:xfrm>
        <a:graphic>
          <a:graphicData uri="http://schemas.openxmlformats.org/drawingml/2006/table">
            <a:tbl>
              <a:tblPr firstRow="1" firstCol="1" bandRow="1">
                <a:tableStyleId>{5C22544A-7EE6-4342-B048-85BDC9FD1C3A}</a:tableStyleId>
              </a:tblPr>
              <a:tblGrid>
                <a:gridCol w="5765730">
                  <a:extLst>
                    <a:ext uri="{9D8B030D-6E8A-4147-A177-3AD203B41FA5}">
                      <a16:colId xmlns:a16="http://schemas.microsoft.com/office/drawing/2014/main" val="1434155727"/>
                    </a:ext>
                  </a:extLst>
                </a:gridCol>
                <a:gridCol w="5979548">
                  <a:extLst>
                    <a:ext uri="{9D8B030D-6E8A-4147-A177-3AD203B41FA5}">
                      <a16:colId xmlns:a16="http://schemas.microsoft.com/office/drawing/2014/main" val="2002802541"/>
                    </a:ext>
                  </a:extLst>
                </a:gridCol>
              </a:tblGrid>
              <a:tr h="236134">
                <a:tc>
                  <a:txBody>
                    <a:bodyPr/>
                    <a:lstStyle/>
                    <a:p>
                      <a:pPr algn="ctr"/>
                      <a:r>
                        <a:rPr lang="en-US" sz="1800" b="1" dirty="0">
                          <a:solidFill>
                            <a:schemeClr val="bg1"/>
                          </a:solidFill>
                          <a:effectLst/>
                          <a:latin typeface="Abadi" panose="020B0604020104020204" pitchFamily="34" charset="0"/>
                          <a:ea typeface="Times New Roman" panose="02020603050405020304" pitchFamily="18" charset="0"/>
                        </a:rPr>
                        <a:t>Hasil </a:t>
                      </a:r>
                      <a:r>
                        <a:rPr lang="en-US" sz="1800" b="1" dirty="0" err="1">
                          <a:solidFill>
                            <a:schemeClr val="bg1"/>
                          </a:solidFill>
                          <a:effectLst/>
                          <a:latin typeface="Abadi" panose="020B0604020104020204" pitchFamily="34" charset="0"/>
                          <a:ea typeface="Times New Roman" panose="02020603050405020304" pitchFamily="18" charset="0"/>
                        </a:rPr>
                        <a:t>Reviu</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1800" b="1" dirty="0" err="1">
                          <a:solidFill>
                            <a:schemeClr val="bg1"/>
                          </a:solidFill>
                          <a:effectLst/>
                          <a:latin typeface="Abadi" panose="020B0604020104020204" pitchFamily="34" charset="0"/>
                          <a:ea typeface="Times New Roman" panose="02020603050405020304" pitchFamily="18" charset="0"/>
                        </a:rPr>
                        <a:t>Tindak</a:t>
                      </a:r>
                      <a:r>
                        <a:rPr lang="en-US" sz="1800" b="1" dirty="0">
                          <a:solidFill>
                            <a:schemeClr val="bg1"/>
                          </a:solidFill>
                          <a:effectLst/>
                          <a:latin typeface="Abadi" panose="020B0604020104020204" pitchFamily="34" charset="0"/>
                          <a:ea typeface="Times New Roman" panose="02020603050405020304" pitchFamily="18" charset="0"/>
                        </a:rPr>
                        <a:t> </a:t>
                      </a:r>
                      <a:r>
                        <a:rPr lang="en-US" sz="1800" b="1" dirty="0" err="1">
                          <a:solidFill>
                            <a:schemeClr val="bg1"/>
                          </a:solidFill>
                          <a:effectLst/>
                          <a:latin typeface="Abadi" panose="020B0604020104020204" pitchFamily="34" charset="0"/>
                          <a:ea typeface="Times New Roman" panose="02020603050405020304" pitchFamily="18" charset="0"/>
                        </a:rPr>
                        <a:t>Lanjut</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7498426"/>
                  </a:ext>
                </a:extLst>
              </a:tr>
              <a:tr h="1101958">
                <a:tc>
                  <a:txBody>
                    <a:bodyPr/>
                    <a:lstStyle/>
                    <a:p>
                      <a:pPr marL="0" algn="l" defTabSz="914400" rtl="0" eaLnBrk="1" latinLnBrk="0" hangingPunct="1"/>
                      <a:r>
                        <a:rPr lang="en-US" sz="1400" b="1" kern="1200" dirty="0">
                          <a:solidFill>
                            <a:schemeClr val="tx1"/>
                          </a:solidFill>
                          <a:effectLst/>
                          <a:latin typeface="Abadi" panose="020B0604020104020204" pitchFamily="34" charset="0"/>
                          <a:ea typeface="+mn-ea"/>
                          <a:cs typeface="+mn-cs"/>
                        </a:rPr>
                        <a:t>R1 Unit </a:t>
                      </a:r>
                      <a:r>
                        <a:rPr lang="en-US" sz="1400" b="1" kern="1200" dirty="0" err="1">
                          <a:solidFill>
                            <a:schemeClr val="tx1"/>
                          </a:solidFill>
                          <a:effectLst/>
                          <a:latin typeface="Abadi" panose="020B0604020104020204" pitchFamily="34" charset="0"/>
                          <a:ea typeface="+mn-ea"/>
                          <a:cs typeface="+mn-cs"/>
                        </a:rPr>
                        <a:t>kurang</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proaktif</a:t>
                      </a:r>
                      <a:r>
                        <a:rPr lang="en-US" sz="1400" b="1" kern="1200" dirty="0">
                          <a:solidFill>
                            <a:schemeClr val="tx1"/>
                          </a:solidFill>
                          <a:effectLst/>
                          <a:latin typeface="Abadi" panose="020B0604020104020204" pitchFamily="34" charset="0"/>
                          <a:ea typeface="+mn-ea"/>
                          <a:cs typeface="+mn-cs"/>
                        </a:rPr>
                        <a:t> dan </a:t>
                      </a:r>
                      <a:r>
                        <a:rPr lang="en-US" sz="1400" b="1" kern="1200" dirty="0" err="1">
                          <a:solidFill>
                            <a:schemeClr val="tx1"/>
                          </a:solidFill>
                          <a:effectLst/>
                          <a:latin typeface="Abadi" panose="020B0604020104020204" pitchFamily="34" charset="0"/>
                          <a:ea typeface="+mn-ea"/>
                          <a:cs typeface="+mn-cs"/>
                        </a:rPr>
                        <a:t>terencana</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dalam</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melakukan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perbaikan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sesuai</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rekomendasi</a:t>
                      </a:r>
                      <a:endParaRPr lang="en-ID" sz="1400" b="1"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400" b="0" kern="1200" dirty="0" err="1">
                          <a:solidFill>
                            <a:schemeClr val="tx1"/>
                          </a:solidFill>
                          <a:effectLst/>
                          <a:latin typeface="Abadi" panose="020B0604020104020204" pitchFamily="34" charset="0"/>
                          <a:ea typeface="+mn-ea"/>
                          <a:cs typeface="+mn-cs"/>
                        </a:rPr>
                        <a:t>Likelihoodnya</a:t>
                      </a:r>
                      <a:r>
                        <a:rPr lang="en-US" sz="1400" b="0" kern="1200" dirty="0">
                          <a:solidFill>
                            <a:schemeClr val="tx1"/>
                          </a:solidFill>
                          <a:effectLst/>
                          <a:latin typeface="Abadi" panose="020B0604020104020204" pitchFamily="34" charset="0"/>
                          <a:ea typeface="+mn-ea"/>
                          <a:cs typeface="+mn-cs"/>
                        </a:rPr>
                        <a:t> 4, </a:t>
                      </a:r>
                      <a:r>
                        <a:rPr lang="en-US" sz="1400" b="0" kern="1200" dirty="0" err="1">
                          <a:solidFill>
                            <a:schemeClr val="tx1"/>
                          </a:solidFill>
                          <a:effectLst/>
                          <a:latin typeface="Abadi" panose="020B0604020104020204" pitchFamily="34" charset="0"/>
                          <a:ea typeface="+mn-ea"/>
                          <a:cs typeface="+mn-cs"/>
                        </a:rPr>
                        <a:t>maka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dapat</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diinformasikan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bukti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kejadiannya</a:t>
                      </a:r>
                      <a:r>
                        <a:rPr lang="en-US" sz="1400" b="0" kern="1200" dirty="0">
                          <a:solidFill>
                            <a:schemeClr val="tx1"/>
                          </a:solidFill>
                          <a:effectLst/>
                          <a:latin typeface="Abadi" panose="020B0604020104020204" pitchFamily="34" charset="0"/>
                          <a:ea typeface="+mn-ea"/>
                          <a:cs typeface="+mn-cs"/>
                        </a:rPr>
                        <a:t>. </a:t>
                      </a:r>
                      <a:br>
                        <a:rPr lang="en-US" sz="1400" b="0" kern="1200" dirty="0">
                          <a:solidFill>
                            <a:schemeClr val="tx1"/>
                          </a:solidFill>
                          <a:effectLst/>
                          <a:latin typeface="Abadi" panose="020B0604020104020204" pitchFamily="34" charset="0"/>
                          <a:ea typeface="+mn-ea"/>
                          <a:cs typeface="+mn-cs"/>
                        </a:rPr>
                      </a:br>
                      <a:r>
                        <a:rPr lang="en-US" sz="1400" b="0" kern="1200" dirty="0" err="1">
                          <a:solidFill>
                            <a:schemeClr val="tx1"/>
                          </a:solidFill>
                          <a:effectLst/>
                          <a:latin typeface="Abadi" panose="020B0604020104020204" pitchFamily="34" charset="0"/>
                          <a:ea typeface="+mn-ea"/>
                          <a:cs typeface="+mn-cs"/>
                        </a:rPr>
                        <a:t>Deskripsi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tindakan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mitigasi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risiko</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berupa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konsinyering</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bukti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pelaksanaan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atau</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rencana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pelaksanaannya</a:t>
                      </a:r>
                      <a:r>
                        <a:rPr lang="en-US" sz="1400" b="0" kern="1200" dirty="0">
                          <a:solidFill>
                            <a:schemeClr val="tx1"/>
                          </a:solidFill>
                          <a:effectLst/>
                          <a:latin typeface="Abadi" panose="020B0604020104020204" pitchFamily="34" charset="0"/>
                          <a:ea typeface="+mn-ea"/>
                          <a:cs typeface="+mn-cs"/>
                        </a:rPr>
                        <a:t> ) </a:t>
                      </a:r>
                      <a:r>
                        <a:rPr lang="en-US" sz="1400" b="0" kern="1200" dirty="0" err="1">
                          <a:solidFill>
                            <a:schemeClr val="tx1"/>
                          </a:solidFill>
                          <a:effectLst/>
                          <a:latin typeface="Abadi" panose="020B0604020104020204" pitchFamily="34" charset="0"/>
                          <a:ea typeface="+mn-ea"/>
                          <a:cs typeface="+mn-cs"/>
                        </a:rPr>
                        <a:t>belum</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ada</a:t>
                      </a:r>
                      <a:r>
                        <a:rPr lang="en-US" sz="1400" b="0" kern="1200" dirty="0">
                          <a:solidFill>
                            <a:schemeClr val="tx1"/>
                          </a:solidFill>
                          <a:effectLst/>
                          <a:latin typeface="Abadi" panose="020B0604020104020204" pitchFamily="34" charset="0"/>
                          <a:ea typeface="+mn-ea"/>
                          <a:cs typeface="+mn-cs"/>
                        </a:rPr>
                        <a:t>. </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400" rtl="0" eaLnBrk="1" latinLnBrk="0" hangingPunct="1">
                        <a:buFont typeface="Arial" panose="020B0604020202020204" pitchFamily="34" charset="0"/>
                        <a:buChar char="•"/>
                      </a:pPr>
                      <a:endParaRPr lang="en-US" sz="1400" b="0" kern="1200" dirty="0">
                        <a:solidFill>
                          <a:schemeClr val="tx1"/>
                        </a:solidFill>
                        <a:effectLst/>
                        <a:latin typeface="Abadi" panose="020B0604020104020204" pitchFamily="34" charset="0"/>
                        <a:ea typeface="+mn-ea"/>
                        <a:cs typeface="+mn-cs"/>
                      </a:endParaRPr>
                    </a:p>
                    <a:p>
                      <a:pPr marL="285750" indent="-285750" algn="l" defTabSz="914400" rtl="0" eaLnBrk="1" latinLnBrk="0" hangingPunct="1">
                        <a:buFont typeface="Arial" panose="020B0604020202020204" pitchFamily="34" charset="0"/>
                        <a:buChar char="•"/>
                      </a:pPr>
                      <a:endParaRPr lang="en-US" sz="1400" b="0" kern="1200" dirty="0">
                        <a:solidFill>
                          <a:schemeClr val="tx1"/>
                        </a:solidFill>
                        <a:effectLst/>
                        <a:latin typeface="Abadi" panose="020B0604020104020204" pitchFamily="34" charset="0"/>
                        <a:ea typeface="+mn-ea"/>
                        <a:cs typeface="+mn-cs"/>
                      </a:endParaRPr>
                    </a:p>
                    <a:p>
                      <a:pPr marL="285750" indent="-285750" algn="l" defTabSz="914400" rtl="0" eaLnBrk="1" latinLnBrk="0" hangingPunct="1">
                        <a:buFont typeface="Arial" panose="020B0604020202020204" pitchFamily="34" charset="0"/>
                        <a:buChar char="•"/>
                      </a:pPr>
                      <a:r>
                        <a:rPr lang="en-US" sz="1400" b="0" kern="1200" dirty="0">
                          <a:solidFill>
                            <a:schemeClr val="tx1"/>
                          </a:solidFill>
                          <a:effectLst/>
                          <a:latin typeface="Abadi" panose="020B0604020104020204" pitchFamily="34" charset="0"/>
                          <a:ea typeface="+mn-ea"/>
                          <a:cs typeface="+mn-cs"/>
                        </a:rPr>
                        <a:t>SDMU </a:t>
                      </a:r>
                      <a:r>
                        <a:rPr lang="en-US" sz="1400" b="0" kern="1200" dirty="0" err="1">
                          <a:solidFill>
                            <a:schemeClr val="tx1"/>
                          </a:solidFill>
                          <a:effectLst/>
                          <a:latin typeface="Abadi" panose="020B0604020104020204" pitchFamily="34" charset="0"/>
                          <a:ea typeface="+mn-ea"/>
                          <a:cs typeface="+mn-cs"/>
                        </a:rPr>
                        <a:t>perlu</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menyampaikan</a:t>
                      </a:r>
                      <a:r>
                        <a:rPr lang="en-US" sz="1400" b="0" kern="1200" dirty="0">
                          <a:solidFill>
                            <a:schemeClr val="tx1"/>
                          </a:solidFill>
                          <a:effectLst/>
                          <a:latin typeface="Abadi" panose="020B0604020104020204" pitchFamily="34" charset="0"/>
                          <a:ea typeface="+mn-ea"/>
                          <a:cs typeface="+mn-cs"/>
                        </a:rPr>
                        <a:t> data </a:t>
                      </a:r>
                      <a:r>
                        <a:rPr lang="en-US" sz="1400" b="0" kern="1200" dirty="0" err="1">
                          <a:solidFill>
                            <a:schemeClr val="tx1"/>
                          </a:solidFill>
                          <a:effectLst/>
                          <a:latin typeface="Abadi" panose="020B0604020104020204" pitchFamily="34" charset="0"/>
                          <a:ea typeface="+mn-ea"/>
                          <a:cs typeface="+mn-cs"/>
                        </a:rPr>
                        <a:t>dukung</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sesuai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permintaan</a:t>
                      </a:r>
                      <a:r>
                        <a:rPr lang="en-US" sz="1400" b="0" kern="1200" dirty="0">
                          <a:solidFill>
                            <a:schemeClr val="tx1"/>
                          </a:solidFill>
                          <a:effectLst/>
                          <a:latin typeface="Abadi" panose="020B0604020104020204" pitchFamily="34" charset="0"/>
                          <a:ea typeface="+mn-ea"/>
                          <a:cs typeface="+mn-cs"/>
                        </a:rPr>
                        <a:t> pada </a:t>
                      </a:r>
                      <a:r>
                        <a:rPr lang="en-US" sz="1400" b="0" kern="1200" dirty="0" err="1">
                          <a:solidFill>
                            <a:schemeClr val="tx1"/>
                          </a:solidFill>
                          <a:effectLst/>
                          <a:latin typeface="Abadi" panose="020B0604020104020204" pitchFamily="34" charset="0"/>
                          <a:ea typeface="+mn-ea"/>
                          <a:cs typeface="+mn-cs"/>
                        </a:rPr>
                        <a:t>catatan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rapat</a:t>
                      </a:r>
                      <a:r>
                        <a:rPr lang="en-US" sz="1400" b="0" kern="1200" dirty="0">
                          <a:solidFill>
                            <a:schemeClr val="tx1"/>
                          </a:solidFill>
                          <a:effectLst/>
                          <a:latin typeface="Abadi" panose="020B0604020104020204" pitchFamily="34" charset="0"/>
                          <a:ea typeface="+mn-ea"/>
                          <a:cs typeface="+mn-cs"/>
                        </a:rPr>
                        <a:t>. </a:t>
                      </a:r>
                      <a:endParaRPr lang="en-ID" sz="1400" b="0" kern="1200" dirty="0">
                        <a:solidFill>
                          <a:schemeClr val="tx1"/>
                        </a:solidFill>
                        <a:effectLst/>
                        <a:latin typeface="Abadi" panose="020B0604020104020204" pitchFamily="34" charset="0"/>
                        <a:ea typeface="+mn-ea"/>
                        <a:cs typeface="+mn-cs"/>
                      </a:endParaRPr>
                    </a:p>
                    <a:p>
                      <a:pPr marL="285750" indent="-285750" algn="l" defTabSz="914400" rtl="0" eaLnBrk="1" latinLnBrk="0" hangingPunct="1">
                        <a:buFont typeface="Arial" panose="020B0604020202020204" pitchFamily="34" charset="0"/>
                        <a:buChar char="•"/>
                      </a:pPr>
                      <a:r>
                        <a:rPr lang="en-US" sz="1400" b="0" kern="1200" dirty="0">
                          <a:solidFill>
                            <a:schemeClr val="tx1"/>
                          </a:solidFill>
                          <a:effectLst/>
                          <a:latin typeface="Abadi" panose="020B0604020104020204" pitchFamily="34" charset="0"/>
                          <a:ea typeface="+mn-ea"/>
                          <a:cs typeface="+mn-cs"/>
                        </a:rPr>
                        <a:t>Upload data </a:t>
                      </a:r>
                      <a:r>
                        <a:rPr lang="en-US" sz="1400" b="0" kern="1200" dirty="0" err="1">
                          <a:solidFill>
                            <a:schemeClr val="tx1"/>
                          </a:solidFill>
                          <a:effectLst/>
                          <a:latin typeface="Abadi" panose="020B0604020104020204" pitchFamily="34" charset="0"/>
                          <a:ea typeface="+mn-ea"/>
                          <a:cs typeface="+mn-cs"/>
                        </a:rPr>
                        <a:t>dukung</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Realisasi</a:t>
                      </a:r>
                      <a:r>
                        <a:rPr lang="en-US" sz="1400" b="0" kern="1200" dirty="0">
                          <a:solidFill>
                            <a:schemeClr val="tx1"/>
                          </a:solidFill>
                          <a:effectLst/>
                          <a:latin typeface="Abadi" panose="020B0604020104020204" pitchFamily="34" charset="0"/>
                          <a:ea typeface="+mn-ea"/>
                          <a:cs typeface="+mn-cs"/>
                        </a:rPr>
                        <a:t> Risk Event/</a:t>
                      </a:r>
                      <a:r>
                        <a:rPr lang="en-US" sz="1400" b="0" kern="1200" dirty="0" err="1">
                          <a:solidFill>
                            <a:schemeClr val="tx1"/>
                          </a:solidFill>
                          <a:effectLst/>
                          <a:latin typeface="Abadi" panose="020B0604020104020204" pitchFamily="34" charset="0"/>
                          <a:ea typeface="+mn-ea"/>
                          <a:cs typeface="+mn-cs"/>
                        </a:rPr>
                        <a:t>Uraian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Peristiwa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Risiko</a:t>
                      </a:r>
                      <a:r>
                        <a:rPr lang="en-US" sz="1400" b="0" kern="1200" dirty="0">
                          <a:solidFill>
                            <a:schemeClr val="tx1"/>
                          </a:solidFill>
                          <a:effectLst/>
                          <a:latin typeface="Abadi" panose="020B0604020104020204" pitchFamily="34" charset="0"/>
                          <a:ea typeface="+mn-ea"/>
                          <a:cs typeface="+mn-cs"/>
                        </a:rPr>
                        <a:t> yang </a:t>
                      </a:r>
                      <a:r>
                        <a:rPr lang="en-US" sz="1400" b="0" kern="1200" dirty="0" err="1">
                          <a:solidFill>
                            <a:schemeClr val="tx1"/>
                          </a:solidFill>
                          <a:effectLst/>
                          <a:latin typeface="Abadi" panose="020B0604020104020204" pitchFamily="34" charset="0"/>
                          <a:ea typeface="+mn-ea"/>
                          <a:cs typeface="+mn-cs"/>
                        </a:rPr>
                        <a:t>terjadi</a:t>
                      </a:r>
                      <a:r>
                        <a:rPr lang="en-US" sz="1400" b="0" kern="1200" dirty="0">
                          <a:solidFill>
                            <a:schemeClr val="tx1"/>
                          </a:solidFill>
                          <a:effectLst/>
                          <a:latin typeface="Abadi" panose="020B0604020104020204" pitchFamily="34" charset="0"/>
                          <a:ea typeface="+mn-ea"/>
                          <a:cs typeface="+mn-cs"/>
                        </a:rPr>
                        <a:t> pada </a:t>
                      </a:r>
                      <a:r>
                        <a:rPr lang="en-US" sz="1400" b="0" kern="1200" dirty="0" err="1">
                          <a:solidFill>
                            <a:schemeClr val="tx1"/>
                          </a:solidFill>
                          <a:effectLst/>
                          <a:latin typeface="Abadi" panose="020B0604020104020204" pitchFamily="34" charset="0"/>
                          <a:ea typeface="+mn-ea"/>
                          <a:cs typeface="+mn-cs"/>
                        </a:rPr>
                        <a:t>tahun</a:t>
                      </a:r>
                      <a:r>
                        <a:rPr lang="en-US" sz="1400" b="0" kern="1200" dirty="0">
                          <a:solidFill>
                            <a:schemeClr val="tx1"/>
                          </a:solidFill>
                          <a:effectLst/>
                          <a:latin typeface="Abadi" panose="020B0604020104020204" pitchFamily="34" charset="0"/>
                          <a:ea typeface="+mn-ea"/>
                          <a:cs typeface="+mn-cs"/>
                        </a:rPr>
                        <a:t> 2022 dan TW I 2023: </a:t>
                      </a:r>
                      <a:r>
                        <a:rPr lang="en-US" sz="1400" b="0" kern="1200" dirty="0">
                          <a:solidFill>
                            <a:schemeClr val="tx1"/>
                          </a:solidFill>
                          <a:effectLst/>
                          <a:latin typeface="Abadi" panose="020B0604020104020204" pitchFamily="34" charset="0"/>
                          <a:ea typeface="+mn-ea"/>
                          <a:cs typeface="+mn-cs"/>
                          <a:hlinkClick r:id="rId3">
                            <a:extLst>
                              <a:ext uri="{A12FA001-AC4F-418D-AE19-62706E023703}">
                                <ahyp:hlinkClr xmlns:ahyp="http://schemas.microsoft.com/office/drawing/2018/hyperlinkcolor" val="tx"/>
                              </a:ext>
                            </a:extLst>
                          </a:hlinkClick>
                        </a:rPr>
                        <a:t>https://bit.ly/417eNfa</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6990716"/>
                  </a:ext>
                </a:extLst>
              </a:tr>
              <a:tr h="918299">
                <a:tc>
                  <a:txBody>
                    <a:bodyPr/>
                    <a:lstStyle/>
                    <a:p>
                      <a:pPr marL="0" algn="l" defTabSz="914400" rtl="0" eaLnBrk="1" latinLnBrk="0" hangingPunct="1"/>
                      <a:r>
                        <a:rPr lang="en-US" sz="1400" b="1" kern="1200" dirty="0">
                          <a:solidFill>
                            <a:schemeClr val="tx1"/>
                          </a:solidFill>
                          <a:effectLst/>
                          <a:latin typeface="Abadi" panose="020B0604020104020204" pitchFamily="34" charset="0"/>
                          <a:ea typeface="+mn-ea"/>
                          <a:cs typeface="+mn-cs"/>
                        </a:rPr>
                        <a:t>R2 </a:t>
                      </a:r>
                      <a:r>
                        <a:rPr lang="en-US" sz="1400" b="1" kern="1200" dirty="0" err="1">
                          <a:solidFill>
                            <a:schemeClr val="tx1"/>
                          </a:solidFill>
                          <a:effectLst/>
                          <a:latin typeface="Abadi" panose="020B0604020104020204" pitchFamily="34" charset="0"/>
                          <a:ea typeface="+mn-ea"/>
                          <a:cs typeface="+mn-cs"/>
                        </a:rPr>
                        <a:t>Minimnya</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inovasi</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pelayanan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publik</a:t>
                      </a:r>
                      <a:r>
                        <a:rPr lang="en-US" sz="1400" b="1" kern="1200" dirty="0">
                          <a:solidFill>
                            <a:schemeClr val="tx1"/>
                          </a:solidFill>
                          <a:effectLst/>
                          <a:latin typeface="Abadi" panose="020B0604020104020204" pitchFamily="34" charset="0"/>
                          <a:ea typeface="+mn-ea"/>
                          <a:cs typeface="+mn-cs"/>
                        </a:rPr>
                        <a:t> yang </a:t>
                      </a:r>
                      <a:r>
                        <a:rPr lang="en-US" sz="1400" b="1" kern="1200" dirty="0" err="1">
                          <a:solidFill>
                            <a:schemeClr val="tx1"/>
                          </a:solidFill>
                          <a:effectLst/>
                          <a:latin typeface="Abadi" panose="020B0604020104020204" pitchFamily="34" charset="0"/>
                          <a:ea typeface="+mn-ea"/>
                          <a:cs typeface="+mn-cs"/>
                        </a:rPr>
                        <a:t>dilakukan</a:t>
                      </a:r>
                      <a:r>
                        <a:rPr lang="en-US" sz="1400" b="1" kern="1200" dirty="0">
                          <a:solidFill>
                            <a:schemeClr val="tx1"/>
                          </a:solidFill>
                          <a:effectLst/>
                          <a:latin typeface="Abadi" panose="020B0604020104020204" pitchFamily="34" charset="0"/>
                          <a:ea typeface="+mn-ea"/>
                          <a:cs typeface="+mn-cs"/>
                        </a:rPr>
                        <a:t>  unit-unit di </a:t>
                      </a:r>
                      <a:r>
                        <a:rPr lang="en-US" sz="1400" b="1" kern="1200" dirty="0" err="1">
                          <a:solidFill>
                            <a:schemeClr val="tx1"/>
                          </a:solidFill>
                          <a:effectLst/>
                          <a:latin typeface="Abadi" panose="020B0604020104020204" pitchFamily="34" charset="0"/>
                          <a:ea typeface="+mn-ea"/>
                          <a:cs typeface="+mn-cs"/>
                        </a:rPr>
                        <a:t>Ditjen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Migas</a:t>
                      </a:r>
                      <a:endParaRPr lang="en-ID" sz="14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400" b="0" kern="1200" dirty="0">
                          <a:solidFill>
                            <a:schemeClr val="tx1"/>
                          </a:solidFill>
                          <a:effectLst/>
                          <a:latin typeface="Abadi" panose="020B0604020104020204" pitchFamily="34" charset="0"/>
                          <a:ea typeface="+mn-ea"/>
                          <a:cs typeface="+mn-cs"/>
                        </a:rPr>
                        <a:t>Agar </a:t>
                      </a:r>
                      <a:r>
                        <a:rPr lang="en-US" sz="1400" b="0" kern="1200" dirty="0" err="1">
                          <a:solidFill>
                            <a:schemeClr val="tx1"/>
                          </a:solidFill>
                          <a:effectLst/>
                          <a:latin typeface="Abadi" panose="020B0604020104020204" pitchFamily="34" charset="0"/>
                          <a:ea typeface="+mn-ea"/>
                          <a:cs typeface="+mn-cs"/>
                        </a:rPr>
                        <a:t>dapat</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dijelaskan</a:t>
                      </a:r>
                      <a:r>
                        <a:rPr lang="en-US" sz="1400" b="0" kern="1200" dirty="0">
                          <a:solidFill>
                            <a:schemeClr val="tx1"/>
                          </a:solidFill>
                          <a:effectLst/>
                          <a:latin typeface="Abadi" panose="020B0604020104020204" pitchFamily="34" charset="0"/>
                          <a:ea typeface="+mn-ea"/>
                          <a:cs typeface="+mn-cs"/>
                        </a:rPr>
                        <a:t> monitoring </a:t>
                      </a:r>
                      <a:r>
                        <a:rPr lang="en-US" sz="1400" b="0" kern="1200" dirty="0" err="1">
                          <a:solidFill>
                            <a:schemeClr val="tx1"/>
                          </a:solidFill>
                          <a:effectLst/>
                          <a:latin typeface="Abadi" panose="020B0604020104020204" pitchFamily="34" charset="0"/>
                          <a:ea typeface="+mn-ea"/>
                          <a:cs typeface="+mn-cs"/>
                        </a:rPr>
                        <a:t>deskripsi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tindakan</a:t>
                      </a:r>
                      <a:r>
                        <a:rPr lang="en-US" sz="1400" b="0" kern="1200" dirty="0">
                          <a:solidFill>
                            <a:schemeClr val="tx1"/>
                          </a:solidFill>
                          <a:effectLst/>
                          <a:latin typeface="Abadi" panose="020B0604020104020204" pitchFamily="34" charset="0"/>
                          <a:ea typeface="+mn-ea"/>
                          <a:cs typeface="+mn-cs"/>
                        </a:rPr>
                        <a:t> yang </a:t>
                      </a:r>
                      <a:r>
                        <a:rPr lang="en-US" sz="1400" b="0" kern="1200" dirty="0" err="1">
                          <a:solidFill>
                            <a:schemeClr val="tx1"/>
                          </a:solidFill>
                          <a:effectLst/>
                          <a:latin typeface="Abadi" panose="020B0604020104020204" pitchFamily="34" charset="0"/>
                          <a:ea typeface="+mn-ea"/>
                          <a:cs typeface="+mn-cs"/>
                        </a:rPr>
                        <a:t>telah</a:t>
                      </a:r>
                      <a:r>
                        <a:rPr lang="en-US" sz="1400" b="0" kern="1200" dirty="0">
                          <a:solidFill>
                            <a:schemeClr val="tx1"/>
                          </a:solidFill>
                          <a:effectLst/>
                          <a:latin typeface="Abadi" panose="020B0604020104020204" pitchFamily="34" charset="0"/>
                          <a:ea typeface="+mn-ea"/>
                          <a:cs typeface="+mn-cs"/>
                        </a:rPr>
                        <a:t> dan </a:t>
                      </a:r>
                      <a:r>
                        <a:rPr lang="en-US" sz="1400" b="0" kern="1200" dirty="0" err="1">
                          <a:solidFill>
                            <a:schemeClr val="tx1"/>
                          </a:solidFill>
                          <a:effectLst/>
                          <a:latin typeface="Abadi" panose="020B0604020104020204" pitchFamily="34" charset="0"/>
                          <a:ea typeface="+mn-ea"/>
                          <a:cs typeface="+mn-cs"/>
                        </a:rPr>
                        <a:t>atau</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akan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dilakukan</a:t>
                      </a:r>
                      <a:r>
                        <a:rPr lang="en-US" sz="1400" b="0" kern="1200" dirty="0">
                          <a:solidFill>
                            <a:schemeClr val="tx1"/>
                          </a:solidFill>
                          <a:effectLst/>
                          <a:latin typeface="Abadi" panose="020B0604020104020204" pitchFamily="34" charset="0"/>
                          <a:ea typeface="+mn-ea"/>
                          <a:cs typeface="+mn-cs"/>
                        </a:rPr>
                        <a:t>. </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sz="1400" b="0" kern="1200" dirty="0">
                        <a:solidFill>
                          <a:schemeClr val="tx1"/>
                        </a:solidFill>
                        <a:effectLst/>
                        <a:latin typeface="Abadi" panose="020B0604020104020204" pitchFamily="34" charset="0"/>
                        <a:ea typeface="+mn-ea"/>
                        <a:cs typeface="+mn-cs"/>
                      </a:endParaRPr>
                    </a:p>
                    <a:p>
                      <a:pPr marL="0" algn="l" defTabSz="914400" rtl="0" eaLnBrk="1" latinLnBrk="0" hangingPunct="1"/>
                      <a:endParaRPr lang="en-US" sz="1400" b="0" kern="1200" dirty="0">
                        <a:solidFill>
                          <a:schemeClr val="tx1"/>
                        </a:solidFill>
                        <a:effectLst/>
                        <a:latin typeface="Abadi" panose="020B0604020104020204" pitchFamily="34" charset="0"/>
                        <a:ea typeface="+mn-ea"/>
                        <a:cs typeface="+mn-cs"/>
                      </a:endParaRPr>
                    </a:p>
                    <a:p>
                      <a:pPr marL="285750" indent="-285750" algn="l" defTabSz="914400" rtl="0" eaLnBrk="1" latinLnBrk="0" hangingPunct="1">
                        <a:buFont typeface="Arial" panose="020B0604020202020204" pitchFamily="34" charset="0"/>
                        <a:buChar char="•"/>
                      </a:pPr>
                      <a:r>
                        <a:rPr lang="en-US" sz="1400" b="0" kern="1200" dirty="0">
                          <a:solidFill>
                            <a:schemeClr val="tx1"/>
                          </a:solidFill>
                          <a:effectLst/>
                          <a:latin typeface="Abadi" panose="020B0604020104020204" pitchFamily="34" charset="0"/>
                          <a:ea typeface="+mn-ea"/>
                          <a:cs typeface="+mn-cs"/>
                        </a:rPr>
                        <a:t>SDMU </a:t>
                      </a:r>
                      <a:r>
                        <a:rPr lang="en-US" sz="1400" b="0" kern="1200" dirty="0" err="1">
                          <a:solidFill>
                            <a:schemeClr val="tx1"/>
                          </a:solidFill>
                          <a:effectLst/>
                          <a:latin typeface="Abadi" panose="020B0604020104020204" pitchFamily="34" charset="0"/>
                          <a:ea typeface="+mn-ea"/>
                          <a:cs typeface="+mn-cs"/>
                        </a:rPr>
                        <a:t>perlu</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mengisi</a:t>
                      </a:r>
                      <a:r>
                        <a:rPr lang="en-US" sz="1400" b="0" kern="1200" dirty="0">
                          <a:solidFill>
                            <a:schemeClr val="tx1"/>
                          </a:solidFill>
                          <a:effectLst/>
                          <a:latin typeface="Abadi" panose="020B0604020104020204" pitchFamily="34" charset="0"/>
                          <a:ea typeface="+mn-ea"/>
                          <a:cs typeface="+mn-cs"/>
                        </a:rPr>
                        <a:t> monitoring </a:t>
                      </a:r>
                      <a:r>
                        <a:rPr lang="en-US" sz="1400" b="0" kern="1200" dirty="0" err="1">
                          <a:solidFill>
                            <a:schemeClr val="tx1"/>
                          </a:solidFill>
                          <a:effectLst/>
                          <a:latin typeface="Abadi" panose="020B0604020104020204" pitchFamily="34" charset="0"/>
                          <a:ea typeface="+mn-ea"/>
                          <a:cs typeface="+mn-cs"/>
                        </a:rPr>
                        <a:t>deskripsi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tindakan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atau</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rencana</a:t>
                      </a:r>
                      <a:r>
                        <a:rPr lang="en-US" sz="1400" b="0" kern="1200" dirty="0">
                          <a:solidFill>
                            <a:schemeClr val="tx1"/>
                          </a:solidFill>
                          <a:effectLst/>
                          <a:latin typeface="Abadi" panose="020B0604020104020204" pitchFamily="34" charset="0"/>
                          <a:ea typeface="+mn-ea"/>
                          <a:cs typeface="+mn-cs"/>
                        </a:rPr>
                        <a:t> yang </a:t>
                      </a:r>
                      <a:r>
                        <a:rPr lang="en-US" sz="1400" b="0" kern="1200" dirty="0" err="1">
                          <a:solidFill>
                            <a:schemeClr val="tx1"/>
                          </a:solidFill>
                          <a:effectLst/>
                          <a:latin typeface="Abadi" panose="020B0604020104020204" pitchFamily="34" charset="0"/>
                          <a:ea typeface="+mn-ea"/>
                          <a:cs typeface="+mn-cs"/>
                        </a:rPr>
                        <a:t>akan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dilakukan</a:t>
                      </a:r>
                      <a:r>
                        <a:rPr lang="en-US" sz="1400" b="0" kern="1200" dirty="0">
                          <a:solidFill>
                            <a:schemeClr val="tx1"/>
                          </a:solidFill>
                          <a:effectLst/>
                          <a:latin typeface="Abadi" panose="020B0604020104020204" pitchFamily="34" charset="0"/>
                          <a:ea typeface="+mn-ea"/>
                          <a:cs typeface="+mn-cs"/>
                        </a:rPr>
                        <a:t>. </a:t>
                      </a:r>
                      <a:endParaRPr lang="en-ID" sz="1400" b="0" kern="1200" dirty="0">
                        <a:solidFill>
                          <a:schemeClr val="tx1"/>
                        </a:solidFill>
                        <a:effectLst/>
                        <a:latin typeface="Abadi" panose="020B0604020104020204" pitchFamily="34" charset="0"/>
                        <a:ea typeface="+mn-ea"/>
                        <a:cs typeface="+mn-cs"/>
                      </a:endParaRPr>
                    </a:p>
                    <a:p>
                      <a:pPr marL="285750" indent="-285750" algn="l" defTabSz="914400" rtl="0" eaLnBrk="1" latinLnBrk="0" hangingPunct="1">
                        <a:buFont typeface="Arial" panose="020B0604020202020204" pitchFamily="34" charset="0"/>
                        <a:buChar char="•"/>
                      </a:pPr>
                      <a:r>
                        <a:rPr lang="en-US" sz="1400" b="0" kern="1200" dirty="0">
                          <a:solidFill>
                            <a:schemeClr val="tx1"/>
                          </a:solidFill>
                          <a:effectLst/>
                          <a:latin typeface="Abadi" panose="020B0604020104020204" pitchFamily="34" charset="0"/>
                          <a:ea typeface="+mn-ea"/>
                          <a:cs typeface="+mn-cs"/>
                        </a:rPr>
                        <a:t>Upload data </a:t>
                      </a:r>
                      <a:r>
                        <a:rPr lang="en-US" sz="1400" b="0" kern="1200" dirty="0" err="1">
                          <a:solidFill>
                            <a:schemeClr val="tx1"/>
                          </a:solidFill>
                          <a:effectLst/>
                          <a:latin typeface="Abadi" panose="020B0604020104020204" pitchFamily="34" charset="0"/>
                          <a:ea typeface="+mn-ea"/>
                          <a:cs typeface="+mn-cs"/>
                        </a:rPr>
                        <a:t>dukung</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Realisasi</a:t>
                      </a:r>
                      <a:r>
                        <a:rPr lang="en-US" sz="1400" b="0" kern="1200" dirty="0">
                          <a:solidFill>
                            <a:schemeClr val="tx1"/>
                          </a:solidFill>
                          <a:effectLst/>
                          <a:latin typeface="Abadi" panose="020B0604020104020204" pitchFamily="34" charset="0"/>
                          <a:ea typeface="+mn-ea"/>
                          <a:cs typeface="+mn-cs"/>
                        </a:rPr>
                        <a:t> Risk Event/</a:t>
                      </a:r>
                      <a:r>
                        <a:rPr lang="en-US" sz="1400" b="0" kern="1200" dirty="0" err="1">
                          <a:solidFill>
                            <a:schemeClr val="tx1"/>
                          </a:solidFill>
                          <a:effectLst/>
                          <a:latin typeface="Abadi" panose="020B0604020104020204" pitchFamily="34" charset="0"/>
                          <a:ea typeface="+mn-ea"/>
                          <a:cs typeface="+mn-cs"/>
                        </a:rPr>
                        <a:t>Uraian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Peristiwa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Risiko</a:t>
                      </a:r>
                      <a:r>
                        <a:rPr lang="en-US" sz="1400" b="0" kern="1200" dirty="0">
                          <a:solidFill>
                            <a:schemeClr val="tx1"/>
                          </a:solidFill>
                          <a:effectLst/>
                          <a:latin typeface="Abadi" panose="020B0604020104020204" pitchFamily="34" charset="0"/>
                          <a:ea typeface="+mn-ea"/>
                          <a:cs typeface="+mn-cs"/>
                        </a:rPr>
                        <a:t> yang </a:t>
                      </a:r>
                      <a:r>
                        <a:rPr lang="en-US" sz="1400" b="0" kern="1200" dirty="0" err="1">
                          <a:solidFill>
                            <a:schemeClr val="tx1"/>
                          </a:solidFill>
                          <a:effectLst/>
                          <a:latin typeface="Abadi" panose="020B0604020104020204" pitchFamily="34" charset="0"/>
                          <a:ea typeface="+mn-ea"/>
                          <a:cs typeface="+mn-cs"/>
                        </a:rPr>
                        <a:t>terjadi</a:t>
                      </a:r>
                      <a:r>
                        <a:rPr lang="en-US" sz="1400" b="0" kern="1200" dirty="0">
                          <a:solidFill>
                            <a:schemeClr val="tx1"/>
                          </a:solidFill>
                          <a:effectLst/>
                          <a:latin typeface="Abadi" panose="020B0604020104020204" pitchFamily="34" charset="0"/>
                          <a:ea typeface="+mn-ea"/>
                          <a:cs typeface="+mn-cs"/>
                        </a:rPr>
                        <a:t> pada </a:t>
                      </a:r>
                      <a:r>
                        <a:rPr lang="en-US" sz="1400" b="0" kern="1200" dirty="0" err="1">
                          <a:solidFill>
                            <a:schemeClr val="tx1"/>
                          </a:solidFill>
                          <a:effectLst/>
                          <a:latin typeface="Abadi" panose="020B0604020104020204" pitchFamily="34" charset="0"/>
                          <a:ea typeface="+mn-ea"/>
                          <a:cs typeface="+mn-cs"/>
                        </a:rPr>
                        <a:t>tahun</a:t>
                      </a:r>
                      <a:r>
                        <a:rPr lang="en-US" sz="1400" b="0" kern="1200" dirty="0">
                          <a:solidFill>
                            <a:schemeClr val="tx1"/>
                          </a:solidFill>
                          <a:effectLst/>
                          <a:latin typeface="Abadi" panose="020B0604020104020204" pitchFamily="34" charset="0"/>
                          <a:ea typeface="+mn-ea"/>
                          <a:cs typeface="+mn-cs"/>
                        </a:rPr>
                        <a:t> 2022 dan TW I 2023: </a:t>
                      </a:r>
                      <a:r>
                        <a:rPr lang="en-US" sz="1400" b="0" kern="1200" dirty="0">
                          <a:solidFill>
                            <a:schemeClr val="tx1"/>
                          </a:solidFill>
                          <a:effectLst/>
                          <a:latin typeface="Abadi" panose="020B0604020104020204" pitchFamily="34" charset="0"/>
                          <a:ea typeface="+mn-ea"/>
                          <a:cs typeface="+mn-cs"/>
                          <a:hlinkClick r:id="rId3">
                            <a:extLst>
                              <a:ext uri="{A12FA001-AC4F-418D-AE19-62706E023703}">
                                <ahyp:hlinkClr xmlns:ahyp="http://schemas.microsoft.com/office/drawing/2018/hyperlinkcolor" val="tx"/>
                              </a:ext>
                            </a:extLst>
                          </a:hlinkClick>
                        </a:rPr>
                        <a:t>https://bit.ly/417eNfa</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8767397"/>
                  </a:ext>
                </a:extLst>
              </a:tr>
              <a:tr h="367319">
                <a:tc>
                  <a:txBody>
                    <a:bodyPr/>
                    <a:lstStyle/>
                    <a:p>
                      <a:pPr marL="0" algn="l" defTabSz="914400" rtl="0" eaLnBrk="1" latinLnBrk="0" hangingPunct="1"/>
                      <a:r>
                        <a:rPr lang="en-US" sz="1400" b="1" kern="1200" dirty="0">
                          <a:solidFill>
                            <a:schemeClr val="tx1"/>
                          </a:solidFill>
                          <a:effectLst/>
                          <a:latin typeface="Abadi" panose="020B0604020104020204" pitchFamily="34" charset="0"/>
                          <a:ea typeface="+mn-ea"/>
                          <a:cs typeface="+mn-cs"/>
                        </a:rPr>
                        <a:t>R3 Belum </a:t>
                      </a:r>
                      <a:r>
                        <a:rPr lang="en-US" sz="1400" b="1" kern="1200" dirty="0" err="1">
                          <a:solidFill>
                            <a:schemeClr val="tx1"/>
                          </a:solidFill>
                          <a:effectLst/>
                          <a:latin typeface="Abadi" panose="020B0604020104020204" pitchFamily="34" charset="0"/>
                          <a:ea typeface="+mn-ea"/>
                          <a:cs typeface="+mn-cs"/>
                        </a:rPr>
                        <a:t>terdokumentasinya</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dengan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baik</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dokumen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terkait</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kebijakan</a:t>
                      </a:r>
                      <a:r>
                        <a:rPr lang="en-US" sz="1400" b="1" kern="1200" dirty="0">
                          <a:solidFill>
                            <a:schemeClr val="tx1"/>
                          </a:solidFill>
                          <a:effectLst/>
                          <a:latin typeface="Abadi" panose="020B0604020104020204" pitchFamily="34" charset="0"/>
                          <a:ea typeface="+mn-ea"/>
                          <a:cs typeface="+mn-cs"/>
                        </a:rPr>
                        <a:t> dan  </a:t>
                      </a:r>
                      <a:r>
                        <a:rPr lang="en-US" sz="1400" b="1" kern="1200" dirty="0" err="1">
                          <a:solidFill>
                            <a:schemeClr val="tx1"/>
                          </a:solidFill>
                          <a:effectLst/>
                          <a:latin typeface="Abadi" panose="020B0604020104020204" pitchFamily="34" charset="0"/>
                          <a:ea typeface="+mn-ea"/>
                          <a:cs typeface="+mn-cs"/>
                        </a:rPr>
                        <a:t>implementasi</a:t>
                      </a:r>
                      <a:r>
                        <a:rPr lang="en-US" sz="1400" b="1" kern="1200" dirty="0">
                          <a:solidFill>
                            <a:schemeClr val="tx1"/>
                          </a:solidFill>
                          <a:effectLst/>
                          <a:latin typeface="Abadi" panose="020B0604020104020204" pitchFamily="34" charset="0"/>
                          <a:ea typeface="+mn-ea"/>
                          <a:cs typeface="+mn-cs"/>
                        </a:rPr>
                        <a:t> RB</a:t>
                      </a:r>
                      <a:endParaRPr lang="en-ID" sz="1400" b="1"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a:solidFill>
                            <a:schemeClr val="tx1"/>
                          </a:solidFill>
                          <a:effectLst/>
                          <a:latin typeface="Abadi" panose="020B0604020104020204" pitchFamily="34" charset="0"/>
                          <a:ea typeface="+mn-ea"/>
                          <a:cs typeface="+mn-cs"/>
                        </a:rPr>
                        <a:t>SDMU perlu memberikan data dukung monitoring deksripsi tindakan yang telah dilakukan. </a:t>
                      </a:r>
                      <a:endParaRPr lang="en-ID" sz="1400" b="0" kern="120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53504"/>
                  </a:ext>
                </a:extLst>
              </a:tr>
              <a:tr h="948274">
                <a:tc>
                  <a:txBody>
                    <a:bodyPr/>
                    <a:lstStyle/>
                    <a:p>
                      <a:pPr marL="0" algn="l" defTabSz="914400" rtl="0" eaLnBrk="1" latinLnBrk="0" hangingPunct="1"/>
                      <a:r>
                        <a:rPr lang="en-US" sz="1400" b="1" kern="1200" dirty="0">
                          <a:solidFill>
                            <a:schemeClr val="tx1"/>
                          </a:solidFill>
                          <a:effectLst/>
                          <a:latin typeface="Abadi" panose="020B0604020104020204" pitchFamily="34" charset="0"/>
                          <a:ea typeface="+mn-ea"/>
                          <a:cs typeface="+mn-cs"/>
                        </a:rPr>
                        <a:t>R4. </a:t>
                      </a:r>
                      <a:r>
                        <a:rPr lang="en-US" sz="1400" b="1" kern="1200" dirty="0" err="1">
                          <a:solidFill>
                            <a:schemeClr val="tx1"/>
                          </a:solidFill>
                          <a:effectLst/>
                          <a:latin typeface="Abadi" panose="020B0604020104020204" pitchFamily="34" charset="0"/>
                          <a:ea typeface="+mn-ea"/>
                          <a:cs typeface="+mn-cs"/>
                        </a:rPr>
                        <a:t>Adanya</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disparitas</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hasil</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penilaian</a:t>
                      </a:r>
                      <a:r>
                        <a:rPr lang="en-US" sz="1400" b="1" kern="1200" dirty="0">
                          <a:solidFill>
                            <a:schemeClr val="tx1"/>
                          </a:solidFill>
                          <a:effectLst/>
                          <a:latin typeface="Abadi" panose="020B0604020104020204" pitchFamily="34" charset="0"/>
                          <a:ea typeface="+mn-ea"/>
                          <a:cs typeface="+mn-cs"/>
                        </a:rPr>
                        <a:t> PMPRB </a:t>
                      </a:r>
                      <a:r>
                        <a:rPr lang="en-US" sz="1400" b="1" kern="1200" dirty="0" err="1">
                          <a:solidFill>
                            <a:schemeClr val="tx1"/>
                          </a:solidFill>
                          <a:effectLst/>
                          <a:latin typeface="Abadi" panose="020B0604020104020204" pitchFamily="34" charset="0"/>
                          <a:ea typeface="+mn-ea"/>
                          <a:cs typeface="+mn-cs"/>
                        </a:rPr>
                        <a:t>antara</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tim</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reviu</a:t>
                      </a:r>
                      <a:r>
                        <a:rPr lang="en-US" sz="1400" b="1" kern="1200" dirty="0">
                          <a:solidFill>
                            <a:schemeClr val="tx1"/>
                          </a:solidFill>
                          <a:effectLst/>
                          <a:latin typeface="Abadi" panose="020B0604020104020204" pitchFamily="34" charset="0"/>
                          <a:ea typeface="+mn-ea"/>
                          <a:cs typeface="+mn-cs"/>
                        </a:rPr>
                        <a:t> PMPRB KESDM (</a:t>
                      </a:r>
                      <a:r>
                        <a:rPr lang="en-US" sz="1400" b="1" kern="1200" dirty="0" err="1">
                          <a:solidFill>
                            <a:schemeClr val="tx1"/>
                          </a:solidFill>
                          <a:effectLst/>
                          <a:latin typeface="Abadi" panose="020B0604020104020204" pitchFamily="34" charset="0"/>
                          <a:ea typeface="+mn-ea"/>
                          <a:cs typeface="+mn-cs"/>
                        </a:rPr>
                        <a:t>Itjen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dengan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tim</a:t>
                      </a:r>
                      <a:r>
                        <a:rPr lang="en-US" sz="1400" b="1" kern="1200" dirty="0">
                          <a:solidFill>
                            <a:schemeClr val="tx1"/>
                          </a:solidFill>
                          <a:effectLst/>
                          <a:latin typeface="Abadi" panose="020B0604020104020204" pitchFamily="34" charset="0"/>
                          <a:ea typeface="+mn-ea"/>
                          <a:cs typeface="+mn-cs"/>
                        </a:rPr>
                        <a:t> internal PMPRB </a:t>
                      </a:r>
                      <a:r>
                        <a:rPr lang="en-US" sz="1400" b="1" kern="1200" dirty="0" err="1">
                          <a:solidFill>
                            <a:schemeClr val="tx1"/>
                          </a:solidFill>
                          <a:effectLst/>
                          <a:latin typeface="Abadi" panose="020B0604020104020204" pitchFamily="34" charset="0"/>
                          <a:ea typeface="+mn-ea"/>
                          <a:cs typeface="+mn-cs"/>
                        </a:rPr>
                        <a:t>Ditjen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Migas</a:t>
                      </a:r>
                      <a:endParaRPr lang="en-ID" sz="14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400" b="0" kern="1200" dirty="0" err="1">
                          <a:solidFill>
                            <a:schemeClr val="tx1"/>
                          </a:solidFill>
                          <a:effectLst/>
                          <a:latin typeface="Abadi" panose="020B0604020104020204" pitchFamily="34" charset="0"/>
                          <a:ea typeface="+mn-ea"/>
                          <a:cs typeface="+mn-cs"/>
                        </a:rPr>
                        <a:t>Permohonan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dari</a:t>
                      </a:r>
                      <a:r>
                        <a:rPr lang="en-US" sz="1400" b="0" kern="1200" dirty="0">
                          <a:solidFill>
                            <a:schemeClr val="tx1"/>
                          </a:solidFill>
                          <a:effectLst/>
                          <a:latin typeface="Abadi" panose="020B0604020104020204" pitchFamily="34" charset="0"/>
                          <a:ea typeface="+mn-ea"/>
                          <a:cs typeface="+mn-cs"/>
                        </a:rPr>
                        <a:t> SDMU </a:t>
                      </a:r>
                      <a:r>
                        <a:rPr lang="en-US" sz="1400" b="0" kern="1200" dirty="0" err="1">
                          <a:solidFill>
                            <a:schemeClr val="tx1"/>
                          </a:solidFill>
                          <a:effectLst/>
                          <a:latin typeface="Abadi" panose="020B0604020104020204" pitchFamily="34" charset="0"/>
                          <a:ea typeface="+mn-ea"/>
                          <a:cs typeface="+mn-cs"/>
                        </a:rPr>
                        <a:t>untuk</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dihapus</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karena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telah</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terbit</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PermenPANRB</a:t>
                      </a:r>
                      <a:r>
                        <a:rPr lang="en-US" sz="1400" b="0" kern="1200" dirty="0">
                          <a:solidFill>
                            <a:schemeClr val="tx1"/>
                          </a:solidFill>
                          <a:effectLst/>
                          <a:latin typeface="Abadi" panose="020B0604020104020204" pitchFamily="34" charset="0"/>
                          <a:ea typeface="+mn-ea"/>
                          <a:cs typeface="+mn-cs"/>
                        </a:rPr>
                        <a:t> 3/2023 </a:t>
                      </a:r>
                      <a:r>
                        <a:rPr lang="en-US" sz="1400" b="0" kern="1200" dirty="0" err="1">
                          <a:solidFill>
                            <a:schemeClr val="tx1"/>
                          </a:solidFill>
                          <a:effectLst/>
                          <a:latin typeface="Abadi" panose="020B0604020104020204" pitchFamily="34" charset="0"/>
                          <a:ea typeface="+mn-ea"/>
                          <a:cs typeface="+mn-cs"/>
                        </a:rPr>
                        <a:t>maka</a:t>
                      </a:r>
                      <a:r>
                        <a:rPr lang="en-US" sz="1400" b="0" kern="1200" dirty="0">
                          <a:solidFill>
                            <a:schemeClr val="tx1"/>
                          </a:solidFill>
                          <a:effectLst/>
                          <a:latin typeface="Abadi" panose="020B0604020104020204" pitchFamily="34" charset="0"/>
                          <a:ea typeface="+mn-ea"/>
                          <a:cs typeface="+mn-cs"/>
                        </a:rPr>
                        <a:t> PMPRB </a:t>
                      </a:r>
                      <a:r>
                        <a:rPr lang="en-US" sz="1400" b="0" kern="1200" dirty="0" err="1">
                          <a:solidFill>
                            <a:schemeClr val="tx1"/>
                          </a:solidFill>
                          <a:effectLst/>
                          <a:latin typeface="Abadi" panose="020B0604020104020204" pitchFamily="34" charset="0"/>
                          <a:ea typeface="+mn-ea"/>
                          <a:cs typeface="+mn-cs"/>
                        </a:rPr>
                        <a:t>sudah</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tidak</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ada</a:t>
                      </a:r>
                      <a:r>
                        <a:rPr lang="en-US" sz="1400" b="0" kern="1200" dirty="0">
                          <a:solidFill>
                            <a:schemeClr val="tx1"/>
                          </a:solidFill>
                          <a:effectLst/>
                          <a:latin typeface="Abadi" panose="020B0604020104020204" pitchFamily="34" charset="0"/>
                          <a:ea typeface="+mn-ea"/>
                          <a:cs typeface="+mn-cs"/>
                        </a:rPr>
                        <a:t>.</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sz="1400" b="0" kern="1200" dirty="0">
                        <a:solidFill>
                          <a:schemeClr val="tx1"/>
                        </a:solidFill>
                        <a:effectLst/>
                        <a:latin typeface="Abadi" panose="020B0604020104020204" pitchFamily="34" charset="0"/>
                        <a:ea typeface="+mn-ea"/>
                        <a:cs typeface="+mn-cs"/>
                      </a:endParaRPr>
                    </a:p>
                    <a:p>
                      <a:pPr marL="0" algn="l" defTabSz="914400" rtl="0" eaLnBrk="1" latinLnBrk="0" hangingPunct="1"/>
                      <a:endParaRPr lang="en-US" sz="14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400" b="0" kern="1200" dirty="0" err="1">
                          <a:solidFill>
                            <a:schemeClr val="tx1"/>
                          </a:solidFill>
                          <a:effectLst/>
                          <a:latin typeface="Abadi" panose="020B0604020104020204" pitchFamily="34" charset="0"/>
                          <a:ea typeface="+mn-ea"/>
                          <a:cs typeface="+mn-cs"/>
                        </a:rPr>
                        <a:t>Disesuaikan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sesuai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dengan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hasil</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rapat</a:t>
                      </a:r>
                      <a:r>
                        <a:rPr lang="en-US" sz="1400" b="0" kern="1200" dirty="0">
                          <a:solidFill>
                            <a:schemeClr val="tx1"/>
                          </a:solidFill>
                          <a:effectLst/>
                          <a:latin typeface="Abadi" panose="020B0604020104020204" pitchFamily="34" charset="0"/>
                          <a:ea typeface="+mn-ea"/>
                          <a:cs typeface="+mn-cs"/>
                        </a:rPr>
                        <a:t>. </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392576"/>
                  </a:ext>
                </a:extLst>
              </a:tr>
              <a:tr h="918299">
                <a:tc>
                  <a:txBody>
                    <a:bodyPr/>
                    <a:lstStyle/>
                    <a:p>
                      <a:pPr marL="0" algn="l" defTabSz="914400" rtl="0" eaLnBrk="1" latinLnBrk="0" hangingPunct="1"/>
                      <a:r>
                        <a:rPr lang="en-US" sz="1400" b="1" kern="1200" dirty="0">
                          <a:solidFill>
                            <a:schemeClr val="tx1"/>
                          </a:solidFill>
                          <a:effectLst/>
                          <a:latin typeface="Abadi" panose="020B0604020104020204" pitchFamily="34" charset="0"/>
                          <a:ea typeface="+mn-ea"/>
                          <a:cs typeface="+mn-cs"/>
                        </a:rPr>
                        <a:t>R13. Masih </a:t>
                      </a:r>
                      <a:r>
                        <a:rPr lang="en-US" sz="1400" b="1" kern="1200" dirty="0" err="1">
                          <a:solidFill>
                            <a:schemeClr val="tx1"/>
                          </a:solidFill>
                          <a:effectLst/>
                          <a:latin typeface="Abadi" panose="020B0604020104020204" pitchFamily="34" charset="0"/>
                          <a:ea typeface="+mn-ea"/>
                          <a:cs typeface="+mn-cs"/>
                        </a:rPr>
                        <a:t>terdapat</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pegawai</a:t>
                      </a:r>
                      <a:r>
                        <a:rPr lang="en-US" sz="1400" b="1" kern="1200" dirty="0">
                          <a:solidFill>
                            <a:schemeClr val="tx1"/>
                          </a:solidFill>
                          <a:effectLst/>
                          <a:latin typeface="Abadi" panose="020B0604020104020204" pitchFamily="34" charset="0"/>
                          <a:ea typeface="+mn-ea"/>
                          <a:cs typeface="+mn-cs"/>
                        </a:rPr>
                        <a:t> yang </a:t>
                      </a:r>
                      <a:r>
                        <a:rPr lang="en-US" sz="1400" b="1" kern="1200" dirty="0" err="1">
                          <a:solidFill>
                            <a:schemeClr val="tx1"/>
                          </a:solidFill>
                          <a:effectLst/>
                          <a:latin typeface="Abadi" panose="020B0604020104020204" pitchFamily="34" charset="0"/>
                          <a:ea typeface="+mn-ea"/>
                          <a:cs typeface="+mn-cs"/>
                        </a:rPr>
                        <a:t>dijatuhi</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hukuman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disiplin</a:t>
                      </a:r>
                      <a:endParaRPr lang="en-ID" sz="1400" b="1"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400" b="0" kern="1200" dirty="0" err="1">
                          <a:solidFill>
                            <a:schemeClr val="tx1"/>
                          </a:solidFill>
                          <a:effectLst/>
                          <a:latin typeface="Abadi" panose="020B0604020104020204" pitchFamily="34" charset="0"/>
                          <a:ea typeface="+mn-ea"/>
                          <a:cs typeface="+mn-cs"/>
                        </a:rPr>
                        <a:t>Likelihoodnya</a:t>
                      </a:r>
                      <a:r>
                        <a:rPr lang="en-US" sz="1400" b="0" kern="1200" dirty="0">
                          <a:solidFill>
                            <a:schemeClr val="tx1"/>
                          </a:solidFill>
                          <a:effectLst/>
                          <a:latin typeface="Abadi" panose="020B0604020104020204" pitchFamily="34" charset="0"/>
                          <a:ea typeface="+mn-ea"/>
                          <a:cs typeface="+mn-cs"/>
                        </a:rPr>
                        <a:t> 4 </a:t>
                      </a:r>
                      <a:r>
                        <a:rPr lang="en-US" sz="1400" b="0" kern="1200" dirty="0" err="1">
                          <a:solidFill>
                            <a:schemeClr val="tx1"/>
                          </a:solidFill>
                          <a:effectLst/>
                          <a:latin typeface="Abadi" panose="020B0604020104020204" pitchFamily="34" charset="0"/>
                          <a:ea typeface="+mn-ea"/>
                          <a:cs typeface="+mn-cs"/>
                        </a:rPr>
                        <a:t>artinya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sering</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terjadi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hukuman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disiplin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untuk</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pegawai</a:t>
                      </a:r>
                      <a:r>
                        <a:rPr lang="en-US" sz="1400" b="0" kern="1200" dirty="0">
                          <a:solidFill>
                            <a:schemeClr val="tx1"/>
                          </a:solidFill>
                          <a:effectLst/>
                          <a:latin typeface="Abadi" panose="020B0604020104020204" pitchFamily="34" charset="0"/>
                          <a:ea typeface="+mn-ea"/>
                          <a:cs typeface="+mn-cs"/>
                        </a:rPr>
                        <a:t>.  Mohon </a:t>
                      </a:r>
                      <a:r>
                        <a:rPr lang="en-US" sz="1400" b="0" kern="1200" dirty="0" err="1">
                          <a:solidFill>
                            <a:schemeClr val="tx1"/>
                          </a:solidFill>
                          <a:effectLst/>
                          <a:latin typeface="Abadi" panose="020B0604020104020204" pitchFamily="34" charset="0"/>
                          <a:ea typeface="+mn-ea"/>
                          <a:cs typeface="+mn-cs"/>
                        </a:rPr>
                        <a:t>dijelaskan</a:t>
                      </a:r>
                      <a:r>
                        <a:rPr lang="en-US" sz="1400" b="0" kern="1200" dirty="0">
                          <a:solidFill>
                            <a:schemeClr val="tx1"/>
                          </a:solidFill>
                          <a:effectLst/>
                          <a:latin typeface="Abadi" panose="020B0604020104020204" pitchFamily="34" charset="0"/>
                          <a:ea typeface="+mn-ea"/>
                          <a:cs typeface="+mn-cs"/>
                        </a:rPr>
                        <a:t> data </a:t>
                      </a:r>
                      <a:r>
                        <a:rPr lang="en-US" sz="1400" b="0" kern="1200" dirty="0" err="1">
                          <a:solidFill>
                            <a:schemeClr val="tx1"/>
                          </a:solidFill>
                          <a:effectLst/>
                          <a:latin typeface="Abadi" panose="020B0604020104020204" pitchFamily="34" charset="0"/>
                          <a:ea typeface="+mn-ea"/>
                          <a:cs typeface="+mn-cs"/>
                        </a:rPr>
                        <a:t>dukungnya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lalu</a:t>
                      </a:r>
                      <a:r>
                        <a:rPr lang="en-US" sz="1400" b="0" kern="1200" dirty="0">
                          <a:solidFill>
                            <a:schemeClr val="tx1"/>
                          </a:solidFill>
                          <a:effectLst/>
                          <a:latin typeface="Abadi" panose="020B0604020104020204" pitchFamily="34" charset="0"/>
                          <a:ea typeface="+mn-ea"/>
                          <a:cs typeface="+mn-cs"/>
                        </a:rPr>
                        <a:t> pada </a:t>
                      </a:r>
                      <a:r>
                        <a:rPr lang="en-US" sz="1400" b="0" kern="1200" dirty="0" err="1">
                          <a:solidFill>
                            <a:schemeClr val="tx1"/>
                          </a:solidFill>
                          <a:effectLst/>
                          <a:latin typeface="Abadi" panose="020B0604020104020204" pitchFamily="34" charset="0"/>
                          <a:ea typeface="+mn-ea"/>
                          <a:cs typeface="+mn-cs"/>
                        </a:rPr>
                        <a:t>deskripsi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tindakan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perlu</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ditajamkan</a:t>
                      </a:r>
                      <a:r>
                        <a:rPr lang="en-US" sz="1400" b="0" kern="1200" dirty="0">
                          <a:solidFill>
                            <a:schemeClr val="tx1"/>
                          </a:solidFill>
                          <a:effectLst/>
                          <a:latin typeface="Abadi" panose="020B0604020104020204" pitchFamily="34" charset="0"/>
                          <a:ea typeface="+mn-ea"/>
                          <a:cs typeface="+mn-cs"/>
                        </a:rPr>
                        <a:t> dan </a:t>
                      </a:r>
                      <a:r>
                        <a:rPr lang="en-US" sz="1400" b="0" kern="1200" dirty="0" err="1">
                          <a:solidFill>
                            <a:schemeClr val="tx1"/>
                          </a:solidFill>
                          <a:effectLst/>
                          <a:latin typeface="Abadi" panose="020B0604020104020204" pitchFamily="34" charset="0"/>
                          <a:ea typeface="+mn-ea"/>
                          <a:cs typeface="+mn-cs"/>
                        </a:rPr>
                        <a:t>dijelaskan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untuk</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tindakan</a:t>
                      </a:r>
                      <a:r>
                        <a:rPr lang="en-US" sz="1400" b="0" kern="1200" dirty="0">
                          <a:solidFill>
                            <a:schemeClr val="tx1"/>
                          </a:solidFill>
                          <a:effectLst/>
                          <a:latin typeface="Abadi" panose="020B0604020104020204" pitchFamily="34" charset="0"/>
                          <a:ea typeface="+mn-ea"/>
                          <a:cs typeface="+mn-cs"/>
                        </a:rPr>
                        <a:t> yang </a:t>
                      </a:r>
                      <a:r>
                        <a:rPr lang="en-US" sz="1400" b="0" kern="1200" dirty="0" err="1">
                          <a:solidFill>
                            <a:schemeClr val="tx1"/>
                          </a:solidFill>
                          <a:effectLst/>
                          <a:latin typeface="Abadi" panose="020B0604020104020204" pitchFamily="34" charset="0"/>
                          <a:ea typeface="+mn-ea"/>
                          <a:cs typeface="+mn-cs"/>
                        </a:rPr>
                        <a:t>telah</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dilakukan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atau</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belum</a:t>
                      </a:r>
                      <a:r>
                        <a:rPr lang="en-US" sz="1400" b="0" kern="1200" dirty="0">
                          <a:solidFill>
                            <a:schemeClr val="tx1"/>
                          </a:solidFill>
                          <a:effectLst/>
                          <a:latin typeface="Abadi" panose="020B0604020104020204" pitchFamily="34" charset="0"/>
                          <a:ea typeface="+mn-ea"/>
                          <a:cs typeface="+mn-cs"/>
                        </a:rPr>
                        <a:t>.  </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sz="14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400" b="0" kern="1200" dirty="0" err="1">
                          <a:solidFill>
                            <a:schemeClr val="tx1"/>
                          </a:solidFill>
                          <a:effectLst/>
                          <a:latin typeface="Abadi" panose="020B0604020104020204" pitchFamily="34" charset="0"/>
                          <a:ea typeface="+mn-ea"/>
                          <a:cs typeface="+mn-cs"/>
                        </a:rPr>
                        <a:t>Menindaklanjuti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rekomendasi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sesuai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dengan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catatan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yaitu</a:t>
                      </a:r>
                      <a:r>
                        <a:rPr lang="en-US" sz="1400" b="0" kern="1200" dirty="0">
                          <a:solidFill>
                            <a:schemeClr val="tx1"/>
                          </a:solidFill>
                          <a:effectLst/>
                          <a:latin typeface="Abadi" panose="020B0604020104020204" pitchFamily="34" charset="0"/>
                          <a:ea typeface="+mn-ea"/>
                          <a:cs typeface="+mn-cs"/>
                        </a:rPr>
                        <a:t> data </a:t>
                      </a:r>
                      <a:r>
                        <a:rPr lang="en-US" sz="1400" b="0" kern="1200" dirty="0" err="1">
                          <a:solidFill>
                            <a:schemeClr val="tx1"/>
                          </a:solidFill>
                          <a:effectLst/>
                          <a:latin typeface="Abadi" panose="020B0604020104020204" pitchFamily="34" charset="0"/>
                          <a:ea typeface="+mn-ea"/>
                          <a:cs typeface="+mn-cs"/>
                        </a:rPr>
                        <a:t>dukung</a:t>
                      </a:r>
                      <a:r>
                        <a:rPr lang="en-US" sz="1400" b="0" kern="1200" dirty="0">
                          <a:solidFill>
                            <a:schemeClr val="tx1"/>
                          </a:solidFill>
                          <a:effectLst/>
                          <a:latin typeface="Abadi" panose="020B0604020104020204" pitchFamily="34" charset="0"/>
                          <a:ea typeface="+mn-ea"/>
                          <a:cs typeface="+mn-cs"/>
                        </a:rPr>
                        <a:t> di </a:t>
                      </a:r>
                      <a:r>
                        <a:rPr lang="en-US" sz="1400" b="0" kern="1200" dirty="0" err="1">
                          <a:solidFill>
                            <a:schemeClr val="tx1"/>
                          </a:solidFill>
                          <a:effectLst/>
                          <a:latin typeface="Abadi" panose="020B0604020104020204" pitchFamily="34" charset="0"/>
                          <a:ea typeface="+mn-ea"/>
                          <a:cs typeface="+mn-cs"/>
                        </a:rPr>
                        <a:t>tambahkan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serta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tindakan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ditajamkan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beserta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dengan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rencana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realisasi</a:t>
                      </a:r>
                      <a:r>
                        <a:rPr lang="en-US" sz="1400" b="0" kern="1200" dirty="0">
                          <a:solidFill>
                            <a:schemeClr val="tx1"/>
                          </a:solidFill>
                          <a:effectLst/>
                          <a:latin typeface="Abadi" panose="020B0604020104020204" pitchFamily="34" charset="0"/>
                          <a:ea typeface="+mn-ea"/>
                          <a:cs typeface="+mn-cs"/>
                        </a:rPr>
                        <a:t>. </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41441"/>
                  </a:ext>
                </a:extLst>
              </a:tr>
              <a:tr h="367319">
                <a:tc>
                  <a:txBody>
                    <a:bodyPr/>
                    <a:lstStyle/>
                    <a:p>
                      <a:pPr marL="0" algn="l" defTabSz="914400" rtl="0" eaLnBrk="1" latinLnBrk="0" hangingPunct="1"/>
                      <a:r>
                        <a:rPr lang="en-US" sz="1400" b="1" kern="1200" dirty="0" err="1">
                          <a:solidFill>
                            <a:schemeClr val="tx1"/>
                          </a:solidFill>
                          <a:effectLst/>
                          <a:latin typeface="Abadi" panose="020B0604020104020204" pitchFamily="34" charset="0"/>
                          <a:ea typeface="+mn-ea"/>
                          <a:cs typeface="+mn-cs"/>
                        </a:rPr>
                        <a:t>Catatan</a:t>
                      </a:r>
                      <a:r>
                        <a:rPr lang="en-US" sz="1400" b="1" kern="1200" dirty="0">
                          <a:solidFill>
                            <a:schemeClr val="tx1"/>
                          </a:solidFill>
                          <a:effectLst/>
                          <a:latin typeface="Abadi" panose="020B0604020104020204" pitchFamily="34" charset="0"/>
                          <a:ea typeface="+mn-ea"/>
                          <a:cs typeface="+mn-cs"/>
                        </a:rPr>
                        <a:t> </a:t>
                      </a:r>
                      <a:r>
                        <a:rPr lang="en-US" sz="1400" b="1" kern="1200" dirty="0" err="1">
                          <a:solidFill>
                            <a:schemeClr val="tx1"/>
                          </a:solidFill>
                          <a:effectLst/>
                          <a:latin typeface="Abadi" panose="020B0604020104020204" pitchFamily="34" charset="0"/>
                          <a:ea typeface="+mn-ea"/>
                          <a:cs typeface="+mn-cs"/>
                        </a:rPr>
                        <a:t>Umum</a:t>
                      </a:r>
                      <a:r>
                        <a:rPr lang="en-US" sz="1400" b="1" kern="1200" dirty="0">
                          <a:solidFill>
                            <a:schemeClr val="tx1"/>
                          </a:solidFill>
                          <a:effectLst/>
                          <a:latin typeface="Abadi" panose="020B0604020104020204" pitchFamily="34" charset="0"/>
                          <a:ea typeface="+mn-ea"/>
                          <a:cs typeface="+mn-cs"/>
                        </a:rPr>
                        <a:t> :</a:t>
                      </a:r>
                    </a:p>
                    <a:p>
                      <a:pPr marL="0" algn="l" defTabSz="914400" rtl="0" eaLnBrk="1" latinLnBrk="0" hangingPunct="1"/>
                      <a:r>
                        <a:rPr lang="en-US" sz="1400" b="0" kern="1200" dirty="0" err="1">
                          <a:solidFill>
                            <a:schemeClr val="tx1"/>
                          </a:solidFill>
                          <a:effectLst/>
                          <a:latin typeface="Abadi" panose="020B0604020104020204" pitchFamily="34" charset="0"/>
                          <a:ea typeface="+mn-ea"/>
                          <a:cs typeface="+mn-cs"/>
                        </a:rPr>
                        <a:t>Seluruh</a:t>
                      </a:r>
                      <a:r>
                        <a:rPr lang="en-US" sz="1400" b="0" kern="1200" dirty="0">
                          <a:solidFill>
                            <a:schemeClr val="tx1"/>
                          </a:solidFill>
                          <a:effectLst/>
                          <a:latin typeface="Abadi" panose="020B0604020104020204" pitchFamily="34" charset="0"/>
                          <a:ea typeface="+mn-ea"/>
                          <a:cs typeface="+mn-cs"/>
                        </a:rPr>
                        <a:t> unit di SDM </a:t>
                      </a:r>
                      <a:r>
                        <a:rPr lang="en-US" sz="1400" b="0" kern="1200" dirty="0" err="1">
                          <a:solidFill>
                            <a:schemeClr val="tx1"/>
                          </a:solidFill>
                          <a:effectLst/>
                          <a:latin typeface="Abadi" panose="020B0604020104020204" pitchFamily="34" charset="0"/>
                          <a:ea typeface="+mn-ea"/>
                          <a:cs typeface="+mn-cs"/>
                        </a:rPr>
                        <a:t>mohon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dapat</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membuat</a:t>
                      </a:r>
                      <a:r>
                        <a:rPr lang="en-US" sz="1400" b="0" kern="1200" dirty="0">
                          <a:solidFill>
                            <a:schemeClr val="tx1"/>
                          </a:solidFill>
                          <a:effectLst/>
                          <a:latin typeface="Abadi" panose="020B0604020104020204" pitchFamily="34" charset="0"/>
                          <a:ea typeface="+mn-ea"/>
                          <a:cs typeface="+mn-cs"/>
                        </a:rPr>
                        <a:t> RR Proses </a:t>
                      </a:r>
                      <a:r>
                        <a:rPr lang="en-US" sz="1400" b="0" kern="1200" dirty="0" err="1">
                          <a:solidFill>
                            <a:schemeClr val="tx1"/>
                          </a:solidFill>
                          <a:effectLst/>
                          <a:latin typeface="Abadi" panose="020B0604020104020204" pitchFamily="34" charset="0"/>
                          <a:ea typeface="+mn-ea"/>
                          <a:cs typeface="+mn-cs"/>
                        </a:rPr>
                        <a:t>terkait</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layanan</a:t>
                      </a:r>
                      <a:r>
                        <a:rPr lang="en-US" sz="1400" b="0" kern="1200" dirty="0">
                          <a:solidFill>
                            <a:schemeClr val="tx1"/>
                          </a:solidFill>
                          <a:effectLst/>
                          <a:latin typeface="Abadi" panose="020B0604020104020204" pitchFamily="34" charset="0"/>
                          <a:ea typeface="+mn-ea"/>
                          <a:cs typeface="+mn-cs"/>
                        </a:rPr>
                        <a:t> yang </a:t>
                      </a:r>
                      <a:r>
                        <a:rPr lang="en-US" sz="1400" b="0" kern="1200" dirty="0" err="1">
                          <a:solidFill>
                            <a:schemeClr val="tx1"/>
                          </a:solidFill>
                          <a:effectLst/>
                          <a:latin typeface="Abadi" panose="020B0604020104020204" pitchFamily="34" charset="0"/>
                          <a:ea typeface="+mn-ea"/>
                          <a:cs typeface="+mn-cs"/>
                        </a:rPr>
                        <a:t>dilakukan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sesuai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dengan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probis</a:t>
                      </a:r>
                      <a:r>
                        <a:rPr lang="en-US" sz="1400" b="0" kern="1200" dirty="0">
                          <a:solidFill>
                            <a:schemeClr val="tx1"/>
                          </a:solidFill>
                          <a:effectLst/>
                          <a:latin typeface="Abadi" panose="020B0604020104020204" pitchFamily="34" charset="0"/>
                          <a:ea typeface="+mn-ea"/>
                          <a:cs typeface="+mn-cs"/>
                        </a:rPr>
                        <a:t> pada </a:t>
                      </a:r>
                      <a:r>
                        <a:rPr lang="en-US" sz="1400" b="0" kern="1200" dirty="0" err="1">
                          <a:solidFill>
                            <a:schemeClr val="tx1"/>
                          </a:solidFill>
                          <a:effectLst/>
                          <a:latin typeface="Abadi" panose="020B0604020104020204" pitchFamily="34" charset="0"/>
                          <a:ea typeface="+mn-ea"/>
                          <a:cs typeface="+mn-cs"/>
                        </a:rPr>
                        <a:t>tiap</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pokja</a:t>
                      </a:r>
                      <a:r>
                        <a:rPr lang="en-US" sz="1400" b="0" kern="1200" dirty="0">
                          <a:solidFill>
                            <a:schemeClr val="tx1"/>
                          </a:solidFill>
                          <a:effectLst/>
                          <a:latin typeface="Abadi" panose="020B0604020104020204" pitchFamily="34" charset="0"/>
                          <a:ea typeface="+mn-ea"/>
                          <a:cs typeface="+mn-cs"/>
                        </a:rPr>
                        <a:t>. </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en-US" sz="1400" b="0" kern="1200" dirty="0">
                        <a:solidFill>
                          <a:schemeClr val="tx1"/>
                        </a:solidFill>
                        <a:effectLst/>
                        <a:latin typeface="Abadi" panose="020B0604020104020204" pitchFamily="34" charset="0"/>
                        <a:ea typeface="+mn-ea"/>
                        <a:cs typeface="+mn-cs"/>
                      </a:endParaRPr>
                    </a:p>
                    <a:p>
                      <a:pPr marL="0" algn="l" defTabSz="914400" rtl="0" eaLnBrk="1" latinLnBrk="0" hangingPunct="1"/>
                      <a:r>
                        <a:rPr lang="en-US" sz="1400" b="0" kern="1200" dirty="0" err="1">
                          <a:solidFill>
                            <a:schemeClr val="tx1"/>
                          </a:solidFill>
                          <a:effectLst/>
                          <a:latin typeface="Abadi" panose="020B0604020104020204" pitchFamily="34" charset="0"/>
                          <a:ea typeface="+mn-ea"/>
                          <a:cs typeface="+mn-cs"/>
                        </a:rPr>
                        <a:t>Setiap</a:t>
                      </a:r>
                      <a:r>
                        <a:rPr lang="en-US" sz="1400" b="0" kern="1200" dirty="0">
                          <a:solidFill>
                            <a:schemeClr val="tx1"/>
                          </a:solidFill>
                          <a:effectLst/>
                          <a:latin typeface="Abadi" panose="020B0604020104020204" pitchFamily="34" charset="0"/>
                          <a:ea typeface="+mn-ea"/>
                          <a:cs typeface="+mn-cs"/>
                        </a:rPr>
                        <a:t> unit SDM </a:t>
                      </a:r>
                      <a:r>
                        <a:rPr lang="en-US" sz="1400" b="0" kern="1200" dirty="0" err="1">
                          <a:solidFill>
                            <a:schemeClr val="tx1"/>
                          </a:solidFill>
                          <a:effectLst/>
                          <a:latin typeface="Abadi" panose="020B0604020104020204" pitchFamily="34" charset="0"/>
                          <a:ea typeface="+mn-ea"/>
                          <a:cs typeface="+mn-cs"/>
                        </a:rPr>
                        <a:t>harus</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membuat</a:t>
                      </a:r>
                      <a:r>
                        <a:rPr lang="en-US" sz="1400" b="0" kern="1200" dirty="0">
                          <a:solidFill>
                            <a:schemeClr val="tx1"/>
                          </a:solidFill>
                          <a:effectLst/>
                          <a:latin typeface="Abadi" panose="020B0604020104020204" pitchFamily="34" charset="0"/>
                          <a:ea typeface="+mn-ea"/>
                          <a:cs typeface="+mn-cs"/>
                        </a:rPr>
                        <a:t> RR Proses </a:t>
                      </a:r>
                      <a:r>
                        <a:rPr lang="en-US" sz="1400" b="0" kern="1200" dirty="0" err="1">
                          <a:solidFill>
                            <a:schemeClr val="tx1"/>
                          </a:solidFill>
                          <a:effectLst/>
                          <a:latin typeface="Abadi" panose="020B0604020104020204" pitchFamily="34" charset="0"/>
                          <a:ea typeface="+mn-ea"/>
                          <a:cs typeface="+mn-cs"/>
                        </a:rPr>
                        <a:t>sesuai</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dengan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probis</a:t>
                      </a:r>
                      <a:r>
                        <a:rPr lang="en-US" sz="1400" b="0" kern="1200" dirty="0">
                          <a:solidFill>
                            <a:schemeClr val="tx1"/>
                          </a:solidFill>
                          <a:effectLst/>
                          <a:latin typeface="Abadi" panose="020B0604020104020204" pitchFamily="34" charset="0"/>
                          <a:ea typeface="+mn-ea"/>
                          <a:cs typeface="+mn-cs"/>
                        </a:rPr>
                        <a:t> masing-masing, </a:t>
                      </a:r>
                      <a:r>
                        <a:rPr lang="en-US" sz="1400" b="0" kern="1200" dirty="0" err="1">
                          <a:solidFill>
                            <a:schemeClr val="tx1"/>
                          </a:solidFill>
                          <a:effectLst/>
                          <a:latin typeface="Abadi" panose="020B0604020104020204" pitchFamily="34" charset="0"/>
                          <a:ea typeface="+mn-ea"/>
                          <a:cs typeface="+mn-cs"/>
                        </a:rPr>
                        <a:t>terutama</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terkait</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dengan</a:t>
                      </a:r>
                      <a:r>
                        <a:rPr lang="en-US" sz="1400" b="0" kern="1200" dirty="0">
                          <a:solidFill>
                            <a:schemeClr val="tx1"/>
                          </a:solidFill>
                          <a:effectLst/>
                          <a:latin typeface="Abadi" panose="020B0604020104020204" pitchFamily="34" charset="0"/>
                          <a:ea typeface="+mn-ea"/>
                          <a:cs typeface="+mn-cs"/>
                        </a:rPr>
                        <a:t> </a:t>
                      </a:r>
                      <a:r>
                        <a:rPr lang="en-US" sz="1400" b="0" kern="1200" dirty="0" err="1">
                          <a:solidFill>
                            <a:schemeClr val="tx1"/>
                          </a:solidFill>
                          <a:effectLst/>
                          <a:latin typeface="Abadi" panose="020B0604020104020204" pitchFamily="34" charset="0"/>
                          <a:ea typeface="+mn-ea"/>
                          <a:cs typeface="+mn-cs"/>
                        </a:rPr>
                        <a:t>Layanan</a:t>
                      </a:r>
                      <a:r>
                        <a:rPr lang="en-US" sz="1400" b="0" kern="1200" dirty="0">
                          <a:solidFill>
                            <a:schemeClr val="tx1"/>
                          </a:solidFill>
                          <a:effectLst/>
                          <a:latin typeface="Abadi" panose="020B0604020104020204" pitchFamily="34" charset="0"/>
                          <a:ea typeface="+mn-ea"/>
                          <a:cs typeface="+mn-cs"/>
                        </a:rPr>
                        <a:t> Internal</a:t>
                      </a:r>
                      <a:endParaRPr lang="en-ID" sz="14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605218"/>
                  </a:ext>
                </a:extLst>
              </a:tr>
            </a:tbl>
          </a:graphicData>
        </a:graphic>
      </p:graphicFrame>
    </p:spTree>
    <p:extLst>
      <p:ext uri="{BB962C8B-B14F-4D97-AF65-F5344CB8AC3E}">
        <p14:creationId xmlns:p14="http://schemas.microsoft.com/office/powerpoint/2010/main" val="245524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547DF-3B86-756A-3445-63DDD0ED75BD}"/>
              </a:ext>
            </a:extLst>
          </p:cNvPr>
          <p:cNvSpPr txBox="1"/>
          <p:nvPr/>
        </p:nvSpPr>
        <p:spPr>
          <a:xfrm>
            <a:off x="202882" y="0"/>
            <a:ext cx="8470770" cy="584775"/>
          </a:xfrm>
          <a:prstGeom prst="rect">
            <a:avLst/>
          </a:prstGeom>
          <a:noFill/>
        </p:spPr>
        <p:txBody>
          <a:bodyPr wrap="square">
            <a:spAutoFit/>
          </a:bodyPr>
          <a:lstStyle/>
          <a:p>
            <a:pPr algn="just"/>
            <a:r>
              <a:rPr lang="it-IT" sz="3200" b="1" dirty="0">
                <a:latin typeface="Cera Pro"/>
              </a:rPr>
              <a:t>Monev Manajemen Risiko LEMIGAS</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24</a:t>
            </a:fld>
            <a:endParaRPr lang="id-ID" dirty="0"/>
          </a:p>
        </p:txBody>
      </p:sp>
      <p:graphicFrame>
        <p:nvGraphicFramePr>
          <p:cNvPr id="5" name="Table 4">
            <a:extLst>
              <a:ext uri="{FF2B5EF4-FFF2-40B4-BE49-F238E27FC236}">
                <a16:creationId xmlns:a16="http://schemas.microsoft.com/office/drawing/2014/main" id="{B4B7155A-8761-0387-76C8-D6BEE5640E6A}"/>
              </a:ext>
            </a:extLst>
          </p:cNvPr>
          <p:cNvGraphicFramePr>
            <a:graphicFrameLocks noGrp="1"/>
          </p:cNvGraphicFramePr>
          <p:nvPr>
            <p:extLst>
              <p:ext uri="{D42A27DB-BD31-4B8C-83A1-F6EECF244321}">
                <p14:modId xmlns:p14="http://schemas.microsoft.com/office/powerpoint/2010/main" val="1663923225"/>
              </p:ext>
            </p:extLst>
          </p:nvPr>
        </p:nvGraphicFramePr>
        <p:xfrm>
          <a:off x="202882" y="614295"/>
          <a:ext cx="11745278" cy="5217538"/>
        </p:xfrm>
        <a:graphic>
          <a:graphicData uri="http://schemas.openxmlformats.org/drawingml/2006/table">
            <a:tbl>
              <a:tblPr firstRow="1" firstCol="1" bandRow="1">
                <a:tableStyleId>{5C22544A-7EE6-4342-B048-85BDC9FD1C3A}</a:tableStyleId>
              </a:tblPr>
              <a:tblGrid>
                <a:gridCol w="5765730">
                  <a:extLst>
                    <a:ext uri="{9D8B030D-6E8A-4147-A177-3AD203B41FA5}">
                      <a16:colId xmlns:a16="http://schemas.microsoft.com/office/drawing/2014/main" val="1434155727"/>
                    </a:ext>
                  </a:extLst>
                </a:gridCol>
                <a:gridCol w="5979548">
                  <a:extLst>
                    <a:ext uri="{9D8B030D-6E8A-4147-A177-3AD203B41FA5}">
                      <a16:colId xmlns:a16="http://schemas.microsoft.com/office/drawing/2014/main" val="2002802541"/>
                    </a:ext>
                  </a:extLst>
                </a:gridCol>
              </a:tblGrid>
              <a:tr h="236134">
                <a:tc>
                  <a:txBody>
                    <a:bodyPr/>
                    <a:lstStyle/>
                    <a:p>
                      <a:pPr algn="ctr"/>
                      <a:r>
                        <a:rPr lang="en-US" sz="1800" b="1" dirty="0">
                          <a:solidFill>
                            <a:schemeClr val="bg1"/>
                          </a:solidFill>
                          <a:effectLst/>
                          <a:latin typeface="Abadi" panose="020B0604020104020204" pitchFamily="34" charset="0"/>
                          <a:ea typeface="Times New Roman" panose="02020603050405020304" pitchFamily="18" charset="0"/>
                        </a:rPr>
                        <a:t>Hasil </a:t>
                      </a:r>
                      <a:r>
                        <a:rPr lang="en-US" sz="1800" b="1" dirty="0" err="1">
                          <a:solidFill>
                            <a:schemeClr val="bg1"/>
                          </a:solidFill>
                          <a:effectLst/>
                          <a:latin typeface="Abadi" panose="020B0604020104020204" pitchFamily="34" charset="0"/>
                          <a:ea typeface="Times New Roman" panose="02020603050405020304" pitchFamily="18" charset="0"/>
                        </a:rPr>
                        <a:t>Reviu</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1800" b="1" dirty="0" err="1">
                          <a:solidFill>
                            <a:schemeClr val="bg1"/>
                          </a:solidFill>
                          <a:effectLst/>
                          <a:latin typeface="Abadi" panose="020B0604020104020204" pitchFamily="34" charset="0"/>
                          <a:ea typeface="Times New Roman" panose="02020603050405020304" pitchFamily="18" charset="0"/>
                        </a:rPr>
                        <a:t>Tindak</a:t>
                      </a:r>
                      <a:r>
                        <a:rPr lang="en-US" sz="1800" b="1" dirty="0">
                          <a:solidFill>
                            <a:schemeClr val="bg1"/>
                          </a:solidFill>
                          <a:effectLst/>
                          <a:latin typeface="Abadi" panose="020B0604020104020204" pitchFamily="34" charset="0"/>
                          <a:ea typeface="Times New Roman" panose="02020603050405020304" pitchFamily="18" charset="0"/>
                        </a:rPr>
                        <a:t> </a:t>
                      </a:r>
                      <a:r>
                        <a:rPr lang="en-US" sz="1800" b="1" dirty="0" err="1">
                          <a:solidFill>
                            <a:schemeClr val="bg1"/>
                          </a:solidFill>
                          <a:effectLst/>
                          <a:latin typeface="Abadi" panose="020B0604020104020204" pitchFamily="34" charset="0"/>
                          <a:ea typeface="Times New Roman" panose="02020603050405020304" pitchFamily="18" charset="0"/>
                        </a:rPr>
                        <a:t>Lanjut</a:t>
                      </a:r>
                      <a:endParaRPr lang="en-ID" sz="1800" b="1" dirty="0">
                        <a:solidFill>
                          <a:schemeClr val="bg1"/>
                        </a:solidFill>
                        <a:effectLst/>
                        <a:latin typeface="Abadi" panose="020B0604020104020204" pitchFamily="34" charset="0"/>
                        <a:ea typeface="Times New Roman" panose="02020603050405020304" pitchFamily="18" charset="0"/>
                      </a:endParaRPr>
                    </a:p>
                  </a:txBody>
                  <a:tcPr marL="41840" marR="418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7498426"/>
                  </a:ext>
                </a:extLst>
              </a:tr>
              <a:tr h="918299">
                <a:tc>
                  <a:txBody>
                    <a:bodyPr/>
                    <a:lstStyle/>
                    <a:p>
                      <a:pPr algn="just"/>
                      <a:r>
                        <a:rPr lang="en-US" sz="1600" b="1" kern="1200" dirty="0">
                          <a:solidFill>
                            <a:schemeClr val="tx1"/>
                          </a:solidFill>
                          <a:effectLst/>
                          <a:latin typeface="Abadi" panose="020B0604020104020204" pitchFamily="34" charset="0"/>
                          <a:ea typeface="+mn-ea"/>
                          <a:cs typeface="+mn-cs"/>
                        </a:rPr>
                        <a:t>R2 </a:t>
                      </a:r>
                      <a:r>
                        <a:rPr lang="en-US" sz="1600" b="1" kern="1200" dirty="0" err="1">
                          <a:solidFill>
                            <a:schemeClr val="tx1"/>
                          </a:solidFill>
                          <a:effectLst/>
                          <a:latin typeface="Abadi" panose="020B0604020104020204" pitchFamily="34" charset="0"/>
                          <a:ea typeface="+mn-ea"/>
                          <a:cs typeface="+mn-cs"/>
                        </a:rPr>
                        <a:t>Terlambatnya</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penyelesaian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pekerjaan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akibat</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peralatan</a:t>
                      </a:r>
                      <a:r>
                        <a:rPr lang="en-US" sz="1600" b="1" kern="1200" dirty="0">
                          <a:solidFill>
                            <a:schemeClr val="tx1"/>
                          </a:solidFill>
                          <a:effectLst/>
                          <a:latin typeface="Abadi" panose="020B0604020104020204" pitchFamily="34" charset="0"/>
                          <a:ea typeface="+mn-ea"/>
                          <a:cs typeface="+mn-cs"/>
                        </a:rPr>
                        <a:t> yang </a:t>
                      </a:r>
                      <a:r>
                        <a:rPr lang="en-US" sz="1600" b="1" kern="1200" dirty="0" err="1">
                          <a:solidFill>
                            <a:schemeClr val="tx1"/>
                          </a:solidFill>
                          <a:effectLst/>
                          <a:latin typeface="Abadi" panose="020B0604020104020204" pitchFamily="34" charset="0"/>
                          <a:ea typeface="+mn-ea"/>
                          <a:cs typeface="+mn-cs"/>
                        </a:rPr>
                        <a:t>kurang</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memadai</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sehingga</a:t>
                      </a:r>
                      <a:r>
                        <a:rPr lang="en-US" sz="1600" b="1" kern="1200" dirty="0">
                          <a:solidFill>
                            <a:schemeClr val="tx1"/>
                          </a:solidFill>
                          <a:effectLst/>
                          <a:latin typeface="Abadi" panose="020B0604020104020204" pitchFamily="34" charset="0"/>
                          <a:ea typeface="+mn-ea"/>
                          <a:cs typeface="+mn-cs"/>
                        </a:rPr>
                        <a:t> PNBP BLU </a:t>
                      </a:r>
                      <a:r>
                        <a:rPr lang="en-US" sz="1600" b="1" kern="1200" dirty="0" err="1">
                          <a:solidFill>
                            <a:schemeClr val="tx1"/>
                          </a:solidFill>
                          <a:effectLst/>
                          <a:latin typeface="Abadi" panose="020B0604020104020204" pitchFamily="34" charset="0"/>
                          <a:ea typeface="+mn-ea"/>
                          <a:cs typeface="+mn-cs"/>
                        </a:rPr>
                        <a:t>terganggu</a:t>
                      </a:r>
                      <a:r>
                        <a:rPr lang="en-US" sz="1600" b="1"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p>
                      <a:pPr algn="just"/>
                      <a:r>
                        <a:rPr lang="en-US" sz="1600" b="0" kern="1200" dirty="0">
                          <a:solidFill>
                            <a:schemeClr val="tx1"/>
                          </a:solidFill>
                          <a:effectLst/>
                          <a:latin typeface="Abadi" panose="020B0604020104020204" pitchFamily="34" charset="0"/>
                          <a:ea typeface="+mn-ea"/>
                          <a:cs typeface="+mn-cs"/>
                        </a:rPr>
                        <a:t>Mohon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dijelaskan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apakah</a:t>
                      </a:r>
                      <a:r>
                        <a:rPr lang="en-US" sz="1600" b="0" kern="1200" dirty="0">
                          <a:solidFill>
                            <a:schemeClr val="tx1"/>
                          </a:solidFill>
                          <a:effectLst/>
                          <a:latin typeface="Abadi" panose="020B0604020104020204" pitchFamily="34" charset="0"/>
                          <a:ea typeface="+mn-ea"/>
                          <a:cs typeface="+mn-cs"/>
                        </a:rPr>
                        <a:t> likelihood ini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justifikasi</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seperti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seberapa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sering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penyelesaian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pekerjaan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terhambat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akibat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dari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Peralatan</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kurang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memadai</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kern="1200" dirty="0">
                        <a:solidFill>
                          <a:schemeClr val="tx1"/>
                        </a:solidFill>
                        <a:effectLst/>
                        <a:latin typeface="Abadi" panose="020B0604020104020204" pitchFamily="34" charset="0"/>
                        <a:ea typeface="+mn-ea"/>
                        <a:cs typeface="+mn-cs"/>
                      </a:endParaRPr>
                    </a:p>
                    <a:p>
                      <a:endParaRPr lang="en-US" sz="1600" b="0" kern="1200" dirty="0">
                        <a:solidFill>
                          <a:schemeClr val="tx1"/>
                        </a:solidFill>
                        <a:effectLst/>
                        <a:latin typeface="Abadi" panose="020B0604020104020204" pitchFamily="34" charset="0"/>
                        <a:ea typeface="+mn-ea"/>
                        <a:cs typeface="+mn-cs"/>
                      </a:endParaRPr>
                    </a:p>
                    <a:p>
                      <a:r>
                        <a:rPr lang="en-US" sz="1600" b="0" kern="1200" dirty="0" err="1">
                          <a:solidFill>
                            <a:schemeClr val="tx1"/>
                          </a:solidFill>
                          <a:effectLst/>
                          <a:latin typeface="Abadi" panose="020B0604020104020204" pitchFamily="34" charset="0"/>
                          <a:ea typeface="+mn-ea"/>
                          <a:cs typeface="+mn-cs"/>
                        </a:rPr>
                        <a:t>Memberikan</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masukan</a:t>
                      </a:r>
                      <a:r>
                        <a:rPr lang="en-US" sz="1600" b="0" kern="1200" dirty="0">
                          <a:solidFill>
                            <a:schemeClr val="tx1"/>
                          </a:solidFill>
                          <a:effectLst/>
                          <a:latin typeface="Abadi" panose="020B0604020104020204" pitchFamily="34" charset="0"/>
                          <a:ea typeface="+mn-ea"/>
                          <a:cs typeface="+mn-cs"/>
                        </a:rPr>
                        <a:t> pada </a:t>
                      </a:r>
                      <a:r>
                        <a:rPr lang="en-US" sz="1600" b="0" kern="1200" dirty="0" err="1">
                          <a:solidFill>
                            <a:schemeClr val="tx1"/>
                          </a:solidFill>
                          <a:effectLst/>
                          <a:latin typeface="Abadi" panose="020B0604020104020204" pitchFamily="34" charset="0"/>
                          <a:ea typeface="+mn-ea"/>
                          <a:cs typeface="+mn-cs"/>
                        </a:rPr>
                        <a:t>rapat</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mencerminkan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frekuensi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terjadinya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realisasinya</a:t>
                      </a:r>
                      <a:r>
                        <a:rPr lang="en-US" sz="1600" b="0" kern="1200" dirty="0">
                          <a:solidFill>
                            <a:schemeClr val="tx1"/>
                          </a:solidFill>
                          <a:effectLst/>
                          <a:latin typeface="Abadi" panose="020B0604020104020204" pitchFamily="34" charset="0"/>
                          <a:ea typeface="+mn-ea"/>
                          <a:cs typeface="+mn-cs"/>
                        </a:rPr>
                        <a:t> ini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menggunakan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a:t>
                      </a:r>
                      <a:r>
                        <a:rPr lang="en-US" sz="1600" b="0" kern="1200" dirty="0">
                          <a:solidFill>
                            <a:schemeClr val="tx1"/>
                          </a:solidFill>
                          <a:effectLst/>
                          <a:latin typeface="Abadi" panose="020B0604020104020204" pitchFamily="34" charset="0"/>
                          <a:ea typeface="+mn-ea"/>
                          <a:cs typeface="+mn-cs"/>
                        </a:rPr>
                        <a:t> risk event</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8767397"/>
                  </a:ext>
                </a:extLst>
              </a:tr>
              <a:tr h="367319">
                <a:tc>
                  <a:txBody>
                    <a:bodyPr/>
                    <a:lstStyle/>
                    <a:p>
                      <a:pPr algn="just"/>
                      <a:r>
                        <a:rPr lang="en-US" sz="1600" b="1" kern="1200" dirty="0">
                          <a:solidFill>
                            <a:schemeClr val="tx1"/>
                          </a:solidFill>
                          <a:effectLst/>
                          <a:latin typeface="Abadi" panose="020B0604020104020204" pitchFamily="34" charset="0"/>
                          <a:ea typeface="+mn-ea"/>
                          <a:cs typeface="+mn-cs"/>
                        </a:rPr>
                        <a:t>R3 </a:t>
                      </a:r>
                      <a:r>
                        <a:rPr lang="en-US" sz="1600" b="1" kern="1200" dirty="0" err="1">
                          <a:solidFill>
                            <a:schemeClr val="tx1"/>
                          </a:solidFill>
                          <a:effectLst/>
                          <a:latin typeface="Abadi" panose="020B0604020104020204" pitchFamily="34" charset="0"/>
                          <a:ea typeface="+mn-ea"/>
                          <a:cs typeface="+mn-cs"/>
                        </a:rPr>
                        <a:t>Kualitas</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rekomendasi</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belum</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sesuai</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standar</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kebijakan</a:t>
                      </a:r>
                      <a:endParaRPr lang="en-ID" sz="1600" b="0" kern="1200" dirty="0">
                        <a:solidFill>
                          <a:schemeClr val="tx1"/>
                        </a:solidFill>
                        <a:effectLst/>
                        <a:latin typeface="Abadi" panose="020B0604020104020204" pitchFamily="34" charset="0"/>
                        <a:ea typeface="+mn-ea"/>
                        <a:cs typeface="+mn-cs"/>
                      </a:endParaRPr>
                    </a:p>
                    <a:p>
                      <a:pPr algn="just"/>
                      <a:r>
                        <a:rPr lang="en-US" sz="1600" b="0" kern="1200" dirty="0">
                          <a:solidFill>
                            <a:schemeClr val="tx1"/>
                          </a:solidFill>
                          <a:effectLst/>
                          <a:latin typeface="Abadi" panose="020B0604020104020204" pitchFamily="34" charset="0"/>
                          <a:ea typeface="+mn-ea"/>
                          <a:cs typeface="+mn-cs"/>
                        </a:rPr>
                        <a:t>Mohon </a:t>
                      </a:r>
                      <a:r>
                        <a:rPr lang="en-US" sz="1600" b="0" kern="1200" dirty="0" err="1">
                          <a:solidFill>
                            <a:schemeClr val="tx1"/>
                          </a:solidFill>
                          <a:effectLst/>
                          <a:latin typeface="Abadi" panose="020B0604020104020204" pitchFamily="34" charset="0"/>
                          <a:ea typeface="+mn-ea"/>
                          <a:cs typeface="+mn-cs"/>
                        </a:rPr>
                        <a:t>diberikan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bukti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bahwa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pernah</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terjadi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rekomendasi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kebijakan</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dihasilkan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belum</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standar</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kebijakan</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saat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ini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berlaku</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kern="1200" dirty="0">
                        <a:solidFill>
                          <a:schemeClr val="tx1"/>
                        </a:solidFill>
                        <a:effectLst/>
                        <a:latin typeface="Abadi" panose="020B0604020104020204" pitchFamily="34" charset="0"/>
                        <a:ea typeface="+mn-ea"/>
                        <a:cs typeface="+mn-cs"/>
                      </a:endParaRPr>
                    </a:p>
                    <a:p>
                      <a:r>
                        <a:rPr lang="en-US" sz="1600" b="0" kern="1200" dirty="0" err="1">
                          <a:solidFill>
                            <a:schemeClr val="tx1"/>
                          </a:solidFill>
                          <a:effectLst/>
                          <a:latin typeface="Abadi" panose="020B0604020104020204" pitchFamily="34" charset="0"/>
                          <a:ea typeface="+mn-ea"/>
                          <a:cs typeface="+mn-cs"/>
                        </a:rPr>
                        <a:t>Memberikan</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masukan</a:t>
                      </a:r>
                      <a:r>
                        <a:rPr lang="en-US" sz="1600" b="0" kern="1200" dirty="0">
                          <a:solidFill>
                            <a:schemeClr val="tx1"/>
                          </a:solidFill>
                          <a:effectLst/>
                          <a:latin typeface="Abadi" panose="020B0604020104020204" pitchFamily="34" charset="0"/>
                          <a:ea typeface="+mn-ea"/>
                          <a:cs typeface="+mn-cs"/>
                        </a:rPr>
                        <a:t> pada </a:t>
                      </a:r>
                      <a:r>
                        <a:rPr lang="en-US" sz="1600" b="0" kern="1200" dirty="0" err="1">
                          <a:solidFill>
                            <a:schemeClr val="tx1"/>
                          </a:solidFill>
                          <a:effectLst/>
                          <a:latin typeface="Abadi" panose="020B0604020104020204" pitchFamily="34" charset="0"/>
                          <a:ea typeface="+mn-ea"/>
                          <a:cs typeface="+mn-cs"/>
                        </a:rPr>
                        <a:t>rapat</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mencerminkan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frekuensi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terjadinya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realisasinya</a:t>
                      </a:r>
                      <a:r>
                        <a:rPr lang="en-US" sz="1600" b="0" kern="1200" dirty="0">
                          <a:solidFill>
                            <a:schemeClr val="tx1"/>
                          </a:solidFill>
                          <a:effectLst/>
                          <a:latin typeface="Abadi" panose="020B0604020104020204" pitchFamily="34" charset="0"/>
                          <a:ea typeface="+mn-ea"/>
                          <a:cs typeface="+mn-cs"/>
                        </a:rPr>
                        <a:t> ini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menggunakan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a:t>
                      </a:r>
                      <a:r>
                        <a:rPr lang="en-US" sz="1600" b="0" kern="1200" dirty="0">
                          <a:solidFill>
                            <a:schemeClr val="tx1"/>
                          </a:solidFill>
                          <a:effectLst/>
                          <a:latin typeface="Abadi" panose="020B0604020104020204" pitchFamily="34" charset="0"/>
                          <a:ea typeface="+mn-ea"/>
                          <a:cs typeface="+mn-cs"/>
                        </a:rPr>
                        <a:t> risk event</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153504"/>
                  </a:ext>
                </a:extLst>
              </a:tr>
              <a:tr h="1285618">
                <a:tc>
                  <a:txBody>
                    <a:bodyPr/>
                    <a:lstStyle/>
                    <a:p>
                      <a:pPr algn="just"/>
                      <a:r>
                        <a:rPr lang="en-US" sz="1600" b="1" kern="1200" dirty="0">
                          <a:solidFill>
                            <a:schemeClr val="tx1"/>
                          </a:solidFill>
                          <a:effectLst/>
                          <a:latin typeface="Abadi" panose="020B0604020104020204" pitchFamily="34" charset="0"/>
                          <a:ea typeface="+mn-ea"/>
                          <a:cs typeface="+mn-cs"/>
                        </a:rPr>
                        <a:t>R4 Hasil </a:t>
                      </a:r>
                      <a:r>
                        <a:rPr lang="en-US" sz="1600" b="1" kern="1200" dirty="0" err="1">
                          <a:solidFill>
                            <a:schemeClr val="tx1"/>
                          </a:solidFill>
                          <a:effectLst/>
                          <a:latin typeface="Abadi" panose="020B0604020104020204" pitchFamily="34" charset="0"/>
                          <a:ea typeface="+mn-ea"/>
                          <a:cs typeface="+mn-cs"/>
                        </a:rPr>
                        <a:t>penilaian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aspek</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layanan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dibawah</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standar</a:t>
                      </a:r>
                      <a:endParaRPr lang="en-ID" sz="1600" b="0" kern="1200" dirty="0">
                        <a:solidFill>
                          <a:schemeClr val="tx1"/>
                        </a:solidFill>
                        <a:effectLst/>
                        <a:latin typeface="Abadi" panose="020B0604020104020204" pitchFamily="34" charset="0"/>
                        <a:ea typeface="+mn-ea"/>
                        <a:cs typeface="+mn-cs"/>
                      </a:endParaRPr>
                    </a:p>
                    <a:p>
                      <a:pPr algn="just"/>
                      <a:r>
                        <a:rPr lang="en-US" sz="1600" b="0" kern="1200" dirty="0">
                          <a:solidFill>
                            <a:schemeClr val="tx1"/>
                          </a:solidFill>
                          <a:effectLst/>
                          <a:latin typeface="Abadi" panose="020B0604020104020204" pitchFamily="34" charset="0"/>
                          <a:ea typeface="+mn-ea"/>
                          <a:cs typeface="+mn-cs"/>
                        </a:rPr>
                        <a:t>Agar </a:t>
                      </a:r>
                      <a:r>
                        <a:rPr lang="en-US" sz="1600" b="0" kern="1200" dirty="0" err="1">
                          <a:solidFill>
                            <a:schemeClr val="tx1"/>
                          </a:solidFill>
                          <a:effectLst/>
                          <a:latin typeface="Abadi" panose="020B0604020104020204" pitchFamily="34" charset="0"/>
                          <a:ea typeface="+mn-ea"/>
                          <a:cs typeface="+mn-cs"/>
                        </a:rPr>
                        <a:t>diberikan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bukti</a:t>
                      </a:r>
                      <a:r>
                        <a:rPr lang="en-US" sz="1600" b="0" kern="1200" dirty="0">
                          <a:solidFill>
                            <a:schemeClr val="tx1"/>
                          </a:solidFill>
                          <a:effectLst/>
                          <a:latin typeface="Abadi" panose="020B0604020104020204" pitchFamily="34" charset="0"/>
                          <a:ea typeface="+mn-ea"/>
                          <a:cs typeface="+mn-cs"/>
                        </a:rPr>
                        <a:t> data juga </a:t>
                      </a:r>
                      <a:r>
                        <a:rPr lang="en-US" sz="1600" b="0" kern="1200" dirty="0" err="1">
                          <a:solidFill>
                            <a:schemeClr val="tx1"/>
                          </a:solidFill>
                          <a:effectLst/>
                          <a:latin typeface="Abadi" panose="020B0604020104020204" pitchFamily="34" charset="0"/>
                          <a:ea typeface="+mn-ea"/>
                          <a:cs typeface="+mn-cs"/>
                        </a:rPr>
                        <a:t>hasil</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penilaian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dilakukan</a:t>
                      </a:r>
                      <a:r>
                        <a:rPr lang="en-US" sz="1600" b="0" kern="1200" dirty="0">
                          <a:solidFill>
                            <a:schemeClr val="tx1"/>
                          </a:solidFill>
                          <a:effectLst/>
                          <a:latin typeface="Abadi" panose="020B0604020104020204" pitchFamily="34" charset="0"/>
                          <a:ea typeface="+mn-ea"/>
                          <a:cs typeface="+mn-cs"/>
                        </a:rPr>
                        <a:t> oleh </a:t>
                      </a:r>
                      <a:r>
                        <a:rPr lang="en-US" sz="1600" b="0" kern="1200" dirty="0" err="1">
                          <a:solidFill>
                            <a:schemeClr val="tx1"/>
                          </a:solidFill>
                          <a:effectLst/>
                          <a:latin typeface="Abadi" panose="020B0604020104020204" pitchFamily="34" charset="0"/>
                          <a:ea typeface="+mn-ea"/>
                          <a:cs typeface="+mn-cs"/>
                        </a:rPr>
                        <a:t>Lemigas</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ternyata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tidak</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 </a:t>
                      </a:r>
                      <a:r>
                        <a:rPr lang="en-US" sz="1600" b="0" kern="1200" dirty="0" err="1">
                          <a:solidFill>
                            <a:schemeClr val="tx1"/>
                          </a:solidFill>
                          <a:effectLst/>
                          <a:latin typeface="Abadi" panose="020B0604020104020204" pitchFamily="34" charset="0"/>
                          <a:ea typeface="+mn-ea"/>
                          <a:cs typeface="+mn-cs"/>
                        </a:rPr>
                        <a:t>dibawah</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standar</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diakibatkan</a:t>
                      </a:r>
                      <a:r>
                        <a:rPr lang="en-US" sz="1600" b="0" kern="1200" dirty="0">
                          <a:solidFill>
                            <a:schemeClr val="tx1"/>
                          </a:solidFill>
                          <a:effectLst/>
                          <a:latin typeface="Abadi" panose="020B0604020104020204" pitchFamily="34" charset="0"/>
                          <a:ea typeface="+mn-ea"/>
                          <a:cs typeface="+mn-cs"/>
                        </a:rPr>
                        <a:t> oleh </a:t>
                      </a:r>
                      <a:r>
                        <a:rPr lang="en-US" sz="1600" b="0" kern="1200" dirty="0" err="1">
                          <a:solidFill>
                            <a:schemeClr val="tx1"/>
                          </a:solidFill>
                          <a:effectLst/>
                          <a:latin typeface="Abadi" panose="020B0604020104020204" pitchFamily="34" charset="0"/>
                          <a:ea typeface="+mn-ea"/>
                          <a:cs typeface="+mn-cs"/>
                        </a:rPr>
                        <a:t>penanganan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pengaduan</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belum</a:t>
                      </a:r>
                      <a:r>
                        <a:rPr lang="en-US" sz="1600" b="0" kern="1200" dirty="0">
                          <a:solidFill>
                            <a:schemeClr val="tx1"/>
                          </a:solidFill>
                          <a:effectLst/>
                          <a:latin typeface="Abadi" panose="020B0604020104020204" pitchFamily="34" charset="0"/>
                          <a:ea typeface="+mn-ea"/>
                          <a:cs typeface="+mn-cs"/>
                        </a:rPr>
                        <a:t> optimal (</a:t>
                      </a:r>
                      <a:r>
                        <a:rPr lang="en-US" sz="1600" b="0" kern="1200" dirty="0" err="1">
                          <a:solidFill>
                            <a:schemeClr val="tx1"/>
                          </a:solidFill>
                          <a:effectLst/>
                          <a:latin typeface="Abadi" panose="020B0604020104020204" pitchFamily="34" charset="0"/>
                          <a:ea typeface="+mn-ea"/>
                          <a:cs typeface="+mn-cs"/>
                        </a:rPr>
                        <a:t>berdasarkan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penyebab</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kern="1200" dirty="0">
                        <a:solidFill>
                          <a:schemeClr val="tx1"/>
                        </a:solidFill>
                        <a:effectLst/>
                        <a:latin typeface="Abadi" panose="020B0604020104020204" pitchFamily="34" charset="0"/>
                        <a:ea typeface="+mn-ea"/>
                        <a:cs typeface="+mn-cs"/>
                      </a:endParaRPr>
                    </a:p>
                    <a:p>
                      <a:r>
                        <a:rPr lang="en-US" sz="1600" b="0" kern="1200" dirty="0" err="1">
                          <a:solidFill>
                            <a:schemeClr val="tx1"/>
                          </a:solidFill>
                          <a:effectLst/>
                          <a:latin typeface="Abadi" panose="020B0604020104020204" pitchFamily="34" charset="0"/>
                          <a:ea typeface="+mn-ea"/>
                          <a:cs typeface="+mn-cs"/>
                        </a:rPr>
                        <a:t>Memberikan</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masukan</a:t>
                      </a:r>
                      <a:r>
                        <a:rPr lang="en-US" sz="1600" b="0" kern="1200" dirty="0">
                          <a:solidFill>
                            <a:schemeClr val="tx1"/>
                          </a:solidFill>
                          <a:effectLst/>
                          <a:latin typeface="Abadi" panose="020B0604020104020204" pitchFamily="34" charset="0"/>
                          <a:ea typeface="+mn-ea"/>
                          <a:cs typeface="+mn-cs"/>
                        </a:rPr>
                        <a:t> pada </a:t>
                      </a:r>
                      <a:r>
                        <a:rPr lang="en-US" sz="1600" b="0" kern="1200" dirty="0" err="1">
                          <a:solidFill>
                            <a:schemeClr val="tx1"/>
                          </a:solidFill>
                          <a:effectLst/>
                          <a:latin typeface="Abadi" panose="020B0604020104020204" pitchFamily="34" charset="0"/>
                          <a:ea typeface="+mn-ea"/>
                          <a:cs typeface="+mn-cs"/>
                        </a:rPr>
                        <a:t>rapat</a:t>
                      </a:r>
                      <a:r>
                        <a:rPr lang="en-US" sz="1600" b="0" kern="1200" dirty="0">
                          <a:solidFill>
                            <a:schemeClr val="tx1"/>
                          </a:solidFill>
                          <a:effectLst/>
                          <a:latin typeface="Abadi" panose="020B0604020104020204" pitchFamily="34" charset="0"/>
                          <a:ea typeface="+mn-ea"/>
                          <a:cs typeface="+mn-cs"/>
                        </a:rPr>
                        <a:t>.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mencerminkan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frekuensi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terjadinya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realisasinya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ini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menggunakan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a:t>
                      </a:r>
                      <a:r>
                        <a:rPr lang="en-US" sz="1600" b="0" kern="1200" dirty="0">
                          <a:solidFill>
                            <a:schemeClr val="tx1"/>
                          </a:solidFill>
                          <a:effectLst/>
                          <a:latin typeface="Abadi" panose="020B0604020104020204" pitchFamily="34" charset="0"/>
                          <a:ea typeface="+mn-ea"/>
                          <a:cs typeface="+mn-cs"/>
                        </a:rPr>
                        <a:t> risk event</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392576"/>
                  </a:ext>
                </a:extLst>
              </a:tr>
              <a:tr h="918299">
                <a:tc>
                  <a:txBody>
                    <a:bodyPr/>
                    <a:lstStyle/>
                    <a:p>
                      <a:r>
                        <a:rPr lang="en-US" sz="1600" b="1" kern="1200" dirty="0" err="1">
                          <a:solidFill>
                            <a:schemeClr val="tx1"/>
                          </a:solidFill>
                          <a:effectLst/>
                          <a:latin typeface="Abadi" panose="020B0604020104020204" pitchFamily="34" charset="0"/>
                          <a:ea typeface="+mn-ea"/>
                          <a:cs typeface="+mn-cs"/>
                        </a:rPr>
                        <a:t>Catatan</a:t>
                      </a:r>
                      <a:r>
                        <a:rPr lang="en-US" sz="1600" b="1" kern="1200" dirty="0">
                          <a:solidFill>
                            <a:schemeClr val="tx1"/>
                          </a:solidFill>
                          <a:effectLst/>
                          <a:latin typeface="Abadi" panose="020B0604020104020204" pitchFamily="34" charset="0"/>
                          <a:ea typeface="+mn-ea"/>
                          <a:cs typeface="+mn-cs"/>
                        </a:rPr>
                        <a:t> </a:t>
                      </a:r>
                      <a:r>
                        <a:rPr lang="en-US" sz="1600" b="1" kern="1200" dirty="0" err="1">
                          <a:solidFill>
                            <a:schemeClr val="tx1"/>
                          </a:solidFill>
                          <a:effectLst/>
                          <a:latin typeface="Abadi" panose="020B0604020104020204" pitchFamily="34" charset="0"/>
                          <a:ea typeface="+mn-ea"/>
                          <a:cs typeface="+mn-cs"/>
                        </a:rPr>
                        <a:t>Umum</a:t>
                      </a:r>
                      <a:r>
                        <a:rPr lang="en-US" sz="1600" b="1" kern="1200" dirty="0">
                          <a:solidFill>
                            <a:schemeClr val="tx1"/>
                          </a:solidFill>
                          <a:effectLst/>
                          <a:latin typeface="Abadi" panose="020B0604020104020204" pitchFamily="34" charset="0"/>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dirty="0">
                          <a:solidFill>
                            <a:schemeClr val="tx1"/>
                          </a:solidFill>
                          <a:effectLst/>
                          <a:latin typeface="Abadi" panose="020B0604020104020204" pitchFamily="34" charset="0"/>
                          <a:ea typeface="+mn-ea"/>
                          <a:cs typeface="+mn-cs"/>
                        </a:rPr>
                        <a:t>Risk register </a:t>
                      </a:r>
                      <a:r>
                        <a:rPr lang="en-US" sz="1600" b="0" kern="1200" dirty="0" err="1">
                          <a:solidFill>
                            <a:schemeClr val="tx1"/>
                          </a:solidFill>
                          <a:effectLst/>
                          <a:latin typeface="Abadi" panose="020B0604020104020204" pitchFamily="34" charset="0"/>
                          <a:ea typeface="+mn-ea"/>
                          <a:cs typeface="+mn-cs"/>
                        </a:rPr>
                        <a:t>Lemigas</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telah</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diisi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deskripsi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monitoringnya</a:t>
                      </a:r>
                      <a:r>
                        <a:rPr lang="en-US" sz="1600" b="0" kern="1200" dirty="0">
                          <a:solidFill>
                            <a:schemeClr val="tx1"/>
                          </a:solidFill>
                          <a:effectLst/>
                          <a:latin typeface="Abadi" panose="020B0604020104020204" pitchFamily="34" charset="0"/>
                          <a:ea typeface="+mn-ea"/>
                          <a:cs typeface="+mn-cs"/>
                        </a:rPr>
                        <a:t> dan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p>
                      <a:pPr marL="285750" indent="-285750" algn="just">
                        <a:buFont typeface="Arial" panose="020B0604020202020204" pitchFamily="34" charset="0"/>
                        <a:buChar char="•"/>
                      </a:pPr>
                      <a:r>
                        <a:rPr lang="en-US" sz="1600" b="0" kern="1200" dirty="0">
                          <a:solidFill>
                            <a:schemeClr val="tx1"/>
                          </a:solidFill>
                          <a:effectLst/>
                          <a:latin typeface="Abadi" panose="020B0604020104020204" pitchFamily="34" charset="0"/>
                          <a:ea typeface="+mn-ea"/>
                          <a:cs typeface="+mn-cs"/>
                        </a:rPr>
                        <a:t>Agar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diberi</a:t>
                      </a:r>
                      <a:r>
                        <a:rPr lang="en-US" sz="1600" b="0" kern="1200" dirty="0">
                          <a:solidFill>
                            <a:schemeClr val="tx1"/>
                          </a:solidFill>
                          <a:effectLst/>
                          <a:latin typeface="Abadi" panose="020B0604020104020204" pitchFamily="34" charset="0"/>
                          <a:ea typeface="+mn-ea"/>
                          <a:cs typeface="+mn-cs"/>
                        </a:rPr>
                        <a:t> input </a:t>
                      </a:r>
                      <a:r>
                        <a:rPr lang="en-US" sz="1600" b="0" kern="1200" dirty="0" err="1">
                          <a:solidFill>
                            <a:schemeClr val="tx1"/>
                          </a:solidFill>
                          <a:effectLst/>
                          <a:latin typeface="Abadi" panose="020B0604020104020204" pitchFamily="34" charset="0"/>
                          <a:ea typeface="+mn-ea"/>
                          <a:cs typeface="+mn-cs"/>
                        </a:rPr>
                        <a:t>mengenai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Risko-risiko</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kerap</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berpotensi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muncul</a:t>
                      </a:r>
                      <a:r>
                        <a:rPr lang="en-US" sz="1600" b="0" kern="1200" dirty="0">
                          <a:solidFill>
                            <a:schemeClr val="tx1"/>
                          </a:solidFill>
                          <a:effectLst/>
                          <a:latin typeface="Abadi" panose="020B0604020104020204" pitchFamily="34" charset="0"/>
                          <a:ea typeface="+mn-ea"/>
                          <a:cs typeface="+mn-cs"/>
                        </a:rPr>
                        <a:t> pada proses </a:t>
                      </a:r>
                      <a:r>
                        <a:rPr lang="en-US" sz="1600" b="0" kern="1200" dirty="0" err="1">
                          <a:solidFill>
                            <a:schemeClr val="tx1"/>
                          </a:solidFill>
                          <a:effectLst/>
                          <a:latin typeface="Abadi" panose="020B0604020104020204" pitchFamily="34" charset="0"/>
                          <a:ea typeface="+mn-ea"/>
                          <a:cs typeface="+mn-cs"/>
                        </a:rPr>
                        <a:t>bisnis</a:t>
                      </a:r>
                      <a:r>
                        <a:rPr lang="en-US" sz="1600" b="0" kern="1200" dirty="0">
                          <a:solidFill>
                            <a:schemeClr val="tx1"/>
                          </a:solidFill>
                          <a:effectLst/>
                          <a:latin typeface="Abadi" panose="020B0604020104020204" pitchFamily="34" charset="0"/>
                          <a:ea typeface="+mn-ea"/>
                          <a:cs typeface="+mn-cs"/>
                        </a:rPr>
                        <a:t> LEMIGAS</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kern="1200" dirty="0">
                        <a:solidFill>
                          <a:schemeClr val="tx1"/>
                        </a:solidFill>
                        <a:effectLst/>
                        <a:latin typeface="Abadi" panose="020B06040201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dirty="0">
                          <a:solidFill>
                            <a:schemeClr val="tx1"/>
                          </a:solidFill>
                          <a:effectLst/>
                          <a:latin typeface="Abadi" panose="020B0604020104020204" pitchFamily="34" charset="0"/>
                          <a:ea typeface="+mn-ea"/>
                          <a:cs typeface="+mn-cs"/>
                        </a:rPr>
                        <a:t>Mohon </a:t>
                      </a: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dicek</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kembali</a:t>
                      </a:r>
                      <a:r>
                        <a:rPr lang="en-US" sz="1600" b="0" kern="1200" dirty="0">
                          <a:solidFill>
                            <a:schemeClr val="tx1"/>
                          </a:solidFill>
                          <a:effectLst/>
                          <a:latin typeface="Abadi" panose="020B0604020104020204" pitchFamily="34" charset="0"/>
                          <a:ea typeface="+mn-ea"/>
                          <a:cs typeface="+mn-cs"/>
                        </a:rPr>
                        <a:t> dan Upload data </a:t>
                      </a:r>
                      <a:r>
                        <a:rPr lang="en-US" sz="1600" b="0" kern="1200" dirty="0" err="1">
                          <a:solidFill>
                            <a:schemeClr val="tx1"/>
                          </a:solidFill>
                          <a:effectLst/>
                          <a:latin typeface="Abadi" panose="020B0604020104020204" pitchFamily="34" charset="0"/>
                          <a:ea typeface="+mn-ea"/>
                          <a:cs typeface="+mn-cs"/>
                        </a:rPr>
                        <a:t>dukung</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Realisasi</a:t>
                      </a:r>
                      <a:r>
                        <a:rPr lang="en-US" sz="1600" b="0" kern="1200" dirty="0">
                          <a:solidFill>
                            <a:schemeClr val="tx1"/>
                          </a:solidFill>
                          <a:effectLst/>
                          <a:latin typeface="Abadi" panose="020B0604020104020204" pitchFamily="34" charset="0"/>
                          <a:ea typeface="+mn-ea"/>
                          <a:cs typeface="+mn-cs"/>
                        </a:rPr>
                        <a:t> Risk Event/</a:t>
                      </a:r>
                      <a:r>
                        <a:rPr lang="en-US" sz="1600" b="0" kern="1200" dirty="0" err="1">
                          <a:solidFill>
                            <a:schemeClr val="tx1"/>
                          </a:solidFill>
                          <a:effectLst/>
                          <a:latin typeface="Abadi" panose="020B0604020104020204" pitchFamily="34" charset="0"/>
                          <a:ea typeface="+mn-ea"/>
                          <a:cs typeface="+mn-cs"/>
                        </a:rPr>
                        <a:t>Uraian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Peristiwa</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Risiko</a:t>
                      </a:r>
                      <a:r>
                        <a:rPr lang="en-US" sz="1600" b="0" kern="1200" dirty="0">
                          <a:solidFill>
                            <a:schemeClr val="tx1"/>
                          </a:solidFill>
                          <a:effectLst/>
                          <a:latin typeface="Abadi" panose="020B0604020104020204" pitchFamily="34" charset="0"/>
                          <a:ea typeface="+mn-ea"/>
                          <a:cs typeface="+mn-cs"/>
                        </a:rPr>
                        <a:t> yang </a:t>
                      </a:r>
                      <a:r>
                        <a:rPr lang="en-US" sz="1600" b="0" kern="1200" dirty="0" err="1">
                          <a:solidFill>
                            <a:schemeClr val="tx1"/>
                          </a:solidFill>
                          <a:effectLst/>
                          <a:latin typeface="Abadi" panose="020B0604020104020204" pitchFamily="34" charset="0"/>
                          <a:ea typeface="+mn-ea"/>
                          <a:cs typeface="+mn-cs"/>
                        </a:rPr>
                        <a:t>terjadi</a:t>
                      </a:r>
                      <a:r>
                        <a:rPr lang="en-US" sz="1600" b="0" kern="1200" dirty="0">
                          <a:solidFill>
                            <a:schemeClr val="tx1"/>
                          </a:solidFill>
                          <a:effectLst/>
                          <a:latin typeface="Abadi" panose="020B0604020104020204" pitchFamily="34" charset="0"/>
                          <a:ea typeface="+mn-ea"/>
                          <a:cs typeface="+mn-cs"/>
                        </a:rPr>
                        <a:t> pada </a:t>
                      </a:r>
                      <a:r>
                        <a:rPr lang="en-US" sz="1600" b="0" kern="1200" dirty="0" err="1">
                          <a:solidFill>
                            <a:schemeClr val="tx1"/>
                          </a:solidFill>
                          <a:effectLst/>
                          <a:latin typeface="Abadi" panose="020B0604020104020204" pitchFamily="34" charset="0"/>
                          <a:ea typeface="+mn-ea"/>
                          <a:cs typeface="+mn-cs"/>
                        </a:rPr>
                        <a:t>tahun</a:t>
                      </a:r>
                      <a:r>
                        <a:rPr lang="en-US" sz="1600" b="0" kern="1200" dirty="0">
                          <a:solidFill>
                            <a:schemeClr val="tx1"/>
                          </a:solidFill>
                          <a:effectLst/>
                          <a:latin typeface="Abadi" panose="020B0604020104020204" pitchFamily="34" charset="0"/>
                          <a:ea typeface="+mn-ea"/>
                          <a:cs typeface="+mn-cs"/>
                        </a:rPr>
                        <a:t> 2022 dan TW I 2023: </a:t>
                      </a:r>
                      <a:r>
                        <a:rPr lang="en-US" sz="1600" b="0" kern="1200" dirty="0">
                          <a:solidFill>
                            <a:schemeClr val="tx1"/>
                          </a:solidFill>
                          <a:effectLst/>
                          <a:latin typeface="Abadi" panose="020B0604020104020204" pitchFamily="34" charset="0"/>
                          <a:ea typeface="+mn-ea"/>
                          <a:cs typeface="+mn-cs"/>
                          <a:hlinkClick r:id="rId3">
                            <a:extLst>
                              <a:ext uri="{A12FA001-AC4F-418D-AE19-62706E023703}">
                                <ahyp:hlinkClr xmlns:ahyp="http://schemas.microsoft.com/office/drawing/2018/hyperlinkcolor" val="tx"/>
                              </a:ext>
                            </a:extLst>
                          </a:hlinkClick>
                        </a:rPr>
                        <a:t>https://bit.ly/417eNfa</a:t>
                      </a:r>
                      <a:endParaRPr lang="en-US" sz="1600" b="0" kern="1200" dirty="0">
                        <a:solidFill>
                          <a:schemeClr val="tx1"/>
                        </a:solidFill>
                        <a:effectLst/>
                        <a:latin typeface="Abadi" panose="020B0604020104020204" pitchFamily="34" charset="0"/>
                        <a:ea typeface="+mn-ea"/>
                        <a:cs typeface="+mn-cs"/>
                      </a:endParaRPr>
                    </a:p>
                    <a:p>
                      <a:pPr marL="285750" indent="-285750">
                        <a:buFont typeface="Arial" panose="020B0604020202020204" pitchFamily="34" charset="0"/>
                        <a:buChar char="•"/>
                      </a:pPr>
                      <a:r>
                        <a:rPr lang="en-US" sz="1600" b="0" kern="1200" dirty="0" err="1">
                          <a:solidFill>
                            <a:schemeClr val="tx1"/>
                          </a:solidFill>
                          <a:effectLst/>
                          <a:latin typeface="Abadi" panose="020B0604020104020204" pitchFamily="34" charset="0"/>
                          <a:ea typeface="+mn-ea"/>
                          <a:cs typeface="+mn-cs"/>
                        </a:rPr>
                        <a:t>Dapat</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menambahkan</a:t>
                      </a:r>
                      <a:r>
                        <a:rPr lang="en-US" sz="1600" b="0" kern="1200" dirty="0">
                          <a:solidFill>
                            <a:schemeClr val="tx1"/>
                          </a:solidFill>
                          <a:effectLst/>
                          <a:latin typeface="Abadi" panose="020B0604020104020204" pitchFamily="34" charset="0"/>
                          <a:ea typeface="+mn-ea"/>
                          <a:cs typeface="+mn-cs"/>
                        </a:rPr>
                        <a:t> RR Proses </a:t>
                      </a:r>
                      <a:r>
                        <a:rPr lang="en-US" sz="1600" b="0" kern="1200" dirty="0" err="1">
                          <a:solidFill>
                            <a:schemeClr val="tx1"/>
                          </a:solidFill>
                          <a:effectLst/>
                          <a:latin typeface="Abadi" panose="020B0604020104020204" pitchFamily="34" charset="0"/>
                          <a:ea typeface="+mn-ea"/>
                          <a:cs typeface="+mn-cs"/>
                        </a:rPr>
                        <a:t>sesuai</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dengan</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Probis</a:t>
                      </a:r>
                      <a:r>
                        <a:rPr lang="en-US" sz="1600" b="0" kern="1200" dirty="0">
                          <a:solidFill>
                            <a:schemeClr val="tx1"/>
                          </a:solidFill>
                          <a:effectLst/>
                          <a:latin typeface="Abadi" panose="020B0604020104020204" pitchFamily="34" charset="0"/>
                          <a:ea typeface="+mn-ea"/>
                          <a:cs typeface="+mn-cs"/>
                        </a:rPr>
                        <a:t> </a:t>
                      </a:r>
                      <a:r>
                        <a:rPr lang="en-US" sz="1600" b="0" kern="1200" dirty="0" err="1">
                          <a:solidFill>
                            <a:schemeClr val="tx1"/>
                          </a:solidFill>
                          <a:effectLst/>
                          <a:latin typeface="Abadi" panose="020B0604020104020204" pitchFamily="34" charset="0"/>
                          <a:ea typeface="+mn-ea"/>
                          <a:cs typeface="+mn-cs"/>
                        </a:rPr>
                        <a:t>Lemigas</a:t>
                      </a:r>
                      <a:r>
                        <a:rPr lang="en-US" sz="1600" b="0" kern="1200" dirty="0">
                          <a:solidFill>
                            <a:schemeClr val="tx1"/>
                          </a:solidFill>
                          <a:effectLst/>
                          <a:latin typeface="Abadi" panose="020B0604020104020204" pitchFamily="34" charset="0"/>
                          <a:ea typeface="+mn-ea"/>
                          <a:cs typeface="+mn-cs"/>
                        </a:rPr>
                        <a:t>. </a:t>
                      </a:r>
                      <a:endParaRPr lang="en-ID" sz="1600" b="0" kern="1200" dirty="0">
                        <a:solidFill>
                          <a:schemeClr val="tx1"/>
                        </a:solidFill>
                        <a:effectLst/>
                        <a:latin typeface="Abadi" panose="020B0604020104020204" pitchFamily="34" charset="0"/>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41441"/>
                  </a:ext>
                </a:extLst>
              </a:tr>
            </a:tbl>
          </a:graphicData>
        </a:graphic>
      </p:graphicFrame>
    </p:spTree>
    <p:extLst>
      <p:ext uri="{BB962C8B-B14F-4D97-AF65-F5344CB8AC3E}">
        <p14:creationId xmlns:p14="http://schemas.microsoft.com/office/powerpoint/2010/main" val="1167276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0">
            <a:extLst>
              <a:ext uri="{FF2B5EF4-FFF2-40B4-BE49-F238E27FC236}">
                <a16:creationId xmlns:a16="http://schemas.microsoft.com/office/drawing/2014/main" id="{C818C0BD-65B2-A744-CFB9-A140419D5898}"/>
              </a:ext>
            </a:extLst>
          </p:cNvPr>
          <p:cNvSpPr/>
          <p:nvPr/>
        </p:nvSpPr>
        <p:spPr>
          <a:xfrm>
            <a:off x="5772727" y="75823"/>
            <a:ext cx="6336146" cy="6380395"/>
          </a:xfrm>
          <a:prstGeom prst="rect">
            <a:avLst/>
          </a:prstGeom>
          <a:blipFill>
            <a:blip r:embed="rId2" cstate="print"/>
            <a:stretch>
              <a:fillRect/>
            </a:stretch>
          </a:blipFill>
        </p:spPr>
        <p:txBody>
          <a:bodyPr wrap="square" lIns="0" tIns="0" rIns="0" bIns="0" rtlCol="0">
            <a:noAutofit/>
          </a:bodyPr>
          <a:lstStyle/>
          <a:p>
            <a:endParaRPr/>
          </a:p>
        </p:txBody>
      </p:sp>
      <p:sp>
        <p:nvSpPr>
          <p:cNvPr id="4" name="Slide Number Placeholder 3">
            <a:extLst>
              <a:ext uri="{FF2B5EF4-FFF2-40B4-BE49-F238E27FC236}">
                <a16:creationId xmlns:a16="http://schemas.microsoft.com/office/drawing/2014/main" id="{5EB028A0-D1F6-4B6F-83E8-17524CF3025B}"/>
              </a:ext>
            </a:extLst>
          </p:cNvPr>
          <p:cNvSpPr>
            <a:spLocks noGrp="1"/>
          </p:cNvSpPr>
          <p:nvPr>
            <p:ph type="sldNum" sz="quarter" idx="12"/>
          </p:nvPr>
        </p:nvSpPr>
        <p:spPr/>
        <p:txBody>
          <a:bodyPr/>
          <a:lstStyle/>
          <a:p>
            <a:fld id="{AEDF8F18-11F1-433E-90CF-9D1BA7D9C3BD}" type="slidenum">
              <a:rPr lang="id-ID" smtClean="0"/>
              <a:t>25</a:t>
            </a:fld>
            <a:endParaRPr lang="id-ID"/>
          </a:p>
        </p:txBody>
      </p:sp>
      <p:sp>
        <p:nvSpPr>
          <p:cNvPr id="8" name="Text Placeholder 2">
            <a:extLst>
              <a:ext uri="{FF2B5EF4-FFF2-40B4-BE49-F238E27FC236}">
                <a16:creationId xmlns:a16="http://schemas.microsoft.com/office/drawing/2014/main" id="{D3EE3B50-8B47-4E3C-853B-00FBA08742D0}"/>
              </a:ext>
            </a:extLst>
          </p:cNvPr>
          <p:cNvSpPr txBox="1">
            <a:spLocks/>
          </p:cNvSpPr>
          <p:nvPr/>
        </p:nvSpPr>
        <p:spPr>
          <a:xfrm>
            <a:off x="381973" y="1742650"/>
            <a:ext cx="4190027" cy="954420"/>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lnSpc>
                <a:spcPct val="80000"/>
              </a:lnSpc>
              <a:spcBef>
                <a:spcPts val="0"/>
              </a:spcBef>
            </a:pPr>
            <a:r>
              <a:rPr lang="en-US" sz="8000" b="1" dirty="0">
                <a:solidFill>
                  <a:schemeClr val="tx1"/>
                </a:solidFill>
                <a:latin typeface="Georgia" charset="0"/>
                <a:ea typeface="Georgia" charset="0"/>
                <a:cs typeface="Georgia" charset="0"/>
              </a:rPr>
              <a:t>Thank You</a:t>
            </a:r>
          </a:p>
        </p:txBody>
      </p:sp>
      <p:sp>
        <p:nvSpPr>
          <p:cNvPr id="10" name="Rectangle 9">
            <a:extLst>
              <a:ext uri="{FF2B5EF4-FFF2-40B4-BE49-F238E27FC236}">
                <a16:creationId xmlns:a16="http://schemas.microsoft.com/office/drawing/2014/main" id="{6063F6E3-30D1-4BA6-8BA6-FBDF84C0774B}"/>
              </a:ext>
            </a:extLst>
          </p:cNvPr>
          <p:cNvSpPr/>
          <p:nvPr/>
        </p:nvSpPr>
        <p:spPr>
          <a:xfrm>
            <a:off x="395880" y="3817185"/>
            <a:ext cx="3264337" cy="428259"/>
          </a:xfrm>
          <a:prstGeom prst="rect">
            <a:avLst/>
          </a:prstGeom>
        </p:spPr>
        <p:txBody>
          <a:bodyPr wrap="square">
            <a:spAutoFit/>
          </a:bodyPr>
          <a:lstStyle/>
          <a:p>
            <a:pPr>
              <a:lnSpc>
                <a:spcPct val="120000"/>
              </a:lnSpc>
            </a:pPr>
            <a:r>
              <a:rPr lang="en-US" sz="2000" b="1" dirty="0" err="1">
                <a:latin typeface="Trebuchet MS" charset="0"/>
                <a:ea typeface="Trebuchet MS" charset="0"/>
                <a:cs typeface="Trebuchet MS" charset="0"/>
              </a:rPr>
              <a:t>www.migas.esdm.go.id</a:t>
            </a:r>
            <a:endParaRPr lang="en-US" sz="2000" b="1" dirty="0">
              <a:latin typeface="Trebuchet MS" charset="0"/>
              <a:ea typeface="Trebuchet MS" charset="0"/>
              <a:cs typeface="Trebuchet MS" charset="0"/>
            </a:endParaRPr>
          </a:p>
        </p:txBody>
      </p:sp>
      <p:sp>
        <p:nvSpPr>
          <p:cNvPr id="11" name="Freeform 113">
            <a:extLst>
              <a:ext uri="{FF2B5EF4-FFF2-40B4-BE49-F238E27FC236}">
                <a16:creationId xmlns:a16="http://schemas.microsoft.com/office/drawing/2014/main" id="{54182E35-7B97-4D3C-B7B2-B4C161D0AF4B}"/>
              </a:ext>
            </a:extLst>
          </p:cNvPr>
          <p:cNvSpPr>
            <a:spLocks noChangeArrowheads="1"/>
          </p:cNvSpPr>
          <p:nvPr/>
        </p:nvSpPr>
        <p:spPr bwMode="auto">
          <a:xfrm>
            <a:off x="8453136" y="3429000"/>
            <a:ext cx="684431" cy="1104874"/>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tx1">
              <a:lumMod val="65000"/>
              <a:lumOff val="35000"/>
            </a:schemeClr>
          </a:solidFill>
          <a:ln w="57150">
            <a:solidFill>
              <a:schemeClr val="bg1">
                <a:lumMod val="95000"/>
              </a:schemeClr>
            </a:solidFill>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sz="1400" dirty="0"/>
          </a:p>
        </p:txBody>
      </p:sp>
      <p:grpSp>
        <p:nvGrpSpPr>
          <p:cNvPr id="12" name="Group 11">
            <a:extLst>
              <a:ext uri="{FF2B5EF4-FFF2-40B4-BE49-F238E27FC236}">
                <a16:creationId xmlns:a16="http://schemas.microsoft.com/office/drawing/2014/main" id="{2700F049-2BE3-4650-AD3A-DB9D031E727F}"/>
              </a:ext>
            </a:extLst>
          </p:cNvPr>
          <p:cNvGrpSpPr/>
          <p:nvPr/>
        </p:nvGrpSpPr>
        <p:grpSpPr>
          <a:xfrm>
            <a:off x="6060257" y="4926654"/>
            <a:ext cx="2880698" cy="1267864"/>
            <a:chOff x="13060938" y="7334899"/>
            <a:chExt cx="4253974" cy="1872274"/>
          </a:xfrm>
          <a:solidFill>
            <a:srgbClr val="FFFF00"/>
          </a:solidFill>
        </p:grpSpPr>
        <p:sp>
          <p:nvSpPr>
            <p:cNvPr id="13" name="Speech Bubble: Rectangle 12">
              <a:extLst>
                <a:ext uri="{FF2B5EF4-FFF2-40B4-BE49-F238E27FC236}">
                  <a16:creationId xmlns:a16="http://schemas.microsoft.com/office/drawing/2014/main" id="{5ABDD1FA-24D3-4DAB-8575-7F5DC27612BF}"/>
                </a:ext>
              </a:extLst>
            </p:cNvPr>
            <p:cNvSpPr/>
            <p:nvPr/>
          </p:nvSpPr>
          <p:spPr>
            <a:xfrm>
              <a:off x="13060938" y="7334899"/>
              <a:ext cx="4253974" cy="1872274"/>
            </a:xfrm>
            <a:prstGeom prst="wedgeRectCallout">
              <a:avLst>
                <a:gd name="adj1" fmla="val 35677"/>
                <a:gd name="adj2" fmla="val -90581"/>
              </a:avLst>
            </a:prstGeom>
            <a:solidFill>
              <a:srgbClr val="FFD72D"/>
            </a:solidFill>
            <a:ln>
              <a:noFill/>
            </a:ln>
            <a:effectLst>
              <a:outerShdw blurRad="1270000" dist="520700" dir="11400000" sx="90000" sy="9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p>
          </p:txBody>
        </p:sp>
        <p:grpSp>
          <p:nvGrpSpPr>
            <p:cNvPr id="14" name="Group 13">
              <a:extLst>
                <a:ext uri="{FF2B5EF4-FFF2-40B4-BE49-F238E27FC236}">
                  <a16:creationId xmlns:a16="http://schemas.microsoft.com/office/drawing/2014/main" id="{A43096ED-B9FF-4EC0-93CF-A9E7A8223F07}"/>
                </a:ext>
              </a:extLst>
            </p:cNvPr>
            <p:cNvGrpSpPr/>
            <p:nvPr/>
          </p:nvGrpSpPr>
          <p:grpSpPr>
            <a:xfrm>
              <a:off x="13136370" y="7536697"/>
              <a:ext cx="3963528" cy="1629312"/>
              <a:chOff x="1069924" y="7776101"/>
              <a:chExt cx="3963528" cy="1629312"/>
            </a:xfrm>
            <a:grpFill/>
          </p:grpSpPr>
          <p:sp>
            <p:nvSpPr>
              <p:cNvPr id="15" name="Freeform 2">
                <a:extLst>
                  <a:ext uri="{FF2B5EF4-FFF2-40B4-BE49-F238E27FC236}">
                    <a16:creationId xmlns:a16="http://schemas.microsoft.com/office/drawing/2014/main" id="{06A69743-C1C6-4C26-B00E-EE69675A207B}"/>
                  </a:ext>
                </a:extLst>
              </p:cNvPr>
              <p:cNvSpPr>
                <a:spLocks noChangeArrowheads="1"/>
              </p:cNvSpPr>
              <p:nvPr/>
            </p:nvSpPr>
            <p:spPr bwMode="auto">
              <a:xfrm>
                <a:off x="1353319" y="7776101"/>
                <a:ext cx="475947" cy="768317"/>
              </a:xfrm>
              <a:custGeom>
                <a:avLst/>
                <a:gdLst>
                  <a:gd name="T0" fmla="*/ 55786 w 249"/>
                  <a:gd name="T1" fmla="*/ 0 h 400"/>
                  <a:gd name="T2" fmla="*/ 55786 w 249"/>
                  <a:gd name="T3" fmla="*/ 0 h 400"/>
                  <a:gd name="T4" fmla="*/ 0 w 249"/>
                  <a:gd name="T5" fmla="*/ 56059 h 400"/>
                  <a:gd name="T6" fmla="*/ 55786 w 249"/>
                  <a:gd name="T7" fmla="*/ 178940 h 400"/>
                  <a:gd name="T8" fmla="*/ 110679 w 249"/>
                  <a:gd name="T9" fmla="*/ 56059 h 400"/>
                  <a:gd name="T10" fmla="*/ 55786 w 249"/>
                  <a:gd name="T11" fmla="*/ 0 h 400"/>
                  <a:gd name="T12" fmla="*/ 55786 w 249"/>
                  <a:gd name="T13" fmla="*/ 87900 h 400"/>
                  <a:gd name="T14" fmla="*/ 55786 w 249"/>
                  <a:gd name="T15" fmla="*/ 87900 h 400"/>
                  <a:gd name="T16" fmla="*/ 23653 w 249"/>
                  <a:gd name="T17" fmla="*/ 56059 h 400"/>
                  <a:gd name="T18" fmla="*/ 55786 w 249"/>
                  <a:gd name="T19" fmla="*/ 24217 h 400"/>
                  <a:gd name="T20" fmla="*/ 87026 w 249"/>
                  <a:gd name="T21" fmla="*/ 56059 h 400"/>
                  <a:gd name="T22" fmla="*/ 55786 w 249"/>
                  <a:gd name="T23" fmla="*/ 87900 h 4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sz="1400" dirty="0">
                  <a:solidFill>
                    <a:schemeClr val="bg1"/>
                  </a:solidFill>
                </a:endParaRPr>
              </a:p>
            </p:txBody>
          </p:sp>
          <p:sp>
            <p:nvSpPr>
              <p:cNvPr id="16" name="Rectangle 15">
                <a:extLst>
                  <a:ext uri="{FF2B5EF4-FFF2-40B4-BE49-F238E27FC236}">
                    <a16:creationId xmlns:a16="http://schemas.microsoft.com/office/drawing/2014/main" id="{F6F59C22-DC18-4A84-BFD4-64717929D6F9}"/>
                  </a:ext>
                </a:extLst>
              </p:cNvPr>
              <p:cNvSpPr/>
              <p:nvPr/>
            </p:nvSpPr>
            <p:spPr>
              <a:xfrm flipH="1">
                <a:off x="1069924" y="8450967"/>
                <a:ext cx="3963528" cy="954446"/>
              </a:xfrm>
              <a:prstGeom prst="rect">
                <a:avLst/>
              </a:prstGeom>
              <a:noFill/>
            </p:spPr>
            <p:txBody>
              <a:bodyPr wrap="square">
                <a:spAutoFit/>
              </a:bodyPr>
              <a:lstStyle/>
              <a:p>
                <a:pPr>
                  <a:spcBef>
                    <a:spcPts val="1200"/>
                  </a:spcBef>
                </a:pPr>
                <a:r>
                  <a:rPr lang="en-US" sz="1200" dirty="0">
                    <a:latin typeface="Trebuchet MS" charset="0"/>
                    <a:ea typeface="Trebuchet MS" charset="0"/>
                    <a:cs typeface="Trebuchet MS" charset="0"/>
                  </a:rPr>
                  <a:t>GEDUNG IBNU SUTOWO</a:t>
                </a:r>
                <a:br>
                  <a:rPr lang="en-US" sz="1200" dirty="0">
                    <a:latin typeface="Trebuchet MS" charset="0"/>
                    <a:ea typeface="Trebuchet MS" charset="0"/>
                    <a:cs typeface="Trebuchet MS" charset="0"/>
                  </a:rPr>
                </a:br>
                <a:r>
                  <a:rPr lang="en-US" sz="1200" dirty="0">
                    <a:latin typeface="Trebuchet MS" charset="0"/>
                    <a:ea typeface="Trebuchet MS" charset="0"/>
                    <a:cs typeface="Trebuchet MS" charset="0"/>
                  </a:rPr>
                  <a:t>JL. H.R RASUNA SAID KAV. B-5, JAKARTA 12910</a:t>
                </a:r>
              </a:p>
            </p:txBody>
          </p:sp>
          <p:sp>
            <p:nvSpPr>
              <p:cNvPr id="17" name="TextBox 16">
                <a:extLst>
                  <a:ext uri="{FF2B5EF4-FFF2-40B4-BE49-F238E27FC236}">
                    <a16:creationId xmlns:a16="http://schemas.microsoft.com/office/drawing/2014/main" id="{DF7E36A8-5F2F-4C66-BC70-D5D86637ECA9}"/>
                  </a:ext>
                </a:extLst>
              </p:cNvPr>
              <p:cNvSpPr txBox="1"/>
              <p:nvPr/>
            </p:nvSpPr>
            <p:spPr>
              <a:xfrm>
                <a:off x="1979261" y="7900789"/>
                <a:ext cx="1522570" cy="545398"/>
              </a:xfrm>
              <a:prstGeom prst="rect">
                <a:avLst/>
              </a:prstGeom>
              <a:noFill/>
            </p:spPr>
            <p:txBody>
              <a:bodyPr wrap="none" rtlCol="0">
                <a:spAutoFit/>
              </a:bodyPr>
              <a:lstStyle/>
              <a:p>
                <a:r>
                  <a:rPr lang="en-US" b="1" dirty="0">
                    <a:latin typeface="Trebuchet MS" charset="0"/>
                    <a:ea typeface="Trebuchet MS" charset="0"/>
                    <a:cs typeface="Trebuchet MS" charset="0"/>
                  </a:rPr>
                  <a:t>Address</a:t>
                </a:r>
                <a:endParaRPr lang="id-ID" b="1" dirty="0">
                  <a:latin typeface="Trebuchet MS" charset="0"/>
                  <a:ea typeface="Trebuchet MS" charset="0"/>
                  <a:cs typeface="Trebuchet MS" charset="0"/>
                </a:endParaRPr>
              </a:p>
            </p:txBody>
          </p:sp>
        </p:grpSp>
      </p:grpSp>
      <p:sp>
        <p:nvSpPr>
          <p:cNvPr id="18" name="TextBox 17">
            <a:extLst>
              <a:ext uri="{FF2B5EF4-FFF2-40B4-BE49-F238E27FC236}">
                <a16:creationId xmlns:a16="http://schemas.microsoft.com/office/drawing/2014/main" id="{EBA3EB5E-9F1C-4AEB-9511-86BF1A17636B}"/>
              </a:ext>
            </a:extLst>
          </p:cNvPr>
          <p:cNvSpPr txBox="1"/>
          <p:nvPr/>
        </p:nvSpPr>
        <p:spPr>
          <a:xfrm>
            <a:off x="871873" y="5067261"/>
            <a:ext cx="5091804" cy="584775"/>
          </a:xfrm>
          <a:prstGeom prst="rect">
            <a:avLst/>
          </a:prstGeom>
          <a:noFill/>
        </p:spPr>
        <p:txBody>
          <a:bodyPr wrap="square" rtlCol="0">
            <a:spAutoFit/>
          </a:bodyPr>
          <a:lstStyle/>
          <a:p>
            <a:r>
              <a:rPr lang="en-US" sz="1600" dirty="0">
                <a:latin typeface="Trebuchet MS" panose="020B0603020202020204" pitchFamily="34" charset="0"/>
                <a:ea typeface="Georgia" charset="0"/>
                <a:cs typeface="Georgia" charset="0"/>
              </a:rPr>
              <a:t>Halo </a:t>
            </a:r>
            <a:r>
              <a:rPr lang="en-US" sz="1600" dirty="0" err="1">
                <a:latin typeface="Trebuchet MS" panose="020B0603020202020204" pitchFamily="34" charset="0"/>
                <a:ea typeface="Georgia" charset="0"/>
                <a:cs typeface="Georgia" charset="0"/>
              </a:rPr>
              <a:t>Migas</a:t>
            </a:r>
            <a:br>
              <a:rPr lang="en-US" sz="1600" dirty="0">
                <a:latin typeface="Trebuchet MS" panose="020B0603020202020204" pitchFamily="34" charset="0"/>
                <a:ea typeface="Georgia" charset="0"/>
                <a:cs typeface="Georgia" charset="0"/>
              </a:rPr>
            </a:br>
            <a:r>
              <a:rPr lang="en-US" sz="1600" dirty="0" err="1">
                <a:latin typeface="Trebuchet MS" panose="020B0603020202020204" pitchFamily="34" charset="0"/>
                <a:ea typeface="Georgia" charset="0"/>
                <a:cs typeface="Georgia" charset="0"/>
              </a:rPr>
              <a:t>Ditjen</a:t>
            </a:r>
            <a:r>
              <a:rPr lang="en-US" sz="1600" dirty="0">
                <a:latin typeface="Trebuchet MS" panose="020B0603020202020204" pitchFamily="34" charset="0"/>
                <a:ea typeface="Georgia" charset="0"/>
                <a:cs typeface="Georgia" charset="0"/>
              </a:rPr>
              <a:t> </a:t>
            </a:r>
            <a:r>
              <a:rPr lang="en-US" sz="1600" dirty="0" err="1">
                <a:latin typeface="Trebuchet MS" panose="020B0603020202020204" pitchFamily="34" charset="0"/>
                <a:ea typeface="Georgia" charset="0"/>
                <a:cs typeface="Georgia" charset="0"/>
              </a:rPr>
              <a:t>Migas</a:t>
            </a:r>
            <a:endParaRPr lang="id-ID" sz="1600" dirty="0">
              <a:latin typeface="Trebuchet MS" panose="020B0603020202020204" pitchFamily="34" charset="0"/>
              <a:ea typeface="Georgia" charset="0"/>
              <a:cs typeface="Georgia" charset="0"/>
            </a:endParaRPr>
          </a:p>
        </p:txBody>
      </p:sp>
      <p:sp>
        <p:nvSpPr>
          <p:cNvPr id="19" name="TextBox 18">
            <a:extLst>
              <a:ext uri="{FF2B5EF4-FFF2-40B4-BE49-F238E27FC236}">
                <a16:creationId xmlns:a16="http://schemas.microsoft.com/office/drawing/2014/main" id="{E1ED7191-B890-47D4-9B16-6BDD5128C4B0}"/>
              </a:ext>
            </a:extLst>
          </p:cNvPr>
          <p:cNvSpPr txBox="1"/>
          <p:nvPr/>
        </p:nvSpPr>
        <p:spPr>
          <a:xfrm>
            <a:off x="860585" y="5827527"/>
            <a:ext cx="3546783" cy="338554"/>
          </a:xfrm>
          <a:prstGeom prst="rect">
            <a:avLst/>
          </a:prstGeom>
          <a:noFill/>
        </p:spPr>
        <p:txBody>
          <a:bodyPr wrap="square" rtlCol="0">
            <a:spAutoFit/>
          </a:bodyPr>
          <a:lstStyle/>
          <a:p>
            <a:r>
              <a:rPr lang="id-ID" sz="1600" dirty="0">
                <a:latin typeface="Trebuchet MS" panose="020B0603020202020204" pitchFamily="34" charset="0"/>
                <a:ea typeface="Georgia" charset="0"/>
                <a:cs typeface="Georgia" charset="0"/>
              </a:rPr>
              <a:t>@</a:t>
            </a:r>
            <a:r>
              <a:rPr lang="en-US" sz="1600" dirty="0" err="1">
                <a:latin typeface="Trebuchet MS" panose="020B0603020202020204" pitchFamily="34" charset="0"/>
                <a:ea typeface="Georgia" charset="0"/>
                <a:cs typeface="Georgia" charset="0"/>
              </a:rPr>
              <a:t>halomigas</a:t>
            </a:r>
            <a:endParaRPr lang="id-ID" sz="1600" dirty="0">
              <a:latin typeface="Trebuchet MS" panose="020B0603020202020204" pitchFamily="34" charset="0"/>
              <a:ea typeface="Georgia" charset="0"/>
              <a:cs typeface="Georgia" charset="0"/>
            </a:endParaRPr>
          </a:p>
        </p:txBody>
      </p:sp>
      <p:sp>
        <p:nvSpPr>
          <p:cNvPr id="20" name="TextBox 19">
            <a:extLst>
              <a:ext uri="{FF2B5EF4-FFF2-40B4-BE49-F238E27FC236}">
                <a16:creationId xmlns:a16="http://schemas.microsoft.com/office/drawing/2014/main" id="{0742D2EB-A565-4459-B097-37B70998B553}"/>
              </a:ext>
            </a:extLst>
          </p:cNvPr>
          <p:cNvSpPr txBox="1"/>
          <p:nvPr/>
        </p:nvSpPr>
        <p:spPr>
          <a:xfrm>
            <a:off x="3987409" y="5117892"/>
            <a:ext cx="2117279" cy="338554"/>
          </a:xfrm>
          <a:prstGeom prst="rect">
            <a:avLst/>
          </a:prstGeom>
          <a:noFill/>
        </p:spPr>
        <p:txBody>
          <a:bodyPr wrap="square" rtlCol="0">
            <a:spAutoFit/>
          </a:bodyPr>
          <a:lstStyle/>
          <a:p>
            <a:r>
              <a:rPr lang="en-US" sz="1600" dirty="0">
                <a:latin typeface="Trebuchet MS" panose="020B0603020202020204" pitchFamily="34" charset="0"/>
                <a:ea typeface="Georgia" charset="0"/>
                <a:cs typeface="Georgia" charset="0"/>
              </a:rPr>
              <a:t>@</a:t>
            </a:r>
            <a:r>
              <a:rPr lang="en-US" sz="1600" dirty="0" err="1">
                <a:latin typeface="Trebuchet MS" panose="020B0603020202020204" pitchFamily="34" charset="0"/>
                <a:ea typeface="Georgia" charset="0"/>
                <a:cs typeface="Georgia" charset="0"/>
              </a:rPr>
              <a:t>halomigas</a:t>
            </a:r>
            <a:endParaRPr lang="id-ID" sz="1600" dirty="0">
              <a:latin typeface="Trebuchet MS" panose="020B0603020202020204" pitchFamily="34" charset="0"/>
              <a:ea typeface="Georgia" charset="0"/>
              <a:cs typeface="Georgia" charset="0"/>
            </a:endParaRPr>
          </a:p>
        </p:txBody>
      </p:sp>
      <p:sp>
        <p:nvSpPr>
          <p:cNvPr id="21" name="TextBox 20">
            <a:extLst>
              <a:ext uri="{FF2B5EF4-FFF2-40B4-BE49-F238E27FC236}">
                <a16:creationId xmlns:a16="http://schemas.microsoft.com/office/drawing/2014/main" id="{56A5263C-0A3A-4139-B2F0-FF4BF6D4362C}"/>
              </a:ext>
            </a:extLst>
          </p:cNvPr>
          <p:cNvSpPr txBox="1"/>
          <p:nvPr/>
        </p:nvSpPr>
        <p:spPr>
          <a:xfrm>
            <a:off x="3959159" y="5694803"/>
            <a:ext cx="2800286" cy="584775"/>
          </a:xfrm>
          <a:prstGeom prst="rect">
            <a:avLst/>
          </a:prstGeom>
          <a:noFill/>
        </p:spPr>
        <p:txBody>
          <a:bodyPr wrap="square" rtlCol="0">
            <a:spAutoFit/>
          </a:bodyPr>
          <a:lstStyle/>
          <a:p>
            <a:r>
              <a:rPr lang="en-US" sz="1600" dirty="0">
                <a:latin typeface="Trebuchet MS" panose="020B0603020202020204" pitchFamily="34" charset="0"/>
              </a:rPr>
              <a:t>Halo </a:t>
            </a:r>
            <a:r>
              <a:rPr lang="en-US" sz="1600" dirty="0" err="1">
                <a:latin typeface="Trebuchet MS" panose="020B0603020202020204" pitchFamily="34" charset="0"/>
              </a:rPr>
              <a:t>Migas</a:t>
            </a:r>
            <a:br>
              <a:rPr lang="en-US" sz="1600" dirty="0">
                <a:latin typeface="Trebuchet MS" panose="020B0603020202020204" pitchFamily="34" charset="0"/>
              </a:rPr>
            </a:br>
            <a:r>
              <a:rPr lang="en-US" sz="1600" dirty="0" err="1">
                <a:latin typeface="Trebuchet MS" panose="020B0603020202020204" pitchFamily="34" charset="0"/>
              </a:rPr>
              <a:t>Ditjen</a:t>
            </a:r>
            <a:r>
              <a:rPr lang="en-US" sz="1600" dirty="0">
                <a:latin typeface="Trebuchet MS" panose="020B0603020202020204" pitchFamily="34" charset="0"/>
              </a:rPr>
              <a:t> </a:t>
            </a:r>
            <a:r>
              <a:rPr lang="en-US" sz="1600" dirty="0" err="1">
                <a:latin typeface="Trebuchet MS" panose="020B0603020202020204" pitchFamily="34" charset="0"/>
              </a:rPr>
              <a:t>Migas</a:t>
            </a:r>
            <a:endParaRPr lang="id-ID" sz="1600" dirty="0">
              <a:latin typeface="Trebuchet MS" panose="020B0603020202020204" pitchFamily="34" charset="0"/>
            </a:endParaRPr>
          </a:p>
        </p:txBody>
      </p:sp>
      <p:grpSp>
        <p:nvGrpSpPr>
          <p:cNvPr id="22" name="Group 21">
            <a:extLst>
              <a:ext uri="{FF2B5EF4-FFF2-40B4-BE49-F238E27FC236}">
                <a16:creationId xmlns:a16="http://schemas.microsoft.com/office/drawing/2014/main" id="{08F2D9EB-6D20-4F81-82BC-C8B1101A0308}"/>
              </a:ext>
            </a:extLst>
          </p:cNvPr>
          <p:cNvGrpSpPr/>
          <p:nvPr/>
        </p:nvGrpSpPr>
        <p:grpSpPr>
          <a:xfrm>
            <a:off x="472902" y="5207912"/>
            <a:ext cx="325832" cy="325286"/>
            <a:chOff x="4562132" y="5462534"/>
            <a:chExt cx="281333" cy="280862"/>
          </a:xfrm>
        </p:grpSpPr>
        <p:sp>
          <p:nvSpPr>
            <p:cNvPr id="23" name="Rectangle 90">
              <a:extLst>
                <a:ext uri="{FF2B5EF4-FFF2-40B4-BE49-F238E27FC236}">
                  <a16:creationId xmlns:a16="http://schemas.microsoft.com/office/drawing/2014/main" id="{C092767D-A9B5-4A73-8A73-4A28591FE00C}"/>
                </a:ext>
              </a:extLst>
            </p:cNvPr>
            <p:cNvSpPr>
              <a:spLocks noChangeArrowheads="1"/>
            </p:cNvSpPr>
            <p:nvPr/>
          </p:nvSpPr>
          <p:spPr bwMode="auto">
            <a:xfrm>
              <a:off x="4562132" y="5462534"/>
              <a:ext cx="281333" cy="280862"/>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E6B96107-E91B-4EB0-A850-E45142F3DC6E}"/>
                </a:ext>
              </a:extLst>
            </p:cNvPr>
            <p:cNvSpPr>
              <a:spLocks noChangeArrowheads="1"/>
            </p:cNvSpPr>
            <p:nvPr/>
          </p:nvSpPr>
          <p:spPr bwMode="auto">
            <a:xfrm>
              <a:off x="4664782" y="5519303"/>
              <a:ext cx="76288" cy="164496"/>
            </a:xfrm>
            <a:custGeom>
              <a:avLst/>
              <a:gdLst>
                <a:gd name="T0" fmla="*/ 101238 w 284"/>
                <a:gd name="T1" fmla="*/ 2522 h 608"/>
                <a:gd name="T2" fmla="*/ 101238 w 284"/>
                <a:gd name="T3" fmla="*/ 2522 h 608"/>
                <a:gd name="T4" fmla="*/ 101238 w 284"/>
                <a:gd name="T5" fmla="*/ 38194 h 608"/>
                <a:gd name="T6" fmla="*/ 70831 w 284"/>
                <a:gd name="T7" fmla="*/ 45761 h 608"/>
                <a:gd name="T8" fmla="*/ 68327 w 284"/>
                <a:gd name="T9" fmla="*/ 76388 h 608"/>
                <a:gd name="T10" fmla="*/ 101238 w 284"/>
                <a:gd name="T11" fmla="*/ 76388 h 608"/>
                <a:gd name="T12" fmla="*/ 96230 w 284"/>
                <a:gd name="T13" fmla="*/ 112060 h 608"/>
                <a:gd name="T14" fmla="*/ 68327 w 284"/>
                <a:gd name="T15" fmla="*/ 112060 h 608"/>
                <a:gd name="T16" fmla="*/ 68327 w 284"/>
                <a:gd name="T17" fmla="*/ 218715 h 608"/>
                <a:gd name="T18" fmla="*/ 20391 w 284"/>
                <a:gd name="T19" fmla="*/ 218715 h 608"/>
                <a:gd name="T20" fmla="*/ 20391 w 284"/>
                <a:gd name="T21" fmla="*/ 112060 h 608"/>
                <a:gd name="T22" fmla="*/ 0 w 284"/>
                <a:gd name="T23" fmla="*/ 112060 h 608"/>
                <a:gd name="T24" fmla="*/ 0 w 284"/>
                <a:gd name="T25" fmla="*/ 76388 h 608"/>
                <a:gd name="T26" fmla="*/ 20391 w 284"/>
                <a:gd name="T27" fmla="*/ 76388 h 608"/>
                <a:gd name="T28" fmla="*/ 35773 w 284"/>
                <a:gd name="T29" fmla="*/ 15133 h 608"/>
                <a:gd name="T30" fmla="*/ 101238 w 284"/>
                <a:gd name="T31" fmla="*/ 2522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84" h="608">
                  <a:moveTo>
                    <a:pt x="283" y="7"/>
                  </a:moveTo>
                  <a:lnTo>
                    <a:pt x="283" y="7"/>
                  </a:lnTo>
                  <a:cubicBezTo>
                    <a:pt x="283" y="42"/>
                    <a:pt x="283" y="106"/>
                    <a:pt x="283" y="106"/>
                  </a:cubicBezTo>
                  <a:cubicBezTo>
                    <a:pt x="283" y="106"/>
                    <a:pt x="213" y="99"/>
                    <a:pt x="198" y="127"/>
                  </a:cubicBezTo>
                  <a:cubicBezTo>
                    <a:pt x="184" y="141"/>
                    <a:pt x="191" y="183"/>
                    <a:pt x="191" y="212"/>
                  </a:cubicBezTo>
                  <a:cubicBezTo>
                    <a:pt x="220" y="212"/>
                    <a:pt x="255" y="212"/>
                    <a:pt x="283" y="212"/>
                  </a:cubicBezTo>
                  <a:cubicBezTo>
                    <a:pt x="276" y="254"/>
                    <a:pt x="269" y="275"/>
                    <a:pt x="269" y="311"/>
                  </a:cubicBezTo>
                  <a:cubicBezTo>
                    <a:pt x="241" y="311"/>
                    <a:pt x="191" y="311"/>
                    <a:pt x="191" y="311"/>
                  </a:cubicBezTo>
                  <a:cubicBezTo>
                    <a:pt x="191" y="607"/>
                    <a:pt x="191" y="607"/>
                    <a:pt x="191" y="607"/>
                  </a:cubicBezTo>
                  <a:cubicBezTo>
                    <a:pt x="191" y="607"/>
                    <a:pt x="100" y="607"/>
                    <a:pt x="57" y="607"/>
                  </a:cubicBezTo>
                  <a:cubicBezTo>
                    <a:pt x="57" y="516"/>
                    <a:pt x="57" y="410"/>
                    <a:pt x="57" y="311"/>
                  </a:cubicBezTo>
                  <a:cubicBezTo>
                    <a:pt x="36" y="311"/>
                    <a:pt x="22" y="311"/>
                    <a:pt x="0" y="311"/>
                  </a:cubicBezTo>
                  <a:cubicBezTo>
                    <a:pt x="0" y="275"/>
                    <a:pt x="0" y="247"/>
                    <a:pt x="0" y="212"/>
                  </a:cubicBezTo>
                  <a:cubicBezTo>
                    <a:pt x="22" y="212"/>
                    <a:pt x="36" y="212"/>
                    <a:pt x="57" y="212"/>
                  </a:cubicBezTo>
                  <a:cubicBezTo>
                    <a:pt x="64" y="148"/>
                    <a:pt x="64" y="78"/>
                    <a:pt x="100" y="42"/>
                  </a:cubicBezTo>
                  <a:cubicBezTo>
                    <a:pt x="135" y="0"/>
                    <a:pt x="170" y="7"/>
                    <a:pt x="283" y="7"/>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grpSp>
      <p:grpSp>
        <p:nvGrpSpPr>
          <p:cNvPr id="26" name="Group 25">
            <a:extLst>
              <a:ext uri="{FF2B5EF4-FFF2-40B4-BE49-F238E27FC236}">
                <a16:creationId xmlns:a16="http://schemas.microsoft.com/office/drawing/2014/main" id="{9D3BA69C-5924-4EF5-9E72-B17254827164}"/>
              </a:ext>
            </a:extLst>
          </p:cNvPr>
          <p:cNvGrpSpPr/>
          <p:nvPr/>
        </p:nvGrpSpPr>
        <p:grpSpPr>
          <a:xfrm>
            <a:off x="509019" y="5830392"/>
            <a:ext cx="325832" cy="325286"/>
            <a:chOff x="3003551" y="1727200"/>
            <a:chExt cx="947738" cy="946150"/>
          </a:xfrm>
        </p:grpSpPr>
        <p:sp>
          <p:nvSpPr>
            <p:cNvPr id="27" name="Rectangle 114">
              <a:extLst>
                <a:ext uri="{FF2B5EF4-FFF2-40B4-BE49-F238E27FC236}">
                  <a16:creationId xmlns:a16="http://schemas.microsoft.com/office/drawing/2014/main" id="{E3354754-86C5-4B41-898F-B91B32E1C5A1}"/>
                </a:ext>
              </a:extLst>
            </p:cNvPr>
            <p:cNvSpPr>
              <a:spLocks noChangeArrowheads="1"/>
            </p:cNvSpPr>
            <p:nvPr/>
          </p:nvSpPr>
          <p:spPr bwMode="auto">
            <a:xfrm>
              <a:off x="3003551" y="1727200"/>
              <a:ext cx="947738" cy="946150"/>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15">
              <a:extLst>
                <a:ext uri="{FF2B5EF4-FFF2-40B4-BE49-F238E27FC236}">
                  <a16:creationId xmlns:a16="http://schemas.microsoft.com/office/drawing/2014/main" id="{3C33F2A3-B70F-487C-869A-7C36927FAEF0}"/>
                </a:ext>
              </a:extLst>
            </p:cNvPr>
            <p:cNvSpPr>
              <a:spLocks/>
            </p:cNvSpPr>
            <p:nvPr/>
          </p:nvSpPr>
          <p:spPr bwMode="auto">
            <a:xfrm>
              <a:off x="3228334" y="2003015"/>
              <a:ext cx="493254" cy="401122"/>
            </a:xfrm>
            <a:custGeom>
              <a:avLst/>
              <a:gdLst>
                <a:gd name="T0" fmla="*/ 93 w 1317"/>
                <a:gd name="T1" fmla="*/ 1000 h 1069"/>
                <a:gd name="T2" fmla="*/ 220 w 1317"/>
                <a:gd name="T3" fmla="*/ 1045 h 1069"/>
                <a:gd name="T4" fmla="*/ 356 w 1317"/>
                <a:gd name="T5" fmla="*/ 1067 h 1069"/>
                <a:gd name="T6" fmla="*/ 529 w 1317"/>
                <a:gd name="T7" fmla="*/ 1060 h 1069"/>
                <a:gd name="T8" fmla="*/ 712 w 1317"/>
                <a:gd name="T9" fmla="*/ 1008 h 1069"/>
                <a:gd name="T10" fmla="*/ 873 w 1317"/>
                <a:gd name="T11" fmla="*/ 916 h 1069"/>
                <a:gd name="T12" fmla="*/ 1008 w 1317"/>
                <a:gd name="T13" fmla="*/ 789 h 1069"/>
                <a:gd name="T14" fmla="*/ 1107 w 1317"/>
                <a:gd name="T15" fmla="*/ 633 h 1069"/>
                <a:gd name="T16" fmla="*/ 1167 w 1317"/>
                <a:gd name="T17" fmla="*/ 454 h 1069"/>
                <a:gd name="T18" fmla="*/ 1183 w 1317"/>
                <a:gd name="T19" fmla="*/ 290 h 1069"/>
                <a:gd name="T20" fmla="*/ 1247 w 1317"/>
                <a:gd name="T21" fmla="*/ 212 h 1069"/>
                <a:gd name="T22" fmla="*/ 1312 w 1317"/>
                <a:gd name="T23" fmla="*/ 139 h 1069"/>
                <a:gd name="T24" fmla="*/ 1220 w 1317"/>
                <a:gd name="T25" fmla="*/ 160 h 1069"/>
                <a:gd name="T26" fmla="*/ 1163 w 1317"/>
                <a:gd name="T27" fmla="*/ 169 h 1069"/>
                <a:gd name="T28" fmla="*/ 1220 w 1317"/>
                <a:gd name="T29" fmla="*/ 121 h 1069"/>
                <a:gd name="T30" fmla="*/ 1266 w 1317"/>
                <a:gd name="T31" fmla="*/ 62 h 1069"/>
                <a:gd name="T32" fmla="*/ 1245 w 1317"/>
                <a:gd name="T33" fmla="*/ 37 h 1069"/>
                <a:gd name="T34" fmla="*/ 1140 w 1317"/>
                <a:gd name="T35" fmla="*/ 76 h 1069"/>
                <a:gd name="T36" fmla="*/ 1091 w 1317"/>
                <a:gd name="T37" fmla="*/ 67 h 1069"/>
                <a:gd name="T38" fmla="*/ 1035 w 1317"/>
                <a:gd name="T39" fmla="*/ 29 h 1069"/>
                <a:gd name="T40" fmla="*/ 970 w 1317"/>
                <a:gd name="T41" fmla="*/ 6 h 1069"/>
                <a:gd name="T42" fmla="*/ 899 w 1317"/>
                <a:gd name="T43" fmla="*/ 1 h 1069"/>
                <a:gd name="T44" fmla="*/ 833 w 1317"/>
                <a:gd name="T45" fmla="*/ 12 h 1069"/>
                <a:gd name="T46" fmla="*/ 773 w 1317"/>
                <a:gd name="T47" fmla="*/ 40 h 1069"/>
                <a:gd name="T48" fmla="*/ 721 w 1317"/>
                <a:gd name="T49" fmla="*/ 80 h 1069"/>
                <a:gd name="T50" fmla="*/ 682 w 1317"/>
                <a:gd name="T51" fmla="*/ 130 h 1069"/>
                <a:gd name="T52" fmla="*/ 654 w 1317"/>
                <a:gd name="T53" fmla="*/ 190 h 1069"/>
                <a:gd name="T54" fmla="*/ 643 w 1317"/>
                <a:gd name="T55" fmla="*/ 257 h 1069"/>
                <a:gd name="T56" fmla="*/ 649 w 1317"/>
                <a:gd name="T57" fmla="*/ 332 h 1069"/>
                <a:gd name="T58" fmla="*/ 484 w 1317"/>
                <a:gd name="T59" fmla="*/ 302 h 1069"/>
                <a:gd name="T60" fmla="*/ 360 w 1317"/>
                <a:gd name="T61" fmla="*/ 255 h 1069"/>
                <a:gd name="T62" fmla="*/ 246 w 1317"/>
                <a:gd name="T63" fmla="*/ 191 h 1069"/>
                <a:gd name="T64" fmla="*/ 136 w 1317"/>
                <a:gd name="T65" fmla="*/ 97 h 1069"/>
                <a:gd name="T66" fmla="*/ 70 w 1317"/>
                <a:gd name="T67" fmla="*/ 97 h 1069"/>
                <a:gd name="T68" fmla="*/ 55 w 1317"/>
                <a:gd name="T69" fmla="*/ 162 h 1069"/>
                <a:gd name="T70" fmla="*/ 59 w 1317"/>
                <a:gd name="T71" fmla="*/ 230 h 1069"/>
                <a:gd name="T72" fmla="*/ 87 w 1317"/>
                <a:gd name="T73" fmla="*/ 309 h 1069"/>
                <a:gd name="T74" fmla="*/ 153 w 1317"/>
                <a:gd name="T75" fmla="*/ 392 h 1069"/>
                <a:gd name="T76" fmla="*/ 95 w 1317"/>
                <a:gd name="T77" fmla="*/ 393 h 1069"/>
                <a:gd name="T78" fmla="*/ 53 w 1317"/>
                <a:gd name="T79" fmla="*/ 383 h 1069"/>
                <a:gd name="T80" fmla="*/ 73 w 1317"/>
                <a:gd name="T81" fmla="*/ 488 h 1069"/>
                <a:gd name="T82" fmla="*/ 106 w 1317"/>
                <a:gd name="T83" fmla="*/ 545 h 1069"/>
                <a:gd name="T84" fmla="*/ 161 w 1317"/>
                <a:gd name="T85" fmla="*/ 597 h 1069"/>
                <a:gd name="T86" fmla="*/ 247 w 1317"/>
                <a:gd name="T87" fmla="*/ 637 h 1069"/>
                <a:gd name="T88" fmla="*/ 198 w 1317"/>
                <a:gd name="T89" fmla="*/ 652 h 1069"/>
                <a:gd name="T90" fmla="*/ 164 w 1317"/>
                <a:gd name="T91" fmla="*/ 688 h 1069"/>
                <a:gd name="T92" fmla="*/ 227 w 1317"/>
                <a:gd name="T93" fmla="*/ 769 h 1069"/>
                <a:gd name="T94" fmla="*/ 284 w 1317"/>
                <a:gd name="T95" fmla="*/ 807 h 1069"/>
                <a:gd name="T96" fmla="*/ 361 w 1317"/>
                <a:gd name="T97" fmla="*/ 831 h 1069"/>
                <a:gd name="T98" fmla="*/ 352 w 1317"/>
                <a:gd name="T99" fmla="*/ 870 h 1069"/>
                <a:gd name="T100" fmla="*/ 228 w 1317"/>
                <a:gd name="T101" fmla="*/ 929 h 1069"/>
                <a:gd name="T102" fmla="*/ 142 w 1317"/>
                <a:gd name="T103" fmla="*/ 949 h 1069"/>
                <a:gd name="T104" fmla="*/ 43 w 1317"/>
                <a:gd name="T105" fmla="*/ 954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7" h="1069">
                  <a:moveTo>
                    <a:pt x="0" y="949"/>
                  </a:moveTo>
                  <a:lnTo>
                    <a:pt x="23" y="963"/>
                  </a:lnTo>
                  <a:lnTo>
                    <a:pt x="46" y="976"/>
                  </a:lnTo>
                  <a:lnTo>
                    <a:pt x="69" y="989"/>
                  </a:lnTo>
                  <a:lnTo>
                    <a:pt x="93" y="1000"/>
                  </a:lnTo>
                  <a:lnTo>
                    <a:pt x="118" y="1011"/>
                  </a:lnTo>
                  <a:lnTo>
                    <a:pt x="143" y="1020"/>
                  </a:lnTo>
                  <a:lnTo>
                    <a:pt x="169" y="1029"/>
                  </a:lnTo>
                  <a:lnTo>
                    <a:pt x="194" y="1037"/>
                  </a:lnTo>
                  <a:lnTo>
                    <a:pt x="220" y="1045"/>
                  </a:lnTo>
                  <a:lnTo>
                    <a:pt x="246" y="1051"/>
                  </a:lnTo>
                  <a:lnTo>
                    <a:pt x="274" y="1056"/>
                  </a:lnTo>
                  <a:lnTo>
                    <a:pt x="301" y="1060"/>
                  </a:lnTo>
                  <a:lnTo>
                    <a:pt x="328" y="1064"/>
                  </a:lnTo>
                  <a:lnTo>
                    <a:pt x="356" y="1067"/>
                  </a:lnTo>
                  <a:lnTo>
                    <a:pt x="384" y="1069"/>
                  </a:lnTo>
                  <a:lnTo>
                    <a:pt x="412" y="1069"/>
                  </a:lnTo>
                  <a:lnTo>
                    <a:pt x="452" y="1068"/>
                  </a:lnTo>
                  <a:lnTo>
                    <a:pt x="491" y="1064"/>
                  </a:lnTo>
                  <a:lnTo>
                    <a:pt x="529" y="1060"/>
                  </a:lnTo>
                  <a:lnTo>
                    <a:pt x="567" y="1053"/>
                  </a:lnTo>
                  <a:lnTo>
                    <a:pt x="605" y="1045"/>
                  </a:lnTo>
                  <a:lnTo>
                    <a:pt x="642" y="1034"/>
                  </a:lnTo>
                  <a:lnTo>
                    <a:pt x="677" y="1022"/>
                  </a:lnTo>
                  <a:lnTo>
                    <a:pt x="712" y="1008"/>
                  </a:lnTo>
                  <a:lnTo>
                    <a:pt x="747" y="993"/>
                  </a:lnTo>
                  <a:lnTo>
                    <a:pt x="780" y="975"/>
                  </a:lnTo>
                  <a:lnTo>
                    <a:pt x="812" y="958"/>
                  </a:lnTo>
                  <a:lnTo>
                    <a:pt x="843" y="938"/>
                  </a:lnTo>
                  <a:lnTo>
                    <a:pt x="873" y="916"/>
                  </a:lnTo>
                  <a:lnTo>
                    <a:pt x="903" y="893"/>
                  </a:lnTo>
                  <a:lnTo>
                    <a:pt x="931" y="869"/>
                  </a:lnTo>
                  <a:lnTo>
                    <a:pt x="957" y="843"/>
                  </a:lnTo>
                  <a:lnTo>
                    <a:pt x="983" y="816"/>
                  </a:lnTo>
                  <a:lnTo>
                    <a:pt x="1008" y="789"/>
                  </a:lnTo>
                  <a:lnTo>
                    <a:pt x="1030" y="760"/>
                  </a:lnTo>
                  <a:lnTo>
                    <a:pt x="1052" y="729"/>
                  </a:lnTo>
                  <a:lnTo>
                    <a:pt x="1072" y="698"/>
                  </a:lnTo>
                  <a:lnTo>
                    <a:pt x="1091" y="665"/>
                  </a:lnTo>
                  <a:lnTo>
                    <a:pt x="1107" y="633"/>
                  </a:lnTo>
                  <a:lnTo>
                    <a:pt x="1123" y="598"/>
                  </a:lnTo>
                  <a:lnTo>
                    <a:pt x="1137" y="564"/>
                  </a:lnTo>
                  <a:lnTo>
                    <a:pt x="1148" y="528"/>
                  </a:lnTo>
                  <a:lnTo>
                    <a:pt x="1159" y="491"/>
                  </a:lnTo>
                  <a:lnTo>
                    <a:pt x="1167" y="454"/>
                  </a:lnTo>
                  <a:lnTo>
                    <a:pt x="1175" y="416"/>
                  </a:lnTo>
                  <a:lnTo>
                    <a:pt x="1180" y="377"/>
                  </a:lnTo>
                  <a:lnTo>
                    <a:pt x="1182" y="338"/>
                  </a:lnTo>
                  <a:lnTo>
                    <a:pt x="1183" y="299"/>
                  </a:lnTo>
                  <a:lnTo>
                    <a:pt x="1183" y="290"/>
                  </a:lnTo>
                  <a:lnTo>
                    <a:pt x="1183" y="283"/>
                  </a:lnTo>
                  <a:lnTo>
                    <a:pt x="1183" y="274"/>
                  </a:lnTo>
                  <a:lnTo>
                    <a:pt x="1183" y="267"/>
                  </a:lnTo>
                  <a:lnTo>
                    <a:pt x="1207" y="247"/>
                  </a:lnTo>
                  <a:lnTo>
                    <a:pt x="1247" y="212"/>
                  </a:lnTo>
                  <a:lnTo>
                    <a:pt x="1268" y="192"/>
                  </a:lnTo>
                  <a:lnTo>
                    <a:pt x="1288" y="170"/>
                  </a:lnTo>
                  <a:lnTo>
                    <a:pt x="1297" y="159"/>
                  </a:lnTo>
                  <a:lnTo>
                    <a:pt x="1305" y="149"/>
                  </a:lnTo>
                  <a:lnTo>
                    <a:pt x="1312" y="139"/>
                  </a:lnTo>
                  <a:lnTo>
                    <a:pt x="1317" y="130"/>
                  </a:lnTo>
                  <a:lnTo>
                    <a:pt x="1304" y="135"/>
                  </a:lnTo>
                  <a:lnTo>
                    <a:pt x="1269" y="147"/>
                  </a:lnTo>
                  <a:lnTo>
                    <a:pt x="1246" y="153"/>
                  </a:lnTo>
                  <a:lnTo>
                    <a:pt x="1220" y="160"/>
                  </a:lnTo>
                  <a:lnTo>
                    <a:pt x="1192" y="165"/>
                  </a:lnTo>
                  <a:lnTo>
                    <a:pt x="1164" y="169"/>
                  </a:lnTo>
                  <a:lnTo>
                    <a:pt x="1163" y="170"/>
                  </a:lnTo>
                  <a:lnTo>
                    <a:pt x="1163" y="170"/>
                  </a:lnTo>
                  <a:lnTo>
                    <a:pt x="1163" y="169"/>
                  </a:lnTo>
                  <a:lnTo>
                    <a:pt x="1164" y="169"/>
                  </a:lnTo>
                  <a:lnTo>
                    <a:pt x="1170" y="164"/>
                  </a:lnTo>
                  <a:lnTo>
                    <a:pt x="1183" y="155"/>
                  </a:lnTo>
                  <a:lnTo>
                    <a:pt x="1201" y="140"/>
                  </a:lnTo>
                  <a:lnTo>
                    <a:pt x="1220" y="121"/>
                  </a:lnTo>
                  <a:lnTo>
                    <a:pt x="1230" y="111"/>
                  </a:lnTo>
                  <a:lnTo>
                    <a:pt x="1241" y="99"/>
                  </a:lnTo>
                  <a:lnTo>
                    <a:pt x="1250" y="88"/>
                  </a:lnTo>
                  <a:lnTo>
                    <a:pt x="1258" y="75"/>
                  </a:lnTo>
                  <a:lnTo>
                    <a:pt x="1266" y="62"/>
                  </a:lnTo>
                  <a:lnTo>
                    <a:pt x="1273" y="48"/>
                  </a:lnTo>
                  <a:lnTo>
                    <a:pt x="1278" y="33"/>
                  </a:lnTo>
                  <a:lnTo>
                    <a:pt x="1281" y="19"/>
                  </a:lnTo>
                  <a:lnTo>
                    <a:pt x="1272" y="24"/>
                  </a:lnTo>
                  <a:lnTo>
                    <a:pt x="1245" y="37"/>
                  </a:lnTo>
                  <a:lnTo>
                    <a:pt x="1225" y="45"/>
                  </a:lnTo>
                  <a:lnTo>
                    <a:pt x="1203" y="54"/>
                  </a:lnTo>
                  <a:lnTo>
                    <a:pt x="1178" y="64"/>
                  </a:lnTo>
                  <a:lnTo>
                    <a:pt x="1150" y="73"/>
                  </a:lnTo>
                  <a:lnTo>
                    <a:pt x="1140" y="76"/>
                  </a:lnTo>
                  <a:lnTo>
                    <a:pt x="1130" y="80"/>
                  </a:lnTo>
                  <a:lnTo>
                    <a:pt x="1121" y="83"/>
                  </a:lnTo>
                  <a:lnTo>
                    <a:pt x="1111" y="86"/>
                  </a:lnTo>
                  <a:lnTo>
                    <a:pt x="1101" y="76"/>
                  </a:lnTo>
                  <a:lnTo>
                    <a:pt x="1091" y="67"/>
                  </a:lnTo>
                  <a:lnTo>
                    <a:pt x="1080" y="59"/>
                  </a:lnTo>
                  <a:lnTo>
                    <a:pt x="1070" y="50"/>
                  </a:lnTo>
                  <a:lnTo>
                    <a:pt x="1058" y="43"/>
                  </a:lnTo>
                  <a:lnTo>
                    <a:pt x="1047" y="36"/>
                  </a:lnTo>
                  <a:lnTo>
                    <a:pt x="1035" y="29"/>
                  </a:lnTo>
                  <a:lnTo>
                    <a:pt x="1022" y="23"/>
                  </a:lnTo>
                  <a:lnTo>
                    <a:pt x="1010" y="18"/>
                  </a:lnTo>
                  <a:lnTo>
                    <a:pt x="996" y="14"/>
                  </a:lnTo>
                  <a:lnTo>
                    <a:pt x="984" y="9"/>
                  </a:lnTo>
                  <a:lnTo>
                    <a:pt x="970" y="6"/>
                  </a:lnTo>
                  <a:lnTo>
                    <a:pt x="955" y="4"/>
                  </a:lnTo>
                  <a:lnTo>
                    <a:pt x="942" y="2"/>
                  </a:lnTo>
                  <a:lnTo>
                    <a:pt x="927" y="1"/>
                  </a:lnTo>
                  <a:lnTo>
                    <a:pt x="913" y="0"/>
                  </a:lnTo>
                  <a:lnTo>
                    <a:pt x="899" y="1"/>
                  </a:lnTo>
                  <a:lnTo>
                    <a:pt x="885" y="2"/>
                  </a:lnTo>
                  <a:lnTo>
                    <a:pt x="871" y="3"/>
                  </a:lnTo>
                  <a:lnTo>
                    <a:pt x="859" y="6"/>
                  </a:lnTo>
                  <a:lnTo>
                    <a:pt x="845" y="8"/>
                  </a:lnTo>
                  <a:lnTo>
                    <a:pt x="833" y="12"/>
                  </a:lnTo>
                  <a:lnTo>
                    <a:pt x="820" y="17"/>
                  </a:lnTo>
                  <a:lnTo>
                    <a:pt x="807" y="22"/>
                  </a:lnTo>
                  <a:lnTo>
                    <a:pt x="796" y="27"/>
                  </a:lnTo>
                  <a:lnTo>
                    <a:pt x="784" y="32"/>
                  </a:lnTo>
                  <a:lnTo>
                    <a:pt x="773" y="40"/>
                  </a:lnTo>
                  <a:lnTo>
                    <a:pt x="761" y="46"/>
                  </a:lnTo>
                  <a:lnTo>
                    <a:pt x="751" y="54"/>
                  </a:lnTo>
                  <a:lnTo>
                    <a:pt x="740" y="62"/>
                  </a:lnTo>
                  <a:lnTo>
                    <a:pt x="731" y="70"/>
                  </a:lnTo>
                  <a:lnTo>
                    <a:pt x="721" y="80"/>
                  </a:lnTo>
                  <a:lnTo>
                    <a:pt x="713" y="89"/>
                  </a:lnTo>
                  <a:lnTo>
                    <a:pt x="704" y="98"/>
                  </a:lnTo>
                  <a:lnTo>
                    <a:pt x="696" y="109"/>
                  </a:lnTo>
                  <a:lnTo>
                    <a:pt x="689" y="119"/>
                  </a:lnTo>
                  <a:lnTo>
                    <a:pt x="682" y="130"/>
                  </a:lnTo>
                  <a:lnTo>
                    <a:pt x="675" y="141"/>
                  </a:lnTo>
                  <a:lnTo>
                    <a:pt x="669" y="153"/>
                  </a:lnTo>
                  <a:lnTo>
                    <a:pt x="664" y="165"/>
                  </a:lnTo>
                  <a:lnTo>
                    <a:pt x="658" y="177"/>
                  </a:lnTo>
                  <a:lnTo>
                    <a:pt x="654" y="190"/>
                  </a:lnTo>
                  <a:lnTo>
                    <a:pt x="651" y="203"/>
                  </a:lnTo>
                  <a:lnTo>
                    <a:pt x="648" y="216"/>
                  </a:lnTo>
                  <a:lnTo>
                    <a:pt x="646" y="229"/>
                  </a:lnTo>
                  <a:lnTo>
                    <a:pt x="644" y="243"/>
                  </a:lnTo>
                  <a:lnTo>
                    <a:pt x="643" y="257"/>
                  </a:lnTo>
                  <a:lnTo>
                    <a:pt x="643" y="270"/>
                  </a:lnTo>
                  <a:lnTo>
                    <a:pt x="643" y="286"/>
                  </a:lnTo>
                  <a:lnTo>
                    <a:pt x="644" y="302"/>
                  </a:lnTo>
                  <a:lnTo>
                    <a:pt x="646" y="316"/>
                  </a:lnTo>
                  <a:lnTo>
                    <a:pt x="649" y="332"/>
                  </a:lnTo>
                  <a:lnTo>
                    <a:pt x="628" y="330"/>
                  </a:lnTo>
                  <a:lnTo>
                    <a:pt x="584" y="325"/>
                  </a:lnTo>
                  <a:lnTo>
                    <a:pt x="555" y="318"/>
                  </a:lnTo>
                  <a:lnTo>
                    <a:pt x="521" y="311"/>
                  </a:lnTo>
                  <a:lnTo>
                    <a:pt x="484" y="302"/>
                  </a:lnTo>
                  <a:lnTo>
                    <a:pt x="444" y="289"/>
                  </a:lnTo>
                  <a:lnTo>
                    <a:pt x="425" y="282"/>
                  </a:lnTo>
                  <a:lnTo>
                    <a:pt x="403" y="273"/>
                  </a:lnTo>
                  <a:lnTo>
                    <a:pt x="382" y="265"/>
                  </a:lnTo>
                  <a:lnTo>
                    <a:pt x="360" y="255"/>
                  </a:lnTo>
                  <a:lnTo>
                    <a:pt x="336" y="244"/>
                  </a:lnTo>
                  <a:lnTo>
                    <a:pt x="314" y="233"/>
                  </a:lnTo>
                  <a:lnTo>
                    <a:pt x="291" y="219"/>
                  </a:lnTo>
                  <a:lnTo>
                    <a:pt x="269" y="205"/>
                  </a:lnTo>
                  <a:lnTo>
                    <a:pt x="246" y="191"/>
                  </a:lnTo>
                  <a:lnTo>
                    <a:pt x="224" y="174"/>
                  </a:lnTo>
                  <a:lnTo>
                    <a:pt x="201" y="157"/>
                  </a:lnTo>
                  <a:lnTo>
                    <a:pt x="179" y="138"/>
                  </a:lnTo>
                  <a:lnTo>
                    <a:pt x="157" y="118"/>
                  </a:lnTo>
                  <a:lnTo>
                    <a:pt x="136" y="97"/>
                  </a:lnTo>
                  <a:lnTo>
                    <a:pt x="114" y="75"/>
                  </a:lnTo>
                  <a:lnTo>
                    <a:pt x="94" y="51"/>
                  </a:lnTo>
                  <a:lnTo>
                    <a:pt x="89" y="60"/>
                  </a:lnTo>
                  <a:lnTo>
                    <a:pt x="77" y="82"/>
                  </a:lnTo>
                  <a:lnTo>
                    <a:pt x="70" y="97"/>
                  </a:lnTo>
                  <a:lnTo>
                    <a:pt x="64" y="116"/>
                  </a:lnTo>
                  <a:lnTo>
                    <a:pt x="61" y="127"/>
                  </a:lnTo>
                  <a:lnTo>
                    <a:pt x="59" y="138"/>
                  </a:lnTo>
                  <a:lnTo>
                    <a:pt x="56" y="150"/>
                  </a:lnTo>
                  <a:lnTo>
                    <a:pt x="55" y="162"/>
                  </a:lnTo>
                  <a:lnTo>
                    <a:pt x="54" y="175"/>
                  </a:lnTo>
                  <a:lnTo>
                    <a:pt x="54" y="189"/>
                  </a:lnTo>
                  <a:lnTo>
                    <a:pt x="54" y="202"/>
                  </a:lnTo>
                  <a:lnTo>
                    <a:pt x="56" y="216"/>
                  </a:lnTo>
                  <a:lnTo>
                    <a:pt x="59" y="230"/>
                  </a:lnTo>
                  <a:lnTo>
                    <a:pt x="62" y="245"/>
                  </a:lnTo>
                  <a:lnTo>
                    <a:pt x="66" y="261"/>
                  </a:lnTo>
                  <a:lnTo>
                    <a:pt x="72" y="277"/>
                  </a:lnTo>
                  <a:lnTo>
                    <a:pt x="78" y="292"/>
                  </a:lnTo>
                  <a:lnTo>
                    <a:pt x="87" y="309"/>
                  </a:lnTo>
                  <a:lnTo>
                    <a:pt x="97" y="325"/>
                  </a:lnTo>
                  <a:lnTo>
                    <a:pt x="109" y="342"/>
                  </a:lnTo>
                  <a:lnTo>
                    <a:pt x="121" y="358"/>
                  </a:lnTo>
                  <a:lnTo>
                    <a:pt x="136" y="375"/>
                  </a:lnTo>
                  <a:lnTo>
                    <a:pt x="153" y="392"/>
                  </a:lnTo>
                  <a:lnTo>
                    <a:pt x="171" y="409"/>
                  </a:lnTo>
                  <a:lnTo>
                    <a:pt x="160" y="408"/>
                  </a:lnTo>
                  <a:lnTo>
                    <a:pt x="133" y="403"/>
                  </a:lnTo>
                  <a:lnTo>
                    <a:pt x="115" y="399"/>
                  </a:lnTo>
                  <a:lnTo>
                    <a:pt x="95" y="393"/>
                  </a:lnTo>
                  <a:lnTo>
                    <a:pt x="85" y="390"/>
                  </a:lnTo>
                  <a:lnTo>
                    <a:pt x="74" y="384"/>
                  </a:lnTo>
                  <a:lnTo>
                    <a:pt x="65" y="380"/>
                  </a:lnTo>
                  <a:lnTo>
                    <a:pt x="54" y="374"/>
                  </a:lnTo>
                  <a:lnTo>
                    <a:pt x="53" y="383"/>
                  </a:lnTo>
                  <a:lnTo>
                    <a:pt x="54" y="409"/>
                  </a:lnTo>
                  <a:lnTo>
                    <a:pt x="56" y="425"/>
                  </a:lnTo>
                  <a:lnTo>
                    <a:pt x="61" y="444"/>
                  </a:lnTo>
                  <a:lnTo>
                    <a:pt x="66" y="465"/>
                  </a:lnTo>
                  <a:lnTo>
                    <a:pt x="73" y="488"/>
                  </a:lnTo>
                  <a:lnTo>
                    <a:pt x="78" y="499"/>
                  </a:lnTo>
                  <a:lnTo>
                    <a:pt x="84" y="510"/>
                  </a:lnTo>
                  <a:lnTo>
                    <a:pt x="90" y="522"/>
                  </a:lnTo>
                  <a:lnTo>
                    <a:pt x="97" y="533"/>
                  </a:lnTo>
                  <a:lnTo>
                    <a:pt x="106" y="545"/>
                  </a:lnTo>
                  <a:lnTo>
                    <a:pt x="115" y="556"/>
                  </a:lnTo>
                  <a:lnTo>
                    <a:pt x="125" y="567"/>
                  </a:lnTo>
                  <a:lnTo>
                    <a:pt x="136" y="577"/>
                  </a:lnTo>
                  <a:lnTo>
                    <a:pt x="148" y="588"/>
                  </a:lnTo>
                  <a:lnTo>
                    <a:pt x="161" y="597"/>
                  </a:lnTo>
                  <a:lnTo>
                    <a:pt x="176" y="607"/>
                  </a:lnTo>
                  <a:lnTo>
                    <a:pt x="192" y="615"/>
                  </a:lnTo>
                  <a:lnTo>
                    <a:pt x="208" y="623"/>
                  </a:lnTo>
                  <a:lnTo>
                    <a:pt x="227" y="631"/>
                  </a:lnTo>
                  <a:lnTo>
                    <a:pt x="247" y="637"/>
                  </a:lnTo>
                  <a:lnTo>
                    <a:pt x="268" y="642"/>
                  </a:lnTo>
                  <a:lnTo>
                    <a:pt x="260" y="645"/>
                  </a:lnTo>
                  <a:lnTo>
                    <a:pt x="236" y="650"/>
                  </a:lnTo>
                  <a:lnTo>
                    <a:pt x="219" y="652"/>
                  </a:lnTo>
                  <a:lnTo>
                    <a:pt x="198" y="652"/>
                  </a:lnTo>
                  <a:lnTo>
                    <a:pt x="175" y="651"/>
                  </a:lnTo>
                  <a:lnTo>
                    <a:pt x="149" y="647"/>
                  </a:lnTo>
                  <a:lnTo>
                    <a:pt x="151" y="655"/>
                  </a:lnTo>
                  <a:lnTo>
                    <a:pt x="158" y="675"/>
                  </a:lnTo>
                  <a:lnTo>
                    <a:pt x="164" y="688"/>
                  </a:lnTo>
                  <a:lnTo>
                    <a:pt x="173" y="703"/>
                  </a:lnTo>
                  <a:lnTo>
                    <a:pt x="182" y="719"/>
                  </a:lnTo>
                  <a:lnTo>
                    <a:pt x="195" y="735"/>
                  </a:lnTo>
                  <a:lnTo>
                    <a:pt x="210" y="752"/>
                  </a:lnTo>
                  <a:lnTo>
                    <a:pt x="227" y="769"/>
                  </a:lnTo>
                  <a:lnTo>
                    <a:pt x="237" y="777"/>
                  </a:lnTo>
                  <a:lnTo>
                    <a:pt x="247" y="785"/>
                  </a:lnTo>
                  <a:lnTo>
                    <a:pt x="259" y="793"/>
                  </a:lnTo>
                  <a:lnTo>
                    <a:pt x="270" y="799"/>
                  </a:lnTo>
                  <a:lnTo>
                    <a:pt x="284" y="807"/>
                  </a:lnTo>
                  <a:lnTo>
                    <a:pt x="298" y="813"/>
                  </a:lnTo>
                  <a:lnTo>
                    <a:pt x="311" y="818"/>
                  </a:lnTo>
                  <a:lnTo>
                    <a:pt x="327" y="823"/>
                  </a:lnTo>
                  <a:lnTo>
                    <a:pt x="343" y="828"/>
                  </a:lnTo>
                  <a:lnTo>
                    <a:pt x="361" y="831"/>
                  </a:lnTo>
                  <a:lnTo>
                    <a:pt x="378" y="834"/>
                  </a:lnTo>
                  <a:lnTo>
                    <a:pt x="397" y="836"/>
                  </a:lnTo>
                  <a:lnTo>
                    <a:pt x="390" y="842"/>
                  </a:lnTo>
                  <a:lnTo>
                    <a:pt x="368" y="859"/>
                  </a:lnTo>
                  <a:lnTo>
                    <a:pt x="352" y="870"/>
                  </a:lnTo>
                  <a:lnTo>
                    <a:pt x="333" y="881"/>
                  </a:lnTo>
                  <a:lnTo>
                    <a:pt x="311" y="894"/>
                  </a:lnTo>
                  <a:lnTo>
                    <a:pt x="286" y="906"/>
                  </a:lnTo>
                  <a:lnTo>
                    <a:pt x="259" y="918"/>
                  </a:lnTo>
                  <a:lnTo>
                    <a:pt x="228" y="929"/>
                  </a:lnTo>
                  <a:lnTo>
                    <a:pt x="212" y="934"/>
                  </a:lnTo>
                  <a:lnTo>
                    <a:pt x="196" y="939"/>
                  </a:lnTo>
                  <a:lnTo>
                    <a:pt x="178" y="943"/>
                  </a:lnTo>
                  <a:lnTo>
                    <a:pt x="160" y="946"/>
                  </a:lnTo>
                  <a:lnTo>
                    <a:pt x="142" y="949"/>
                  </a:lnTo>
                  <a:lnTo>
                    <a:pt x="124" y="952"/>
                  </a:lnTo>
                  <a:lnTo>
                    <a:pt x="104" y="953"/>
                  </a:lnTo>
                  <a:lnTo>
                    <a:pt x="84" y="954"/>
                  </a:lnTo>
                  <a:lnTo>
                    <a:pt x="64" y="954"/>
                  </a:lnTo>
                  <a:lnTo>
                    <a:pt x="43" y="954"/>
                  </a:lnTo>
                  <a:lnTo>
                    <a:pt x="22" y="952"/>
                  </a:lnTo>
                  <a:lnTo>
                    <a:pt x="0" y="949"/>
                  </a:lnTo>
                  <a:lnTo>
                    <a:pt x="0" y="9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TextBox 29">
            <a:extLst>
              <a:ext uri="{FF2B5EF4-FFF2-40B4-BE49-F238E27FC236}">
                <a16:creationId xmlns:a16="http://schemas.microsoft.com/office/drawing/2014/main" id="{51F2E34E-4A84-458F-A9EB-0F2AEBAA598F}"/>
              </a:ext>
            </a:extLst>
          </p:cNvPr>
          <p:cNvSpPr txBox="1"/>
          <p:nvPr/>
        </p:nvSpPr>
        <p:spPr>
          <a:xfrm>
            <a:off x="381973" y="4179911"/>
            <a:ext cx="5485797" cy="338554"/>
          </a:xfrm>
          <a:prstGeom prst="rect">
            <a:avLst/>
          </a:prstGeom>
          <a:noFill/>
        </p:spPr>
        <p:txBody>
          <a:bodyPr wrap="none" rtlCol="0">
            <a:spAutoFit/>
          </a:bodyPr>
          <a:lstStyle/>
          <a:p>
            <a:r>
              <a:rPr lang="en-US" sz="1600" dirty="0">
                <a:latin typeface="Trebuchet MS" charset="0"/>
                <a:ea typeface="Trebuchet MS" charset="0"/>
                <a:cs typeface="Trebuchet MS" charset="0"/>
              </a:rPr>
              <a:t>For news update and information about Oil &amp; Gas Sectors</a:t>
            </a:r>
          </a:p>
        </p:txBody>
      </p:sp>
      <p:sp>
        <p:nvSpPr>
          <p:cNvPr id="31" name="Rectangle 30">
            <a:extLst>
              <a:ext uri="{FF2B5EF4-FFF2-40B4-BE49-F238E27FC236}">
                <a16:creationId xmlns:a16="http://schemas.microsoft.com/office/drawing/2014/main" id="{9E23A514-BEDC-4CB0-97B9-2DA0C3BFCC70}"/>
              </a:ext>
            </a:extLst>
          </p:cNvPr>
          <p:cNvSpPr/>
          <p:nvPr/>
        </p:nvSpPr>
        <p:spPr>
          <a:xfrm>
            <a:off x="390661" y="4606210"/>
            <a:ext cx="4359359" cy="428259"/>
          </a:xfrm>
          <a:prstGeom prst="rect">
            <a:avLst/>
          </a:prstGeom>
        </p:spPr>
        <p:txBody>
          <a:bodyPr wrap="square">
            <a:spAutoFit/>
          </a:bodyPr>
          <a:lstStyle/>
          <a:p>
            <a:pPr>
              <a:lnSpc>
                <a:spcPct val="120000"/>
              </a:lnSpc>
            </a:pPr>
            <a:r>
              <a:rPr lang="en-US" sz="2000" b="1" dirty="0">
                <a:latin typeface="Trebuchet MS" charset="0"/>
                <a:ea typeface="Trebuchet MS" charset="0"/>
                <a:cs typeface="Trebuchet MS" charset="0"/>
              </a:rPr>
              <a:t>Follow our social media:</a:t>
            </a:r>
          </a:p>
        </p:txBody>
      </p:sp>
      <p:grpSp>
        <p:nvGrpSpPr>
          <p:cNvPr id="35" name="Group 34">
            <a:extLst>
              <a:ext uri="{FF2B5EF4-FFF2-40B4-BE49-F238E27FC236}">
                <a16:creationId xmlns:a16="http://schemas.microsoft.com/office/drawing/2014/main" id="{3EEED2BF-2C94-4A76-A2B8-4DE00DD469D6}"/>
              </a:ext>
            </a:extLst>
          </p:cNvPr>
          <p:cNvGrpSpPr/>
          <p:nvPr/>
        </p:nvGrpSpPr>
        <p:grpSpPr>
          <a:xfrm>
            <a:off x="3633530" y="5817696"/>
            <a:ext cx="325832" cy="325286"/>
            <a:chOff x="3624841" y="6532714"/>
            <a:chExt cx="325832" cy="325286"/>
          </a:xfrm>
        </p:grpSpPr>
        <p:sp>
          <p:nvSpPr>
            <p:cNvPr id="29" name="Rectangle 90">
              <a:extLst>
                <a:ext uri="{FF2B5EF4-FFF2-40B4-BE49-F238E27FC236}">
                  <a16:creationId xmlns:a16="http://schemas.microsoft.com/office/drawing/2014/main" id="{850646C8-741E-40B8-B607-67DA9D796770}"/>
                </a:ext>
              </a:extLst>
            </p:cNvPr>
            <p:cNvSpPr>
              <a:spLocks noChangeArrowheads="1"/>
            </p:cNvSpPr>
            <p:nvPr/>
          </p:nvSpPr>
          <p:spPr bwMode="auto">
            <a:xfrm>
              <a:off x="3624841" y="6532714"/>
              <a:ext cx="325832" cy="325286"/>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7">
              <a:extLst>
                <a:ext uri="{FF2B5EF4-FFF2-40B4-BE49-F238E27FC236}">
                  <a16:creationId xmlns:a16="http://schemas.microsoft.com/office/drawing/2014/main" id="{B24D08A1-D926-4F8E-B9E4-A5A8BB31F99E}"/>
                </a:ext>
              </a:extLst>
            </p:cNvPr>
            <p:cNvSpPr>
              <a:spLocks noEditPoints="1"/>
            </p:cNvSpPr>
            <p:nvPr/>
          </p:nvSpPr>
          <p:spPr bwMode="auto">
            <a:xfrm>
              <a:off x="3693188" y="6628670"/>
              <a:ext cx="186883" cy="133705"/>
            </a:xfrm>
            <a:custGeom>
              <a:avLst/>
              <a:gdLst>
                <a:gd name="T0" fmla="*/ 195262 w 199"/>
                <a:gd name="T1" fmla="*/ 54109 h 142"/>
                <a:gd name="T2" fmla="*/ 194281 w 199"/>
                <a:gd name="T3" fmla="*/ 38368 h 142"/>
                <a:gd name="T4" fmla="*/ 192318 w 199"/>
                <a:gd name="T5" fmla="*/ 22627 h 142"/>
                <a:gd name="T6" fmla="*/ 184469 w 199"/>
                <a:gd name="T7" fmla="*/ 8854 h 142"/>
                <a:gd name="T8" fmla="*/ 170732 w 199"/>
                <a:gd name="T9" fmla="*/ 2951 h 142"/>
                <a:gd name="T10" fmla="*/ 98122 w 199"/>
                <a:gd name="T11" fmla="*/ 0 h 142"/>
                <a:gd name="T12" fmla="*/ 24530 w 199"/>
                <a:gd name="T13" fmla="*/ 2951 h 142"/>
                <a:gd name="T14" fmla="*/ 10793 w 199"/>
                <a:gd name="T15" fmla="*/ 8854 h 142"/>
                <a:gd name="T16" fmla="*/ 3925 w 199"/>
                <a:gd name="T17" fmla="*/ 22627 h 142"/>
                <a:gd name="T18" fmla="*/ 981 w 199"/>
                <a:gd name="T19" fmla="*/ 38368 h 142"/>
                <a:gd name="T20" fmla="*/ 0 w 199"/>
                <a:gd name="T21" fmla="*/ 54109 h 142"/>
                <a:gd name="T22" fmla="*/ 0 w 199"/>
                <a:gd name="T23" fmla="*/ 69850 h 142"/>
                <a:gd name="T24" fmla="*/ 0 w 199"/>
                <a:gd name="T25" fmla="*/ 86575 h 142"/>
                <a:gd name="T26" fmla="*/ 981 w 199"/>
                <a:gd name="T27" fmla="*/ 101332 h 142"/>
                <a:gd name="T28" fmla="*/ 3925 w 199"/>
                <a:gd name="T29" fmla="*/ 118056 h 142"/>
                <a:gd name="T30" fmla="*/ 10793 w 199"/>
                <a:gd name="T31" fmla="*/ 130846 h 142"/>
                <a:gd name="T32" fmla="*/ 24530 w 199"/>
                <a:gd name="T33" fmla="*/ 137732 h 142"/>
                <a:gd name="T34" fmla="*/ 98122 w 199"/>
                <a:gd name="T35" fmla="*/ 139700 h 142"/>
                <a:gd name="T36" fmla="*/ 170732 w 199"/>
                <a:gd name="T37" fmla="*/ 137732 h 142"/>
                <a:gd name="T38" fmla="*/ 184469 w 199"/>
                <a:gd name="T39" fmla="*/ 130846 h 142"/>
                <a:gd name="T40" fmla="*/ 192318 w 199"/>
                <a:gd name="T41" fmla="*/ 118056 h 142"/>
                <a:gd name="T42" fmla="*/ 194281 w 199"/>
                <a:gd name="T43" fmla="*/ 101332 h 142"/>
                <a:gd name="T44" fmla="*/ 195262 w 199"/>
                <a:gd name="T45" fmla="*/ 86575 h 142"/>
                <a:gd name="T46" fmla="*/ 195262 w 199"/>
                <a:gd name="T47" fmla="*/ 69850 h 142"/>
                <a:gd name="T48" fmla="*/ 195262 w 199"/>
                <a:gd name="T49" fmla="*/ 54109 h 142"/>
                <a:gd name="T50" fmla="*/ 136389 w 199"/>
                <a:gd name="T51" fmla="*/ 75753 h 142"/>
                <a:gd name="T52" fmla="*/ 80460 w 199"/>
                <a:gd name="T53" fmla="*/ 111170 h 142"/>
                <a:gd name="T54" fmla="*/ 76535 w 199"/>
                <a:gd name="T55" fmla="*/ 112154 h 142"/>
                <a:gd name="T56" fmla="*/ 73591 w 199"/>
                <a:gd name="T57" fmla="*/ 111170 h 142"/>
                <a:gd name="T58" fmla="*/ 69666 w 199"/>
                <a:gd name="T59" fmla="*/ 105267 h 142"/>
                <a:gd name="T60" fmla="*/ 69666 w 199"/>
                <a:gd name="T61" fmla="*/ 35417 h 142"/>
                <a:gd name="T62" fmla="*/ 73591 w 199"/>
                <a:gd name="T63" fmla="*/ 29514 h 142"/>
                <a:gd name="T64" fmla="*/ 80460 w 199"/>
                <a:gd name="T65" fmla="*/ 29514 h 142"/>
                <a:gd name="T66" fmla="*/ 136389 w 199"/>
                <a:gd name="T67" fmla="*/ 63947 h 142"/>
                <a:gd name="T68" fmla="*/ 139333 w 199"/>
                <a:gd name="T69" fmla="*/ 69850 h 142"/>
                <a:gd name="T70" fmla="*/ 136389 w 199"/>
                <a:gd name="T71" fmla="*/ 75753 h 142"/>
                <a:gd name="T72" fmla="*/ 136389 w 199"/>
                <a:gd name="T73" fmla="*/ 75753 h 142"/>
                <a:gd name="T74" fmla="*/ 136389 w 199"/>
                <a:gd name="T75" fmla="*/ 75753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9" h="142">
                  <a:moveTo>
                    <a:pt x="199" y="55"/>
                  </a:moveTo>
                  <a:cubicBezTo>
                    <a:pt x="199" y="51"/>
                    <a:pt x="199" y="46"/>
                    <a:pt x="198" y="39"/>
                  </a:cubicBezTo>
                  <a:cubicBezTo>
                    <a:pt x="198" y="33"/>
                    <a:pt x="197" y="28"/>
                    <a:pt x="196" y="23"/>
                  </a:cubicBezTo>
                  <a:cubicBezTo>
                    <a:pt x="195" y="18"/>
                    <a:pt x="192" y="13"/>
                    <a:pt x="188" y="9"/>
                  </a:cubicBezTo>
                  <a:cubicBezTo>
                    <a:pt x="184" y="6"/>
                    <a:pt x="179" y="4"/>
                    <a:pt x="174" y="3"/>
                  </a:cubicBezTo>
                  <a:cubicBezTo>
                    <a:pt x="158" y="1"/>
                    <a:pt x="133" y="0"/>
                    <a:pt x="100" y="0"/>
                  </a:cubicBezTo>
                  <a:cubicBezTo>
                    <a:pt x="66" y="0"/>
                    <a:pt x="42" y="1"/>
                    <a:pt x="25" y="3"/>
                  </a:cubicBezTo>
                  <a:cubicBezTo>
                    <a:pt x="20" y="4"/>
                    <a:pt x="15" y="6"/>
                    <a:pt x="11" y="9"/>
                  </a:cubicBezTo>
                  <a:cubicBezTo>
                    <a:pt x="7" y="13"/>
                    <a:pt x="5" y="18"/>
                    <a:pt x="4" y="23"/>
                  </a:cubicBezTo>
                  <a:cubicBezTo>
                    <a:pt x="3" y="28"/>
                    <a:pt x="2" y="33"/>
                    <a:pt x="1" y="39"/>
                  </a:cubicBezTo>
                  <a:cubicBezTo>
                    <a:pt x="1" y="46"/>
                    <a:pt x="0" y="51"/>
                    <a:pt x="0" y="55"/>
                  </a:cubicBezTo>
                  <a:cubicBezTo>
                    <a:pt x="0" y="59"/>
                    <a:pt x="0" y="64"/>
                    <a:pt x="0" y="71"/>
                  </a:cubicBezTo>
                  <a:cubicBezTo>
                    <a:pt x="0" y="78"/>
                    <a:pt x="0" y="84"/>
                    <a:pt x="0" y="88"/>
                  </a:cubicBezTo>
                  <a:cubicBezTo>
                    <a:pt x="0" y="92"/>
                    <a:pt x="1" y="97"/>
                    <a:pt x="1" y="103"/>
                  </a:cubicBezTo>
                  <a:cubicBezTo>
                    <a:pt x="2" y="109"/>
                    <a:pt x="2" y="115"/>
                    <a:pt x="4" y="120"/>
                  </a:cubicBezTo>
                  <a:cubicBezTo>
                    <a:pt x="5" y="125"/>
                    <a:pt x="7" y="129"/>
                    <a:pt x="11" y="133"/>
                  </a:cubicBezTo>
                  <a:cubicBezTo>
                    <a:pt x="15" y="137"/>
                    <a:pt x="20" y="139"/>
                    <a:pt x="25" y="140"/>
                  </a:cubicBezTo>
                  <a:cubicBezTo>
                    <a:pt x="42" y="141"/>
                    <a:pt x="66" y="142"/>
                    <a:pt x="100" y="142"/>
                  </a:cubicBezTo>
                  <a:cubicBezTo>
                    <a:pt x="133" y="142"/>
                    <a:pt x="158" y="141"/>
                    <a:pt x="174" y="140"/>
                  </a:cubicBezTo>
                  <a:cubicBezTo>
                    <a:pt x="179" y="139"/>
                    <a:pt x="184" y="137"/>
                    <a:pt x="188" y="133"/>
                  </a:cubicBezTo>
                  <a:cubicBezTo>
                    <a:pt x="192" y="129"/>
                    <a:pt x="194" y="125"/>
                    <a:pt x="196" y="120"/>
                  </a:cubicBezTo>
                  <a:cubicBezTo>
                    <a:pt x="197" y="115"/>
                    <a:pt x="198" y="109"/>
                    <a:pt x="198" y="103"/>
                  </a:cubicBezTo>
                  <a:cubicBezTo>
                    <a:pt x="199" y="97"/>
                    <a:pt x="199" y="92"/>
                    <a:pt x="199" y="88"/>
                  </a:cubicBezTo>
                  <a:cubicBezTo>
                    <a:pt x="199" y="84"/>
                    <a:pt x="199" y="78"/>
                    <a:pt x="199" y="71"/>
                  </a:cubicBezTo>
                  <a:cubicBezTo>
                    <a:pt x="199" y="64"/>
                    <a:pt x="199" y="59"/>
                    <a:pt x="199" y="55"/>
                  </a:cubicBezTo>
                  <a:close/>
                  <a:moveTo>
                    <a:pt x="139" y="77"/>
                  </a:moveTo>
                  <a:cubicBezTo>
                    <a:pt x="82" y="113"/>
                    <a:pt x="82" y="113"/>
                    <a:pt x="82" y="113"/>
                  </a:cubicBezTo>
                  <a:cubicBezTo>
                    <a:pt x="81" y="114"/>
                    <a:pt x="80" y="114"/>
                    <a:pt x="78" y="114"/>
                  </a:cubicBezTo>
                  <a:cubicBezTo>
                    <a:pt x="77" y="114"/>
                    <a:pt x="76" y="114"/>
                    <a:pt x="75" y="113"/>
                  </a:cubicBezTo>
                  <a:cubicBezTo>
                    <a:pt x="72" y="112"/>
                    <a:pt x="71" y="110"/>
                    <a:pt x="71" y="107"/>
                  </a:cubicBezTo>
                  <a:cubicBezTo>
                    <a:pt x="71" y="36"/>
                    <a:pt x="71" y="36"/>
                    <a:pt x="71" y="36"/>
                  </a:cubicBezTo>
                  <a:cubicBezTo>
                    <a:pt x="71" y="33"/>
                    <a:pt x="72" y="31"/>
                    <a:pt x="75" y="30"/>
                  </a:cubicBezTo>
                  <a:cubicBezTo>
                    <a:pt x="77" y="28"/>
                    <a:pt x="80" y="28"/>
                    <a:pt x="82" y="30"/>
                  </a:cubicBezTo>
                  <a:cubicBezTo>
                    <a:pt x="139" y="65"/>
                    <a:pt x="139" y="65"/>
                    <a:pt x="139" y="65"/>
                  </a:cubicBezTo>
                  <a:cubicBezTo>
                    <a:pt x="141" y="67"/>
                    <a:pt x="142" y="69"/>
                    <a:pt x="142" y="71"/>
                  </a:cubicBezTo>
                  <a:cubicBezTo>
                    <a:pt x="142" y="74"/>
                    <a:pt x="141" y="76"/>
                    <a:pt x="139" y="77"/>
                  </a:cubicBezTo>
                  <a:close/>
                  <a:moveTo>
                    <a:pt x="139" y="77"/>
                  </a:moveTo>
                  <a:cubicBezTo>
                    <a:pt x="139" y="77"/>
                    <a:pt x="139" y="77"/>
                    <a:pt x="139" y="77"/>
                  </a:cubicBezTo>
                </a:path>
              </a:pathLst>
            </a:custGeom>
            <a:solidFill>
              <a:schemeClr val="bg1"/>
            </a:solidFill>
            <a:ln>
              <a:noFill/>
            </a:ln>
          </p:spPr>
          <p:txBody>
            <a:bodyPr/>
            <a:lstStyle/>
            <a:p>
              <a:pPr fontAlgn="auto">
                <a:spcBef>
                  <a:spcPts val="0"/>
                </a:spcBef>
                <a:spcAft>
                  <a:spcPts val="0"/>
                </a:spcAft>
                <a:defRPr/>
              </a:pPr>
              <a:endParaRPr lang="id-ID" sz="1350">
                <a:latin typeface="+mn-lt"/>
                <a:ea typeface="+mn-ea"/>
              </a:endParaRPr>
            </a:p>
          </p:txBody>
        </p:sp>
      </p:grpSp>
      <p:grpSp>
        <p:nvGrpSpPr>
          <p:cNvPr id="34" name="Group 33">
            <a:extLst>
              <a:ext uri="{FF2B5EF4-FFF2-40B4-BE49-F238E27FC236}">
                <a16:creationId xmlns:a16="http://schemas.microsoft.com/office/drawing/2014/main" id="{56601533-A282-44E6-92F9-B1BCC011F62D}"/>
              </a:ext>
            </a:extLst>
          </p:cNvPr>
          <p:cNvGrpSpPr/>
          <p:nvPr/>
        </p:nvGrpSpPr>
        <p:grpSpPr>
          <a:xfrm>
            <a:off x="3660217" y="5139133"/>
            <a:ext cx="325832" cy="325286"/>
            <a:chOff x="3617662" y="5967040"/>
            <a:chExt cx="325832" cy="325286"/>
          </a:xfrm>
        </p:grpSpPr>
        <p:sp>
          <p:nvSpPr>
            <p:cNvPr id="25" name="Rectangle 90">
              <a:extLst>
                <a:ext uri="{FF2B5EF4-FFF2-40B4-BE49-F238E27FC236}">
                  <a16:creationId xmlns:a16="http://schemas.microsoft.com/office/drawing/2014/main" id="{2F5275BF-C0CD-4D4F-883B-5996E2FA0B78}"/>
                </a:ext>
              </a:extLst>
            </p:cNvPr>
            <p:cNvSpPr>
              <a:spLocks noChangeArrowheads="1"/>
            </p:cNvSpPr>
            <p:nvPr/>
          </p:nvSpPr>
          <p:spPr bwMode="auto">
            <a:xfrm>
              <a:off x="3617662" y="5967040"/>
              <a:ext cx="325832" cy="325286"/>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5">
              <a:extLst>
                <a:ext uri="{FF2B5EF4-FFF2-40B4-BE49-F238E27FC236}">
                  <a16:creationId xmlns:a16="http://schemas.microsoft.com/office/drawing/2014/main" id="{926BC8E7-750E-4F5D-AC53-F8BE8490657F}"/>
                </a:ext>
              </a:extLst>
            </p:cNvPr>
            <p:cNvSpPr>
              <a:spLocks noEditPoints="1"/>
            </p:cNvSpPr>
            <p:nvPr/>
          </p:nvSpPr>
          <p:spPr bwMode="auto">
            <a:xfrm>
              <a:off x="3696505" y="6044639"/>
              <a:ext cx="163359" cy="161846"/>
            </a:xfrm>
            <a:custGeom>
              <a:avLst/>
              <a:gdLst>
                <a:gd name="T0" fmla="*/ 164592 w 175"/>
                <a:gd name="T1" fmla="*/ 5857 h 174"/>
                <a:gd name="T2" fmla="*/ 148917 w 175"/>
                <a:gd name="T3" fmla="*/ 0 h 174"/>
                <a:gd name="T4" fmla="*/ 21554 w 175"/>
                <a:gd name="T5" fmla="*/ 0 h 174"/>
                <a:gd name="T6" fmla="*/ 6858 w 175"/>
                <a:gd name="T7" fmla="*/ 5857 h 174"/>
                <a:gd name="T8" fmla="*/ 0 w 175"/>
                <a:gd name="T9" fmla="*/ 21477 h 174"/>
                <a:gd name="T10" fmla="*/ 0 w 175"/>
                <a:gd name="T11" fmla="*/ 148386 h 174"/>
                <a:gd name="T12" fmla="*/ 6858 w 175"/>
                <a:gd name="T13" fmla="*/ 164006 h 174"/>
                <a:gd name="T14" fmla="*/ 21554 w 175"/>
                <a:gd name="T15" fmla="*/ 169863 h 174"/>
                <a:gd name="T16" fmla="*/ 148917 w 175"/>
                <a:gd name="T17" fmla="*/ 169863 h 174"/>
                <a:gd name="T18" fmla="*/ 164592 w 175"/>
                <a:gd name="T19" fmla="*/ 164006 h 174"/>
                <a:gd name="T20" fmla="*/ 171450 w 175"/>
                <a:gd name="T21" fmla="*/ 148386 h 174"/>
                <a:gd name="T22" fmla="*/ 171450 w 175"/>
                <a:gd name="T23" fmla="*/ 21477 h 174"/>
                <a:gd name="T24" fmla="*/ 164592 w 175"/>
                <a:gd name="T25" fmla="*/ 5857 h 174"/>
                <a:gd name="T26" fmla="*/ 61722 w 175"/>
                <a:gd name="T27" fmla="*/ 61502 h 174"/>
                <a:gd name="T28" fmla="*/ 85235 w 175"/>
                <a:gd name="T29" fmla="*/ 51740 h 174"/>
                <a:gd name="T30" fmla="*/ 109728 w 175"/>
                <a:gd name="T31" fmla="*/ 61502 h 174"/>
                <a:gd name="T32" fmla="*/ 119525 w 175"/>
                <a:gd name="T33" fmla="*/ 84932 h 174"/>
                <a:gd name="T34" fmla="*/ 109728 w 175"/>
                <a:gd name="T35" fmla="*/ 108361 h 174"/>
                <a:gd name="T36" fmla="*/ 85235 w 175"/>
                <a:gd name="T37" fmla="*/ 118123 h 174"/>
                <a:gd name="T38" fmla="*/ 61722 w 175"/>
                <a:gd name="T39" fmla="*/ 108361 h 174"/>
                <a:gd name="T40" fmla="*/ 50945 w 175"/>
                <a:gd name="T41" fmla="*/ 84932 h 174"/>
                <a:gd name="T42" fmla="*/ 61722 w 175"/>
                <a:gd name="T43" fmla="*/ 61502 h 174"/>
                <a:gd name="T44" fmla="*/ 151856 w 175"/>
                <a:gd name="T45" fmla="*/ 143505 h 174"/>
                <a:gd name="T46" fmla="*/ 149896 w 175"/>
                <a:gd name="T47" fmla="*/ 148386 h 174"/>
                <a:gd name="T48" fmla="*/ 144998 w 175"/>
                <a:gd name="T49" fmla="*/ 150339 h 174"/>
                <a:gd name="T50" fmla="*/ 25473 w 175"/>
                <a:gd name="T51" fmla="*/ 150339 h 174"/>
                <a:gd name="T52" fmla="*/ 20574 w 175"/>
                <a:gd name="T53" fmla="*/ 148386 h 174"/>
                <a:gd name="T54" fmla="*/ 18615 w 175"/>
                <a:gd name="T55" fmla="*/ 143505 h 174"/>
                <a:gd name="T56" fmla="*/ 18615 w 175"/>
                <a:gd name="T57" fmla="*/ 72241 h 174"/>
                <a:gd name="T58" fmla="*/ 34290 w 175"/>
                <a:gd name="T59" fmla="*/ 72241 h 174"/>
                <a:gd name="T60" fmla="*/ 32331 w 175"/>
                <a:gd name="T61" fmla="*/ 86884 h 174"/>
                <a:gd name="T62" fmla="*/ 48006 w 175"/>
                <a:gd name="T63" fmla="*/ 123004 h 174"/>
                <a:gd name="T64" fmla="*/ 85235 w 175"/>
                <a:gd name="T65" fmla="*/ 137648 h 174"/>
                <a:gd name="T66" fmla="*/ 112667 w 175"/>
                <a:gd name="T67" fmla="*/ 130814 h 174"/>
                <a:gd name="T68" fmla="*/ 131282 w 175"/>
                <a:gd name="T69" fmla="*/ 112266 h 174"/>
                <a:gd name="T70" fmla="*/ 139119 w 175"/>
                <a:gd name="T71" fmla="*/ 86884 h 174"/>
                <a:gd name="T72" fmla="*/ 136180 w 175"/>
                <a:gd name="T73" fmla="*/ 72241 h 174"/>
                <a:gd name="T74" fmla="*/ 151856 w 175"/>
                <a:gd name="T75" fmla="*/ 72241 h 174"/>
                <a:gd name="T76" fmla="*/ 151856 w 175"/>
                <a:gd name="T77" fmla="*/ 143505 h 174"/>
                <a:gd name="T78" fmla="*/ 151856 w 175"/>
                <a:gd name="T79" fmla="*/ 44906 h 174"/>
                <a:gd name="T80" fmla="*/ 148917 w 175"/>
                <a:gd name="T81" fmla="*/ 49787 h 174"/>
                <a:gd name="T82" fmla="*/ 144018 w 175"/>
                <a:gd name="T83" fmla="*/ 52716 h 174"/>
                <a:gd name="T84" fmla="*/ 124424 w 175"/>
                <a:gd name="T85" fmla="*/ 52716 h 174"/>
                <a:gd name="T86" fmla="*/ 119525 w 175"/>
                <a:gd name="T87" fmla="*/ 49787 h 174"/>
                <a:gd name="T88" fmla="*/ 116586 w 175"/>
                <a:gd name="T89" fmla="*/ 44906 h 174"/>
                <a:gd name="T90" fmla="*/ 116586 w 175"/>
                <a:gd name="T91" fmla="*/ 26358 h 174"/>
                <a:gd name="T92" fmla="*/ 119525 w 175"/>
                <a:gd name="T93" fmla="*/ 21477 h 174"/>
                <a:gd name="T94" fmla="*/ 124424 w 175"/>
                <a:gd name="T95" fmla="*/ 18548 h 174"/>
                <a:gd name="T96" fmla="*/ 144018 w 175"/>
                <a:gd name="T97" fmla="*/ 18548 h 174"/>
                <a:gd name="T98" fmla="*/ 148917 w 175"/>
                <a:gd name="T99" fmla="*/ 21477 h 174"/>
                <a:gd name="T100" fmla="*/ 151856 w 175"/>
                <a:gd name="T101" fmla="*/ 26358 h 174"/>
                <a:gd name="T102" fmla="*/ 151856 w 175"/>
                <a:gd name="T103" fmla="*/ 44906 h 174"/>
                <a:gd name="T104" fmla="*/ 151856 w 175"/>
                <a:gd name="T105" fmla="*/ 44906 h 174"/>
                <a:gd name="T106" fmla="*/ 151856 w 175"/>
                <a:gd name="T107" fmla="*/ 44906 h 1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75" h="174">
                  <a:moveTo>
                    <a:pt x="168" y="6"/>
                  </a:moveTo>
                  <a:cubicBezTo>
                    <a:pt x="164" y="2"/>
                    <a:pt x="158" y="0"/>
                    <a:pt x="152" y="0"/>
                  </a:cubicBezTo>
                  <a:cubicBezTo>
                    <a:pt x="22" y="0"/>
                    <a:pt x="22" y="0"/>
                    <a:pt x="22" y="0"/>
                  </a:cubicBezTo>
                  <a:cubicBezTo>
                    <a:pt x="16" y="0"/>
                    <a:pt x="11" y="2"/>
                    <a:pt x="7" y="6"/>
                  </a:cubicBezTo>
                  <a:cubicBezTo>
                    <a:pt x="2" y="11"/>
                    <a:pt x="0" y="16"/>
                    <a:pt x="0" y="22"/>
                  </a:cubicBezTo>
                  <a:cubicBezTo>
                    <a:pt x="0" y="152"/>
                    <a:pt x="0" y="152"/>
                    <a:pt x="0" y="152"/>
                  </a:cubicBezTo>
                  <a:cubicBezTo>
                    <a:pt x="0" y="158"/>
                    <a:pt x="2" y="163"/>
                    <a:pt x="7" y="168"/>
                  </a:cubicBezTo>
                  <a:cubicBezTo>
                    <a:pt x="11" y="172"/>
                    <a:pt x="16" y="174"/>
                    <a:pt x="22" y="174"/>
                  </a:cubicBezTo>
                  <a:cubicBezTo>
                    <a:pt x="152" y="174"/>
                    <a:pt x="152" y="174"/>
                    <a:pt x="152" y="174"/>
                  </a:cubicBezTo>
                  <a:cubicBezTo>
                    <a:pt x="158" y="174"/>
                    <a:pt x="164" y="172"/>
                    <a:pt x="168" y="168"/>
                  </a:cubicBezTo>
                  <a:cubicBezTo>
                    <a:pt x="172" y="163"/>
                    <a:pt x="175" y="158"/>
                    <a:pt x="175" y="152"/>
                  </a:cubicBezTo>
                  <a:cubicBezTo>
                    <a:pt x="175" y="22"/>
                    <a:pt x="175" y="22"/>
                    <a:pt x="175" y="22"/>
                  </a:cubicBezTo>
                  <a:cubicBezTo>
                    <a:pt x="175" y="16"/>
                    <a:pt x="172" y="11"/>
                    <a:pt x="168" y="6"/>
                  </a:cubicBezTo>
                  <a:close/>
                  <a:moveTo>
                    <a:pt x="63" y="63"/>
                  </a:moveTo>
                  <a:cubicBezTo>
                    <a:pt x="70" y="56"/>
                    <a:pt x="78" y="53"/>
                    <a:pt x="87" y="53"/>
                  </a:cubicBezTo>
                  <a:cubicBezTo>
                    <a:pt x="97" y="53"/>
                    <a:pt x="105" y="56"/>
                    <a:pt x="112" y="63"/>
                  </a:cubicBezTo>
                  <a:cubicBezTo>
                    <a:pt x="119" y="69"/>
                    <a:pt x="122" y="77"/>
                    <a:pt x="122" y="87"/>
                  </a:cubicBezTo>
                  <a:cubicBezTo>
                    <a:pt x="122" y="96"/>
                    <a:pt x="119" y="104"/>
                    <a:pt x="112" y="111"/>
                  </a:cubicBezTo>
                  <a:cubicBezTo>
                    <a:pt x="105" y="117"/>
                    <a:pt x="97" y="121"/>
                    <a:pt x="87" y="121"/>
                  </a:cubicBezTo>
                  <a:cubicBezTo>
                    <a:pt x="78" y="121"/>
                    <a:pt x="70" y="117"/>
                    <a:pt x="63" y="111"/>
                  </a:cubicBezTo>
                  <a:cubicBezTo>
                    <a:pt x="56" y="104"/>
                    <a:pt x="52" y="96"/>
                    <a:pt x="52" y="87"/>
                  </a:cubicBezTo>
                  <a:cubicBezTo>
                    <a:pt x="52" y="77"/>
                    <a:pt x="56" y="69"/>
                    <a:pt x="63" y="63"/>
                  </a:cubicBezTo>
                  <a:close/>
                  <a:moveTo>
                    <a:pt x="155" y="147"/>
                  </a:moveTo>
                  <a:cubicBezTo>
                    <a:pt x="155" y="149"/>
                    <a:pt x="154" y="151"/>
                    <a:pt x="153" y="152"/>
                  </a:cubicBezTo>
                  <a:cubicBezTo>
                    <a:pt x="151" y="154"/>
                    <a:pt x="150" y="154"/>
                    <a:pt x="148" y="154"/>
                  </a:cubicBezTo>
                  <a:cubicBezTo>
                    <a:pt x="26" y="154"/>
                    <a:pt x="26" y="154"/>
                    <a:pt x="26" y="154"/>
                  </a:cubicBezTo>
                  <a:cubicBezTo>
                    <a:pt x="24" y="154"/>
                    <a:pt x="23" y="154"/>
                    <a:pt x="21" y="152"/>
                  </a:cubicBezTo>
                  <a:cubicBezTo>
                    <a:pt x="20" y="151"/>
                    <a:pt x="19" y="149"/>
                    <a:pt x="19" y="147"/>
                  </a:cubicBezTo>
                  <a:cubicBezTo>
                    <a:pt x="19" y="74"/>
                    <a:pt x="19" y="74"/>
                    <a:pt x="19" y="74"/>
                  </a:cubicBezTo>
                  <a:cubicBezTo>
                    <a:pt x="35" y="74"/>
                    <a:pt x="35" y="74"/>
                    <a:pt x="35" y="74"/>
                  </a:cubicBezTo>
                  <a:cubicBezTo>
                    <a:pt x="34" y="78"/>
                    <a:pt x="33" y="83"/>
                    <a:pt x="33" y="89"/>
                  </a:cubicBezTo>
                  <a:cubicBezTo>
                    <a:pt x="33" y="103"/>
                    <a:pt x="38" y="115"/>
                    <a:pt x="49" y="126"/>
                  </a:cubicBezTo>
                  <a:cubicBezTo>
                    <a:pt x="60" y="136"/>
                    <a:pt x="72" y="141"/>
                    <a:pt x="87" y="141"/>
                  </a:cubicBezTo>
                  <a:cubicBezTo>
                    <a:pt x="97" y="141"/>
                    <a:pt x="106" y="139"/>
                    <a:pt x="115" y="134"/>
                  </a:cubicBezTo>
                  <a:cubicBezTo>
                    <a:pt x="123" y="129"/>
                    <a:pt x="130" y="123"/>
                    <a:pt x="134" y="115"/>
                  </a:cubicBezTo>
                  <a:cubicBezTo>
                    <a:pt x="139" y="107"/>
                    <a:pt x="142" y="98"/>
                    <a:pt x="142" y="89"/>
                  </a:cubicBezTo>
                  <a:cubicBezTo>
                    <a:pt x="142" y="83"/>
                    <a:pt x="141" y="78"/>
                    <a:pt x="139" y="74"/>
                  </a:cubicBezTo>
                  <a:cubicBezTo>
                    <a:pt x="155" y="74"/>
                    <a:pt x="155" y="74"/>
                    <a:pt x="155" y="74"/>
                  </a:cubicBezTo>
                  <a:lnTo>
                    <a:pt x="155" y="147"/>
                  </a:lnTo>
                  <a:close/>
                  <a:moveTo>
                    <a:pt x="155" y="46"/>
                  </a:moveTo>
                  <a:cubicBezTo>
                    <a:pt x="155" y="48"/>
                    <a:pt x="154" y="50"/>
                    <a:pt x="152" y="51"/>
                  </a:cubicBezTo>
                  <a:cubicBezTo>
                    <a:pt x="151" y="53"/>
                    <a:pt x="149" y="54"/>
                    <a:pt x="147" y="54"/>
                  </a:cubicBezTo>
                  <a:cubicBezTo>
                    <a:pt x="127" y="54"/>
                    <a:pt x="127" y="54"/>
                    <a:pt x="127" y="54"/>
                  </a:cubicBezTo>
                  <a:cubicBezTo>
                    <a:pt x="125" y="54"/>
                    <a:pt x="123" y="53"/>
                    <a:pt x="122" y="51"/>
                  </a:cubicBezTo>
                  <a:cubicBezTo>
                    <a:pt x="120" y="50"/>
                    <a:pt x="119" y="48"/>
                    <a:pt x="119" y="46"/>
                  </a:cubicBezTo>
                  <a:cubicBezTo>
                    <a:pt x="119" y="27"/>
                    <a:pt x="119" y="27"/>
                    <a:pt x="119" y="27"/>
                  </a:cubicBezTo>
                  <a:cubicBezTo>
                    <a:pt x="119" y="25"/>
                    <a:pt x="120" y="23"/>
                    <a:pt x="122" y="22"/>
                  </a:cubicBezTo>
                  <a:cubicBezTo>
                    <a:pt x="123" y="20"/>
                    <a:pt x="125" y="19"/>
                    <a:pt x="127" y="19"/>
                  </a:cubicBezTo>
                  <a:cubicBezTo>
                    <a:pt x="147" y="19"/>
                    <a:pt x="147" y="19"/>
                    <a:pt x="147" y="19"/>
                  </a:cubicBezTo>
                  <a:cubicBezTo>
                    <a:pt x="149" y="19"/>
                    <a:pt x="151" y="20"/>
                    <a:pt x="152" y="22"/>
                  </a:cubicBezTo>
                  <a:cubicBezTo>
                    <a:pt x="154" y="23"/>
                    <a:pt x="155" y="25"/>
                    <a:pt x="155" y="27"/>
                  </a:cubicBezTo>
                  <a:lnTo>
                    <a:pt x="155" y="46"/>
                  </a:lnTo>
                  <a:close/>
                  <a:moveTo>
                    <a:pt x="155" y="46"/>
                  </a:moveTo>
                  <a:cubicBezTo>
                    <a:pt x="155" y="46"/>
                    <a:pt x="155" y="46"/>
                    <a:pt x="155" y="46"/>
                  </a:cubicBezTo>
                </a:path>
              </a:pathLst>
            </a:custGeom>
            <a:solidFill>
              <a:schemeClr val="bg1"/>
            </a:solidFill>
            <a:ln>
              <a:noFill/>
            </a:ln>
          </p:spPr>
          <p:txBody>
            <a:bodyPr/>
            <a:lstStyle/>
            <a:p>
              <a:pPr fontAlgn="auto">
                <a:spcBef>
                  <a:spcPts val="0"/>
                </a:spcBef>
                <a:spcAft>
                  <a:spcPts val="0"/>
                </a:spcAft>
                <a:defRPr/>
              </a:pPr>
              <a:endParaRPr lang="id-ID" sz="1350">
                <a:latin typeface="+mn-lt"/>
                <a:ea typeface="+mn-ea"/>
              </a:endParaRPr>
            </a:p>
          </p:txBody>
        </p:sp>
      </p:grpSp>
      <p:pic>
        <p:nvPicPr>
          <p:cNvPr id="5" name="Picture 4">
            <a:extLst>
              <a:ext uri="{FF2B5EF4-FFF2-40B4-BE49-F238E27FC236}">
                <a16:creationId xmlns:a16="http://schemas.microsoft.com/office/drawing/2014/main" id="{73213FE1-D988-4A73-CCC2-B61528F8B9DC}"/>
              </a:ext>
            </a:extLst>
          </p:cNvPr>
          <p:cNvPicPr>
            <a:picLocks noChangeAspect="1"/>
          </p:cNvPicPr>
          <p:nvPr/>
        </p:nvPicPr>
        <p:blipFill>
          <a:blip r:embed="rId3"/>
          <a:stretch>
            <a:fillRect/>
          </a:stretch>
        </p:blipFill>
        <p:spPr>
          <a:xfrm>
            <a:off x="173381" y="278145"/>
            <a:ext cx="2215575" cy="954421"/>
          </a:xfrm>
          <a:prstGeom prst="rect">
            <a:avLst/>
          </a:prstGeom>
        </p:spPr>
      </p:pic>
      <p:grpSp>
        <p:nvGrpSpPr>
          <p:cNvPr id="84" name="Group 83">
            <a:extLst>
              <a:ext uri="{FF2B5EF4-FFF2-40B4-BE49-F238E27FC236}">
                <a16:creationId xmlns:a16="http://schemas.microsoft.com/office/drawing/2014/main" id="{D144F3D4-E9C5-770D-EEF4-1C5B609F8688}"/>
              </a:ext>
            </a:extLst>
          </p:cNvPr>
          <p:cNvGrpSpPr/>
          <p:nvPr/>
        </p:nvGrpSpPr>
        <p:grpSpPr>
          <a:xfrm>
            <a:off x="3739060" y="1246390"/>
            <a:ext cx="698232" cy="699507"/>
            <a:chOff x="5311101" y="1015262"/>
            <a:chExt cx="1814755" cy="1818069"/>
          </a:xfrm>
        </p:grpSpPr>
        <p:sp>
          <p:nvSpPr>
            <p:cNvPr id="3" name="object 185">
              <a:extLst>
                <a:ext uri="{FF2B5EF4-FFF2-40B4-BE49-F238E27FC236}">
                  <a16:creationId xmlns:a16="http://schemas.microsoft.com/office/drawing/2014/main" id="{24D8F756-FC49-EF46-1A72-00554729C584}"/>
                </a:ext>
              </a:extLst>
            </p:cNvPr>
            <p:cNvSpPr/>
            <p:nvPr/>
          </p:nvSpPr>
          <p:spPr>
            <a:xfrm>
              <a:off x="5311106" y="1991056"/>
              <a:ext cx="303898" cy="62623"/>
            </a:xfrm>
            <a:custGeom>
              <a:avLst/>
              <a:gdLst/>
              <a:ahLst/>
              <a:cxnLst/>
              <a:rect l="l" t="t" r="r" b="b"/>
              <a:pathLst>
                <a:path w="303898" h="62623">
                  <a:moveTo>
                    <a:pt x="289128" y="31305"/>
                  </a:moveTo>
                  <a:lnTo>
                    <a:pt x="289895" y="30436"/>
                  </a:lnTo>
                  <a:lnTo>
                    <a:pt x="297597" y="20328"/>
                  </a:lnTo>
                  <a:lnTo>
                    <a:pt x="303898" y="9232"/>
                  </a:lnTo>
                  <a:lnTo>
                    <a:pt x="298234" y="3517"/>
                  </a:lnTo>
                  <a:lnTo>
                    <a:pt x="290385" y="0"/>
                  </a:lnTo>
                  <a:lnTo>
                    <a:pt x="31305" y="0"/>
                  </a:lnTo>
                  <a:lnTo>
                    <a:pt x="24282" y="790"/>
                  </a:lnTo>
                  <a:lnTo>
                    <a:pt x="11803" y="6814"/>
                  </a:lnTo>
                  <a:lnTo>
                    <a:pt x="3203" y="17497"/>
                  </a:lnTo>
                  <a:lnTo>
                    <a:pt x="0" y="31318"/>
                  </a:lnTo>
                  <a:lnTo>
                    <a:pt x="787" y="38328"/>
                  </a:lnTo>
                  <a:lnTo>
                    <a:pt x="6806" y="50810"/>
                  </a:lnTo>
                  <a:lnTo>
                    <a:pt x="17484" y="59416"/>
                  </a:lnTo>
                  <a:lnTo>
                    <a:pt x="31305" y="62623"/>
                  </a:lnTo>
                  <a:lnTo>
                    <a:pt x="219646" y="62597"/>
                  </a:lnTo>
                  <a:lnTo>
                    <a:pt x="233189" y="61555"/>
                  </a:lnTo>
                  <a:lnTo>
                    <a:pt x="246128" y="58662"/>
                  </a:lnTo>
                  <a:lnTo>
                    <a:pt x="258327" y="54055"/>
                  </a:lnTo>
                  <a:lnTo>
                    <a:pt x="269650" y="47870"/>
                  </a:lnTo>
                  <a:lnTo>
                    <a:pt x="279962" y="40241"/>
                  </a:lnTo>
                  <a:lnTo>
                    <a:pt x="289128" y="31305"/>
                  </a:lnTo>
                  <a:close/>
                </a:path>
              </a:pathLst>
            </a:custGeom>
            <a:solidFill>
              <a:srgbClr val="34426E"/>
            </a:solidFill>
          </p:spPr>
          <p:txBody>
            <a:bodyPr wrap="square" lIns="0" tIns="0" rIns="0" bIns="0" rtlCol="0">
              <a:noAutofit/>
            </a:bodyPr>
            <a:lstStyle/>
            <a:p>
              <a:endParaRPr/>
            </a:p>
          </p:txBody>
        </p:sp>
        <p:sp>
          <p:nvSpPr>
            <p:cNvPr id="6" name="object 186">
              <a:extLst>
                <a:ext uri="{FF2B5EF4-FFF2-40B4-BE49-F238E27FC236}">
                  <a16:creationId xmlns:a16="http://schemas.microsoft.com/office/drawing/2014/main" id="{01415A39-63C4-1780-3939-9B4748D925BD}"/>
                </a:ext>
              </a:extLst>
            </p:cNvPr>
            <p:cNvSpPr/>
            <p:nvPr/>
          </p:nvSpPr>
          <p:spPr>
            <a:xfrm>
              <a:off x="5311101" y="1803213"/>
              <a:ext cx="303911" cy="62611"/>
            </a:xfrm>
            <a:custGeom>
              <a:avLst/>
              <a:gdLst/>
              <a:ahLst/>
              <a:cxnLst/>
              <a:rect l="l" t="t" r="r" b="b"/>
              <a:pathLst>
                <a:path w="303911" h="62611">
                  <a:moveTo>
                    <a:pt x="303911" y="53403"/>
                  </a:moveTo>
                  <a:lnTo>
                    <a:pt x="298172" y="43130"/>
                  </a:lnTo>
                  <a:lnTo>
                    <a:pt x="290274" y="32572"/>
                  </a:lnTo>
                  <a:lnTo>
                    <a:pt x="281001" y="23233"/>
                  </a:lnTo>
                  <a:lnTo>
                    <a:pt x="270501" y="15262"/>
                  </a:lnTo>
                  <a:lnTo>
                    <a:pt x="258920" y="8806"/>
                  </a:lnTo>
                  <a:lnTo>
                    <a:pt x="246405" y="4012"/>
                  </a:lnTo>
                  <a:lnTo>
                    <a:pt x="233104" y="1027"/>
                  </a:lnTo>
                  <a:lnTo>
                    <a:pt x="219163" y="0"/>
                  </a:lnTo>
                  <a:lnTo>
                    <a:pt x="31318" y="0"/>
                  </a:lnTo>
                  <a:lnTo>
                    <a:pt x="24294" y="789"/>
                  </a:lnTo>
                  <a:lnTo>
                    <a:pt x="11811" y="6809"/>
                  </a:lnTo>
                  <a:lnTo>
                    <a:pt x="3206" y="17487"/>
                  </a:lnTo>
                  <a:lnTo>
                    <a:pt x="0" y="31305"/>
                  </a:lnTo>
                  <a:lnTo>
                    <a:pt x="790" y="38328"/>
                  </a:lnTo>
                  <a:lnTo>
                    <a:pt x="6814" y="50807"/>
                  </a:lnTo>
                  <a:lnTo>
                    <a:pt x="17497" y="59407"/>
                  </a:lnTo>
                  <a:lnTo>
                    <a:pt x="31318" y="62610"/>
                  </a:lnTo>
                  <a:lnTo>
                    <a:pt x="290398" y="62610"/>
                  </a:lnTo>
                  <a:lnTo>
                    <a:pt x="298234" y="59093"/>
                  </a:lnTo>
                  <a:lnTo>
                    <a:pt x="303911" y="53403"/>
                  </a:lnTo>
                  <a:close/>
                </a:path>
              </a:pathLst>
            </a:custGeom>
            <a:solidFill>
              <a:srgbClr val="34426E"/>
            </a:solidFill>
          </p:spPr>
          <p:txBody>
            <a:bodyPr wrap="square" lIns="0" tIns="0" rIns="0" bIns="0" rtlCol="0">
              <a:noAutofit/>
            </a:bodyPr>
            <a:lstStyle/>
            <a:p>
              <a:endParaRPr/>
            </a:p>
          </p:txBody>
        </p:sp>
        <p:sp>
          <p:nvSpPr>
            <p:cNvPr id="7" name="object 187">
              <a:extLst>
                <a:ext uri="{FF2B5EF4-FFF2-40B4-BE49-F238E27FC236}">
                  <a16:creationId xmlns:a16="http://schemas.microsoft.com/office/drawing/2014/main" id="{EA218290-C8D3-9105-3EC8-EAB55AE44CC8}"/>
                </a:ext>
              </a:extLst>
            </p:cNvPr>
            <p:cNvSpPr/>
            <p:nvPr/>
          </p:nvSpPr>
          <p:spPr>
            <a:xfrm>
              <a:off x="5498920" y="1897148"/>
              <a:ext cx="125196" cy="62623"/>
            </a:xfrm>
            <a:custGeom>
              <a:avLst/>
              <a:gdLst/>
              <a:ahLst/>
              <a:cxnLst/>
              <a:rect l="l" t="t" r="r" b="b"/>
              <a:pathLst>
                <a:path w="125196" h="62623">
                  <a:moveTo>
                    <a:pt x="93878" y="0"/>
                  </a:moveTo>
                  <a:lnTo>
                    <a:pt x="31305" y="0"/>
                  </a:lnTo>
                  <a:lnTo>
                    <a:pt x="24299" y="788"/>
                  </a:lnTo>
                  <a:lnTo>
                    <a:pt x="11818" y="6810"/>
                  </a:lnTo>
                  <a:lnTo>
                    <a:pt x="3209" y="17490"/>
                  </a:lnTo>
                  <a:lnTo>
                    <a:pt x="0" y="31305"/>
                  </a:lnTo>
                  <a:lnTo>
                    <a:pt x="789" y="38324"/>
                  </a:lnTo>
                  <a:lnTo>
                    <a:pt x="6809" y="50802"/>
                  </a:lnTo>
                  <a:lnTo>
                    <a:pt x="17487" y="59409"/>
                  </a:lnTo>
                  <a:lnTo>
                    <a:pt x="31305" y="62623"/>
                  </a:lnTo>
                  <a:lnTo>
                    <a:pt x="93891" y="62623"/>
                  </a:lnTo>
                  <a:lnTo>
                    <a:pt x="100909" y="61828"/>
                  </a:lnTo>
                  <a:lnTo>
                    <a:pt x="113387" y="55799"/>
                  </a:lnTo>
                  <a:lnTo>
                    <a:pt x="121990" y="45118"/>
                  </a:lnTo>
                  <a:lnTo>
                    <a:pt x="125196" y="31305"/>
                  </a:lnTo>
                  <a:lnTo>
                    <a:pt x="124406" y="24286"/>
                  </a:lnTo>
                  <a:lnTo>
                    <a:pt x="118381" y="11809"/>
                  </a:lnTo>
                  <a:lnTo>
                    <a:pt x="107699" y="3206"/>
                  </a:lnTo>
                  <a:lnTo>
                    <a:pt x="93878" y="0"/>
                  </a:lnTo>
                  <a:close/>
                </a:path>
              </a:pathLst>
            </a:custGeom>
            <a:solidFill>
              <a:srgbClr val="ECB133"/>
            </a:solidFill>
          </p:spPr>
          <p:txBody>
            <a:bodyPr wrap="square" lIns="0" tIns="0" rIns="0" bIns="0" rtlCol="0">
              <a:noAutofit/>
            </a:bodyPr>
            <a:lstStyle/>
            <a:p>
              <a:endParaRPr/>
            </a:p>
          </p:txBody>
        </p:sp>
        <p:sp>
          <p:nvSpPr>
            <p:cNvPr id="9" name="object 188">
              <a:extLst>
                <a:ext uri="{FF2B5EF4-FFF2-40B4-BE49-F238E27FC236}">
                  <a16:creationId xmlns:a16="http://schemas.microsoft.com/office/drawing/2014/main" id="{38008EB7-626C-B4D9-A4F3-FBEFA40D3E79}"/>
                </a:ext>
              </a:extLst>
            </p:cNvPr>
            <p:cNvSpPr/>
            <p:nvPr/>
          </p:nvSpPr>
          <p:spPr>
            <a:xfrm>
              <a:off x="5608167" y="2046845"/>
              <a:ext cx="62636" cy="303911"/>
            </a:xfrm>
            <a:custGeom>
              <a:avLst/>
              <a:gdLst/>
              <a:ahLst/>
              <a:cxnLst/>
              <a:rect l="l" t="t" r="r" b="b"/>
              <a:pathLst>
                <a:path w="62636" h="303911">
                  <a:moveTo>
                    <a:pt x="53403" y="0"/>
                  </a:moveTo>
                  <a:lnTo>
                    <a:pt x="43130" y="5738"/>
                  </a:lnTo>
                  <a:lnTo>
                    <a:pt x="32572" y="13634"/>
                  </a:lnTo>
                  <a:lnTo>
                    <a:pt x="23233" y="22906"/>
                  </a:lnTo>
                  <a:lnTo>
                    <a:pt x="15262" y="33404"/>
                  </a:lnTo>
                  <a:lnTo>
                    <a:pt x="8806" y="44985"/>
                  </a:lnTo>
                  <a:lnTo>
                    <a:pt x="4012" y="57499"/>
                  </a:lnTo>
                  <a:lnTo>
                    <a:pt x="1027" y="70802"/>
                  </a:lnTo>
                  <a:lnTo>
                    <a:pt x="0" y="84747"/>
                  </a:lnTo>
                  <a:lnTo>
                    <a:pt x="0" y="272592"/>
                  </a:lnTo>
                  <a:lnTo>
                    <a:pt x="792" y="279624"/>
                  </a:lnTo>
                  <a:lnTo>
                    <a:pt x="6818" y="292103"/>
                  </a:lnTo>
                  <a:lnTo>
                    <a:pt x="17500" y="300705"/>
                  </a:lnTo>
                  <a:lnTo>
                    <a:pt x="31318" y="303911"/>
                  </a:lnTo>
                  <a:lnTo>
                    <a:pt x="38349" y="303118"/>
                  </a:lnTo>
                  <a:lnTo>
                    <a:pt x="50829" y="297092"/>
                  </a:lnTo>
                  <a:lnTo>
                    <a:pt x="59431" y="286410"/>
                  </a:lnTo>
                  <a:lnTo>
                    <a:pt x="62636" y="272592"/>
                  </a:lnTo>
                  <a:lnTo>
                    <a:pt x="62636" y="13487"/>
                  </a:lnTo>
                  <a:lnTo>
                    <a:pt x="59105" y="5664"/>
                  </a:lnTo>
                  <a:lnTo>
                    <a:pt x="53403" y="0"/>
                  </a:lnTo>
                  <a:close/>
                </a:path>
              </a:pathLst>
            </a:custGeom>
            <a:solidFill>
              <a:srgbClr val="34426E"/>
            </a:solidFill>
          </p:spPr>
          <p:txBody>
            <a:bodyPr wrap="square" lIns="0" tIns="0" rIns="0" bIns="0" rtlCol="0">
              <a:noAutofit/>
            </a:bodyPr>
            <a:lstStyle/>
            <a:p>
              <a:endParaRPr/>
            </a:p>
          </p:txBody>
        </p:sp>
        <p:sp>
          <p:nvSpPr>
            <p:cNvPr id="36" name="object 208">
              <a:extLst>
                <a:ext uri="{FF2B5EF4-FFF2-40B4-BE49-F238E27FC236}">
                  <a16:creationId xmlns:a16="http://schemas.microsoft.com/office/drawing/2014/main" id="{6CC390F5-102C-F0B8-F417-50DE54615AF0}"/>
                </a:ext>
              </a:extLst>
            </p:cNvPr>
            <p:cNvSpPr/>
            <p:nvPr/>
          </p:nvSpPr>
          <p:spPr>
            <a:xfrm>
              <a:off x="6336718" y="2473632"/>
              <a:ext cx="303898" cy="62611"/>
            </a:xfrm>
            <a:custGeom>
              <a:avLst/>
              <a:gdLst/>
              <a:ahLst/>
              <a:cxnLst/>
              <a:rect l="l" t="t" r="r" b="b"/>
              <a:pathLst>
                <a:path w="303898" h="62611">
                  <a:moveTo>
                    <a:pt x="14770" y="31292"/>
                  </a:moveTo>
                  <a:lnTo>
                    <a:pt x="23934" y="40233"/>
                  </a:lnTo>
                  <a:lnTo>
                    <a:pt x="34244" y="47863"/>
                  </a:lnTo>
                  <a:lnTo>
                    <a:pt x="45565" y="54048"/>
                  </a:lnTo>
                  <a:lnTo>
                    <a:pt x="57763" y="58653"/>
                  </a:lnTo>
                  <a:lnTo>
                    <a:pt x="70703" y="61543"/>
                  </a:lnTo>
                  <a:lnTo>
                    <a:pt x="84251" y="62584"/>
                  </a:lnTo>
                  <a:lnTo>
                    <a:pt x="272605" y="62610"/>
                  </a:lnTo>
                  <a:lnTo>
                    <a:pt x="286420" y="59404"/>
                  </a:lnTo>
                  <a:lnTo>
                    <a:pt x="297096" y="50798"/>
                  </a:lnTo>
                  <a:lnTo>
                    <a:pt x="303112" y="38311"/>
                  </a:lnTo>
                  <a:lnTo>
                    <a:pt x="303898" y="31305"/>
                  </a:lnTo>
                  <a:lnTo>
                    <a:pt x="300692" y="17487"/>
                  </a:lnTo>
                  <a:lnTo>
                    <a:pt x="292088" y="6806"/>
                  </a:lnTo>
                  <a:lnTo>
                    <a:pt x="279606" y="786"/>
                  </a:lnTo>
                  <a:lnTo>
                    <a:pt x="272605" y="0"/>
                  </a:lnTo>
                  <a:lnTo>
                    <a:pt x="13512" y="0"/>
                  </a:lnTo>
                  <a:lnTo>
                    <a:pt x="5676" y="3517"/>
                  </a:lnTo>
                  <a:lnTo>
                    <a:pt x="0" y="9220"/>
                  </a:lnTo>
                  <a:lnTo>
                    <a:pt x="6301" y="20320"/>
                  </a:lnTo>
                  <a:lnTo>
                    <a:pt x="14002" y="30425"/>
                  </a:lnTo>
                  <a:lnTo>
                    <a:pt x="14770" y="31292"/>
                  </a:lnTo>
                  <a:close/>
                </a:path>
              </a:pathLst>
            </a:custGeom>
            <a:solidFill>
              <a:srgbClr val="34426E"/>
            </a:solidFill>
          </p:spPr>
          <p:txBody>
            <a:bodyPr wrap="square" lIns="0" tIns="0" rIns="0" bIns="0" rtlCol="0">
              <a:noAutofit/>
            </a:bodyPr>
            <a:lstStyle/>
            <a:p>
              <a:endParaRPr/>
            </a:p>
          </p:txBody>
        </p:sp>
        <p:sp>
          <p:nvSpPr>
            <p:cNvPr id="37" name="object 209">
              <a:extLst>
                <a:ext uri="{FF2B5EF4-FFF2-40B4-BE49-F238E27FC236}">
                  <a16:creationId xmlns:a16="http://schemas.microsoft.com/office/drawing/2014/main" id="{59B7A419-1FAC-6995-5F9D-754966E8FE49}"/>
                </a:ext>
              </a:extLst>
            </p:cNvPr>
            <p:cNvSpPr/>
            <p:nvPr/>
          </p:nvSpPr>
          <p:spPr>
            <a:xfrm>
              <a:off x="6336717" y="2285789"/>
              <a:ext cx="303898" cy="62623"/>
            </a:xfrm>
            <a:custGeom>
              <a:avLst/>
              <a:gdLst/>
              <a:ahLst/>
              <a:cxnLst/>
              <a:rect l="l" t="t" r="r" b="b"/>
              <a:pathLst>
                <a:path w="303898" h="62623">
                  <a:moveTo>
                    <a:pt x="0" y="53403"/>
                  </a:moveTo>
                  <a:lnTo>
                    <a:pt x="5664" y="59080"/>
                  </a:lnTo>
                  <a:lnTo>
                    <a:pt x="13512" y="62623"/>
                  </a:lnTo>
                  <a:lnTo>
                    <a:pt x="272605" y="62623"/>
                  </a:lnTo>
                  <a:lnTo>
                    <a:pt x="286418" y="59413"/>
                  </a:lnTo>
                  <a:lnTo>
                    <a:pt x="297093" y="50802"/>
                  </a:lnTo>
                  <a:lnTo>
                    <a:pt x="303110" y="38316"/>
                  </a:lnTo>
                  <a:lnTo>
                    <a:pt x="303898" y="31305"/>
                  </a:lnTo>
                  <a:lnTo>
                    <a:pt x="300692" y="17482"/>
                  </a:lnTo>
                  <a:lnTo>
                    <a:pt x="292088" y="6802"/>
                  </a:lnTo>
                  <a:lnTo>
                    <a:pt x="279606" y="785"/>
                  </a:lnTo>
                  <a:lnTo>
                    <a:pt x="272605" y="0"/>
                  </a:lnTo>
                  <a:lnTo>
                    <a:pt x="84747" y="0"/>
                  </a:lnTo>
                  <a:lnTo>
                    <a:pt x="70806" y="1027"/>
                  </a:lnTo>
                  <a:lnTo>
                    <a:pt x="57505" y="4012"/>
                  </a:lnTo>
                  <a:lnTo>
                    <a:pt x="44990" y="8806"/>
                  </a:lnTo>
                  <a:lnTo>
                    <a:pt x="33409" y="15262"/>
                  </a:lnTo>
                  <a:lnTo>
                    <a:pt x="22909" y="23233"/>
                  </a:lnTo>
                  <a:lnTo>
                    <a:pt x="13636" y="32572"/>
                  </a:lnTo>
                  <a:lnTo>
                    <a:pt x="5738" y="43130"/>
                  </a:lnTo>
                  <a:lnTo>
                    <a:pt x="0" y="53403"/>
                  </a:lnTo>
                  <a:close/>
                </a:path>
              </a:pathLst>
            </a:custGeom>
            <a:solidFill>
              <a:srgbClr val="34426E"/>
            </a:solidFill>
          </p:spPr>
          <p:txBody>
            <a:bodyPr wrap="square" lIns="0" tIns="0" rIns="0" bIns="0" rtlCol="0">
              <a:noAutofit/>
            </a:bodyPr>
            <a:lstStyle/>
            <a:p>
              <a:endParaRPr/>
            </a:p>
          </p:txBody>
        </p:sp>
        <p:sp>
          <p:nvSpPr>
            <p:cNvPr id="38" name="object 210">
              <a:extLst>
                <a:ext uri="{FF2B5EF4-FFF2-40B4-BE49-F238E27FC236}">
                  <a16:creationId xmlns:a16="http://schemas.microsoft.com/office/drawing/2014/main" id="{D8CDDDD3-B699-4418-36A0-16884ECB080B}"/>
                </a:ext>
              </a:extLst>
            </p:cNvPr>
            <p:cNvSpPr/>
            <p:nvPr/>
          </p:nvSpPr>
          <p:spPr>
            <a:xfrm>
              <a:off x="6327611" y="2379723"/>
              <a:ext cx="125196" cy="62611"/>
            </a:xfrm>
            <a:custGeom>
              <a:avLst/>
              <a:gdLst/>
              <a:ahLst/>
              <a:cxnLst/>
              <a:rect l="l" t="t" r="r" b="b"/>
              <a:pathLst>
                <a:path w="125196" h="62611">
                  <a:moveTo>
                    <a:pt x="31305" y="0"/>
                  </a:moveTo>
                  <a:lnTo>
                    <a:pt x="17490" y="3205"/>
                  </a:lnTo>
                  <a:lnTo>
                    <a:pt x="6810" y="11808"/>
                  </a:lnTo>
                  <a:lnTo>
                    <a:pt x="788" y="24291"/>
                  </a:lnTo>
                  <a:lnTo>
                    <a:pt x="0" y="31305"/>
                  </a:lnTo>
                  <a:lnTo>
                    <a:pt x="3207" y="45120"/>
                  </a:lnTo>
                  <a:lnTo>
                    <a:pt x="11813" y="55800"/>
                  </a:lnTo>
                  <a:lnTo>
                    <a:pt x="24295" y="61822"/>
                  </a:lnTo>
                  <a:lnTo>
                    <a:pt x="31305" y="62611"/>
                  </a:lnTo>
                  <a:lnTo>
                    <a:pt x="93891" y="62611"/>
                  </a:lnTo>
                  <a:lnTo>
                    <a:pt x="107706" y="59403"/>
                  </a:lnTo>
                  <a:lnTo>
                    <a:pt x="118386" y="50797"/>
                  </a:lnTo>
                  <a:lnTo>
                    <a:pt x="124408" y="38315"/>
                  </a:lnTo>
                  <a:lnTo>
                    <a:pt x="125196" y="31305"/>
                  </a:lnTo>
                  <a:lnTo>
                    <a:pt x="121988" y="17487"/>
                  </a:lnTo>
                  <a:lnTo>
                    <a:pt x="113379" y="6809"/>
                  </a:lnTo>
                  <a:lnTo>
                    <a:pt x="100897" y="789"/>
                  </a:lnTo>
                  <a:lnTo>
                    <a:pt x="93878" y="0"/>
                  </a:lnTo>
                  <a:lnTo>
                    <a:pt x="31305" y="0"/>
                  </a:lnTo>
                  <a:close/>
                </a:path>
              </a:pathLst>
            </a:custGeom>
            <a:solidFill>
              <a:srgbClr val="ECB133"/>
            </a:solidFill>
          </p:spPr>
          <p:txBody>
            <a:bodyPr wrap="square" lIns="0" tIns="0" rIns="0" bIns="0" rtlCol="0">
              <a:noAutofit/>
            </a:bodyPr>
            <a:lstStyle/>
            <a:p>
              <a:endParaRPr/>
            </a:p>
          </p:txBody>
        </p:sp>
        <p:sp>
          <p:nvSpPr>
            <p:cNvPr id="39" name="object 211">
              <a:extLst>
                <a:ext uri="{FF2B5EF4-FFF2-40B4-BE49-F238E27FC236}">
                  <a16:creationId xmlns:a16="http://schemas.microsoft.com/office/drawing/2014/main" id="{9937D9BE-FAD2-8146-239C-DE85A4530D29}"/>
                </a:ext>
              </a:extLst>
            </p:cNvPr>
            <p:cNvSpPr/>
            <p:nvPr/>
          </p:nvSpPr>
          <p:spPr>
            <a:xfrm>
              <a:off x="6280948" y="2529420"/>
              <a:ext cx="62611" cy="303911"/>
            </a:xfrm>
            <a:custGeom>
              <a:avLst/>
              <a:gdLst/>
              <a:ahLst/>
              <a:cxnLst/>
              <a:rect l="l" t="t" r="r" b="b"/>
              <a:pathLst>
                <a:path w="62611" h="303911">
                  <a:moveTo>
                    <a:pt x="31292" y="14770"/>
                  </a:moveTo>
                  <a:lnTo>
                    <a:pt x="30423" y="14000"/>
                  </a:lnTo>
                  <a:lnTo>
                    <a:pt x="20316" y="6296"/>
                  </a:lnTo>
                  <a:lnTo>
                    <a:pt x="9220" y="0"/>
                  </a:lnTo>
                  <a:lnTo>
                    <a:pt x="3505" y="5664"/>
                  </a:lnTo>
                  <a:lnTo>
                    <a:pt x="0" y="13512"/>
                  </a:lnTo>
                  <a:lnTo>
                    <a:pt x="0" y="272592"/>
                  </a:lnTo>
                  <a:lnTo>
                    <a:pt x="787" y="279607"/>
                  </a:lnTo>
                  <a:lnTo>
                    <a:pt x="6805" y="292095"/>
                  </a:lnTo>
                  <a:lnTo>
                    <a:pt x="17480" y="300703"/>
                  </a:lnTo>
                  <a:lnTo>
                    <a:pt x="31292" y="303911"/>
                  </a:lnTo>
                  <a:lnTo>
                    <a:pt x="38324" y="303118"/>
                  </a:lnTo>
                  <a:lnTo>
                    <a:pt x="50803" y="297092"/>
                  </a:lnTo>
                  <a:lnTo>
                    <a:pt x="59405" y="286410"/>
                  </a:lnTo>
                  <a:lnTo>
                    <a:pt x="62610" y="272592"/>
                  </a:lnTo>
                  <a:lnTo>
                    <a:pt x="62584" y="84252"/>
                  </a:lnTo>
                  <a:lnTo>
                    <a:pt x="61542" y="70708"/>
                  </a:lnTo>
                  <a:lnTo>
                    <a:pt x="58650" y="57769"/>
                  </a:lnTo>
                  <a:lnTo>
                    <a:pt x="54043" y="45570"/>
                  </a:lnTo>
                  <a:lnTo>
                    <a:pt x="47857" y="34247"/>
                  </a:lnTo>
                  <a:lnTo>
                    <a:pt x="40228" y="23935"/>
                  </a:lnTo>
                  <a:lnTo>
                    <a:pt x="31292" y="14770"/>
                  </a:lnTo>
                  <a:close/>
                </a:path>
              </a:pathLst>
            </a:custGeom>
            <a:solidFill>
              <a:srgbClr val="34426E"/>
            </a:solidFill>
          </p:spPr>
          <p:txBody>
            <a:bodyPr wrap="square" lIns="0" tIns="0" rIns="0" bIns="0" rtlCol="0">
              <a:noAutofit/>
            </a:bodyPr>
            <a:lstStyle/>
            <a:p>
              <a:endParaRPr/>
            </a:p>
          </p:txBody>
        </p:sp>
        <p:sp>
          <p:nvSpPr>
            <p:cNvPr id="40" name="object 212">
              <a:extLst>
                <a:ext uri="{FF2B5EF4-FFF2-40B4-BE49-F238E27FC236}">
                  <a16:creationId xmlns:a16="http://schemas.microsoft.com/office/drawing/2014/main" id="{5935BD8B-C5C0-B50B-6D84-5325D416254B}"/>
                </a:ext>
              </a:extLst>
            </p:cNvPr>
            <p:cNvSpPr/>
            <p:nvPr/>
          </p:nvSpPr>
          <p:spPr>
            <a:xfrm>
              <a:off x="5796019" y="2473632"/>
              <a:ext cx="303898" cy="62611"/>
            </a:xfrm>
            <a:custGeom>
              <a:avLst/>
              <a:gdLst/>
              <a:ahLst/>
              <a:cxnLst/>
              <a:rect l="l" t="t" r="r" b="b"/>
              <a:pathLst>
                <a:path w="303898" h="62611">
                  <a:moveTo>
                    <a:pt x="289128" y="31292"/>
                  </a:moveTo>
                  <a:lnTo>
                    <a:pt x="289897" y="30425"/>
                  </a:lnTo>
                  <a:lnTo>
                    <a:pt x="297601" y="20320"/>
                  </a:lnTo>
                  <a:lnTo>
                    <a:pt x="303898" y="9220"/>
                  </a:lnTo>
                  <a:lnTo>
                    <a:pt x="298234" y="3517"/>
                  </a:lnTo>
                  <a:lnTo>
                    <a:pt x="290385" y="0"/>
                  </a:lnTo>
                  <a:lnTo>
                    <a:pt x="31305" y="0"/>
                  </a:lnTo>
                  <a:lnTo>
                    <a:pt x="24291" y="788"/>
                  </a:lnTo>
                  <a:lnTo>
                    <a:pt x="11808" y="6810"/>
                  </a:lnTo>
                  <a:lnTo>
                    <a:pt x="3205" y="17490"/>
                  </a:lnTo>
                  <a:lnTo>
                    <a:pt x="0" y="31305"/>
                  </a:lnTo>
                  <a:lnTo>
                    <a:pt x="787" y="38319"/>
                  </a:lnTo>
                  <a:lnTo>
                    <a:pt x="6806" y="50802"/>
                  </a:lnTo>
                  <a:lnTo>
                    <a:pt x="17484" y="59405"/>
                  </a:lnTo>
                  <a:lnTo>
                    <a:pt x="31305" y="62610"/>
                  </a:lnTo>
                  <a:lnTo>
                    <a:pt x="219646" y="62584"/>
                  </a:lnTo>
                  <a:lnTo>
                    <a:pt x="233194" y="61543"/>
                  </a:lnTo>
                  <a:lnTo>
                    <a:pt x="246134" y="58653"/>
                  </a:lnTo>
                  <a:lnTo>
                    <a:pt x="258332" y="54048"/>
                  </a:lnTo>
                  <a:lnTo>
                    <a:pt x="269653" y="47863"/>
                  </a:lnTo>
                  <a:lnTo>
                    <a:pt x="279963" y="40233"/>
                  </a:lnTo>
                  <a:lnTo>
                    <a:pt x="289128" y="31292"/>
                  </a:lnTo>
                  <a:close/>
                </a:path>
              </a:pathLst>
            </a:custGeom>
            <a:solidFill>
              <a:srgbClr val="34426E"/>
            </a:solidFill>
          </p:spPr>
          <p:txBody>
            <a:bodyPr wrap="square" lIns="0" tIns="0" rIns="0" bIns="0" rtlCol="0">
              <a:noAutofit/>
            </a:bodyPr>
            <a:lstStyle/>
            <a:p>
              <a:endParaRPr/>
            </a:p>
          </p:txBody>
        </p:sp>
        <p:sp>
          <p:nvSpPr>
            <p:cNvPr id="41" name="object 213">
              <a:extLst>
                <a:ext uri="{FF2B5EF4-FFF2-40B4-BE49-F238E27FC236}">
                  <a16:creationId xmlns:a16="http://schemas.microsoft.com/office/drawing/2014/main" id="{B5FCE8AC-FA02-C2A0-C1E6-3041BDBB1A2A}"/>
                </a:ext>
              </a:extLst>
            </p:cNvPr>
            <p:cNvSpPr/>
            <p:nvPr/>
          </p:nvSpPr>
          <p:spPr>
            <a:xfrm>
              <a:off x="5796014" y="2285789"/>
              <a:ext cx="303911" cy="62623"/>
            </a:xfrm>
            <a:custGeom>
              <a:avLst/>
              <a:gdLst/>
              <a:ahLst/>
              <a:cxnLst/>
              <a:rect l="l" t="t" r="r" b="b"/>
              <a:pathLst>
                <a:path w="303911" h="62623">
                  <a:moveTo>
                    <a:pt x="303911" y="53403"/>
                  </a:moveTo>
                  <a:lnTo>
                    <a:pt x="298172" y="43130"/>
                  </a:lnTo>
                  <a:lnTo>
                    <a:pt x="290274" y="32572"/>
                  </a:lnTo>
                  <a:lnTo>
                    <a:pt x="281001" y="23233"/>
                  </a:lnTo>
                  <a:lnTo>
                    <a:pt x="270501" y="15262"/>
                  </a:lnTo>
                  <a:lnTo>
                    <a:pt x="258920" y="8806"/>
                  </a:lnTo>
                  <a:lnTo>
                    <a:pt x="246405" y="4012"/>
                  </a:lnTo>
                  <a:lnTo>
                    <a:pt x="233104" y="1027"/>
                  </a:lnTo>
                  <a:lnTo>
                    <a:pt x="219163" y="0"/>
                  </a:lnTo>
                  <a:lnTo>
                    <a:pt x="31318" y="0"/>
                  </a:lnTo>
                  <a:lnTo>
                    <a:pt x="24294" y="789"/>
                  </a:lnTo>
                  <a:lnTo>
                    <a:pt x="11811" y="6809"/>
                  </a:lnTo>
                  <a:lnTo>
                    <a:pt x="3206" y="17487"/>
                  </a:lnTo>
                  <a:lnTo>
                    <a:pt x="0" y="31305"/>
                  </a:lnTo>
                  <a:lnTo>
                    <a:pt x="792" y="38333"/>
                  </a:lnTo>
                  <a:lnTo>
                    <a:pt x="6818" y="50811"/>
                  </a:lnTo>
                  <a:lnTo>
                    <a:pt x="17500" y="59416"/>
                  </a:lnTo>
                  <a:lnTo>
                    <a:pt x="31318" y="62623"/>
                  </a:lnTo>
                  <a:lnTo>
                    <a:pt x="290398" y="62623"/>
                  </a:lnTo>
                  <a:lnTo>
                    <a:pt x="298246" y="59080"/>
                  </a:lnTo>
                  <a:lnTo>
                    <a:pt x="303911" y="53403"/>
                  </a:lnTo>
                  <a:close/>
                </a:path>
              </a:pathLst>
            </a:custGeom>
            <a:solidFill>
              <a:srgbClr val="34426E"/>
            </a:solidFill>
          </p:spPr>
          <p:txBody>
            <a:bodyPr wrap="square" lIns="0" tIns="0" rIns="0" bIns="0" rtlCol="0">
              <a:noAutofit/>
            </a:bodyPr>
            <a:lstStyle/>
            <a:p>
              <a:endParaRPr/>
            </a:p>
          </p:txBody>
        </p:sp>
        <p:sp>
          <p:nvSpPr>
            <p:cNvPr id="42" name="object 214">
              <a:extLst>
                <a:ext uri="{FF2B5EF4-FFF2-40B4-BE49-F238E27FC236}">
                  <a16:creationId xmlns:a16="http://schemas.microsoft.com/office/drawing/2014/main" id="{CA04DBC7-2999-DB85-39A3-CD1F130A1C47}"/>
                </a:ext>
              </a:extLst>
            </p:cNvPr>
            <p:cNvSpPr/>
            <p:nvPr/>
          </p:nvSpPr>
          <p:spPr>
            <a:xfrm>
              <a:off x="5983827" y="2379723"/>
              <a:ext cx="125196" cy="62611"/>
            </a:xfrm>
            <a:custGeom>
              <a:avLst/>
              <a:gdLst/>
              <a:ahLst/>
              <a:cxnLst/>
              <a:rect l="l" t="t" r="r" b="b"/>
              <a:pathLst>
                <a:path w="125196" h="62611">
                  <a:moveTo>
                    <a:pt x="93891" y="0"/>
                  </a:moveTo>
                  <a:lnTo>
                    <a:pt x="31318" y="0"/>
                  </a:lnTo>
                  <a:lnTo>
                    <a:pt x="24298" y="789"/>
                  </a:lnTo>
                  <a:lnTo>
                    <a:pt x="11816" y="6809"/>
                  </a:lnTo>
                  <a:lnTo>
                    <a:pt x="3208" y="17487"/>
                  </a:lnTo>
                  <a:lnTo>
                    <a:pt x="0" y="31305"/>
                  </a:lnTo>
                  <a:lnTo>
                    <a:pt x="790" y="38324"/>
                  </a:lnTo>
                  <a:lnTo>
                    <a:pt x="6814" y="50801"/>
                  </a:lnTo>
                  <a:lnTo>
                    <a:pt x="17497" y="59404"/>
                  </a:lnTo>
                  <a:lnTo>
                    <a:pt x="31318" y="62611"/>
                  </a:lnTo>
                  <a:lnTo>
                    <a:pt x="93903" y="62611"/>
                  </a:lnTo>
                  <a:lnTo>
                    <a:pt x="100904" y="61824"/>
                  </a:lnTo>
                  <a:lnTo>
                    <a:pt x="113386" y="55804"/>
                  </a:lnTo>
                  <a:lnTo>
                    <a:pt x="121990" y="45123"/>
                  </a:lnTo>
                  <a:lnTo>
                    <a:pt x="125196" y="31305"/>
                  </a:lnTo>
                  <a:lnTo>
                    <a:pt x="124408" y="24291"/>
                  </a:lnTo>
                  <a:lnTo>
                    <a:pt x="118386" y="11808"/>
                  </a:lnTo>
                  <a:lnTo>
                    <a:pt x="107706" y="3205"/>
                  </a:lnTo>
                  <a:lnTo>
                    <a:pt x="93891" y="0"/>
                  </a:lnTo>
                  <a:close/>
                </a:path>
              </a:pathLst>
            </a:custGeom>
            <a:solidFill>
              <a:srgbClr val="ECB133"/>
            </a:solidFill>
          </p:spPr>
          <p:txBody>
            <a:bodyPr wrap="square" lIns="0" tIns="0" rIns="0" bIns="0" rtlCol="0">
              <a:noAutofit/>
            </a:bodyPr>
            <a:lstStyle/>
            <a:p>
              <a:endParaRPr/>
            </a:p>
          </p:txBody>
        </p:sp>
        <p:sp>
          <p:nvSpPr>
            <p:cNvPr id="43" name="object 215">
              <a:extLst>
                <a:ext uri="{FF2B5EF4-FFF2-40B4-BE49-F238E27FC236}">
                  <a16:creationId xmlns:a16="http://schemas.microsoft.com/office/drawing/2014/main" id="{B9E1C340-58CF-656D-3A8D-D0F23933BE6F}"/>
                </a:ext>
              </a:extLst>
            </p:cNvPr>
            <p:cNvSpPr/>
            <p:nvPr/>
          </p:nvSpPr>
          <p:spPr>
            <a:xfrm>
              <a:off x="6093086" y="2529419"/>
              <a:ext cx="62623" cy="303911"/>
            </a:xfrm>
            <a:custGeom>
              <a:avLst/>
              <a:gdLst/>
              <a:ahLst/>
              <a:cxnLst/>
              <a:rect l="l" t="t" r="r" b="b"/>
              <a:pathLst>
                <a:path w="62623" h="303911">
                  <a:moveTo>
                    <a:pt x="53403" y="0"/>
                  </a:moveTo>
                  <a:lnTo>
                    <a:pt x="43130" y="5734"/>
                  </a:lnTo>
                  <a:lnTo>
                    <a:pt x="32572" y="13629"/>
                  </a:lnTo>
                  <a:lnTo>
                    <a:pt x="23233" y="22900"/>
                  </a:lnTo>
                  <a:lnTo>
                    <a:pt x="15262" y="33400"/>
                  </a:lnTo>
                  <a:lnTo>
                    <a:pt x="8806" y="44981"/>
                  </a:lnTo>
                  <a:lnTo>
                    <a:pt x="4012" y="57498"/>
                  </a:lnTo>
                  <a:lnTo>
                    <a:pt x="1027" y="70802"/>
                  </a:lnTo>
                  <a:lnTo>
                    <a:pt x="0" y="84747"/>
                  </a:lnTo>
                  <a:lnTo>
                    <a:pt x="0" y="272592"/>
                  </a:lnTo>
                  <a:lnTo>
                    <a:pt x="792" y="279624"/>
                  </a:lnTo>
                  <a:lnTo>
                    <a:pt x="6818" y="292103"/>
                  </a:lnTo>
                  <a:lnTo>
                    <a:pt x="17500" y="300705"/>
                  </a:lnTo>
                  <a:lnTo>
                    <a:pt x="31318" y="303911"/>
                  </a:lnTo>
                  <a:lnTo>
                    <a:pt x="38336" y="303120"/>
                  </a:lnTo>
                  <a:lnTo>
                    <a:pt x="50814" y="297096"/>
                  </a:lnTo>
                  <a:lnTo>
                    <a:pt x="59417" y="286413"/>
                  </a:lnTo>
                  <a:lnTo>
                    <a:pt x="62623" y="272592"/>
                  </a:lnTo>
                  <a:lnTo>
                    <a:pt x="62623" y="13500"/>
                  </a:lnTo>
                  <a:lnTo>
                    <a:pt x="59093" y="5651"/>
                  </a:lnTo>
                  <a:lnTo>
                    <a:pt x="53403" y="0"/>
                  </a:lnTo>
                  <a:close/>
                </a:path>
              </a:pathLst>
            </a:custGeom>
            <a:solidFill>
              <a:srgbClr val="34426E"/>
            </a:solidFill>
          </p:spPr>
          <p:txBody>
            <a:bodyPr wrap="square" lIns="0" tIns="0" rIns="0" bIns="0" rtlCol="0">
              <a:noAutofit/>
            </a:bodyPr>
            <a:lstStyle/>
            <a:p>
              <a:endParaRPr/>
            </a:p>
          </p:txBody>
        </p:sp>
        <p:sp>
          <p:nvSpPr>
            <p:cNvPr id="44" name="object 216">
              <a:extLst>
                <a:ext uri="{FF2B5EF4-FFF2-40B4-BE49-F238E27FC236}">
                  <a16:creationId xmlns:a16="http://schemas.microsoft.com/office/drawing/2014/main" id="{5ADDCC03-133B-C2AE-6596-CEA1FFA62E86}"/>
                </a:ext>
              </a:extLst>
            </p:cNvPr>
            <p:cNvSpPr/>
            <p:nvPr/>
          </p:nvSpPr>
          <p:spPr>
            <a:xfrm>
              <a:off x="6187014" y="2520315"/>
              <a:ext cx="62623" cy="125196"/>
            </a:xfrm>
            <a:custGeom>
              <a:avLst/>
              <a:gdLst/>
              <a:ahLst/>
              <a:cxnLst/>
              <a:rect l="l" t="t" r="r" b="b"/>
              <a:pathLst>
                <a:path w="62623" h="125196">
                  <a:moveTo>
                    <a:pt x="0" y="31305"/>
                  </a:moveTo>
                  <a:lnTo>
                    <a:pt x="0" y="93878"/>
                  </a:lnTo>
                  <a:lnTo>
                    <a:pt x="792" y="100902"/>
                  </a:lnTo>
                  <a:lnTo>
                    <a:pt x="6818" y="113378"/>
                  </a:lnTo>
                  <a:lnTo>
                    <a:pt x="17500" y="121987"/>
                  </a:lnTo>
                  <a:lnTo>
                    <a:pt x="31318" y="125196"/>
                  </a:lnTo>
                  <a:lnTo>
                    <a:pt x="38327" y="124408"/>
                  </a:lnTo>
                  <a:lnTo>
                    <a:pt x="50806" y="118386"/>
                  </a:lnTo>
                  <a:lnTo>
                    <a:pt x="59410" y="107706"/>
                  </a:lnTo>
                  <a:lnTo>
                    <a:pt x="62623" y="93891"/>
                  </a:lnTo>
                  <a:lnTo>
                    <a:pt x="62623" y="31292"/>
                  </a:lnTo>
                  <a:lnTo>
                    <a:pt x="61833" y="24295"/>
                  </a:lnTo>
                  <a:lnTo>
                    <a:pt x="55811" y="11815"/>
                  </a:lnTo>
                  <a:lnTo>
                    <a:pt x="45133" y="3208"/>
                  </a:lnTo>
                  <a:lnTo>
                    <a:pt x="31318" y="0"/>
                  </a:lnTo>
                  <a:lnTo>
                    <a:pt x="24294" y="790"/>
                  </a:lnTo>
                  <a:lnTo>
                    <a:pt x="11811" y="6813"/>
                  </a:lnTo>
                  <a:lnTo>
                    <a:pt x="3206" y="17492"/>
                  </a:lnTo>
                  <a:lnTo>
                    <a:pt x="0" y="31305"/>
                  </a:lnTo>
                  <a:close/>
                </a:path>
              </a:pathLst>
            </a:custGeom>
            <a:solidFill>
              <a:srgbClr val="ECB133"/>
            </a:solidFill>
          </p:spPr>
          <p:txBody>
            <a:bodyPr wrap="square" lIns="0" tIns="0" rIns="0" bIns="0" rtlCol="0">
              <a:noAutofit/>
            </a:bodyPr>
            <a:lstStyle/>
            <a:p>
              <a:endParaRPr/>
            </a:p>
          </p:txBody>
        </p:sp>
        <p:sp>
          <p:nvSpPr>
            <p:cNvPr id="45" name="object 217">
              <a:extLst>
                <a:ext uri="{FF2B5EF4-FFF2-40B4-BE49-F238E27FC236}">
                  <a16:creationId xmlns:a16="http://schemas.microsoft.com/office/drawing/2014/main" id="{33B2641F-4D29-CFE5-E5EC-AEFD53D0A996}"/>
                </a:ext>
              </a:extLst>
            </p:cNvPr>
            <p:cNvSpPr/>
            <p:nvPr/>
          </p:nvSpPr>
          <p:spPr>
            <a:xfrm>
              <a:off x="6280948" y="1988709"/>
              <a:ext cx="62611" cy="303911"/>
            </a:xfrm>
            <a:custGeom>
              <a:avLst/>
              <a:gdLst/>
              <a:ahLst/>
              <a:cxnLst/>
              <a:rect l="l" t="t" r="r" b="b"/>
              <a:pathLst>
                <a:path w="62611" h="303911">
                  <a:moveTo>
                    <a:pt x="31292" y="289140"/>
                  </a:moveTo>
                  <a:lnTo>
                    <a:pt x="40228" y="279976"/>
                  </a:lnTo>
                  <a:lnTo>
                    <a:pt x="47857" y="269666"/>
                  </a:lnTo>
                  <a:lnTo>
                    <a:pt x="54043" y="258345"/>
                  </a:lnTo>
                  <a:lnTo>
                    <a:pt x="58650" y="246147"/>
                  </a:lnTo>
                  <a:lnTo>
                    <a:pt x="61542" y="233207"/>
                  </a:lnTo>
                  <a:lnTo>
                    <a:pt x="62584" y="219659"/>
                  </a:lnTo>
                  <a:lnTo>
                    <a:pt x="62610" y="31305"/>
                  </a:lnTo>
                  <a:lnTo>
                    <a:pt x="59404" y="17492"/>
                  </a:lnTo>
                  <a:lnTo>
                    <a:pt x="50799" y="6813"/>
                  </a:lnTo>
                  <a:lnTo>
                    <a:pt x="38316" y="790"/>
                  </a:lnTo>
                  <a:lnTo>
                    <a:pt x="31292" y="0"/>
                  </a:lnTo>
                  <a:lnTo>
                    <a:pt x="17477" y="3208"/>
                  </a:lnTo>
                  <a:lnTo>
                    <a:pt x="6801" y="11817"/>
                  </a:lnTo>
                  <a:lnTo>
                    <a:pt x="785" y="24303"/>
                  </a:lnTo>
                  <a:lnTo>
                    <a:pt x="0" y="31305"/>
                  </a:lnTo>
                  <a:lnTo>
                    <a:pt x="0" y="290398"/>
                  </a:lnTo>
                  <a:lnTo>
                    <a:pt x="3505" y="298246"/>
                  </a:lnTo>
                  <a:lnTo>
                    <a:pt x="9220" y="303910"/>
                  </a:lnTo>
                  <a:lnTo>
                    <a:pt x="20316" y="297609"/>
                  </a:lnTo>
                  <a:lnTo>
                    <a:pt x="30423" y="289908"/>
                  </a:lnTo>
                  <a:lnTo>
                    <a:pt x="31292" y="289140"/>
                  </a:lnTo>
                  <a:close/>
                </a:path>
              </a:pathLst>
            </a:custGeom>
            <a:solidFill>
              <a:srgbClr val="34426E"/>
            </a:solidFill>
          </p:spPr>
          <p:txBody>
            <a:bodyPr wrap="square" lIns="0" tIns="0" rIns="0" bIns="0" rtlCol="0">
              <a:noAutofit/>
            </a:bodyPr>
            <a:lstStyle/>
            <a:p>
              <a:endParaRPr/>
            </a:p>
          </p:txBody>
        </p:sp>
        <p:sp>
          <p:nvSpPr>
            <p:cNvPr id="46" name="object 218">
              <a:extLst>
                <a:ext uri="{FF2B5EF4-FFF2-40B4-BE49-F238E27FC236}">
                  <a16:creationId xmlns:a16="http://schemas.microsoft.com/office/drawing/2014/main" id="{17774545-E3DD-BCA1-69E2-82690880F791}"/>
                </a:ext>
              </a:extLst>
            </p:cNvPr>
            <p:cNvSpPr/>
            <p:nvPr/>
          </p:nvSpPr>
          <p:spPr>
            <a:xfrm>
              <a:off x="6093086" y="1988710"/>
              <a:ext cx="62623" cy="303911"/>
            </a:xfrm>
            <a:custGeom>
              <a:avLst/>
              <a:gdLst/>
              <a:ahLst/>
              <a:cxnLst/>
              <a:rect l="l" t="t" r="r" b="b"/>
              <a:pathLst>
                <a:path w="62623" h="303911">
                  <a:moveTo>
                    <a:pt x="53403" y="303911"/>
                  </a:moveTo>
                  <a:lnTo>
                    <a:pt x="59093" y="298246"/>
                  </a:lnTo>
                  <a:lnTo>
                    <a:pt x="62623" y="290410"/>
                  </a:lnTo>
                  <a:lnTo>
                    <a:pt x="62623" y="31305"/>
                  </a:lnTo>
                  <a:lnTo>
                    <a:pt x="59416" y="17490"/>
                  </a:lnTo>
                  <a:lnTo>
                    <a:pt x="50810" y="6810"/>
                  </a:lnTo>
                  <a:lnTo>
                    <a:pt x="38328" y="788"/>
                  </a:lnTo>
                  <a:lnTo>
                    <a:pt x="31318" y="0"/>
                  </a:lnTo>
                  <a:lnTo>
                    <a:pt x="17497" y="3206"/>
                  </a:lnTo>
                  <a:lnTo>
                    <a:pt x="6814" y="11809"/>
                  </a:lnTo>
                  <a:lnTo>
                    <a:pt x="790" y="24286"/>
                  </a:lnTo>
                  <a:lnTo>
                    <a:pt x="0" y="31305"/>
                  </a:lnTo>
                  <a:lnTo>
                    <a:pt x="0" y="219163"/>
                  </a:lnTo>
                  <a:lnTo>
                    <a:pt x="1027" y="233105"/>
                  </a:lnTo>
                  <a:lnTo>
                    <a:pt x="4012" y="246407"/>
                  </a:lnTo>
                  <a:lnTo>
                    <a:pt x="8806" y="258923"/>
                  </a:lnTo>
                  <a:lnTo>
                    <a:pt x="15262" y="270506"/>
                  </a:lnTo>
                  <a:lnTo>
                    <a:pt x="23233" y="281007"/>
                  </a:lnTo>
                  <a:lnTo>
                    <a:pt x="32572" y="290279"/>
                  </a:lnTo>
                  <a:lnTo>
                    <a:pt x="43130" y="298175"/>
                  </a:lnTo>
                  <a:lnTo>
                    <a:pt x="53403" y="303911"/>
                  </a:lnTo>
                  <a:close/>
                </a:path>
              </a:pathLst>
            </a:custGeom>
            <a:solidFill>
              <a:srgbClr val="34426E"/>
            </a:solidFill>
          </p:spPr>
          <p:txBody>
            <a:bodyPr wrap="square" lIns="0" tIns="0" rIns="0" bIns="0" rtlCol="0">
              <a:noAutofit/>
            </a:bodyPr>
            <a:lstStyle/>
            <a:p>
              <a:endParaRPr/>
            </a:p>
          </p:txBody>
        </p:sp>
        <p:sp>
          <p:nvSpPr>
            <p:cNvPr id="47" name="object 219">
              <a:extLst>
                <a:ext uri="{FF2B5EF4-FFF2-40B4-BE49-F238E27FC236}">
                  <a16:creationId xmlns:a16="http://schemas.microsoft.com/office/drawing/2014/main" id="{905DDB55-0616-F6D1-5ED3-26AA765B0FBC}"/>
                </a:ext>
              </a:extLst>
            </p:cNvPr>
            <p:cNvSpPr/>
            <p:nvPr/>
          </p:nvSpPr>
          <p:spPr>
            <a:xfrm>
              <a:off x="6187014" y="2176531"/>
              <a:ext cx="62623" cy="125183"/>
            </a:xfrm>
            <a:custGeom>
              <a:avLst/>
              <a:gdLst/>
              <a:ahLst/>
              <a:cxnLst/>
              <a:rect l="l" t="t" r="r" b="b"/>
              <a:pathLst>
                <a:path w="62623" h="125183">
                  <a:moveTo>
                    <a:pt x="0" y="93878"/>
                  </a:moveTo>
                  <a:lnTo>
                    <a:pt x="3206" y="107696"/>
                  </a:lnTo>
                  <a:lnTo>
                    <a:pt x="11811" y="118374"/>
                  </a:lnTo>
                  <a:lnTo>
                    <a:pt x="24294" y="124394"/>
                  </a:lnTo>
                  <a:lnTo>
                    <a:pt x="31318" y="125183"/>
                  </a:lnTo>
                  <a:lnTo>
                    <a:pt x="45136" y="121976"/>
                  </a:lnTo>
                  <a:lnTo>
                    <a:pt x="55815" y="113371"/>
                  </a:lnTo>
                  <a:lnTo>
                    <a:pt x="61835" y="100891"/>
                  </a:lnTo>
                  <a:lnTo>
                    <a:pt x="62623" y="93903"/>
                  </a:lnTo>
                  <a:lnTo>
                    <a:pt x="62623" y="31292"/>
                  </a:lnTo>
                  <a:lnTo>
                    <a:pt x="59409" y="17483"/>
                  </a:lnTo>
                  <a:lnTo>
                    <a:pt x="50801" y="6805"/>
                  </a:lnTo>
                  <a:lnTo>
                    <a:pt x="38319" y="786"/>
                  </a:lnTo>
                  <a:lnTo>
                    <a:pt x="31318" y="0"/>
                  </a:lnTo>
                  <a:lnTo>
                    <a:pt x="17500" y="3207"/>
                  </a:lnTo>
                  <a:lnTo>
                    <a:pt x="6818" y="11812"/>
                  </a:lnTo>
                  <a:lnTo>
                    <a:pt x="792" y="24290"/>
                  </a:lnTo>
                  <a:lnTo>
                    <a:pt x="0" y="31318"/>
                  </a:lnTo>
                  <a:lnTo>
                    <a:pt x="0" y="93878"/>
                  </a:lnTo>
                  <a:close/>
                </a:path>
              </a:pathLst>
            </a:custGeom>
            <a:solidFill>
              <a:srgbClr val="ECB133"/>
            </a:solidFill>
          </p:spPr>
          <p:txBody>
            <a:bodyPr wrap="square" lIns="0" tIns="0" rIns="0" bIns="0" rtlCol="0">
              <a:noAutofit/>
            </a:bodyPr>
            <a:lstStyle/>
            <a:p>
              <a:endParaRPr/>
            </a:p>
          </p:txBody>
        </p:sp>
        <p:sp>
          <p:nvSpPr>
            <p:cNvPr id="48" name="object 220">
              <a:extLst>
                <a:ext uri="{FF2B5EF4-FFF2-40B4-BE49-F238E27FC236}">
                  <a16:creationId xmlns:a16="http://schemas.microsoft.com/office/drawing/2014/main" id="{9C0CD192-6473-41F8-7964-C7F9B567E08D}"/>
                </a:ext>
              </a:extLst>
            </p:cNvPr>
            <p:cNvSpPr/>
            <p:nvPr/>
          </p:nvSpPr>
          <p:spPr>
            <a:xfrm>
              <a:off x="6186770" y="2379463"/>
              <a:ext cx="63118" cy="63119"/>
            </a:xfrm>
            <a:custGeom>
              <a:avLst/>
              <a:gdLst/>
              <a:ahLst/>
              <a:cxnLst/>
              <a:rect l="l" t="t" r="r" b="b"/>
              <a:pathLst>
                <a:path w="63119" h="63118">
                  <a:moveTo>
                    <a:pt x="31559" y="0"/>
                  </a:moveTo>
                  <a:lnTo>
                    <a:pt x="24150" y="873"/>
                  </a:lnTo>
                  <a:lnTo>
                    <a:pt x="11729" y="7001"/>
                  </a:lnTo>
                  <a:lnTo>
                    <a:pt x="3181" y="17728"/>
                  </a:lnTo>
                  <a:lnTo>
                    <a:pt x="0" y="31559"/>
                  </a:lnTo>
                  <a:lnTo>
                    <a:pt x="873" y="38968"/>
                  </a:lnTo>
                  <a:lnTo>
                    <a:pt x="7001" y="51389"/>
                  </a:lnTo>
                  <a:lnTo>
                    <a:pt x="17728" y="59937"/>
                  </a:lnTo>
                  <a:lnTo>
                    <a:pt x="31559" y="63119"/>
                  </a:lnTo>
                  <a:lnTo>
                    <a:pt x="38968" y="62245"/>
                  </a:lnTo>
                  <a:lnTo>
                    <a:pt x="51389" y="56117"/>
                  </a:lnTo>
                  <a:lnTo>
                    <a:pt x="59937" y="45390"/>
                  </a:lnTo>
                  <a:lnTo>
                    <a:pt x="63119" y="31559"/>
                  </a:lnTo>
                  <a:lnTo>
                    <a:pt x="62245" y="24150"/>
                  </a:lnTo>
                  <a:lnTo>
                    <a:pt x="56117" y="11729"/>
                  </a:lnTo>
                  <a:lnTo>
                    <a:pt x="45390" y="3181"/>
                  </a:lnTo>
                  <a:lnTo>
                    <a:pt x="31559" y="0"/>
                  </a:lnTo>
                  <a:close/>
                </a:path>
              </a:pathLst>
            </a:custGeom>
            <a:solidFill>
              <a:srgbClr val="34426E"/>
            </a:solidFill>
          </p:spPr>
          <p:txBody>
            <a:bodyPr wrap="square" lIns="0" tIns="0" rIns="0" bIns="0" rtlCol="0">
              <a:noAutofit/>
            </a:bodyPr>
            <a:lstStyle/>
            <a:p>
              <a:endParaRPr/>
            </a:p>
          </p:txBody>
        </p:sp>
        <p:sp>
          <p:nvSpPr>
            <p:cNvPr id="49" name="object 221">
              <a:extLst>
                <a:ext uri="{FF2B5EF4-FFF2-40B4-BE49-F238E27FC236}">
                  <a16:creationId xmlns:a16="http://schemas.microsoft.com/office/drawing/2014/main" id="{9931D0C4-56F3-3B58-F37C-A93CD0498B2B}"/>
                </a:ext>
              </a:extLst>
            </p:cNvPr>
            <p:cNvSpPr/>
            <p:nvPr/>
          </p:nvSpPr>
          <p:spPr>
            <a:xfrm>
              <a:off x="6336718" y="1500172"/>
              <a:ext cx="303898" cy="62623"/>
            </a:xfrm>
            <a:custGeom>
              <a:avLst/>
              <a:gdLst/>
              <a:ahLst/>
              <a:cxnLst/>
              <a:rect l="l" t="t" r="r" b="b"/>
              <a:pathLst>
                <a:path w="303898" h="62623">
                  <a:moveTo>
                    <a:pt x="14770" y="31305"/>
                  </a:moveTo>
                  <a:lnTo>
                    <a:pt x="23934" y="40241"/>
                  </a:lnTo>
                  <a:lnTo>
                    <a:pt x="34244" y="47870"/>
                  </a:lnTo>
                  <a:lnTo>
                    <a:pt x="45565" y="54055"/>
                  </a:lnTo>
                  <a:lnTo>
                    <a:pt x="57763" y="58662"/>
                  </a:lnTo>
                  <a:lnTo>
                    <a:pt x="70703" y="61555"/>
                  </a:lnTo>
                  <a:lnTo>
                    <a:pt x="84251" y="62597"/>
                  </a:lnTo>
                  <a:lnTo>
                    <a:pt x="272605" y="62623"/>
                  </a:lnTo>
                  <a:lnTo>
                    <a:pt x="286420" y="59415"/>
                  </a:lnTo>
                  <a:lnTo>
                    <a:pt x="297096" y="50805"/>
                  </a:lnTo>
                  <a:lnTo>
                    <a:pt x="303112" y="38319"/>
                  </a:lnTo>
                  <a:lnTo>
                    <a:pt x="303898" y="31318"/>
                  </a:lnTo>
                  <a:lnTo>
                    <a:pt x="300693" y="17500"/>
                  </a:lnTo>
                  <a:lnTo>
                    <a:pt x="292092" y="6815"/>
                  </a:lnTo>
                  <a:lnTo>
                    <a:pt x="279615" y="789"/>
                  </a:lnTo>
                  <a:lnTo>
                    <a:pt x="272605" y="0"/>
                  </a:lnTo>
                  <a:lnTo>
                    <a:pt x="13512" y="0"/>
                  </a:lnTo>
                  <a:lnTo>
                    <a:pt x="5676" y="3517"/>
                  </a:lnTo>
                  <a:lnTo>
                    <a:pt x="0" y="9220"/>
                  </a:lnTo>
                  <a:lnTo>
                    <a:pt x="6298" y="20322"/>
                  </a:lnTo>
                  <a:lnTo>
                    <a:pt x="13995" y="30429"/>
                  </a:lnTo>
                  <a:lnTo>
                    <a:pt x="14770" y="31305"/>
                  </a:lnTo>
                  <a:close/>
                </a:path>
              </a:pathLst>
            </a:custGeom>
            <a:solidFill>
              <a:srgbClr val="34426E"/>
            </a:solidFill>
          </p:spPr>
          <p:txBody>
            <a:bodyPr wrap="square" lIns="0" tIns="0" rIns="0" bIns="0" rtlCol="0">
              <a:noAutofit/>
            </a:bodyPr>
            <a:lstStyle/>
            <a:p>
              <a:endParaRPr/>
            </a:p>
          </p:txBody>
        </p:sp>
        <p:sp>
          <p:nvSpPr>
            <p:cNvPr id="50" name="object 222">
              <a:extLst>
                <a:ext uri="{FF2B5EF4-FFF2-40B4-BE49-F238E27FC236}">
                  <a16:creationId xmlns:a16="http://schemas.microsoft.com/office/drawing/2014/main" id="{CDB4989E-65D1-B07C-79B7-12C9C7273141}"/>
                </a:ext>
              </a:extLst>
            </p:cNvPr>
            <p:cNvSpPr/>
            <p:nvPr/>
          </p:nvSpPr>
          <p:spPr>
            <a:xfrm>
              <a:off x="6336717" y="1312329"/>
              <a:ext cx="303898" cy="62623"/>
            </a:xfrm>
            <a:custGeom>
              <a:avLst/>
              <a:gdLst/>
              <a:ahLst/>
              <a:cxnLst/>
              <a:rect l="l" t="t" r="r" b="b"/>
              <a:pathLst>
                <a:path w="303898" h="62623">
                  <a:moveTo>
                    <a:pt x="0" y="53403"/>
                  </a:moveTo>
                  <a:lnTo>
                    <a:pt x="5664" y="59093"/>
                  </a:lnTo>
                  <a:lnTo>
                    <a:pt x="13512" y="62623"/>
                  </a:lnTo>
                  <a:lnTo>
                    <a:pt x="272605" y="62623"/>
                  </a:lnTo>
                  <a:lnTo>
                    <a:pt x="286420" y="59415"/>
                  </a:lnTo>
                  <a:lnTo>
                    <a:pt x="297096" y="50805"/>
                  </a:lnTo>
                  <a:lnTo>
                    <a:pt x="303112" y="38319"/>
                  </a:lnTo>
                  <a:lnTo>
                    <a:pt x="303898" y="31318"/>
                  </a:lnTo>
                  <a:lnTo>
                    <a:pt x="300693" y="17494"/>
                  </a:lnTo>
                  <a:lnTo>
                    <a:pt x="292092" y="6811"/>
                  </a:lnTo>
                  <a:lnTo>
                    <a:pt x="279615" y="788"/>
                  </a:lnTo>
                  <a:lnTo>
                    <a:pt x="272605" y="0"/>
                  </a:lnTo>
                  <a:lnTo>
                    <a:pt x="84747" y="0"/>
                  </a:lnTo>
                  <a:lnTo>
                    <a:pt x="70806" y="1027"/>
                  </a:lnTo>
                  <a:lnTo>
                    <a:pt x="57505" y="4012"/>
                  </a:lnTo>
                  <a:lnTo>
                    <a:pt x="44990" y="8806"/>
                  </a:lnTo>
                  <a:lnTo>
                    <a:pt x="33409" y="15262"/>
                  </a:lnTo>
                  <a:lnTo>
                    <a:pt x="22909" y="23233"/>
                  </a:lnTo>
                  <a:lnTo>
                    <a:pt x="13636" y="32572"/>
                  </a:lnTo>
                  <a:lnTo>
                    <a:pt x="5738" y="43130"/>
                  </a:lnTo>
                  <a:lnTo>
                    <a:pt x="0" y="53403"/>
                  </a:lnTo>
                  <a:close/>
                </a:path>
              </a:pathLst>
            </a:custGeom>
            <a:solidFill>
              <a:srgbClr val="34426E"/>
            </a:solidFill>
          </p:spPr>
          <p:txBody>
            <a:bodyPr wrap="square" lIns="0" tIns="0" rIns="0" bIns="0" rtlCol="0">
              <a:noAutofit/>
            </a:bodyPr>
            <a:lstStyle/>
            <a:p>
              <a:endParaRPr/>
            </a:p>
          </p:txBody>
        </p:sp>
        <p:sp>
          <p:nvSpPr>
            <p:cNvPr id="51" name="object 223">
              <a:extLst>
                <a:ext uri="{FF2B5EF4-FFF2-40B4-BE49-F238E27FC236}">
                  <a16:creationId xmlns:a16="http://schemas.microsoft.com/office/drawing/2014/main" id="{80093922-A76A-63B4-1522-493537947CCE}"/>
                </a:ext>
              </a:extLst>
            </p:cNvPr>
            <p:cNvSpPr/>
            <p:nvPr/>
          </p:nvSpPr>
          <p:spPr>
            <a:xfrm>
              <a:off x="6327611" y="1406263"/>
              <a:ext cx="125196" cy="62623"/>
            </a:xfrm>
            <a:custGeom>
              <a:avLst/>
              <a:gdLst/>
              <a:ahLst/>
              <a:cxnLst/>
              <a:rect l="l" t="t" r="r" b="b"/>
              <a:pathLst>
                <a:path w="125196" h="62623">
                  <a:moveTo>
                    <a:pt x="31305" y="0"/>
                  </a:moveTo>
                  <a:lnTo>
                    <a:pt x="17490" y="3207"/>
                  </a:lnTo>
                  <a:lnTo>
                    <a:pt x="6810" y="11813"/>
                  </a:lnTo>
                  <a:lnTo>
                    <a:pt x="788" y="24295"/>
                  </a:lnTo>
                  <a:lnTo>
                    <a:pt x="0" y="31305"/>
                  </a:lnTo>
                  <a:lnTo>
                    <a:pt x="3206" y="45118"/>
                  </a:lnTo>
                  <a:lnTo>
                    <a:pt x="11809" y="55799"/>
                  </a:lnTo>
                  <a:lnTo>
                    <a:pt x="24286" y="61828"/>
                  </a:lnTo>
                  <a:lnTo>
                    <a:pt x="31305" y="62623"/>
                  </a:lnTo>
                  <a:lnTo>
                    <a:pt x="93891" y="62623"/>
                  </a:lnTo>
                  <a:lnTo>
                    <a:pt x="107703" y="59409"/>
                  </a:lnTo>
                  <a:lnTo>
                    <a:pt x="118382" y="50802"/>
                  </a:lnTo>
                  <a:lnTo>
                    <a:pt x="124406" y="38324"/>
                  </a:lnTo>
                  <a:lnTo>
                    <a:pt x="125196" y="31305"/>
                  </a:lnTo>
                  <a:lnTo>
                    <a:pt x="121988" y="17492"/>
                  </a:lnTo>
                  <a:lnTo>
                    <a:pt x="113379" y="6813"/>
                  </a:lnTo>
                  <a:lnTo>
                    <a:pt x="100897" y="790"/>
                  </a:lnTo>
                  <a:lnTo>
                    <a:pt x="93878" y="0"/>
                  </a:lnTo>
                  <a:lnTo>
                    <a:pt x="31305" y="0"/>
                  </a:lnTo>
                  <a:close/>
                </a:path>
              </a:pathLst>
            </a:custGeom>
            <a:solidFill>
              <a:srgbClr val="ECB133"/>
            </a:solidFill>
          </p:spPr>
          <p:txBody>
            <a:bodyPr wrap="square" lIns="0" tIns="0" rIns="0" bIns="0" rtlCol="0">
              <a:noAutofit/>
            </a:bodyPr>
            <a:lstStyle/>
            <a:p>
              <a:endParaRPr/>
            </a:p>
          </p:txBody>
        </p:sp>
        <p:sp>
          <p:nvSpPr>
            <p:cNvPr id="52" name="object 224">
              <a:extLst>
                <a:ext uri="{FF2B5EF4-FFF2-40B4-BE49-F238E27FC236}">
                  <a16:creationId xmlns:a16="http://schemas.microsoft.com/office/drawing/2014/main" id="{0C744972-903F-FF18-9CE5-D3ED528F2E89}"/>
                </a:ext>
              </a:extLst>
            </p:cNvPr>
            <p:cNvSpPr/>
            <p:nvPr/>
          </p:nvSpPr>
          <p:spPr>
            <a:xfrm>
              <a:off x="5796019" y="1500172"/>
              <a:ext cx="303898" cy="62623"/>
            </a:xfrm>
            <a:custGeom>
              <a:avLst/>
              <a:gdLst/>
              <a:ahLst/>
              <a:cxnLst/>
              <a:rect l="l" t="t" r="r" b="b"/>
              <a:pathLst>
                <a:path w="303898" h="62623">
                  <a:moveTo>
                    <a:pt x="289128" y="31305"/>
                  </a:moveTo>
                  <a:lnTo>
                    <a:pt x="289903" y="30429"/>
                  </a:lnTo>
                  <a:lnTo>
                    <a:pt x="297604" y="20322"/>
                  </a:lnTo>
                  <a:lnTo>
                    <a:pt x="303898" y="9220"/>
                  </a:lnTo>
                  <a:lnTo>
                    <a:pt x="298234" y="3517"/>
                  </a:lnTo>
                  <a:lnTo>
                    <a:pt x="290385" y="0"/>
                  </a:lnTo>
                  <a:lnTo>
                    <a:pt x="31305" y="0"/>
                  </a:lnTo>
                  <a:lnTo>
                    <a:pt x="24282" y="791"/>
                  </a:lnTo>
                  <a:lnTo>
                    <a:pt x="11803" y="6818"/>
                  </a:lnTo>
                  <a:lnTo>
                    <a:pt x="3203" y="17503"/>
                  </a:lnTo>
                  <a:lnTo>
                    <a:pt x="0" y="31318"/>
                  </a:lnTo>
                  <a:lnTo>
                    <a:pt x="787" y="38328"/>
                  </a:lnTo>
                  <a:lnTo>
                    <a:pt x="6806" y="50810"/>
                  </a:lnTo>
                  <a:lnTo>
                    <a:pt x="17484" y="59416"/>
                  </a:lnTo>
                  <a:lnTo>
                    <a:pt x="31305" y="62623"/>
                  </a:lnTo>
                  <a:lnTo>
                    <a:pt x="219646" y="62597"/>
                  </a:lnTo>
                  <a:lnTo>
                    <a:pt x="233194" y="61555"/>
                  </a:lnTo>
                  <a:lnTo>
                    <a:pt x="246134" y="58662"/>
                  </a:lnTo>
                  <a:lnTo>
                    <a:pt x="258332" y="54055"/>
                  </a:lnTo>
                  <a:lnTo>
                    <a:pt x="269653" y="47870"/>
                  </a:lnTo>
                  <a:lnTo>
                    <a:pt x="279963" y="40241"/>
                  </a:lnTo>
                  <a:lnTo>
                    <a:pt x="289128" y="31305"/>
                  </a:lnTo>
                  <a:close/>
                </a:path>
              </a:pathLst>
            </a:custGeom>
            <a:solidFill>
              <a:srgbClr val="34426E"/>
            </a:solidFill>
          </p:spPr>
          <p:txBody>
            <a:bodyPr wrap="square" lIns="0" tIns="0" rIns="0" bIns="0" rtlCol="0">
              <a:noAutofit/>
            </a:bodyPr>
            <a:lstStyle/>
            <a:p>
              <a:endParaRPr/>
            </a:p>
          </p:txBody>
        </p:sp>
        <p:sp>
          <p:nvSpPr>
            <p:cNvPr id="53" name="object 225">
              <a:extLst>
                <a:ext uri="{FF2B5EF4-FFF2-40B4-BE49-F238E27FC236}">
                  <a16:creationId xmlns:a16="http://schemas.microsoft.com/office/drawing/2014/main" id="{485FF880-6E32-1A2D-0A8C-9BF27C1670A6}"/>
                </a:ext>
              </a:extLst>
            </p:cNvPr>
            <p:cNvSpPr/>
            <p:nvPr/>
          </p:nvSpPr>
          <p:spPr>
            <a:xfrm>
              <a:off x="5796014" y="1312329"/>
              <a:ext cx="303911" cy="62623"/>
            </a:xfrm>
            <a:custGeom>
              <a:avLst/>
              <a:gdLst/>
              <a:ahLst/>
              <a:cxnLst/>
              <a:rect l="l" t="t" r="r" b="b"/>
              <a:pathLst>
                <a:path w="303911" h="62623">
                  <a:moveTo>
                    <a:pt x="303911" y="53403"/>
                  </a:moveTo>
                  <a:lnTo>
                    <a:pt x="298172" y="43130"/>
                  </a:lnTo>
                  <a:lnTo>
                    <a:pt x="290274" y="32572"/>
                  </a:lnTo>
                  <a:lnTo>
                    <a:pt x="281001" y="23233"/>
                  </a:lnTo>
                  <a:lnTo>
                    <a:pt x="270501" y="15262"/>
                  </a:lnTo>
                  <a:lnTo>
                    <a:pt x="258920" y="8806"/>
                  </a:lnTo>
                  <a:lnTo>
                    <a:pt x="246405" y="4012"/>
                  </a:lnTo>
                  <a:lnTo>
                    <a:pt x="233104" y="1027"/>
                  </a:lnTo>
                  <a:lnTo>
                    <a:pt x="219163" y="0"/>
                  </a:lnTo>
                  <a:lnTo>
                    <a:pt x="31318" y="0"/>
                  </a:lnTo>
                  <a:lnTo>
                    <a:pt x="24286" y="792"/>
                  </a:lnTo>
                  <a:lnTo>
                    <a:pt x="11807" y="6818"/>
                  </a:lnTo>
                  <a:lnTo>
                    <a:pt x="3205" y="17500"/>
                  </a:lnTo>
                  <a:lnTo>
                    <a:pt x="0" y="31318"/>
                  </a:lnTo>
                  <a:lnTo>
                    <a:pt x="790" y="38336"/>
                  </a:lnTo>
                  <a:lnTo>
                    <a:pt x="6814" y="50814"/>
                  </a:lnTo>
                  <a:lnTo>
                    <a:pt x="17497" y="59417"/>
                  </a:lnTo>
                  <a:lnTo>
                    <a:pt x="31318" y="62623"/>
                  </a:lnTo>
                  <a:lnTo>
                    <a:pt x="290398" y="62623"/>
                  </a:lnTo>
                  <a:lnTo>
                    <a:pt x="298246" y="59093"/>
                  </a:lnTo>
                  <a:lnTo>
                    <a:pt x="303911" y="53403"/>
                  </a:lnTo>
                  <a:close/>
                </a:path>
              </a:pathLst>
            </a:custGeom>
            <a:solidFill>
              <a:srgbClr val="34426E"/>
            </a:solidFill>
          </p:spPr>
          <p:txBody>
            <a:bodyPr wrap="square" lIns="0" tIns="0" rIns="0" bIns="0" rtlCol="0">
              <a:noAutofit/>
            </a:bodyPr>
            <a:lstStyle/>
            <a:p>
              <a:endParaRPr/>
            </a:p>
          </p:txBody>
        </p:sp>
        <p:sp>
          <p:nvSpPr>
            <p:cNvPr id="54" name="object 226">
              <a:extLst>
                <a:ext uri="{FF2B5EF4-FFF2-40B4-BE49-F238E27FC236}">
                  <a16:creationId xmlns:a16="http://schemas.microsoft.com/office/drawing/2014/main" id="{3C246680-705F-507B-A366-1A76A844F6CC}"/>
                </a:ext>
              </a:extLst>
            </p:cNvPr>
            <p:cNvSpPr/>
            <p:nvPr/>
          </p:nvSpPr>
          <p:spPr>
            <a:xfrm>
              <a:off x="5983827" y="1406263"/>
              <a:ext cx="125196" cy="62623"/>
            </a:xfrm>
            <a:custGeom>
              <a:avLst/>
              <a:gdLst/>
              <a:ahLst/>
              <a:cxnLst/>
              <a:rect l="l" t="t" r="r" b="b"/>
              <a:pathLst>
                <a:path w="125196" h="62623">
                  <a:moveTo>
                    <a:pt x="93891" y="0"/>
                  </a:moveTo>
                  <a:lnTo>
                    <a:pt x="31318" y="0"/>
                  </a:lnTo>
                  <a:lnTo>
                    <a:pt x="24298" y="790"/>
                  </a:lnTo>
                  <a:lnTo>
                    <a:pt x="11816" y="6813"/>
                  </a:lnTo>
                  <a:lnTo>
                    <a:pt x="3208" y="17492"/>
                  </a:lnTo>
                  <a:lnTo>
                    <a:pt x="0" y="31305"/>
                  </a:lnTo>
                  <a:lnTo>
                    <a:pt x="792" y="38332"/>
                  </a:lnTo>
                  <a:lnTo>
                    <a:pt x="6818" y="50807"/>
                  </a:lnTo>
                  <a:lnTo>
                    <a:pt x="17500" y="59410"/>
                  </a:lnTo>
                  <a:lnTo>
                    <a:pt x="31318" y="62623"/>
                  </a:lnTo>
                  <a:lnTo>
                    <a:pt x="93903" y="62623"/>
                  </a:lnTo>
                  <a:lnTo>
                    <a:pt x="100913" y="61830"/>
                  </a:lnTo>
                  <a:lnTo>
                    <a:pt x="113390" y="55803"/>
                  </a:lnTo>
                  <a:lnTo>
                    <a:pt x="121991" y="45120"/>
                  </a:lnTo>
                  <a:lnTo>
                    <a:pt x="125196" y="31305"/>
                  </a:lnTo>
                  <a:lnTo>
                    <a:pt x="124408" y="24295"/>
                  </a:lnTo>
                  <a:lnTo>
                    <a:pt x="118386" y="11813"/>
                  </a:lnTo>
                  <a:lnTo>
                    <a:pt x="107706" y="3207"/>
                  </a:lnTo>
                  <a:lnTo>
                    <a:pt x="93891" y="0"/>
                  </a:lnTo>
                  <a:close/>
                </a:path>
              </a:pathLst>
            </a:custGeom>
            <a:solidFill>
              <a:srgbClr val="ECB133"/>
            </a:solidFill>
          </p:spPr>
          <p:txBody>
            <a:bodyPr wrap="square" lIns="0" tIns="0" rIns="0" bIns="0" rtlCol="0">
              <a:noAutofit/>
            </a:bodyPr>
            <a:lstStyle/>
            <a:p>
              <a:endParaRPr/>
            </a:p>
          </p:txBody>
        </p:sp>
        <p:sp>
          <p:nvSpPr>
            <p:cNvPr id="55" name="object 227">
              <a:extLst>
                <a:ext uri="{FF2B5EF4-FFF2-40B4-BE49-F238E27FC236}">
                  <a16:creationId xmlns:a16="http://schemas.microsoft.com/office/drawing/2014/main" id="{892B876A-408C-DB91-9CA5-240D6EEC7083}"/>
                </a:ext>
              </a:extLst>
            </p:cNvPr>
            <p:cNvSpPr/>
            <p:nvPr/>
          </p:nvSpPr>
          <p:spPr>
            <a:xfrm>
              <a:off x="6280948" y="1555973"/>
              <a:ext cx="62611" cy="303898"/>
            </a:xfrm>
            <a:custGeom>
              <a:avLst/>
              <a:gdLst/>
              <a:ahLst/>
              <a:cxnLst/>
              <a:rect l="l" t="t" r="r" b="b"/>
              <a:pathLst>
                <a:path w="62611" h="303898">
                  <a:moveTo>
                    <a:pt x="31292" y="14770"/>
                  </a:moveTo>
                  <a:lnTo>
                    <a:pt x="30423" y="14000"/>
                  </a:lnTo>
                  <a:lnTo>
                    <a:pt x="20316" y="6291"/>
                  </a:lnTo>
                  <a:lnTo>
                    <a:pt x="9220" y="0"/>
                  </a:lnTo>
                  <a:lnTo>
                    <a:pt x="3505" y="5664"/>
                  </a:lnTo>
                  <a:lnTo>
                    <a:pt x="0" y="13500"/>
                  </a:lnTo>
                  <a:lnTo>
                    <a:pt x="0" y="272592"/>
                  </a:lnTo>
                  <a:lnTo>
                    <a:pt x="785" y="279594"/>
                  </a:lnTo>
                  <a:lnTo>
                    <a:pt x="6801" y="292080"/>
                  </a:lnTo>
                  <a:lnTo>
                    <a:pt x="17477" y="300689"/>
                  </a:lnTo>
                  <a:lnTo>
                    <a:pt x="31292" y="303898"/>
                  </a:lnTo>
                  <a:lnTo>
                    <a:pt x="38316" y="303107"/>
                  </a:lnTo>
                  <a:lnTo>
                    <a:pt x="50799" y="297084"/>
                  </a:lnTo>
                  <a:lnTo>
                    <a:pt x="59404" y="286405"/>
                  </a:lnTo>
                  <a:lnTo>
                    <a:pt x="62610" y="272592"/>
                  </a:lnTo>
                  <a:lnTo>
                    <a:pt x="62584" y="84251"/>
                  </a:lnTo>
                  <a:lnTo>
                    <a:pt x="61542" y="70703"/>
                  </a:lnTo>
                  <a:lnTo>
                    <a:pt x="58650" y="57763"/>
                  </a:lnTo>
                  <a:lnTo>
                    <a:pt x="54043" y="45565"/>
                  </a:lnTo>
                  <a:lnTo>
                    <a:pt x="47857" y="34244"/>
                  </a:lnTo>
                  <a:lnTo>
                    <a:pt x="40228" y="23934"/>
                  </a:lnTo>
                  <a:lnTo>
                    <a:pt x="31292" y="14770"/>
                  </a:lnTo>
                  <a:close/>
                </a:path>
              </a:pathLst>
            </a:custGeom>
            <a:solidFill>
              <a:srgbClr val="34426E"/>
            </a:solidFill>
          </p:spPr>
          <p:txBody>
            <a:bodyPr wrap="square" lIns="0" tIns="0" rIns="0" bIns="0" rtlCol="0">
              <a:noAutofit/>
            </a:bodyPr>
            <a:lstStyle/>
            <a:p>
              <a:endParaRPr/>
            </a:p>
          </p:txBody>
        </p:sp>
        <p:sp>
          <p:nvSpPr>
            <p:cNvPr id="56" name="object 228">
              <a:extLst>
                <a:ext uri="{FF2B5EF4-FFF2-40B4-BE49-F238E27FC236}">
                  <a16:creationId xmlns:a16="http://schemas.microsoft.com/office/drawing/2014/main" id="{143C00DF-7178-6FE4-F793-8BB8E62E54AC}"/>
                </a:ext>
              </a:extLst>
            </p:cNvPr>
            <p:cNvSpPr/>
            <p:nvPr/>
          </p:nvSpPr>
          <p:spPr>
            <a:xfrm>
              <a:off x="6093086" y="1555959"/>
              <a:ext cx="62623" cy="303911"/>
            </a:xfrm>
            <a:custGeom>
              <a:avLst/>
              <a:gdLst/>
              <a:ahLst/>
              <a:cxnLst/>
              <a:rect l="l" t="t" r="r" b="b"/>
              <a:pathLst>
                <a:path w="62623" h="303911">
                  <a:moveTo>
                    <a:pt x="53403" y="0"/>
                  </a:moveTo>
                  <a:lnTo>
                    <a:pt x="43122" y="5740"/>
                  </a:lnTo>
                  <a:lnTo>
                    <a:pt x="32565" y="13637"/>
                  </a:lnTo>
                  <a:lnTo>
                    <a:pt x="23229" y="22909"/>
                  </a:lnTo>
                  <a:lnTo>
                    <a:pt x="15259" y="33411"/>
                  </a:lnTo>
                  <a:lnTo>
                    <a:pt x="8804" y="44994"/>
                  </a:lnTo>
                  <a:lnTo>
                    <a:pt x="4011" y="57511"/>
                  </a:lnTo>
                  <a:lnTo>
                    <a:pt x="1027" y="70815"/>
                  </a:lnTo>
                  <a:lnTo>
                    <a:pt x="0" y="84759"/>
                  </a:lnTo>
                  <a:lnTo>
                    <a:pt x="0" y="272605"/>
                  </a:lnTo>
                  <a:lnTo>
                    <a:pt x="790" y="279624"/>
                  </a:lnTo>
                  <a:lnTo>
                    <a:pt x="6814" y="292101"/>
                  </a:lnTo>
                  <a:lnTo>
                    <a:pt x="17497" y="300704"/>
                  </a:lnTo>
                  <a:lnTo>
                    <a:pt x="31318" y="303911"/>
                  </a:lnTo>
                  <a:lnTo>
                    <a:pt x="38328" y="303122"/>
                  </a:lnTo>
                  <a:lnTo>
                    <a:pt x="50810" y="297100"/>
                  </a:lnTo>
                  <a:lnTo>
                    <a:pt x="59416" y="286420"/>
                  </a:lnTo>
                  <a:lnTo>
                    <a:pt x="62623" y="272605"/>
                  </a:lnTo>
                  <a:lnTo>
                    <a:pt x="62623" y="13500"/>
                  </a:lnTo>
                  <a:lnTo>
                    <a:pt x="59093" y="5651"/>
                  </a:lnTo>
                  <a:lnTo>
                    <a:pt x="53403" y="0"/>
                  </a:lnTo>
                  <a:close/>
                </a:path>
              </a:pathLst>
            </a:custGeom>
            <a:solidFill>
              <a:srgbClr val="34426E"/>
            </a:solidFill>
          </p:spPr>
          <p:txBody>
            <a:bodyPr wrap="square" lIns="0" tIns="0" rIns="0" bIns="0" rtlCol="0">
              <a:noAutofit/>
            </a:bodyPr>
            <a:lstStyle/>
            <a:p>
              <a:endParaRPr/>
            </a:p>
          </p:txBody>
        </p:sp>
        <p:sp>
          <p:nvSpPr>
            <p:cNvPr id="57" name="object 229">
              <a:extLst>
                <a:ext uri="{FF2B5EF4-FFF2-40B4-BE49-F238E27FC236}">
                  <a16:creationId xmlns:a16="http://schemas.microsoft.com/office/drawing/2014/main" id="{274AEC25-B622-716A-D9FC-FD281F2A7713}"/>
                </a:ext>
              </a:extLst>
            </p:cNvPr>
            <p:cNvSpPr/>
            <p:nvPr/>
          </p:nvSpPr>
          <p:spPr>
            <a:xfrm>
              <a:off x="6187014" y="1546854"/>
              <a:ext cx="62623" cy="125196"/>
            </a:xfrm>
            <a:custGeom>
              <a:avLst/>
              <a:gdLst/>
              <a:ahLst/>
              <a:cxnLst/>
              <a:rect l="l" t="t" r="r" b="b"/>
              <a:pathLst>
                <a:path w="62623" h="125196">
                  <a:moveTo>
                    <a:pt x="0" y="31305"/>
                  </a:moveTo>
                  <a:lnTo>
                    <a:pt x="0" y="93878"/>
                  </a:lnTo>
                  <a:lnTo>
                    <a:pt x="792" y="100906"/>
                  </a:lnTo>
                  <a:lnTo>
                    <a:pt x="6818" y="113384"/>
                  </a:lnTo>
                  <a:lnTo>
                    <a:pt x="17500" y="121989"/>
                  </a:lnTo>
                  <a:lnTo>
                    <a:pt x="31318" y="125196"/>
                  </a:lnTo>
                  <a:lnTo>
                    <a:pt x="38327" y="124408"/>
                  </a:lnTo>
                  <a:lnTo>
                    <a:pt x="50806" y="118386"/>
                  </a:lnTo>
                  <a:lnTo>
                    <a:pt x="59410" y="107706"/>
                  </a:lnTo>
                  <a:lnTo>
                    <a:pt x="62623" y="93891"/>
                  </a:lnTo>
                  <a:lnTo>
                    <a:pt x="62623" y="31305"/>
                  </a:lnTo>
                  <a:lnTo>
                    <a:pt x="61831" y="24295"/>
                  </a:lnTo>
                  <a:lnTo>
                    <a:pt x="55808" y="11813"/>
                  </a:lnTo>
                  <a:lnTo>
                    <a:pt x="45131" y="3207"/>
                  </a:lnTo>
                  <a:lnTo>
                    <a:pt x="31318" y="0"/>
                  </a:lnTo>
                  <a:lnTo>
                    <a:pt x="24294" y="790"/>
                  </a:lnTo>
                  <a:lnTo>
                    <a:pt x="11811" y="6813"/>
                  </a:lnTo>
                  <a:lnTo>
                    <a:pt x="3206" y="17492"/>
                  </a:lnTo>
                  <a:lnTo>
                    <a:pt x="0" y="31305"/>
                  </a:lnTo>
                  <a:close/>
                </a:path>
              </a:pathLst>
            </a:custGeom>
            <a:solidFill>
              <a:srgbClr val="ECB133"/>
            </a:solidFill>
          </p:spPr>
          <p:txBody>
            <a:bodyPr wrap="square" lIns="0" tIns="0" rIns="0" bIns="0" rtlCol="0">
              <a:noAutofit/>
            </a:bodyPr>
            <a:lstStyle/>
            <a:p>
              <a:endParaRPr/>
            </a:p>
          </p:txBody>
        </p:sp>
        <p:sp>
          <p:nvSpPr>
            <p:cNvPr id="58" name="object 230">
              <a:extLst>
                <a:ext uri="{FF2B5EF4-FFF2-40B4-BE49-F238E27FC236}">
                  <a16:creationId xmlns:a16="http://schemas.microsoft.com/office/drawing/2014/main" id="{400438CB-4547-5EA8-109C-2691EA2E21D9}"/>
                </a:ext>
              </a:extLst>
            </p:cNvPr>
            <p:cNvSpPr/>
            <p:nvPr/>
          </p:nvSpPr>
          <p:spPr>
            <a:xfrm>
              <a:off x="6280948" y="1015262"/>
              <a:ext cx="62611" cy="303898"/>
            </a:xfrm>
            <a:custGeom>
              <a:avLst/>
              <a:gdLst/>
              <a:ahLst/>
              <a:cxnLst/>
              <a:rect l="l" t="t" r="r" b="b"/>
              <a:pathLst>
                <a:path w="62611" h="303898">
                  <a:moveTo>
                    <a:pt x="31292" y="289128"/>
                  </a:moveTo>
                  <a:lnTo>
                    <a:pt x="40228" y="279963"/>
                  </a:lnTo>
                  <a:lnTo>
                    <a:pt x="47857" y="269653"/>
                  </a:lnTo>
                  <a:lnTo>
                    <a:pt x="54043" y="258332"/>
                  </a:lnTo>
                  <a:lnTo>
                    <a:pt x="58650" y="246134"/>
                  </a:lnTo>
                  <a:lnTo>
                    <a:pt x="61542" y="233194"/>
                  </a:lnTo>
                  <a:lnTo>
                    <a:pt x="62584" y="219646"/>
                  </a:lnTo>
                  <a:lnTo>
                    <a:pt x="62610" y="31305"/>
                  </a:lnTo>
                  <a:lnTo>
                    <a:pt x="59404" y="17492"/>
                  </a:lnTo>
                  <a:lnTo>
                    <a:pt x="50799" y="6813"/>
                  </a:lnTo>
                  <a:lnTo>
                    <a:pt x="38316" y="790"/>
                  </a:lnTo>
                  <a:lnTo>
                    <a:pt x="31292" y="0"/>
                  </a:lnTo>
                  <a:lnTo>
                    <a:pt x="17477" y="3208"/>
                  </a:lnTo>
                  <a:lnTo>
                    <a:pt x="6801" y="11817"/>
                  </a:lnTo>
                  <a:lnTo>
                    <a:pt x="785" y="24303"/>
                  </a:lnTo>
                  <a:lnTo>
                    <a:pt x="0" y="31305"/>
                  </a:lnTo>
                  <a:lnTo>
                    <a:pt x="0" y="290398"/>
                  </a:lnTo>
                  <a:lnTo>
                    <a:pt x="3505" y="298234"/>
                  </a:lnTo>
                  <a:lnTo>
                    <a:pt x="9220" y="303898"/>
                  </a:lnTo>
                  <a:lnTo>
                    <a:pt x="20316" y="297601"/>
                  </a:lnTo>
                  <a:lnTo>
                    <a:pt x="30423" y="289897"/>
                  </a:lnTo>
                  <a:lnTo>
                    <a:pt x="31292" y="289128"/>
                  </a:lnTo>
                  <a:close/>
                </a:path>
              </a:pathLst>
            </a:custGeom>
            <a:solidFill>
              <a:srgbClr val="34426E"/>
            </a:solidFill>
          </p:spPr>
          <p:txBody>
            <a:bodyPr wrap="square" lIns="0" tIns="0" rIns="0" bIns="0" rtlCol="0">
              <a:noAutofit/>
            </a:bodyPr>
            <a:lstStyle/>
            <a:p>
              <a:endParaRPr/>
            </a:p>
          </p:txBody>
        </p:sp>
        <p:sp>
          <p:nvSpPr>
            <p:cNvPr id="59" name="object 231">
              <a:extLst>
                <a:ext uri="{FF2B5EF4-FFF2-40B4-BE49-F238E27FC236}">
                  <a16:creationId xmlns:a16="http://schemas.microsoft.com/office/drawing/2014/main" id="{DE5295EB-8241-6930-3C22-C2A9D11B2FCE}"/>
                </a:ext>
              </a:extLst>
            </p:cNvPr>
            <p:cNvSpPr/>
            <p:nvPr/>
          </p:nvSpPr>
          <p:spPr>
            <a:xfrm>
              <a:off x="6093086" y="1015263"/>
              <a:ext cx="62623" cy="303911"/>
            </a:xfrm>
            <a:custGeom>
              <a:avLst/>
              <a:gdLst/>
              <a:ahLst/>
              <a:cxnLst/>
              <a:rect l="l" t="t" r="r" b="b"/>
              <a:pathLst>
                <a:path w="62623" h="303911">
                  <a:moveTo>
                    <a:pt x="53403" y="303911"/>
                  </a:moveTo>
                  <a:lnTo>
                    <a:pt x="59093" y="298246"/>
                  </a:lnTo>
                  <a:lnTo>
                    <a:pt x="62623" y="290398"/>
                  </a:lnTo>
                  <a:lnTo>
                    <a:pt x="62623" y="31305"/>
                  </a:lnTo>
                  <a:lnTo>
                    <a:pt x="59416" y="17490"/>
                  </a:lnTo>
                  <a:lnTo>
                    <a:pt x="50810" y="6810"/>
                  </a:lnTo>
                  <a:lnTo>
                    <a:pt x="38328" y="788"/>
                  </a:lnTo>
                  <a:lnTo>
                    <a:pt x="31318" y="0"/>
                  </a:lnTo>
                  <a:lnTo>
                    <a:pt x="17497" y="3206"/>
                  </a:lnTo>
                  <a:lnTo>
                    <a:pt x="6814" y="11809"/>
                  </a:lnTo>
                  <a:lnTo>
                    <a:pt x="790" y="24286"/>
                  </a:lnTo>
                  <a:lnTo>
                    <a:pt x="0" y="31305"/>
                  </a:lnTo>
                  <a:lnTo>
                    <a:pt x="0" y="219151"/>
                  </a:lnTo>
                  <a:lnTo>
                    <a:pt x="1027" y="233094"/>
                  </a:lnTo>
                  <a:lnTo>
                    <a:pt x="4011" y="246397"/>
                  </a:lnTo>
                  <a:lnTo>
                    <a:pt x="8804" y="258913"/>
                  </a:lnTo>
                  <a:lnTo>
                    <a:pt x="15259" y="270495"/>
                  </a:lnTo>
                  <a:lnTo>
                    <a:pt x="23229" y="280995"/>
                  </a:lnTo>
                  <a:lnTo>
                    <a:pt x="32565" y="290268"/>
                  </a:lnTo>
                  <a:lnTo>
                    <a:pt x="43122" y="298166"/>
                  </a:lnTo>
                  <a:lnTo>
                    <a:pt x="53403" y="303911"/>
                  </a:lnTo>
                  <a:close/>
                </a:path>
              </a:pathLst>
            </a:custGeom>
            <a:solidFill>
              <a:srgbClr val="34426E"/>
            </a:solidFill>
          </p:spPr>
          <p:txBody>
            <a:bodyPr wrap="square" lIns="0" tIns="0" rIns="0" bIns="0" rtlCol="0">
              <a:noAutofit/>
            </a:bodyPr>
            <a:lstStyle/>
            <a:p>
              <a:endParaRPr/>
            </a:p>
          </p:txBody>
        </p:sp>
        <p:sp>
          <p:nvSpPr>
            <p:cNvPr id="60" name="object 232">
              <a:extLst>
                <a:ext uri="{FF2B5EF4-FFF2-40B4-BE49-F238E27FC236}">
                  <a16:creationId xmlns:a16="http://schemas.microsoft.com/office/drawing/2014/main" id="{A270B1DF-C5D6-9E69-95CD-058BFFF102DF}"/>
                </a:ext>
              </a:extLst>
            </p:cNvPr>
            <p:cNvSpPr/>
            <p:nvPr/>
          </p:nvSpPr>
          <p:spPr>
            <a:xfrm>
              <a:off x="6187014" y="1203071"/>
              <a:ext cx="62623" cy="125209"/>
            </a:xfrm>
            <a:custGeom>
              <a:avLst/>
              <a:gdLst/>
              <a:ahLst/>
              <a:cxnLst/>
              <a:rect l="l" t="t" r="r" b="b"/>
              <a:pathLst>
                <a:path w="62623" h="125209">
                  <a:moveTo>
                    <a:pt x="0" y="93878"/>
                  </a:moveTo>
                  <a:lnTo>
                    <a:pt x="3203" y="107696"/>
                  </a:lnTo>
                  <a:lnTo>
                    <a:pt x="11802" y="118382"/>
                  </a:lnTo>
                  <a:lnTo>
                    <a:pt x="24278" y="124414"/>
                  </a:lnTo>
                  <a:lnTo>
                    <a:pt x="31318" y="125209"/>
                  </a:lnTo>
                  <a:lnTo>
                    <a:pt x="45131" y="122001"/>
                  </a:lnTo>
                  <a:lnTo>
                    <a:pt x="55808" y="113395"/>
                  </a:lnTo>
                  <a:lnTo>
                    <a:pt x="61831" y="100914"/>
                  </a:lnTo>
                  <a:lnTo>
                    <a:pt x="62623" y="93903"/>
                  </a:lnTo>
                  <a:lnTo>
                    <a:pt x="62623" y="31305"/>
                  </a:lnTo>
                  <a:lnTo>
                    <a:pt x="59410" y="17495"/>
                  </a:lnTo>
                  <a:lnTo>
                    <a:pt x="50806" y="6814"/>
                  </a:lnTo>
                  <a:lnTo>
                    <a:pt x="38327" y="789"/>
                  </a:lnTo>
                  <a:lnTo>
                    <a:pt x="31318" y="0"/>
                  </a:lnTo>
                  <a:lnTo>
                    <a:pt x="17500" y="3207"/>
                  </a:lnTo>
                  <a:lnTo>
                    <a:pt x="6818" y="11812"/>
                  </a:lnTo>
                  <a:lnTo>
                    <a:pt x="792" y="24290"/>
                  </a:lnTo>
                  <a:lnTo>
                    <a:pt x="0" y="31318"/>
                  </a:lnTo>
                  <a:lnTo>
                    <a:pt x="0" y="93878"/>
                  </a:lnTo>
                  <a:close/>
                </a:path>
              </a:pathLst>
            </a:custGeom>
            <a:solidFill>
              <a:srgbClr val="ECB133"/>
            </a:solidFill>
          </p:spPr>
          <p:txBody>
            <a:bodyPr wrap="square" lIns="0" tIns="0" rIns="0" bIns="0" rtlCol="0">
              <a:noAutofit/>
            </a:bodyPr>
            <a:lstStyle/>
            <a:p>
              <a:endParaRPr/>
            </a:p>
          </p:txBody>
        </p:sp>
        <p:sp>
          <p:nvSpPr>
            <p:cNvPr id="61" name="object 233">
              <a:extLst>
                <a:ext uri="{FF2B5EF4-FFF2-40B4-BE49-F238E27FC236}">
                  <a16:creationId xmlns:a16="http://schemas.microsoft.com/office/drawing/2014/main" id="{AE294901-E1D7-8745-134D-130D8D2E819A}"/>
                </a:ext>
              </a:extLst>
            </p:cNvPr>
            <p:cNvSpPr/>
            <p:nvPr/>
          </p:nvSpPr>
          <p:spPr>
            <a:xfrm>
              <a:off x="6186770" y="1406015"/>
              <a:ext cx="63118" cy="63119"/>
            </a:xfrm>
            <a:custGeom>
              <a:avLst/>
              <a:gdLst/>
              <a:ahLst/>
              <a:cxnLst/>
              <a:rect l="l" t="t" r="r" b="b"/>
              <a:pathLst>
                <a:path w="63119" h="63118">
                  <a:moveTo>
                    <a:pt x="31559" y="0"/>
                  </a:moveTo>
                  <a:lnTo>
                    <a:pt x="24158" y="871"/>
                  </a:lnTo>
                  <a:lnTo>
                    <a:pt x="11733" y="6997"/>
                  </a:lnTo>
                  <a:lnTo>
                    <a:pt x="3182" y="17721"/>
                  </a:lnTo>
                  <a:lnTo>
                    <a:pt x="0" y="31546"/>
                  </a:lnTo>
                  <a:lnTo>
                    <a:pt x="875" y="38964"/>
                  </a:lnTo>
                  <a:lnTo>
                    <a:pt x="7005" y="51386"/>
                  </a:lnTo>
                  <a:lnTo>
                    <a:pt x="17731" y="59936"/>
                  </a:lnTo>
                  <a:lnTo>
                    <a:pt x="31559" y="63119"/>
                  </a:lnTo>
                  <a:lnTo>
                    <a:pt x="38976" y="62242"/>
                  </a:lnTo>
                  <a:lnTo>
                    <a:pt x="51393" y="56108"/>
                  </a:lnTo>
                  <a:lnTo>
                    <a:pt x="59938" y="45377"/>
                  </a:lnTo>
                  <a:lnTo>
                    <a:pt x="63119" y="31546"/>
                  </a:lnTo>
                  <a:lnTo>
                    <a:pt x="62247" y="24151"/>
                  </a:lnTo>
                  <a:lnTo>
                    <a:pt x="56120" y="11731"/>
                  </a:lnTo>
                  <a:lnTo>
                    <a:pt x="45393" y="3182"/>
                  </a:lnTo>
                  <a:lnTo>
                    <a:pt x="31559" y="0"/>
                  </a:lnTo>
                  <a:close/>
                </a:path>
              </a:pathLst>
            </a:custGeom>
            <a:solidFill>
              <a:srgbClr val="34426E"/>
            </a:solidFill>
          </p:spPr>
          <p:txBody>
            <a:bodyPr wrap="square" lIns="0" tIns="0" rIns="0" bIns="0" rtlCol="0">
              <a:noAutofit/>
            </a:bodyPr>
            <a:lstStyle/>
            <a:p>
              <a:endParaRPr/>
            </a:p>
          </p:txBody>
        </p:sp>
        <p:sp>
          <p:nvSpPr>
            <p:cNvPr id="62" name="object 234">
              <a:extLst>
                <a:ext uri="{FF2B5EF4-FFF2-40B4-BE49-F238E27FC236}">
                  <a16:creationId xmlns:a16="http://schemas.microsoft.com/office/drawing/2014/main" id="{285A3388-CD6B-AF5D-8307-300E699EAB1E}"/>
                </a:ext>
              </a:extLst>
            </p:cNvPr>
            <p:cNvSpPr/>
            <p:nvPr/>
          </p:nvSpPr>
          <p:spPr>
            <a:xfrm>
              <a:off x="5851810" y="1991056"/>
              <a:ext cx="303898" cy="62623"/>
            </a:xfrm>
            <a:custGeom>
              <a:avLst/>
              <a:gdLst/>
              <a:ahLst/>
              <a:cxnLst/>
              <a:rect l="l" t="t" r="r" b="b"/>
              <a:pathLst>
                <a:path w="303898" h="62623">
                  <a:moveTo>
                    <a:pt x="14770" y="31305"/>
                  </a:moveTo>
                  <a:lnTo>
                    <a:pt x="23934" y="40241"/>
                  </a:lnTo>
                  <a:lnTo>
                    <a:pt x="34244" y="47870"/>
                  </a:lnTo>
                  <a:lnTo>
                    <a:pt x="45565" y="54055"/>
                  </a:lnTo>
                  <a:lnTo>
                    <a:pt x="57763" y="58662"/>
                  </a:lnTo>
                  <a:lnTo>
                    <a:pt x="70703" y="61555"/>
                  </a:lnTo>
                  <a:lnTo>
                    <a:pt x="84251" y="62597"/>
                  </a:lnTo>
                  <a:lnTo>
                    <a:pt x="272592" y="62623"/>
                  </a:lnTo>
                  <a:lnTo>
                    <a:pt x="286413" y="59416"/>
                  </a:lnTo>
                  <a:lnTo>
                    <a:pt x="297092" y="50810"/>
                  </a:lnTo>
                  <a:lnTo>
                    <a:pt x="303110" y="38328"/>
                  </a:lnTo>
                  <a:lnTo>
                    <a:pt x="303898" y="31318"/>
                  </a:lnTo>
                  <a:lnTo>
                    <a:pt x="300694" y="17497"/>
                  </a:lnTo>
                  <a:lnTo>
                    <a:pt x="292094" y="6814"/>
                  </a:lnTo>
                  <a:lnTo>
                    <a:pt x="279615" y="790"/>
                  </a:lnTo>
                  <a:lnTo>
                    <a:pt x="272592" y="0"/>
                  </a:lnTo>
                  <a:lnTo>
                    <a:pt x="13500" y="0"/>
                  </a:lnTo>
                  <a:lnTo>
                    <a:pt x="5664" y="3517"/>
                  </a:lnTo>
                  <a:lnTo>
                    <a:pt x="0" y="9232"/>
                  </a:lnTo>
                  <a:lnTo>
                    <a:pt x="6296" y="20328"/>
                  </a:lnTo>
                  <a:lnTo>
                    <a:pt x="14000" y="30436"/>
                  </a:lnTo>
                  <a:lnTo>
                    <a:pt x="14770" y="31305"/>
                  </a:lnTo>
                  <a:close/>
                </a:path>
              </a:pathLst>
            </a:custGeom>
            <a:solidFill>
              <a:srgbClr val="34426E"/>
            </a:solidFill>
          </p:spPr>
          <p:txBody>
            <a:bodyPr wrap="square" lIns="0" tIns="0" rIns="0" bIns="0" rtlCol="0">
              <a:noAutofit/>
            </a:bodyPr>
            <a:lstStyle/>
            <a:p>
              <a:endParaRPr/>
            </a:p>
          </p:txBody>
        </p:sp>
        <p:sp>
          <p:nvSpPr>
            <p:cNvPr id="63" name="object 235">
              <a:extLst>
                <a:ext uri="{FF2B5EF4-FFF2-40B4-BE49-F238E27FC236}">
                  <a16:creationId xmlns:a16="http://schemas.microsoft.com/office/drawing/2014/main" id="{62E31F1B-3C72-C902-7E15-550AC587FFCC}"/>
                </a:ext>
              </a:extLst>
            </p:cNvPr>
            <p:cNvSpPr/>
            <p:nvPr/>
          </p:nvSpPr>
          <p:spPr>
            <a:xfrm>
              <a:off x="5851798" y="1803213"/>
              <a:ext cx="303911" cy="62611"/>
            </a:xfrm>
            <a:custGeom>
              <a:avLst/>
              <a:gdLst/>
              <a:ahLst/>
              <a:cxnLst/>
              <a:rect l="l" t="t" r="r" b="b"/>
              <a:pathLst>
                <a:path w="303911" h="62611">
                  <a:moveTo>
                    <a:pt x="0" y="53403"/>
                  </a:moveTo>
                  <a:lnTo>
                    <a:pt x="5664" y="59093"/>
                  </a:lnTo>
                  <a:lnTo>
                    <a:pt x="13512" y="62610"/>
                  </a:lnTo>
                  <a:lnTo>
                    <a:pt x="272605" y="62610"/>
                  </a:lnTo>
                  <a:lnTo>
                    <a:pt x="286426" y="59405"/>
                  </a:lnTo>
                  <a:lnTo>
                    <a:pt x="297104" y="50802"/>
                  </a:lnTo>
                  <a:lnTo>
                    <a:pt x="303123" y="38319"/>
                  </a:lnTo>
                  <a:lnTo>
                    <a:pt x="303911" y="31305"/>
                  </a:lnTo>
                  <a:lnTo>
                    <a:pt x="300705" y="17484"/>
                  </a:lnTo>
                  <a:lnTo>
                    <a:pt x="292102" y="6806"/>
                  </a:lnTo>
                  <a:lnTo>
                    <a:pt x="279619" y="787"/>
                  </a:lnTo>
                  <a:lnTo>
                    <a:pt x="272605" y="0"/>
                  </a:lnTo>
                  <a:lnTo>
                    <a:pt x="84759" y="0"/>
                  </a:lnTo>
                  <a:lnTo>
                    <a:pt x="70816" y="1027"/>
                  </a:lnTo>
                  <a:lnTo>
                    <a:pt x="57513" y="4011"/>
                  </a:lnTo>
                  <a:lnTo>
                    <a:pt x="44997" y="8804"/>
                  </a:lnTo>
                  <a:lnTo>
                    <a:pt x="33415" y="15259"/>
                  </a:lnTo>
                  <a:lnTo>
                    <a:pt x="22915" y="23229"/>
                  </a:lnTo>
                  <a:lnTo>
                    <a:pt x="13642" y="32565"/>
                  </a:lnTo>
                  <a:lnTo>
                    <a:pt x="5744" y="43122"/>
                  </a:lnTo>
                  <a:lnTo>
                    <a:pt x="0" y="53403"/>
                  </a:lnTo>
                  <a:close/>
                </a:path>
              </a:pathLst>
            </a:custGeom>
            <a:solidFill>
              <a:srgbClr val="34426E"/>
            </a:solidFill>
          </p:spPr>
          <p:txBody>
            <a:bodyPr wrap="square" lIns="0" tIns="0" rIns="0" bIns="0" rtlCol="0">
              <a:noAutofit/>
            </a:bodyPr>
            <a:lstStyle/>
            <a:p>
              <a:endParaRPr/>
            </a:p>
          </p:txBody>
        </p:sp>
        <p:sp>
          <p:nvSpPr>
            <p:cNvPr id="64" name="object 236">
              <a:extLst>
                <a:ext uri="{FF2B5EF4-FFF2-40B4-BE49-F238E27FC236}">
                  <a16:creationId xmlns:a16="http://schemas.microsoft.com/office/drawing/2014/main" id="{C62190ED-7C2D-2448-E778-4C969CAB32BA}"/>
                </a:ext>
              </a:extLst>
            </p:cNvPr>
            <p:cNvSpPr/>
            <p:nvPr/>
          </p:nvSpPr>
          <p:spPr>
            <a:xfrm>
              <a:off x="5842704" y="1897148"/>
              <a:ext cx="125196" cy="62623"/>
            </a:xfrm>
            <a:custGeom>
              <a:avLst/>
              <a:gdLst/>
              <a:ahLst/>
              <a:cxnLst/>
              <a:rect l="l" t="t" r="r" b="b"/>
              <a:pathLst>
                <a:path w="125196" h="62623">
                  <a:moveTo>
                    <a:pt x="31305" y="0"/>
                  </a:moveTo>
                  <a:lnTo>
                    <a:pt x="17490" y="3207"/>
                  </a:lnTo>
                  <a:lnTo>
                    <a:pt x="6810" y="11813"/>
                  </a:lnTo>
                  <a:lnTo>
                    <a:pt x="788" y="24295"/>
                  </a:lnTo>
                  <a:lnTo>
                    <a:pt x="0" y="31305"/>
                  </a:lnTo>
                  <a:lnTo>
                    <a:pt x="3204" y="45120"/>
                  </a:lnTo>
                  <a:lnTo>
                    <a:pt x="11805" y="55803"/>
                  </a:lnTo>
                  <a:lnTo>
                    <a:pt x="24283" y="61830"/>
                  </a:lnTo>
                  <a:lnTo>
                    <a:pt x="31292" y="62623"/>
                  </a:lnTo>
                  <a:lnTo>
                    <a:pt x="93878" y="62623"/>
                  </a:lnTo>
                  <a:lnTo>
                    <a:pt x="107696" y="59410"/>
                  </a:lnTo>
                  <a:lnTo>
                    <a:pt x="118378" y="50807"/>
                  </a:lnTo>
                  <a:lnTo>
                    <a:pt x="124404" y="38332"/>
                  </a:lnTo>
                  <a:lnTo>
                    <a:pt x="125196" y="31305"/>
                  </a:lnTo>
                  <a:lnTo>
                    <a:pt x="121988" y="17492"/>
                  </a:lnTo>
                  <a:lnTo>
                    <a:pt x="113379" y="6813"/>
                  </a:lnTo>
                  <a:lnTo>
                    <a:pt x="100897" y="790"/>
                  </a:lnTo>
                  <a:lnTo>
                    <a:pt x="93878" y="0"/>
                  </a:lnTo>
                  <a:lnTo>
                    <a:pt x="31305" y="0"/>
                  </a:lnTo>
                  <a:close/>
                </a:path>
              </a:pathLst>
            </a:custGeom>
            <a:solidFill>
              <a:srgbClr val="ECB133"/>
            </a:solidFill>
          </p:spPr>
          <p:txBody>
            <a:bodyPr wrap="square" lIns="0" tIns="0" rIns="0" bIns="0" rtlCol="0">
              <a:noAutofit/>
            </a:bodyPr>
            <a:lstStyle/>
            <a:p>
              <a:endParaRPr/>
            </a:p>
          </p:txBody>
        </p:sp>
        <p:sp>
          <p:nvSpPr>
            <p:cNvPr id="65" name="object 237">
              <a:extLst>
                <a:ext uri="{FF2B5EF4-FFF2-40B4-BE49-F238E27FC236}">
                  <a16:creationId xmlns:a16="http://schemas.microsoft.com/office/drawing/2014/main" id="{1FAADAE3-95A9-DE74-A24A-9F1EA5E22FC5}"/>
                </a:ext>
              </a:extLst>
            </p:cNvPr>
            <p:cNvSpPr/>
            <p:nvPr/>
          </p:nvSpPr>
          <p:spPr>
            <a:xfrm>
              <a:off x="5796034" y="2046846"/>
              <a:ext cx="62611" cy="303911"/>
            </a:xfrm>
            <a:custGeom>
              <a:avLst/>
              <a:gdLst/>
              <a:ahLst/>
              <a:cxnLst/>
              <a:rect l="l" t="t" r="r" b="b"/>
              <a:pathLst>
                <a:path w="62611" h="303911">
                  <a:moveTo>
                    <a:pt x="31292" y="14757"/>
                  </a:moveTo>
                  <a:lnTo>
                    <a:pt x="30413" y="13981"/>
                  </a:lnTo>
                  <a:lnTo>
                    <a:pt x="20301" y="6291"/>
                  </a:lnTo>
                  <a:lnTo>
                    <a:pt x="9194" y="0"/>
                  </a:lnTo>
                  <a:lnTo>
                    <a:pt x="3505" y="5664"/>
                  </a:lnTo>
                  <a:lnTo>
                    <a:pt x="0" y="13500"/>
                  </a:lnTo>
                  <a:lnTo>
                    <a:pt x="0" y="272592"/>
                  </a:lnTo>
                  <a:lnTo>
                    <a:pt x="789" y="279616"/>
                  </a:lnTo>
                  <a:lnTo>
                    <a:pt x="6805" y="292099"/>
                  </a:lnTo>
                  <a:lnTo>
                    <a:pt x="17481" y="300704"/>
                  </a:lnTo>
                  <a:lnTo>
                    <a:pt x="31305" y="303910"/>
                  </a:lnTo>
                  <a:lnTo>
                    <a:pt x="38324" y="303120"/>
                  </a:lnTo>
                  <a:lnTo>
                    <a:pt x="50801" y="297096"/>
                  </a:lnTo>
                  <a:lnTo>
                    <a:pt x="59404" y="286413"/>
                  </a:lnTo>
                  <a:lnTo>
                    <a:pt x="62610" y="272592"/>
                  </a:lnTo>
                  <a:lnTo>
                    <a:pt x="62571" y="84244"/>
                  </a:lnTo>
                  <a:lnTo>
                    <a:pt x="61529" y="70698"/>
                  </a:lnTo>
                  <a:lnTo>
                    <a:pt x="58639" y="57759"/>
                  </a:lnTo>
                  <a:lnTo>
                    <a:pt x="54035" y="45561"/>
                  </a:lnTo>
                  <a:lnTo>
                    <a:pt x="47853" y="34239"/>
                  </a:lnTo>
                  <a:lnTo>
                    <a:pt x="40227" y="23926"/>
                  </a:lnTo>
                  <a:lnTo>
                    <a:pt x="31292" y="14757"/>
                  </a:lnTo>
                  <a:close/>
                </a:path>
              </a:pathLst>
            </a:custGeom>
            <a:solidFill>
              <a:srgbClr val="34426E"/>
            </a:solidFill>
          </p:spPr>
          <p:txBody>
            <a:bodyPr wrap="square" lIns="0" tIns="0" rIns="0" bIns="0" rtlCol="0">
              <a:noAutofit/>
            </a:bodyPr>
            <a:lstStyle/>
            <a:p>
              <a:endParaRPr/>
            </a:p>
          </p:txBody>
        </p:sp>
        <p:sp>
          <p:nvSpPr>
            <p:cNvPr id="66" name="object 238">
              <a:extLst>
                <a:ext uri="{FF2B5EF4-FFF2-40B4-BE49-F238E27FC236}">
                  <a16:creationId xmlns:a16="http://schemas.microsoft.com/office/drawing/2014/main" id="{F19AF0D2-444B-4B29-49DC-7BF6714CFA4B}"/>
                </a:ext>
              </a:extLst>
            </p:cNvPr>
            <p:cNvSpPr/>
            <p:nvPr/>
          </p:nvSpPr>
          <p:spPr>
            <a:xfrm>
              <a:off x="5702114" y="2037739"/>
              <a:ext cx="62611" cy="125196"/>
            </a:xfrm>
            <a:custGeom>
              <a:avLst/>
              <a:gdLst/>
              <a:ahLst/>
              <a:cxnLst/>
              <a:rect l="l" t="t" r="r" b="b"/>
              <a:pathLst>
                <a:path w="62611" h="125196">
                  <a:moveTo>
                    <a:pt x="0" y="31305"/>
                  </a:moveTo>
                  <a:lnTo>
                    <a:pt x="0" y="93891"/>
                  </a:lnTo>
                  <a:lnTo>
                    <a:pt x="785" y="100888"/>
                  </a:lnTo>
                  <a:lnTo>
                    <a:pt x="6801" y="113373"/>
                  </a:lnTo>
                  <a:lnTo>
                    <a:pt x="17477" y="121985"/>
                  </a:lnTo>
                  <a:lnTo>
                    <a:pt x="31292" y="125196"/>
                  </a:lnTo>
                  <a:lnTo>
                    <a:pt x="38315" y="124406"/>
                  </a:lnTo>
                  <a:lnTo>
                    <a:pt x="50795" y="118382"/>
                  </a:lnTo>
                  <a:lnTo>
                    <a:pt x="59399" y="107703"/>
                  </a:lnTo>
                  <a:lnTo>
                    <a:pt x="62611" y="93891"/>
                  </a:lnTo>
                  <a:lnTo>
                    <a:pt x="62611" y="31292"/>
                  </a:lnTo>
                  <a:lnTo>
                    <a:pt x="61818" y="24287"/>
                  </a:lnTo>
                  <a:lnTo>
                    <a:pt x="55794" y="11811"/>
                  </a:lnTo>
                  <a:lnTo>
                    <a:pt x="45113" y="3207"/>
                  </a:lnTo>
                  <a:lnTo>
                    <a:pt x="31292" y="0"/>
                  </a:lnTo>
                  <a:lnTo>
                    <a:pt x="24291" y="786"/>
                  </a:lnTo>
                  <a:lnTo>
                    <a:pt x="11810" y="6806"/>
                  </a:lnTo>
                  <a:lnTo>
                    <a:pt x="3206" y="17487"/>
                  </a:lnTo>
                  <a:lnTo>
                    <a:pt x="0" y="31305"/>
                  </a:lnTo>
                  <a:close/>
                </a:path>
              </a:pathLst>
            </a:custGeom>
            <a:solidFill>
              <a:srgbClr val="ECB133"/>
            </a:solidFill>
          </p:spPr>
          <p:txBody>
            <a:bodyPr wrap="square" lIns="0" tIns="0" rIns="0" bIns="0" rtlCol="0">
              <a:noAutofit/>
            </a:bodyPr>
            <a:lstStyle/>
            <a:p>
              <a:endParaRPr/>
            </a:p>
          </p:txBody>
        </p:sp>
        <p:sp>
          <p:nvSpPr>
            <p:cNvPr id="67" name="object 239">
              <a:extLst>
                <a:ext uri="{FF2B5EF4-FFF2-40B4-BE49-F238E27FC236}">
                  <a16:creationId xmlns:a16="http://schemas.microsoft.com/office/drawing/2014/main" id="{E1F7C45E-380D-10D7-BB3C-079CF45F084D}"/>
                </a:ext>
              </a:extLst>
            </p:cNvPr>
            <p:cNvSpPr/>
            <p:nvPr/>
          </p:nvSpPr>
          <p:spPr>
            <a:xfrm>
              <a:off x="5796034" y="1506147"/>
              <a:ext cx="62611" cy="303885"/>
            </a:xfrm>
            <a:custGeom>
              <a:avLst/>
              <a:gdLst/>
              <a:ahLst/>
              <a:cxnLst/>
              <a:rect l="l" t="t" r="r" b="b"/>
              <a:pathLst>
                <a:path w="62611" h="303885">
                  <a:moveTo>
                    <a:pt x="31292" y="289128"/>
                  </a:moveTo>
                  <a:lnTo>
                    <a:pt x="40228" y="279963"/>
                  </a:lnTo>
                  <a:lnTo>
                    <a:pt x="47855" y="269652"/>
                  </a:lnTo>
                  <a:lnTo>
                    <a:pt x="54038" y="258330"/>
                  </a:lnTo>
                  <a:lnTo>
                    <a:pt x="58641" y="246131"/>
                  </a:lnTo>
                  <a:lnTo>
                    <a:pt x="61531" y="233189"/>
                  </a:lnTo>
                  <a:lnTo>
                    <a:pt x="62571" y="219640"/>
                  </a:lnTo>
                  <a:lnTo>
                    <a:pt x="62610" y="31305"/>
                  </a:lnTo>
                  <a:lnTo>
                    <a:pt x="59403" y="17484"/>
                  </a:lnTo>
                  <a:lnTo>
                    <a:pt x="50797" y="6806"/>
                  </a:lnTo>
                  <a:lnTo>
                    <a:pt x="38315" y="787"/>
                  </a:lnTo>
                  <a:lnTo>
                    <a:pt x="31305" y="0"/>
                  </a:lnTo>
                  <a:lnTo>
                    <a:pt x="17479" y="3205"/>
                  </a:lnTo>
                  <a:lnTo>
                    <a:pt x="6802" y="11808"/>
                  </a:lnTo>
                  <a:lnTo>
                    <a:pt x="787" y="24291"/>
                  </a:lnTo>
                  <a:lnTo>
                    <a:pt x="0" y="31305"/>
                  </a:lnTo>
                  <a:lnTo>
                    <a:pt x="0" y="290398"/>
                  </a:lnTo>
                  <a:lnTo>
                    <a:pt x="3505" y="298234"/>
                  </a:lnTo>
                  <a:lnTo>
                    <a:pt x="9194" y="303885"/>
                  </a:lnTo>
                  <a:lnTo>
                    <a:pt x="20301" y="297594"/>
                  </a:lnTo>
                  <a:lnTo>
                    <a:pt x="30413" y="289904"/>
                  </a:lnTo>
                  <a:lnTo>
                    <a:pt x="31292" y="289128"/>
                  </a:lnTo>
                  <a:close/>
                </a:path>
              </a:pathLst>
            </a:custGeom>
            <a:solidFill>
              <a:srgbClr val="34426E"/>
            </a:solidFill>
          </p:spPr>
          <p:txBody>
            <a:bodyPr wrap="square" lIns="0" tIns="0" rIns="0" bIns="0" rtlCol="0">
              <a:noAutofit/>
            </a:bodyPr>
            <a:lstStyle/>
            <a:p>
              <a:endParaRPr/>
            </a:p>
          </p:txBody>
        </p:sp>
        <p:sp>
          <p:nvSpPr>
            <p:cNvPr id="68" name="object 240">
              <a:extLst>
                <a:ext uri="{FF2B5EF4-FFF2-40B4-BE49-F238E27FC236}">
                  <a16:creationId xmlns:a16="http://schemas.microsoft.com/office/drawing/2014/main" id="{DB7BEBE2-BFA8-87F9-F4B2-EF952C4CD463}"/>
                </a:ext>
              </a:extLst>
            </p:cNvPr>
            <p:cNvSpPr/>
            <p:nvPr/>
          </p:nvSpPr>
          <p:spPr>
            <a:xfrm>
              <a:off x="5608167" y="1506148"/>
              <a:ext cx="62636" cy="303898"/>
            </a:xfrm>
            <a:custGeom>
              <a:avLst/>
              <a:gdLst/>
              <a:ahLst/>
              <a:cxnLst/>
              <a:rect l="l" t="t" r="r" b="b"/>
              <a:pathLst>
                <a:path w="62636" h="303898">
                  <a:moveTo>
                    <a:pt x="53403" y="303898"/>
                  </a:moveTo>
                  <a:lnTo>
                    <a:pt x="59105" y="298234"/>
                  </a:lnTo>
                  <a:lnTo>
                    <a:pt x="62636" y="290398"/>
                  </a:lnTo>
                  <a:lnTo>
                    <a:pt x="62636" y="31305"/>
                  </a:lnTo>
                  <a:lnTo>
                    <a:pt x="59430" y="17487"/>
                  </a:lnTo>
                  <a:lnTo>
                    <a:pt x="50824" y="6809"/>
                  </a:lnTo>
                  <a:lnTo>
                    <a:pt x="38341" y="789"/>
                  </a:lnTo>
                  <a:lnTo>
                    <a:pt x="31318" y="0"/>
                  </a:lnTo>
                  <a:lnTo>
                    <a:pt x="17497" y="3203"/>
                  </a:lnTo>
                  <a:lnTo>
                    <a:pt x="6814" y="11803"/>
                  </a:lnTo>
                  <a:lnTo>
                    <a:pt x="790" y="24282"/>
                  </a:lnTo>
                  <a:lnTo>
                    <a:pt x="0" y="31305"/>
                  </a:lnTo>
                  <a:lnTo>
                    <a:pt x="0" y="219151"/>
                  </a:lnTo>
                  <a:lnTo>
                    <a:pt x="1027" y="233092"/>
                  </a:lnTo>
                  <a:lnTo>
                    <a:pt x="4012" y="246394"/>
                  </a:lnTo>
                  <a:lnTo>
                    <a:pt x="8806" y="258910"/>
                  </a:lnTo>
                  <a:lnTo>
                    <a:pt x="15262" y="270493"/>
                  </a:lnTo>
                  <a:lnTo>
                    <a:pt x="23233" y="280994"/>
                  </a:lnTo>
                  <a:lnTo>
                    <a:pt x="32572" y="290266"/>
                  </a:lnTo>
                  <a:lnTo>
                    <a:pt x="43130" y="298162"/>
                  </a:lnTo>
                  <a:lnTo>
                    <a:pt x="53403" y="303898"/>
                  </a:lnTo>
                  <a:close/>
                </a:path>
              </a:pathLst>
            </a:custGeom>
            <a:solidFill>
              <a:srgbClr val="34426E"/>
            </a:solidFill>
          </p:spPr>
          <p:txBody>
            <a:bodyPr wrap="square" lIns="0" tIns="0" rIns="0" bIns="0" rtlCol="0">
              <a:noAutofit/>
            </a:bodyPr>
            <a:lstStyle/>
            <a:p>
              <a:endParaRPr/>
            </a:p>
          </p:txBody>
        </p:sp>
        <p:sp>
          <p:nvSpPr>
            <p:cNvPr id="69" name="object 241">
              <a:extLst>
                <a:ext uri="{FF2B5EF4-FFF2-40B4-BE49-F238E27FC236}">
                  <a16:creationId xmlns:a16="http://schemas.microsoft.com/office/drawing/2014/main" id="{6E155393-5525-E814-55D5-DFAB9800586E}"/>
                </a:ext>
              </a:extLst>
            </p:cNvPr>
            <p:cNvSpPr/>
            <p:nvPr/>
          </p:nvSpPr>
          <p:spPr>
            <a:xfrm>
              <a:off x="5702101" y="1693955"/>
              <a:ext cx="62623" cy="125196"/>
            </a:xfrm>
            <a:custGeom>
              <a:avLst/>
              <a:gdLst/>
              <a:ahLst/>
              <a:cxnLst/>
              <a:rect l="l" t="t" r="r" b="b"/>
              <a:pathLst>
                <a:path w="62623" h="125196">
                  <a:moveTo>
                    <a:pt x="12" y="93891"/>
                  </a:moveTo>
                  <a:lnTo>
                    <a:pt x="3218" y="107708"/>
                  </a:lnTo>
                  <a:lnTo>
                    <a:pt x="11822" y="118389"/>
                  </a:lnTo>
                  <a:lnTo>
                    <a:pt x="24304" y="124410"/>
                  </a:lnTo>
                  <a:lnTo>
                    <a:pt x="31305" y="125196"/>
                  </a:lnTo>
                  <a:lnTo>
                    <a:pt x="45126" y="121991"/>
                  </a:lnTo>
                  <a:lnTo>
                    <a:pt x="55807" y="113390"/>
                  </a:lnTo>
                  <a:lnTo>
                    <a:pt x="61831" y="100913"/>
                  </a:lnTo>
                  <a:lnTo>
                    <a:pt x="62623" y="93903"/>
                  </a:lnTo>
                  <a:lnTo>
                    <a:pt x="62623" y="31292"/>
                  </a:lnTo>
                  <a:lnTo>
                    <a:pt x="59410" y="17485"/>
                  </a:lnTo>
                  <a:lnTo>
                    <a:pt x="50803" y="6809"/>
                  </a:lnTo>
                  <a:lnTo>
                    <a:pt x="38319" y="788"/>
                  </a:lnTo>
                  <a:lnTo>
                    <a:pt x="31305" y="0"/>
                  </a:lnTo>
                  <a:lnTo>
                    <a:pt x="17492" y="3209"/>
                  </a:lnTo>
                  <a:lnTo>
                    <a:pt x="6817" y="11821"/>
                  </a:lnTo>
                  <a:lnTo>
                    <a:pt x="800" y="24307"/>
                  </a:lnTo>
                  <a:lnTo>
                    <a:pt x="12" y="31318"/>
                  </a:lnTo>
                  <a:lnTo>
                    <a:pt x="0" y="93891"/>
                  </a:lnTo>
                  <a:close/>
                </a:path>
              </a:pathLst>
            </a:custGeom>
            <a:solidFill>
              <a:srgbClr val="ECB133"/>
            </a:solidFill>
          </p:spPr>
          <p:txBody>
            <a:bodyPr wrap="square" lIns="0" tIns="0" rIns="0" bIns="0" rtlCol="0">
              <a:noAutofit/>
            </a:bodyPr>
            <a:lstStyle/>
            <a:p>
              <a:endParaRPr/>
            </a:p>
          </p:txBody>
        </p:sp>
        <p:sp>
          <p:nvSpPr>
            <p:cNvPr id="70" name="object 242">
              <a:extLst>
                <a:ext uri="{FF2B5EF4-FFF2-40B4-BE49-F238E27FC236}">
                  <a16:creationId xmlns:a16="http://schemas.microsoft.com/office/drawing/2014/main" id="{A78F0915-1038-D43D-4ACA-2389961DEA44}"/>
                </a:ext>
              </a:extLst>
            </p:cNvPr>
            <p:cNvSpPr/>
            <p:nvPr/>
          </p:nvSpPr>
          <p:spPr>
            <a:xfrm>
              <a:off x="5701851" y="1896887"/>
              <a:ext cx="63118" cy="63131"/>
            </a:xfrm>
            <a:custGeom>
              <a:avLst/>
              <a:gdLst/>
              <a:ahLst/>
              <a:cxnLst/>
              <a:rect l="l" t="t" r="r" b="b"/>
              <a:pathLst>
                <a:path w="63119" h="63131">
                  <a:moveTo>
                    <a:pt x="31559" y="0"/>
                  </a:moveTo>
                  <a:lnTo>
                    <a:pt x="24150" y="873"/>
                  </a:lnTo>
                  <a:lnTo>
                    <a:pt x="11729" y="7001"/>
                  </a:lnTo>
                  <a:lnTo>
                    <a:pt x="3181" y="17728"/>
                  </a:lnTo>
                  <a:lnTo>
                    <a:pt x="0" y="31559"/>
                  </a:lnTo>
                  <a:lnTo>
                    <a:pt x="875" y="38973"/>
                  </a:lnTo>
                  <a:lnTo>
                    <a:pt x="7005" y="51393"/>
                  </a:lnTo>
                  <a:lnTo>
                    <a:pt x="17731" y="59946"/>
                  </a:lnTo>
                  <a:lnTo>
                    <a:pt x="31559" y="63131"/>
                  </a:lnTo>
                  <a:lnTo>
                    <a:pt x="38976" y="62254"/>
                  </a:lnTo>
                  <a:lnTo>
                    <a:pt x="51393" y="56117"/>
                  </a:lnTo>
                  <a:lnTo>
                    <a:pt x="59938" y="45384"/>
                  </a:lnTo>
                  <a:lnTo>
                    <a:pt x="63119" y="31559"/>
                  </a:lnTo>
                  <a:lnTo>
                    <a:pt x="62245" y="24150"/>
                  </a:lnTo>
                  <a:lnTo>
                    <a:pt x="56117" y="11729"/>
                  </a:lnTo>
                  <a:lnTo>
                    <a:pt x="45390" y="3181"/>
                  </a:lnTo>
                  <a:lnTo>
                    <a:pt x="31559" y="0"/>
                  </a:lnTo>
                  <a:close/>
                </a:path>
              </a:pathLst>
            </a:custGeom>
            <a:solidFill>
              <a:srgbClr val="34426E"/>
            </a:solidFill>
          </p:spPr>
          <p:txBody>
            <a:bodyPr wrap="square" lIns="0" tIns="0" rIns="0" bIns="0" rtlCol="0">
              <a:noAutofit/>
            </a:bodyPr>
            <a:lstStyle/>
            <a:p>
              <a:endParaRPr/>
            </a:p>
          </p:txBody>
        </p:sp>
        <p:sp>
          <p:nvSpPr>
            <p:cNvPr id="71" name="object 243">
              <a:extLst>
                <a:ext uri="{FF2B5EF4-FFF2-40B4-BE49-F238E27FC236}">
                  <a16:creationId xmlns:a16="http://schemas.microsoft.com/office/drawing/2014/main" id="{0150EDE3-BA67-F550-00CF-D3362A66730B}"/>
                </a:ext>
              </a:extLst>
            </p:cNvPr>
            <p:cNvSpPr/>
            <p:nvPr/>
          </p:nvSpPr>
          <p:spPr>
            <a:xfrm>
              <a:off x="6281254" y="1991056"/>
              <a:ext cx="303898" cy="62611"/>
            </a:xfrm>
            <a:custGeom>
              <a:avLst/>
              <a:gdLst/>
              <a:ahLst/>
              <a:cxnLst/>
              <a:rect l="l" t="t" r="r" b="b"/>
              <a:pathLst>
                <a:path w="303898" h="62611">
                  <a:moveTo>
                    <a:pt x="289128" y="31292"/>
                  </a:moveTo>
                  <a:lnTo>
                    <a:pt x="289902" y="30417"/>
                  </a:lnTo>
                  <a:lnTo>
                    <a:pt x="297599" y="20314"/>
                  </a:lnTo>
                  <a:lnTo>
                    <a:pt x="303898" y="9207"/>
                  </a:lnTo>
                  <a:lnTo>
                    <a:pt x="298221" y="3517"/>
                  </a:lnTo>
                  <a:lnTo>
                    <a:pt x="290385" y="0"/>
                  </a:lnTo>
                  <a:lnTo>
                    <a:pt x="31305" y="0"/>
                  </a:lnTo>
                  <a:lnTo>
                    <a:pt x="24287" y="788"/>
                  </a:lnTo>
                  <a:lnTo>
                    <a:pt x="11802" y="6810"/>
                  </a:lnTo>
                  <a:lnTo>
                    <a:pt x="3202" y="17490"/>
                  </a:lnTo>
                  <a:lnTo>
                    <a:pt x="0" y="31305"/>
                  </a:lnTo>
                  <a:lnTo>
                    <a:pt x="787" y="38315"/>
                  </a:lnTo>
                  <a:lnTo>
                    <a:pt x="6802" y="50797"/>
                  </a:lnTo>
                  <a:lnTo>
                    <a:pt x="17479" y="59403"/>
                  </a:lnTo>
                  <a:lnTo>
                    <a:pt x="31305" y="62610"/>
                  </a:lnTo>
                  <a:lnTo>
                    <a:pt x="219646" y="62584"/>
                  </a:lnTo>
                  <a:lnTo>
                    <a:pt x="233194" y="61542"/>
                  </a:lnTo>
                  <a:lnTo>
                    <a:pt x="246134" y="58650"/>
                  </a:lnTo>
                  <a:lnTo>
                    <a:pt x="258332" y="54043"/>
                  </a:lnTo>
                  <a:lnTo>
                    <a:pt x="269653" y="47857"/>
                  </a:lnTo>
                  <a:lnTo>
                    <a:pt x="279963" y="40228"/>
                  </a:lnTo>
                  <a:lnTo>
                    <a:pt x="289128" y="31292"/>
                  </a:lnTo>
                  <a:close/>
                </a:path>
              </a:pathLst>
            </a:custGeom>
            <a:solidFill>
              <a:srgbClr val="34426E"/>
            </a:solidFill>
          </p:spPr>
          <p:txBody>
            <a:bodyPr wrap="square" lIns="0" tIns="0" rIns="0" bIns="0" rtlCol="0">
              <a:noAutofit/>
            </a:bodyPr>
            <a:lstStyle/>
            <a:p>
              <a:endParaRPr/>
            </a:p>
          </p:txBody>
        </p:sp>
        <p:sp>
          <p:nvSpPr>
            <p:cNvPr id="72" name="object 244">
              <a:extLst>
                <a:ext uri="{FF2B5EF4-FFF2-40B4-BE49-F238E27FC236}">
                  <a16:creationId xmlns:a16="http://schemas.microsoft.com/office/drawing/2014/main" id="{24D9F6D7-14F6-3201-94AF-C43B02D9AA1C}"/>
                </a:ext>
              </a:extLst>
            </p:cNvPr>
            <p:cNvSpPr/>
            <p:nvPr/>
          </p:nvSpPr>
          <p:spPr>
            <a:xfrm>
              <a:off x="6281256" y="1803201"/>
              <a:ext cx="303898" cy="62623"/>
            </a:xfrm>
            <a:custGeom>
              <a:avLst/>
              <a:gdLst/>
              <a:ahLst/>
              <a:cxnLst/>
              <a:rect l="l" t="t" r="r" b="b"/>
              <a:pathLst>
                <a:path w="303898" h="62623">
                  <a:moveTo>
                    <a:pt x="303898" y="53403"/>
                  </a:moveTo>
                  <a:lnTo>
                    <a:pt x="298159" y="43130"/>
                  </a:lnTo>
                  <a:lnTo>
                    <a:pt x="290261" y="32572"/>
                  </a:lnTo>
                  <a:lnTo>
                    <a:pt x="280989" y="23233"/>
                  </a:lnTo>
                  <a:lnTo>
                    <a:pt x="270488" y="15262"/>
                  </a:lnTo>
                  <a:lnTo>
                    <a:pt x="258907" y="8806"/>
                  </a:lnTo>
                  <a:lnTo>
                    <a:pt x="246392" y="4012"/>
                  </a:lnTo>
                  <a:lnTo>
                    <a:pt x="233091" y="1027"/>
                  </a:lnTo>
                  <a:lnTo>
                    <a:pt x="219151" y="0"/>
                  </a:lnTo>
                  <a:lnTo>
                    <a:pt x="31305" y="0"/>
                  </a:lnTo>
                  <a:lnTo>
                    <a:pt x="24278" y="790"/>
                  </a:lnTo>
                  <a:lnTo>
                    <a:pt x="11798" y="6814"/>
                  </a:lnTo>
                  <a:lnTo>
                    <a:pt x="3201" y="17497"/>
                  </a:lnTo>
                  <a:lnTo>
                    <a:pt x="0" y="31318"/>
                  </a:lnTo>
                  <a:lnTo>
                    <a:pt x="787" y="38328"/>
                  </a:lnTo>
                  <a:lnTo>
                    <a:pt x="6802" y="50810"/>
                  </a:lnTo>
                  <a:lnTo>
                    <a:pt x="17479" y="59416"/>
                  </a:lnTo>
                  <a:lnTo>
                    <a:pt x="31305" y="62623"/>
                  </a:lnTo>
                  <a:lnTo>
                    <a:pt x="290385" y="62623"/>
                  </a:lnTo>
                  <a:lnTo>
                    <a:pt x="298234" y="59093"/>
                  </a:lnTo>
                  <a:lnTo>
                    <a:pt x="303898" y="53403"/>
                  </a:lnTo>
                  <a:close/>
                </a:path>
              </a:pathLst>
            </a:custGeom>
            <a:solidFill>
              <a:srgbClr val="34426E"/>
            </a:solidFill>
          </p:spPr>
          <p:txBody>
            <a:bodyPr wrap="square" lIns="0" tIns="0" rIns="0" bIns="0" rtlCol="0">
              <a:noAutofit/>
            </a:bodyPr>
            <a:lstStyle/>
            <a:p>
              <a:endParaRPr/>
            </a:p>
          </p:txBody>
        </p:sp>
        <p:sp>
          <p:nvSpPr>
            <p:cNvPr id="73" name="object 245">
              <a:extLst>
                <a:ext uri="{FF2B5EF4-FFF2-40B4-BE49-F238E27FC236}">
                  <a16:creationId xmlns:a16="http://schemas.microsoft.com/office/drawing/2014/main" id="{CC41EFA2-985A-2EEB-7320-D4D9720EBBCA}"/>
                </a:ext>
              </a:extLst>
            </p:cNvPr>
            <p:cNvSpPr/>
            <p:nvPr/>
          </p:nvSpPr>
          <p:spPr>
            <a:xfrm>
              <a:off x="6469070" y="1897136"/>
              <a:ext cx="125183" cy="62623"/>
            </a:xfrm>
            <a:custGeom>
              <a:avLst/>
              <a:gdLst/>
              <a:ahLst/>
              <a:cxnLst/>
              <a:rect l="l" t="t" r="r" b="b"/>
              <a:pathLst>
                <a:path w="125183" h="62623">
                  <a:moveTo>
                    <a:pt x="93878" y="0"/>
                  </a:moveTo>
                  <a:lnTo>
                    <a:pt x="31305" y="0"/>
                  </a:lnTo>
                  <a:lnTo>
                    <a:pt x="24295" y="787"/>
                  </a:lnTo>
                  <a:lnTo>
                    <a:pt x="11813" y="6806"/>
                  </a:lnTo>
                  <a:lnTo>
                    <a:pt x="3207" y="17484"/>
                  </a:lnTo>
                  <a:lnTo>
                    <a:pt x="0" y="31305"/>
                  </a:lnTo>
                  <a:lnTo>
                    <a:pt x="790" y="38328"/>
                  </a:lnTo>
                  <a:lnTo>
                    <a:pt x="6813" y="50808"/>
                  </a:lnTo>
                  <a:lnTo>
                    <a:pt x="17492" y="59411"/>
                  </a:lnTo>
                  <a:lnTo>
                    <a:pt x="31305" y="62623"/>
                  </a:lnTo>
                  <a:lnTo>
                    <a:pt x="93891" y="62623"/>
                  </a:lnTo>
                  <a:lnTo>
                    <a:pt x="100900" y="61831"/>
                  </a:lnTo>
                  <a:lnTo>
                    <a:pt x="113378" y="55807"/>
                  </a:lnTo>
                  <a:lnTo>
                    <a:pt x="121979" y="45126"/>
                  </a:lnTo>
                  <a:lnTo>
                    <a:pt x="125183" y="31305"/>
                  </a:lnTo>
                  <a:lnTo>
                    <a:pt x="124396" y="24291"/>
                  </a:lnTo>
                  <a:lnTo>
                    <a:pt x="118377" y="11808"/>
                  </a:lnTo>
                  <a:lnTo>
                    <a:pt x="107699" y="3205"/>
                  </a:lnTo>
                  <a:lnTo>
                    <a:pt x="93878" y="0"/>
                  </a:lnTo>
                  <a:close/>
                </a:path>
              </a:pathLst>
            </a:custGeom>
            <a:solidFill>
              <a:srgbClr val="ECB133"/>
            </a:solidFill>
          </p:spPr>
          <p:txBody>
            <a:bodyPr wrap="square" lIns="0" tIns="0" rIns="0" bIns="0" rtlCol="0">
              <a:noAutofit/>
            </a:bodyPr>
            <a:lstStyle/>
            <a:p>
              <a:endParaRPr/>
            </a:p>
          </p:txBody>
        </p:sp>
        <p:sp>
          <p:nvSpPr>
            <p:cNvPr id="74" name="object 246">
              <a:extLst>
                <a:ext uri="{FF2B5EF4-FFF2-40B4-BE49-F238E27FC236}">
                  <a16:creationId xmlns:a16="http://schemas.microsoft.com/office/drawing/2014/main" id="{8C62253A-2474-EDCF-A271-FDA5AA83C4E0}"/>
                </a:ext>
              </a:extLst>
            </p:cNvPr>
            <p:cNvSpPr/>
            <p:nvPr/>
          </p:nvSpPr>
          <p:spPr>
            <a:xfrm>
              <a:off x="6578321" y="2046832"/>
              <a:ext cx="62623" cy="303911"/>
            </a:xfrm>
            <a:custGeom>
              <a:avLst/>
              <a:gdLst/>
              <a:ahLst/>
              <a:cxnLst/>
              <a:rect l="l" t="t" r="r" b="b"/>
              <a:pathLst>
                <a:path w="62623" h="303911">
                  <a:moveTo>
                    <a:pt x="53390" y="0"/>
                  </a:moveTo>
                  <a:lnTo>
                    <a:pt x="43123" y="5731"/>
                  </a:lnTo>
                  <a:lnTo>
                    <a:pt x="32565" y="13627"/>
                  </a:lnTo>
                  <a:lnTo>
                    <a:pt x="23227" y="22900"/>
                  </a:lnTo>
                  <a:lnTo>
                    <a:pt x="15258" y="33401"/>
                  </a:lnTo>
                  <a:lnTo>
                    <a:pt x="8803" y="44984"/>
                  </a:lnTo>
                  <a:lnTo>
                    <a:pt x="4010" y="57501"/>
                  </a:lnTo>
                  <a:lnTo>
                    <a:pt x="1027" y="70805"/>
                  </a:lnTo>
                  <a:lnTo>
                    <a:pt x="0" y="84747"/>
                  </a:lnTo>
                  <a:lnTo>
                    <a:pt x="0" y="272592"/>
                  </a:lnTo>
                  <a:lnTo>
                    <a:pt x="790" y="279616"/>
                  </a:lnTo>
                  <a:lnTo>
                    <a:pt x="6813" y="292099"/>
                  </a:lnTo>
                  <a:lnTo>
                    <a:pt x="17492" y="300704"/>
                  </a:lnTo>
                  <a:lnTo>
                    <a:pt x="31305" y="303911"/>
                  </a:lnTo>
                  <a:lnTo>
                    <a:pt x="38337" y="303118"/>
                  </a:lnTo>
                  <a:lnTo>
                    <a:pt x="50816" y="297092"/>
                  </a:lnTo>
                  <a:lnTo>
                    <a:pt x="59418" y="286410"/>
                  </a:lnTo>
                  <a:lnTo>
                    <a:pt x="62623" y="272592"/>
                  </a:lnTo>
                  <a:lnTo>
                    <a:pt x="62623" y="13500"/>
                  </a:lnTo>
                  <a:lnTo>
                    <a:pt x="59093" y="5664"/>
                  </a:lnTo>
                  <a:lnTo>
                    <a:pt x="53390" y="0"/>
                  </a:lnTo>
                  <a:close/>
                </a:path>
              </a:pathLst>
            </a:custGeom>
            <a:solidFill>
              <a:srgbClr val="34426E"/>
            </a:solidFill>
          </p:spPr>
          <p:txBody>
            <a:bodyPr wrap="square" lIns="0" tIns="0" rIns="0" bIns="0" rtlCol="0">
              <a:noAutofit/>
            </a:bodyPr>
            <a:lstStyle/>
            <a:p>
              <a:endParaRPr/>
            </a:p>
          </p:txBody>
        </p:sp>
        <p:sp>
          <p:nvSpPr>
            <p:cNvPr id="75" name="object 247">
              <a:extLst>
                <a:ext uri="{FF2B5EF4-FFF2-40B4-BE49-F238E27FC236}">
                  <a16:creationId xmlns:a16="http://schemas.microsoft.com/office/drawing/2014/main" id="{77B49D85-796B-D0E2-4040-36A7AABC0935}"/>
                </a:ext>
              </a:extLst>
            </p:cNvPr>
            <p:cNvSpPr/>
            <p:nvPr/>
          </p:nvSpPr>
          <p:spPr>
            <a:xfrm>
              <a:off x="6821953" y="1991056"/>
              <a:ext cx="303898" cy="62611"/>
            </a:xfrm>
            <a:custGeom>
              <a:avLst/>
              <a:gdLst/>
              <a:ahLst/>
              <a:cxnLst/>
              <a:rect l="l" t="t" r="r" b="b"/>
              <a:pathLst>
                <a:path w="303898" h="62611">
                  <a:moveTo>
                    <a:pt x="14757" y="31292"/>
                  </a:moveTo>
                  <a:lnTo>
                    <a:pt x="23925" y="40227"/>
                  </a:lnTo>
                  <a:lnTo>
                    <a:pt x="34237" y="47855"/>
                  </a:lnTo>
                  <a:lnTo>
                    <a:pt x="45558" y="54040"/>
                  </a:lnTo>
                  <a:lnTo>
                    <a:pt x="57755" y="58647"/>
                  </a:lnTo>
                  <a:lnTo>
                    <a:pt x="70693" y="61541"/>
                  </a:lnTo>
                  <a:lnTo>
                    <a:pt x="84239" y="62584"/>
                  </a:lnTo>
                  <a:lnTo>
                    <a:pt x="272592" y="62610"/>
                  </a:lnTo>
                  <a:lnTo>
                    <a:pt x="286413" y="59403"/>
                  </a:lnTo>
                  <a:lnTo>
                    <a:pt x="297092" y="50797"/>
                  </a:lnTo>
                  <a:lnTo>
                    <a:pt x="303110" y="38315"/>
                  </a:lnTo>
                  <a:lnTo>
                    <a:pt x="303898" y="31305"/>
                  </a:lnTo>
                  <a:lnTo>
                    <a:pt x="300693" y="17490"/>
                  </a:lnTo>
                  <a:lnTo>
                    <a:pt x="292090" y="6810"/>
                  </a:lnTo>
                  <a:lnTo>
                    <a:pt x="279606" y="788"/>
                  </a:lnTo>
                  <a:lnTo>
                    <a:pt x="272592" y="0"/>
                  </a:lnTo>
                  <a:lnTo>
                    <a:pt x="13512" y="0"/>
                  </a:lnTo>
                  <a:lnTo>
                    <a:pt x="5676" y="3517"/>
                  </a:lnTo>
                  <a:lnTo>
                    <a:pt x="0" y="9207"/>
                  </a:lnTo>
                  <a:lnTo>
                    <a:pt x="6298" y="20317"/>
                  </a:lnTo>
                  <a:lnTo>
                    <a:pt x="13989" y="30422"/>
                  </a:lnTo>
                  <a:lnTo>
                    <a:pt x="14757" y="31292"/>
                  </a:lnTo>
                  <a:close/>
                </a:path>
              </a:pathLst>
            </a:custGeom>
            <a:solidFill>
              <a:srgbClr val="34426E"/>
            </a:solidFill>
          </p:spPr>
          <p:txBody>
            <a:bodyPr wrap="square" lIns="0" tIns="0" rIns="0" bIns="0" rtlCol="0">
              <a:noAutofit/>
            </a:bodyPr>
            <a:lstStyle/>
            <a:p>
              <a:endParaRPr/>
            </a:p>
          </p:txBody>
        </p:sp>
        <p:sp>
          <p:nvSpPr>
            <p:cNvPr id="76" name="object 248">
              <a:extLst>
                <a:ext uri="{FF2B5EF4-FFF2-40B4-BE49-F238E27FC236}">
                  <a16:creationId xmlns:a16="http://schemas.microsoft.com/office/drawing/2014/main" id="{0600BF62-4202-790C-18CD-BD61ECE633E7}"/>
                </a:ext>
              </a:extLst>
            </p:cNvPr>
            <p:cNvSpPr/>
            <p:nvPr/>
          </p:nvSpPr>
          <p:spPr>
            <a:xfrm>
              <a:off x="6821945" y="1803201"/>
              <a:ext cx="303911" cy="62623"/>
            </a:xfrm>
            <a:custGeom>
              <a:avLst/>
              <a:gdLst/>
              <a:ahLst/>
              <a:cxnLst/>
              <a:rect l="l" t="t" r="r" b="b"/>
              <a:pathLst>
                <a:path w="303910" h="62623">
                  <a:moveTo>
                    <a:pt x="0" y="53403"/>
                  </a:moveTo>
                  <a:lnTo>
                    <a:pt x="5664" y="59093"/>
                  </a:lnTo>
                  <a:lnTo>
                    <a:pt x="13512" y="62623"/>
                  </a:lnTo>
                  <a:lnTo>
                    <a:pt x="272605" y="62623"/>
                  </a:lnTo>
                  <a:lnTo>
                    <a:pt x="286420" y="59416"/>
                  </a:lnTo>
                  <a:lnTo>
                    <a:pt x="297100" y="50810"/>
                  </a:lnTo>
                  <a:lnTo>
                    <a:pt x="303122" y="38328"/>
                  </a:lnTo>
                  <a:lnTo>
                    <a:pt x="303911" y="31318"/>
                  </a:lnTo>
                  <a:lnTo>
                    <a:pt x="300704" y="17497"/>
                  </a:lnTo>
                  <a:lnTo>
                    <a:pt x="292101" y="6814"/>
                  </a:lnTo>
                  <a:lnTo>
                    <a:pt x="279624" y="790"/>
                  </a:lnTo>
                  <a:lnTo>
                    <a:pt x="272605" y="0"/>
                  </a:lnTo>
                  <a:lnTo>
                    <a:pt x="84747" y="0"/>
                  </a:lnTo>
                  <a:lnTo>
                    <a:pt x="70806" y="1027"/>
                  </a:lnTo>
                  <a:lnTo>
                    <a:pt x="57505" y="4012"/>
                  </a:lnTo>
                  <a:lnTo>
                    <a:pt x="44990" y="8806"/>
                  </a:lnTo>
                  <a:lnTo>
                    <a:pt x="33409" y="15262"/>
                  </a:lnTo>
                  <a:lnTo>
                    <a:pt x="22909" y="23233"/>
                  </a:lnTo>
                  <a:lnTo>
                    <a:pt x="13636" y="32572"/>
                  </a:lnTo>
                  <a:lnTo>
                    <a:pt x="5738" y="43130"/>
                  </a:lnTo>
                  <a:lnTo>
                    <a:pt x="0" y="53403"/>
                  </a:lnTo>
                  <a:close/>
                </a:path>
              </a:pathLst>
            </a:custGeom>
            <a:solidFill>
              <a:srgbClr val="34426E"/>
            </a:solidFill>
          </p:spPr>
          <p:txBody>
            <a:bodyPr wrap="square" lIns="0" tIns="0" rIns="0" bIns="0" rtlCol="0">
              <a:noAutofit/>
            </a:bodyPr>
            <a:lstStyle/>
            <a:p>
              <a:endParaRPr/>
            </a:p>
          </p:txBody>
        </p:sp>
        <p:sp>
          <p:nvSpPr>
            <p:cNvPr id="77" name="object 249">
              <a:extLst>
                <a:ext uri="{FF2B5EF4-FFF2-40B4-BE49-F238E27FC236}">
                  <a16:creationId xmlns:a16="http://schemas.microsoft.com/office/drawing/2014/main" id="{B0CE3B82-00B4-52A0-5115-90532FE175C9}"/>
                </a:ext>
              </a:extLst>
            </p:cNvPr>
            <p:cNvSpPr/>
            <p:nvPr/>
          </p:nvSpPr>
          <p:spPr>
            <a:xfrm>
              <a:off x="6812841" y="1897136"/>
              <a:ext cx="125196" cy="62623"/>
            </a:xfrm>
            <a:custGeom>
              <a:avLst/>
              <a:gdLst/>
              <a:ahLst/>
              <a:cxnLst/>
              <a:rect l="l" t="t" r="r" b="b"/>
              <a:pathLst>
                <a:path w="125196" h="62623">
                  <a:moveTo>
                    <a:pt x="31318" y="0"/>
                  </a:moveTo>
                  <a:lnTo>
                    <a:pt x="17497" y="3203"/>
                  </a:lnTo>
                  <a:lnTo>
                    <a:pt x="6814" y="11803"/>
                  </a:lnTo>
                  <a:lnTo>
                    <a:pt x="790" y="24282"/>
                  </a:lnTo>
                  <a:lnTo>
                    <a:pt x="0" y="31305"/>
                  </a:lnTo>
                  <a:lnTo>
                    <a:pt x="3203" y="45123"/>
                  </a:lnTo>
                  <a:lnTo>
                    <a:pt x="11803" y="55803"/>
                  </a:lnTo>
                  <a:lnTo>
                    <a:pt x="24282" y="61829"/>
                  </a:lnTo>
                  <a:lnTo>
                    <a:pt x="31305" y="62623"/>
                  </a:lnTo>
                  <a:lnTo>
                    <a:pt x="93891" y="62623"/>
                  </a:lnTo>
                  <a:lnTo>
                    <a:pt x="107709" y="59411"/>
                  </a:lnTo>
                  <a:lnTo>
                    <a:pt x="118386" y="50808"/>
                  </a:lnTo>
                  <a:lnTo>
                    <a:pt x="124406" y="38328"/>
                  </a:lnTo>
                  <a:lnTo>
                    <a:pt x="125196" y="31305"/>
                  </a:lnTo>
                  <a:lnTo>
                    <a:pt x="121989" y="17484"/>
                  </a:lnTo>
                  <a:lnTo>
                    <a:pt x="113383" y="6806"/>
                  </a:lnTo>
                  <a:lnTo>
                    <a:pt x="100901" y="787"/>
                  </a:lnTo>
                  <a:lnTo>
                    <a:pt x="93891" y="0"/>
                  </a:lnTo>
                  <a:lnTo>
                    <a:pt x="31318" y="0"/>
                  </a:lnTo>
                  <a:close/>
                </a:path>
              </a:pathLst>
            </a:custGeom>
            <a:solidFill>
              <a:srgbClr val="ECB133"/>
            </a:solidFill>
          </p:spPr>
          <p:txBody>
            <a:bodyPr wrap="square" lIns="0" tIns="0" rIns="0" bIns="0" rtlCol="0">
              <a:noAutofit/>
            </a:bodyPr>
            <a:lstStyle/>
            <a:p>
              <a:endParaRPr/>
            </a:p>
          </p:txBody>
        </p:sp>
        <p:sp>
          <p:nvSpPr>
            <p:cNvPr id="78" name="object 250">
              <a:extLst>
                <a:ext uri="{FF2B5EF4-FFF2-40B4-BE49-F238E27FC236}">
                  <a16:creationId xmlns:a16="http://schemas.microsoft.com/office/drawing/2014/main" id="{B8C08D59-5FDE-1272-5AA7-FA431631EB79}"/>
                </a:ext>
              </a:extLst>
            </p:cNvPr>
            <p:cNvSpPr/>
            <p:nvPr/>
          </p:nvSpPr>
          <p:spPr>
            <a:xfrm>
              <a:off x="6766177" y="2046846"/>
              <a:ext cx="62611" cy="303898"/>
            </a:xfrm>
            <a:custGeom>
              <a:avLst/>
              <a:gdLst/>
              <a:ahLst/>
              <a:cxnLst/>
              <a:rect l="l" t="t" r="r" b="b"/>
              <a:pathLst>
                <a:path w="62610" h="303898">
                  <a:moveTo>
                    <a:pt x="31292" y="14757"/>
                  </a:moveTo>
                  <a:lnTo>
                    <a:pt x="30422" y="13987"/>
                  </a:lnTo>
                  <a:lnTo>
                    <a:pt x="20317" y="6294"/>
                  </a:lnTo>
                  <a:lnTo>
                    <a:pt x="9207" y="0"/>
                  </a:lnTo>
                  <a:lnTo>
                    <a:pt x="3517" y="5664"/>
                  </a:lnTo>
                  <a:lnTo>
                    <a:pt x="0" y="13487"/>
                  </a:lnTo>
                  <a:lnTo>
                    <a:pt x="0" y="272580"/>
                  </a:lnTo>
                  <a:lnTo>
                    <a:pt x="789" y="279603"/>
                  </a:lnTo>
                  <a:lnTo>
                    <a:pt x="6809" y="292086"/>
                  </a:lnTo>
                  <a:lnTo>
                    <a:pt x="17487" y="300691"/>
                  </a:lnTo>
                  <a:lnTo>
                    <a:pt x="31305" y="303898"/>
                  </a:lnTo>
                  <a:lnTo>
                    <a:pt x="38328" y="303107"/>
                  </a:lnTo>
                  <a:lnTo>
                    <a:pt x="50807" y="297083"/>
                  </a:lnTo>
                  <a:lnTo>
                    <a:pt x="59407" y="286400"/>
                  </a:lnTo>
                  <a:lnTo>
                    <a:pt x="62611" y="272580"/>
                  </a:lnTo>
                  <a:lnTo>
                    <a:pt x="62584" y="84239"/>
                  </a:lnTo>
                  <a:lnTo>
                    <a:pt x="61542" y="70691"/>
                  </a:lnTo>
                  <a:lnTo>
                    <a:pt x="58650" y="57751"/>
                  </a:lnTo>
                  <a:lnTo>
                    <a:pt x="54043" y="45553"/>
                  </a:lnTo>
                  <a:lnTo>
                    <a:pt x="47857" y="34231"/>
                  </a:lnTo>
                  <a:lnTo>
                    <a:pt x="40228" y="23921"/>
                  </a:lnTo>
                  <a:lnTo>
                    <a:pt x="31292" y="14757"/>
                  </a:lnTo>
                  <a:close/>
                </a:path>
              </a:pathLst>
            </a:custGeom>
            <a:solidFill>
              <a:srgbClr val="34426E"/>
            </a:solidFill>
          </p:spPr>
          <p:txBody>
            <a:bodyPr wrap="square" lIns="0" tIns="0" rIns="0" bIns="0" rtlCol="0">
              <a:noAutofit/>
            </a:bodyPr>
            <a:lstStyle/>
            <a:p>
              <a:endParaRPr/>
            </a:p>
          </p:txBody>
        </p:sp>
        <p:sp>
          <p:nvSpPr>
            <p:cNvPr id="79" name="object 251">
              <a:extLst>
                <a:ext uri="{FF2B5EF4-FFF2-40B4-BE49-F238E27FC236}">
                  <a16:creationId xmlns:a16="http://schemas.microsoft.com/office/drawing/2014/main" id="{10BCEECB-D1C1-5CA8-84FC-199F490A10F2}"/>
                </a:ext>
              </a:extLst>
            </p:cNvPr>
            <p:cNvSpPr/>
            <p:nvPr/>
          </p:nvSpPr>
          <p:spPr>
            <a:xfrm>
              <a:off x="6672256" y="2037726"/>
              <a:ext cx="62611" cy="125196"/>
            </a:xfrm>
            <a:custGeom>
              <a:avLst/>
              <a:gdLst/>
              <a:ahLst/>
              <a:cxnLst/>
              <a:rect l="l" t="t" r="r" b="b"/>
              <a:pathLst>
                <a:path w="62610" h="125196">
                  <a:moveTo>
                    <a:pt x="0" y="31318"/>
                  </a:moveTo>
                  <a:lnTo>
                    <a:pt x="0" y="93878"/>
                  </a:lnTo>
                  <a:lnTo>
                    <a:pt x="789" y="100897"/>
                  </a:lnTo>
                  <a:lnTo>
                    <a:pt x="6809" y="113379"/>
                  </a:lnTo>
                  <a:lnTo>
                    <a:pt x="17487" y="121988"/>
                  </a:lnTo>
                  <a:lnTo>
                    <a:pt x="31305" y="125196"/>
                  </a:lnTo>
                  <a:lnTo>
                    <a:pt x="38311" y="124410"/>
                  </a:lnTo>
                  <a:lnTo>
                    <a:pt x="50798" y="118390"/>
                  </a:lnTo>
                  <a:lnTo>
                    <a:pt x="59404" y="107713"/>
                  </a:lnTo>
                  <a:lnTo>
                    <a:pt x="62611" y="93903"/>
                  </a:lnTo>
                  <a:lnTo>
                    <a:pt x="62611" y="31305"/>
                  </a:lnTo>
                  <a:lnTo>
                    <a:pt x="61823" y="24295"/>
                  </a:lnTo>
                  <a:lnTo>
                    <a:pt x="55804" y="11813"/>
                  </a:lnTo>
                  <a:lnTo>
                    <a:pt x="45126" y="3207"/>
                  </a:lnTo>
                  <a:lnTo>
                    <a:pt x="31305" y="0"/>
                  </a:lnTo>
                  <a:lnTo>
                    <a:pt x="24282" y="790"/>
                  </a:lnTo>
                  <a:lnTo>
                    <a:pt x="11803" y="6814"/>
                  </a:lnTo>
                  <a:lnTo>
                    <a:pt x="3203" y="17497"/>
                  </a:lnTo>
                  <a:lnTo>
                    <a:pt x="0" y="31318"/>
                  </a:lnTo>
                  <a:close/>
                </a:path>
              </a:pathLst>
            </a:custGeom>
            <a:solidFill>
              <a:srgbClr val="ECB133"/>
            </a:solidFill>
          </p:spPr>
          <p:txBody>
            <a:bodyPr wrap="square" lIns="0" tIns="0" rIns="0" bIns="0" rtlCol="0">
              <a:noAutofit/>
            </a:bodyPr>
            <a:lstStyle/>
            <a:p>
              <a:endParaRPr/>
            </a:p>
          </p:txBody>
        </p:sp>
        <p:sp>
          <p:nvSpPr>
            <p:cNvPr id="80" name="object 252">
              <a:extLst>
                <a:ext uri="{FF2B5EF4-FFF2-40B4-BE49-F238E27FC236}">
                  <a16:creationId xmlns:a16="http://schemas.microsoft.com/office/drawing/2014/main" id="{22C9DE1F-269D-397A-19FE-42385FA682E6}"/>
                </a:ext>
              </a:extLst>
            </p:cNvPr>
            <p:cNvSpPr/>
            <p:nvPr/>
          </p:nvSpPr>
          <p:spPr>
            <a:xfrm>
              <a:off x="6766177" y="1506122"/>
              <a:ext cx="62611" cy="303911"/>
            </a:xfrm>
            <a:custGeom>
              <a:avLst/>
              <a:gdLst/>
              <a:ahLst/>
              <a:cxnLst/>
              <a:rect l="l" t="t" r="r" b="b"/>
              <a:pathLst>
                <a:path w="62610" h="303911">
                  <a:moveTo>
                    <a:pt x="31292" y="289153"/>
                  </a:moveTo>
                  <a:lnTo>
                    <a:pt x="40227" y="279986"/>
                  </a:lnTo>
                  <a:lnTo>
                    <a:pt x="47855" y="269676"/>
                  </a:lnTo>
                  <a:lnTo>
                    <a:pt x="54040" y="258356"/>
                  </a:lnTo>
                  <a:lnTo>
                    <a:pt x="58647" y="246160"/>
                  </a:lnTo>
                  <a:lnTo>
                    <a:pt x="61541" y="233221"/>
                  </a:lnTo>
                  <a:lnTo>
                    <a:pt x="62584" y="219671"/>
                  </a:lnTo>
                  <a:lnTo>
                    <a:pt x="62611" y="31305"/>
                  </a:lnTo>
                  <a:lnTo>
                    <a:pt x="59405" y="17490"/>
                  </a:lnTo>
                  <a:lnTo>
                    <a:pt x="50802" y="6810"/>
                  </a:lnTo>
                  <a:lnTo>
                    <a:pt x="38319" y="788"/>
                  </a:lnTo>
                  <a:lnTo>
                    <a:pt x="31305" y="0"/>
                  </a:lnTo>
                  <a:lnTo>
                    <a:pt x="17484" y="3207"/>
                  </a:lnTo>
                  <a:lnTo>
                    <a:pt x="6806" y="11813"/>
                  </a:lnTo>
                  <a:lnTo>
                    <a:pt x="787" y="24295"/>
                  </a:lnTo>
                  <a:lnTo>
                    <a:pt x="0" y="31305"/>
                  </a:lnTo>
                  <a:lnTo>
                    <a:pt x="0" y="290398"/>
                  </a:lnTo>
                  <a:lnTo>
                    <a:pt x="3517" y="298259"/>
                  </a:lnTo>
                  <a:lnTo>
                    <a:pt x="9207" y="303910"/>
                  </a:lnTo>
                  <a:lnTo>
                    <a:pt x="20317" y="297616"/>
                  </a:lnTo>
                  <a:lnTo>
                    <a:pt x="30422" y="289923"/>
                  </a:lnTo>
                  <a:lnTo>
                    <a:pt x="31292" y="289153"/>
                  </a:lnTo>
                  <a:close/>
                </a:path>
              </a:pathLst>
            </a:custGeom>
            <a:solidFill>
              <a:srgbClr val="34426E"/>
            </a:solidFill>
          </p:spPr>
          <p:txBody>
            <a:bodyPr wrap="square" lIns="0" tIns="0" rIns="0" bIns="0" rtlCol="0">
              <a:noAutofit/>
            </a:bodyPr>
            <a:lstStyle/>
            <a:p>
              <a:endParaRPr/>
            </a:p>
          </p:txBody>
        </p:sp>
        <p:sp>
          <p:nvSpPr>
            <p:cNvPr id="81" name="object 253">
              <a:extLst>
                <a:ext uri="{FF2B5EF4-FFF2-40B4-BE49-F238E27FC236}">
                  <a16:creationId xmlns:a16="http://schemas.microsoft.com/office/drawing/2014/main" id="{69D95CC0-79AE-31A1-1574-D0D8B48C1FA0}"/>
                </a:ext>
              </a:extLst>
            </p:cNvPr>
            <p:cNvSpPr/>
            <p:nvPr/>
          </p:nvSpPr>
          <p:spPr>
            <a:xfrm>
              <a:off x="6578321" y="1506123"/>
              <a:ext cx="62623" cy="303911"/>
            </a:xfrm>
            <a:custGeom>
              <a:avLst/>
              <a:gdLst/>
              <a:ahLst/>
              <a:cxnLst/>
              <a:rect l="l" t="t" r="r" b="b"/>
              <a:pathLst>
                <a:path w="62623" h="303911">
                  <a:moveTo>
                    <a:pt x="53390" y="303911"/>
                  </a:moveTo>
                  <a:lnTo>
                    <a:pt x="59093" y="298259"/>
                  </a:lnTo>
                  <a:lnTo>
                    <a:pt x="62623" y="290423"/>
                  </a:lnTo>
                  <a:lnTo>
                    <a:pt x="62623" y="31305"/>
                  </a:lnTo>
                  <a:lnTo>
                    <a:pt x="59417" y="17492"/>
                  </a:lnTo>
                  <a:lnTo>
                    <a:pt x="50812" y="6813"/>
                  </a:lnTo>
                  <a:lnTo>
                    <a:pt x="38328" y="790"/>
                  </a:lnTo>
                  <a:lnTo>
                    <a:pt x="31305" y="0"/>
                  </a:lnTo>
                  <a:lnTo>
                    <a:pt x="17490" y="3207"/>
                  </a:lnTo>
                  <a:lnTo>
                    <a:pt x="6810" y="11813"/>
                  </a:lnTo>
                  <a:lnTo>
                    <a:pt x="788" y="24295"/>
                  </a:lnTo>
                  <a:lnTo>
                    <a:pt x="0" y="31305"/>
                  </a:lnTo>
                  <a:lnTo>
                    <a:pt x="0" y="219163"/>
                  </a:lnTo>
                  <a:lnTo>
                    <a:pt x="1027" y="233109"/>
                  </a:lnTo>
                  <a:lnTo>
                    <a:pt x="4010" y="246414"/>
                  </a:lnTo>
                  <a:lnTo>
                    <a:pt x="8803" y="258931"/>
                  </a:lnTo>
                  <a:lnTo>
                    <a:pt x="15258" y="270513"/>
                  </a:lnTo>
                  <a:lnTo>
                    <a:pt x="23227" y="281013"/>
                  </a:lnTo>
                  <a:lnTo>
                    <a:pt x="32565" y="290284"/>
                  </a:lnTo>
                  <a:lnTo>
                    <a:pt x="43123" y="298179"/>
                  </a:lnTo>
                  <a:lnTo>
                    <a:pt x="53390" y="303911"/>
                  </a:lnTo>
                  <a:close/>
                </a:path>
              </a:pathLst>
            </a:custGeom>
            <a:solidFill>
              <a:srgbClr val="34426E"/>
            </a:solidFill>
          </p:spPr>
          <p:txBody>
            <a:bodyPr wrap="square" lIns="0" tIns="0" rIns="0" bIns="0" rtlCol="0">
              <a:noAutofit/>
            </a:bodyPr>
            <a:lstStyle/>
            <a:p>
              <a:endParaRPr/>
            </a:p>
          </p:txBody>
        </p:sp>
        <p:sp>
          <p:nvSpPr>
            <p:cNvPr id="82" name="object 254">
              <a:extLst>
                <a:ext uri="{FF2B5EF4-FFF2-40B4-BE49-F238E27FC236}">
                  <a16:creationId xmlns:a16="http://schemas.microsoft.com/office/drawing/2014/main" id="{C36CC2EE-88FC-7E1C-EB8A-9BA32FBAF7DC}"/>
                </a:ext>
              </a:extLst>
            </p:cNvPr>
            <p:cNvSpPr/>
            <p:nvPr/>
          </p:nvSpPr>
          <p:spPr>
            <a:xfrm>
              <a:off x="6672256" y="1693942"/>
              <a:ext cx="62611" cy="125196"/>
            </a:xfrm>
            <a:custGeom>
              <a:avLst/>
              <a:gdLst/>
              <a:ahLst/>
              <a:cxnLst/>
              <a:rect l="l" t="t" r="r" b="b"/>
              <a:pathLst>
                <a:path w="62610" h="125196">
                  <a:moveTo>
                    <a:pt x="0" y="93891"/>
                  </a:moveTo>
                  <a:lnTo>
                    <a:pt x="3205" y="107706"/>
                  </a:lnTo>
                  <a:lnTo>
                    <a:pt x="11808" y="118386"/>
                  </a:lnTo>
                  <a:lnTo>
                    <a:pt x="24291" y="124408"/>
                  </a:lnTo>
                  <a:lnTo>
                    <a:pt x="31305" y="125196"/>
                  </a:lnTo>
                  <a:lnTo>
                    <a:pt x="45128" y="121990"/>
                  </a:lnTo>
                  <a:lnTo>
                    <a:pt x="55808" y="113386"/>
                  </a:lnTo>
                  <a:lnTo>
                    <a:pt x="61825" y="100904"/>
                  </a:lnTo>
                  <a:lnTo>
                    <a:pt x="62611" y="93903"/>
                  </a:lnTo>
                  <a:lnTo>
                    <a:pt x="62611" y="31305"/>
                  </a:lnTo>
                  <a:lnTo>
                    <a:pt x="59405" y="17490"/>
                  </a:lnTo>
                  <a:lnTo>
                    <a:pt x="50802" y="6810"/>
                  </a:lnTo>
                  <a:lnTo>
                    <a:pt x="38319" y="788"/>
                  </a:lnTo>
                  <a:lnTo>
                    <a:pt x="31305" y="0"/>
                  </a:lnTo>
                  <a:lnTo>
                    <a:pt x="17484" y="3209"/>
                  </a:lnTo>
                  <a:lnTo>
                    <a:pt x="6806" y="11818"/>
                  </a:lnTo>
                  <a:lnTo>
                    <a:pt x="787" y="24299"/>
                  </a:lnTo>
                  <a:lnTo>
                    <a:pt x="0" y="31305"/>
                  </a:lnTo>
                  <a:lnTo>
                    <a:pt x="0" y="93891"/>
                  </a:lnTo>
                  <a:close/>
                </a:path>
              </a:pathLst>
            </a:custGeom>
            <a:solidFill>
              <a:srgbClr val="ECB133"/>
            </a:solidFill>
          </p:spPr>
          <p:txBody>
            <a:bodyPr wrap="square" lIns="0" tIns="0" rIns="0" bIns="0" rtlCol="0">
              <a:noAutofit/>
            </a:bodyPr>
            <a:lstStyle/>
            <a:p>
              <a:endParaRPr/>
            </a:p>
          </p:txBody>
        </p:sp>
        <p:sp>
          <p:nvSpPr>
            <p:cNvPr id="83" name="object 255">
              <a:extLst>
                <a:ext uri="{FF2B5EF4-FFF2-40B4-BE49-F238E27FC236}">
                  <a16:creationId xmlns:a16="http://schemas.microsoft.com/office/drawing/2014/main" id="{E63CBF29-64A8-0253-4882-8741710CBEFB}"/>
                </a:ext>
              </a:extLst>
            </p:cNvPr>
            <p:cNvSpPr/>
            <p:nvPr/>
          </p:nvSpPr>
          <p:spPr>
            <a:xfrm>
              <a:off x="6672000" y="1896875"/>
              <a:ext cx="63106" cy="63131"/>
            </a:xfrm>
            <a:custGeom>
              <a:avLst/>
              <a:gdLst/>
              <a:ahLst/>
              <a:cxnLst/>
              <a:rect l="l" t="t" r="r" b="b"/>
              <a:pathLst>
                <a:path w="63106" h="63131">
                  <a:moveTo>
                    <a:pt x="31559" y="0"/>
                  </a:moveTo>
                  <a:lnTo>
                    <a:pt x="24150" y="874"/>
                  </a:lnTo>
                  <a:lnTo>
                    <a:pt x="11729" y="7005"/>
                  </a:lnTo>
                  <a:lnTo>
                    <a:pt x="3181" y="17734"/>
                  </a:lnTo>
                  <a:lnTo>
                    <a:pt x="0" y="31559"/>
                  </a:lnTo>
                  <a:lnTo>
                    <a:pt x="875" y="38977"/>
                  </a:lnTo>
                  <a:lnTo>
                    <a:pt x="7005" y="51398"/>
                  </a:lnTo>
                  <a:lnTo>
                    <a:pt x="17731" y="59949"/>
                  </a:lnTo>
                  <a:lnTo>
                    <a:pt x="31559" y="63131"/>
                  </a:lnTo>
                  <a:lnTo>
                    <a:pt x="38967" y="62257"/>
                  </a:lnTo>
                  <a:lnTo>
                    <a:pt x="51384" y="56124"/>
                  </a:lnTo>
                  <a:lnTo>
                    <a:pt x="59927" y="45393"/>
                  </a:lnTo>
                  <a:lnTo>
                    <a:pt x="63106" y="31559"/>
                  </a:lnTo>
                  <a:lnTo>
                    <a:pt x="62235" y="24163"/>
                  </a:lnTo>
                  <a:lnTo>
                    <a:pt x="56113" y="11739"/>
                  </a:lnTo>
                  <a:lnTo>
                    <a:pt x="45390" y="3184"/>
                  </a:lnTo>
                  <a:lnTo>
                    <a:pt x="31559" y="0"/>
                  </a:lnTo>
                  <a:close/>
                </a:path>
              </a:pathLst>
            </a:custGeom>
            <a:solidFill>
              <a:srgbClr val="34426E"/>
            </a:solidFill>
          </p:spPr>
          <p:txBody>
            <a:bodyPr wrap="square" lIns="0" tIns="0" rIns="0" bIns="0" rtlCol="0">
              <a:noAutofit/>
            </a:bodyPr>
            <a:lstStyle/>
            <a:p>
              <a:endParaRPr/>
            </a:p>
          </p:txBody>
        </p:sp>
      </p:grpSp>
      <p:pic>
        <p:nvPicPr>
          <p:cNvPr id="85" name="Picture 84">
            <a:extLst>
              <a:ext uri="{FF2B5EF4-FFF2-40B4-BE49-F238E27FC236}">
                <a16:creationId xmlns:a16="http://schemas.microsoft.com/office/drawing/2014/main" id="{A526684A-FF4F-3B9D-7765-21BBEBEFE972}"/>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60340" y="3237757"/>
            <a:ext cx="3340898" cy="3243353"/>
          </a:xfrm>
          <a:prstGeom prst="rect">
            <a:avLst/>
          </a:prstGeom>
        </p:spPr>
      </p:pic>
    </p:spTree>
    <p:extLst>
      <p:ext uri="{BB962C8B-B14F-4D97-AF65-F5344CB8AC3E}">
        <p14:creationId xmlns:p14="http://schemas.microsoft.com/office/powerpoint/2010/main" val="210973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360"/>
                                          </p:val>
                                        </p:tav>
                                        <p:tav tm="100000">
                                          <p:val>
                                            <p:fltVal val="0"/>
                                          </p:val>
                                        </p:tav>
                                      </p:tavLst>
                                    </p:anim>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flipH="1">
            <a:off x="748" y="1981200"/>
            <a:ext cx="24972" cy="2120792"/>
          </a:xfrm>
          <a:prstGeom prst="line">
            <a:avLst/>
          </a:prstGeom>
          <a:ln w="1428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6794045-5903-45C4-BF31-8667AE5CABE7}"/>
              </a:ext>
            </a:extLst>
          </p:cNvPr>
          <p:cNvSpPr txBox="1"/>
          <p:nvPr/>
        </p:nvSpPr>
        <p:spPr>
          <a:xfrm>
            <a:off x="165848" y="3059212"/>
            <a:ext cx="9145833" cy="584775"/>
          </a:xfrm>
          <a:prstGeom prst="rect">
            <a:avLst/>
          </a:prstGeom>
          <a:noFill/>
        </p:spPr>
        <p:txBody>
          <a:bodyPr wrap="square" rtlCol="0">
            <a:spAutoFit/>
          </a:bodyPr>
          <a:lstStyle/>
          <a:p>
            <a:r>
              <a:rPr lang="en-US" sz="3200" dirty="0">
                <a:latin typeface="Franklin Gothic Demi Cond" panose="020B0706030402020204" pitchFamily="34" charset="0"/>
              </a:rPr>
              <a:t>PERHITUNGAN INDIKATOR KINERJA UTAMA DITJEN MIGAS</a:t>
            </a:r>
            <a:endParaRPr lang="en-ID" sz="3200" dirty="0">
              <a:latin typeface="Franklin Gothic Demi Cond" panose="020B0706030402020204" pitchFamily="34" charset="0"/>
            </a:endParaRPr>
          </a:p>
        </p:txBody>
      </p:sp>
    </p:spTree>
    <p:extLst>
      <p:ext uri="{BB962C8B-B14F-4D97-AF65-F5344CB8AC3E}">
        <p14:creationId xmlns:p14="http://schemas.microsoft.com/office/powerpoint/2010/main" val="1999587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4972691" cy="523220"/>
          </a:xfrm>
          <a:prstGeom prst="rect">
            <a:avLst/>
          </a:prstGeom>
          <a:noFill/>
        </p:spPr>
        <p:txBody>
          <a:bodyPr wrap="square" rtlCol="0">
            <a:spAutoFit/>
          </a:bodyPr>
          <a:lstStyle/>
          <a:p>
            <a:r>
              <a:rPr lang="en-US" sz="2800" dirty="0">
                <a:latin typeface="Franklin Gothic Demi Cond" panose="020B0706030402020204" pitchFamily="34" charset="0"/>
              </a:rPr>
              <a:t>INDEKS KETERSEDIAAN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70" y="608421"/>
            <a:ext cx="9483807" cy="338554"/>
          </a:xfrm>
          <a:prstGeom prst="rect">
            <a:avLst/>
          </a:prstGeom>
          <a:noFill/>
        </p:spPr>
        <p:txBody>
          <a:bodyPr wrap="square">
            <a:spAutoFit/>
          </a:bodyPr>
          <a:lstStyle/>
          <a:p>
            <a:r>
              <a:rPr lang="en-ID" sz="1600" dirty="0" err="1"/>
              <a:t>mengukur</a:t>
            </a:r>
            <a:r>
              <a:rPr lang="en-ID" sz="1600" dirty="0"/>
              <a:t> </a:t>
            </a:r>
            <a:r>
              <a:rPr lang="en-ID" sz="1600" dirty="0" err="1"/>
              <a:t>ketersediaan</a:t>
            </a:r>
            <a:r>
              <a:rPr lang="en-ID" sz="1600" dirty="0"/>
              <a:t> </a:t>
            </a:r>
            <a:r>
              <a:rPr lang="en-ID" sz="1600" dirty="0" err="1"/>
              <a:t>Migas</a:t>
            </a:r>
            <a:r>
              <a:rPr lang="en-ID" sz="1600" dirty="0"/>
              <a:t> (security of supply) </a:t>
            </a:r>
            <a:r>
              <a:rPr lang="en-ID" sz="1600" dirty="0" err="1"/>
              <a:t>terhadap</a:t>
            </a:r>
            <a:r>
              <a:rPr lang="en-ID" sz="1600" dirty="0"/>
              <a:t> </a:t>
            </a:r>
            <a:r>
              <a:rPr lang="en-ID" sz="1600" dirty="0" err="1"/>
              <a:t>kebutuhan</a:t>
            </a:r>
            <a:r>
              <a:rPr lang="en-ID" sz="1600" dirty="0"/>
              <a:t> </a:t>
            </a:r>
            <a:r>
              <a:rPr lang="en-ID" sz="1600" dirty="0" err="1"/>
              <a:t>dalam</a:t>
            </a:r>
            <a:r>
              <a:rPr lang="en-ID" sz="1600" dirty="0"/>
              <a:t> negeri </a:t>
            </a:r>
          </a:p>
        </p:txBody>
      </p:sp>
      <mc:AlternateContent xmlns:mc="http://schemas.openxmlformats.org/markup-compatibility/2006" xmlns:a14="http://schemas.microsoft.com/office/drawing/2010/main">
        <mc:Choice Requires="a14">
          <p:graphicFrame>
            <p:nvGraphicFramePr>
              <p:cNvPr id="28" name="Table 28">
                <a:extLst>
                  <a:ext uri="{FF2B5EF4-FFF2-40B4-BE49-F238E27FC236}">
                    <a16:creationId xmlns:a16="http://schemas.microsoft.com/office/drawing/2014/main" id="{F6591536-EFFE-4A8A-BB7B-42B5C52F251B}"/>
                  </a:ext>
                </a:extLst>
              </p:cNvPr>
              <p:cNvGraphicFramePr>
                <a:graphicFrameLocks noGrp="1"/>
              </p:cNvGraphicFramePr>
              <p:nvPr/>
            </p:nvGraphicFramePr>
            <p:xfrm>
              <a:off x="400694" y="1357984"/>
              <a:ext cx="11465959" cy="3191226"/>
            </p:xfrm>
            <a:graphic>
              <a:graphicData uri="http://schemas.openxmlformats.org/drawingml/2006/table">
                <a:tbl>
                  <a:tblPr firstRow="1" lastRow="1" bandRow="1">
                    <a:tableStyleId>{2D5ABB26-0587-4C30-8999-92F81FD0307C}</a:tableStyleId>
                  </a:tblPr>
                  <a:tblGrid>
                    <a:gridCol w="2640458">
                      <a:extLst>
                        <a:ext uri="{9D8B030D-6E8A-4147-A177-3AD203B41FA5}">
                          <a16:colId xmlns:a16="http://schemas.microsoft.com/office/drawing/2014/main" val="2802324090"/>
                        </a:ext>
                      </a:extLst>
                    </a:gridCol>
                    <a:gridCol w="698643">
                      <a:extLst>
                        <a:ext uri="{9D8B030D-6E8A-4147-A177-3AD203B41FA5}">
                          <a16:colId xmlns:a16="http://schemas.microsoft.com/office/drawing/2014/main" val="865818464"/>
                        </a:ext>
                      </a:extLst>
                    </a:gridCol>
                    <a:gridCol w="8126858">
                      <a:extLst>
                        <a:ext uri="{9D8B030D-6E8A-4147-A177-3AD203B41FA5}">
                          <a16:colId xmlns:a16="http://schemas.microsoft.com/office/drawing/2014/main" val="2732106951"/>
                        </a:ext>
                      </a:extLst>
                    </a:gridCol>
                  </a:tblGrid>
                  <a:tr h="419260">
                    <a:tc>
                      <a:txBody>
                        <a:bodyPr/>
                        <a:lstStyle/>
                        <a:p>
                          <a:pPr algn="ctr"/>
                          <a:r>
                            <a:rPr lang="en-US" sz="1600" b="1" dirty="0" err="1">
                              <a:solidFill>
                                <a:schemeClr val="bg1"/>
                              </a:solidFill>
                            </a:rPr>
                            <a:t>Indikator</a:t>
                          </a:r>
                          <a:r>
                            <a:rPr lang="en-US" sz="1600" b="1" dirty="0">
                              <a:solidFill>
                                <a:schemeClr val="bg1"/>
                              </a:solidFill>
                            </a:rPr>
                            <a:t> </a:t>
                          </a:r>
                          <a:r>
                            <a:rPr lang="en-US" sz="1600" b="1" dirty="0" err="1">
                              <a:solidFill>
                                <a:schemeClr val="bg1"/>
                              </a:solidFill>
                            </a:rPr>
                            <a:t>Penilaian</a:t>
                          </a:r>
                          <a:r>
                            <a:rPr lang="en-US" sz="1600" b="1" dirty="0">
                              <a:solidFill>
                                <a:schemeClr val="bg1"/>
                              </a:solidFill>
                            </a:rPr>
                            <a:t> </a:t>
                          </a:r>
                          <a:endParaRPr lang="en-ID" sz="16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err="1">
                              <a:solidFill>
                                <a:schemeClr val="bg1"/>
                              </a:solidFill>
                            </a:rPr>
                            <a:t>Bobot</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a:solidFill>
                                <a:schemeClr val="bg1"/>
                              </a:solidFill>
                            </a:rPr>
                            <a:t>Formula </a:t>
                          </a:r>
                          <a:r>
                            <a:rPr lang="en-US" sz="1600" b="1" dirty="0" err="1">
                              <a:solidFill>
                                <a:schemeClr val="bg1"/>
                              </a:solidFill>
                            </a:rPr>
                            <a:t>Perhitungan</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370840">
                    <a:tc>
                      <a:txBody>
                        <a:bodyPr/>
                        <a:lstStyle/>
                        <a:p>
                          <a:r>
                            <a:rPr lang="en-US" sz="1400" dirty="0"/>
                            <a:t>Indeks </a:t>
                          </a:r>
                          <a:r>
                            <a:rPr lang="en-US" sz="1400" dirty="0" err="1"/>
                            <a:t>Ketersediaan</a:t>
                          </a:r>
                          <a:r>
                            <a:rPr lang="en-US" sz="1400" dirty="0"/>
                            <a:t> Hulu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a:solidFill>
                                        <a:schemeClr val="tx1"/>
                                      </a:solidFill>
                                      <a:effectLst/>
                                      <a:latin typeface="Cambria Math" panose="02040503050406030204" pitchFamily="18" charset="0"/>
                                      <a:ea typeface="Cambria Math" panose="02040503050406030204" pitchFamily="18" charset="0"/>
                                      <a:cs typeface="+mn-cs"/>
                                    </a:rPr>
                                    <m:t>1</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14:m>
                            <m:oMath xmlns:m="http://schemas.openxmlformats.org/officeDocument/2006/math">
                              <m:f>
                                <m:fPr>
                                  <m:ctrlPr>
                                    <a:rPr lang="en-US" sz="1400" b="1" i="1" smtClean="0">
                                      <a:solidFill>
                                        <a:schemeClr val="tx1"/>
                                      </a:solidFill>
                                      <a:latin typeface="Cambria Math" panose="02040503050406030204" pitchFamily="18" charset="0"/>
                                    </a:rPr>
                                  </m:ctrlPr>
                                </m:fPr>
                                <m:num>
                                  <m:r>
                                    <a:rPr lang="en-US" sz="1400" b="1" i="1">
                                      <a:solidFill>
                                        <a:schemeClr val="tx1"/>
                                      </a:solidFill>
                                      <a:latin typeface="Cambria Math" panose="02040503050406030204" pitchFamily="18" charset="0"/>
                                    </a:rPr>
                                    <m:t>𝟏</m:t>
                                  </m:r>
                                </m:num>
                                <m:den>
                                  <m:r>
                                    <a:rPr lang="en-US" sz="1400" b="1" i="1">
                                      <a:solidFill>
                                        <a:schemeClr val="tx1"/>
                                      </a:solidFill>
                                      <a:latin typeface="Cambria Math" panose="02040503050406030204" pitchFamily="18" charset="0"/>
                                    </a:rPr>
                                    <m:t>𝟐</m:t>
                                  </m:r>
                                </m:den>
                              </m:f>
                              <m:r>
                                <a:rPr lang="en-US" sz="1400" b="1" i="1">
                                  <a:solidFill>
                                    <a:schemeClr val="tx1"/>
                                  </a:solidFill>
                                  <a:latin typeface="Cambria Math" panose="02040503050406030204" pitchFamily="18" charset="0"/>
                                </a:rPr>
                                <m:t>( </m:t>
                              </m:r>
                            </m:oMath>
                          </a14:m>
                          <a:r>
                            <a:rPr lang="en-US" sz="1400" b="1" dirty="0">
                              <a:solidFill>
                                <a:schemeClr val="tx1"/>
                              </a:solidFill>
                            </a:rPr>
                            <a:t>(</a:t>
                          </a:r>
                          <a14:m>
                            <m:oMath xmlns:m="http://schemas.openxmlformats.org/officeDocument/2006/math">
                              <m:sSub>
                                <m:sSubPr>
                                  <m:ctrlPr>
                                    <a:rPr lang="en-US" sz="1400" b="1" i="1">
                                      <a:solidFill>
                                        <a:schemeClr val="tx1"/>
                                      </a:solidFill>
                                      <a:latin typeface="Cambria Math" panose="02040503050406030204" pitchFamily="18" charset="0"/>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latin typeface="Cambria Math" panose="02040503050406030204" pitchFamily="18" charset="0"/>
                                    </a:rPr>
                                    <m:t>𝒎𝒊𝒏𝒚𝒂𝒌</m:t>
                                  </m:r>
                                </m:sub>
                              </m:sSub>
                              <m:r>
                                <a:rPr lang="en-US" sz="1400" b="1" i="1">
                                  <a:solidFill>
                                    <a:schemeClr val="tx1"/>
                                  </a:solidFill>
                                  <a:latin typeface="Cambria Math" panose="02040503050406030204" pitchFamily="18" charset="0"/>
                                </a:rPr>
                                <m:t>+  (</m:t>
                              </m:r>
                              <m:sSub>
                                <m:sSubPr>
                                  <m:ctrlPr>
                                    <a:rPr lang="en-US" sz="1400" b="1" i="1">
                                      <a:solidFill>
                                        <a:schemeClr val="tx1"/>
                                      </a:solidFill>
                                      <a:effectLst/>
                                      <a:latin typeface="Cambria Math" panose="02040503050406030204" pitchFamily="18" charset="0"/>
                                      <a:ea typeface="+mn-ea"/>
                                      <a:cs typeface="+mn-cs"/>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effectLst/>
                                      <a:latin typeface="Cambria Math" panose="02040503050406030204" pitchFamily="18" charset="0"/>
                                      <a:ea typeface="+mn-ea"/>
                                      <a:cs typeface="+mn-cs"/>
                                    </a:rPr>
                                    <m:t>𝒈𝒂𝒔</m:t>
                                  </m:r>
                                </m:sub>
                              </m:sSub>
                            </m:oMath>
                          </a14:m>
                          <a:r>
                            <a:rPr lang="en-US" sz="1400" b="1" dirty="0">
                              <a:solidFill>
                                <a:schemeClr val="tx1"/>
                              </a:solidFill>
                            </a:rPr>
                            <a:t>),      </a:t>
                          </a:r>
                          <a:r>
                            <a:rPr lang="en-US" sz="1000" dirty="0" err="1">
                              <a:effectLst/>
                              <a:latin typeface="Cambria Math" panose="02040503050406030204" pitchFamily="18" charset="0"/>
                              <a:ea typeface="Cambria Math" panose="02040503050406030204" pitchFamily="18" charset="0"/>
                            </a:rPr>
                            <a:t>penyediaan</a:t>
                          </a:r>
                          <a:r>
                            <a:rPr lang="en-US" sz="1000" dirty="0">
                              <a:effectLst/>
                              <a:latin typeface="Cambria Math" panose="02040503050406030204" pitchFamily="18" charset="0"/>
                              <a:ea typeface="Cambria Math" panose="02040503050406030204" pitchFamily="18" charset="0"/>
                            </a:rPr>
                            <a:t> = </a:t>
                          </a:r>
                          <a:r>
                            <a:rPr lang="en-US" sz="1000" dirty="0" err="1">
                              <a:effectLst/>
                              <a:latin typeface="Cambria Math" panose="02040503050406030204" pitchFamily="18" charset="0"/>
                              <a:ea typeface="Cambria Math" panose="02040503050406030204" pitchFamily="18" charset="0"/>
                            </a:rPr>
                            <a:t>realisasi</a:t>
                          </a:r>
                          <a:r>
                            <a:rPr lang="en-US" sz="1000" dirty="0">
                              <a:effectLst/>
                              <a:latin typeface="Cambria Math" panose="02040503050406030204" pitchFamily="18" charset="0"/>
                              <a:ea typeface="Cambria Math" panose="02040503050406030204" pitchFamily="18" charset="0"/>
                            </a:rPr>
                            <a:t> </a:t>
                          </a:r>
                          <a:r>
                            <a:rPr lang="en-US" sz="1000" dirty="0" err="1">
                              <a:effectLst/>
                              <a:latin typeface="Cambria Math" panose="02040503050406030204" pitchFamily="18" charset="0"/>
                              <a:ea typeface="Cambria Math" panose="02040503050406030204" pitchFamily="18" charset="0"/>
                            </a:rPr>
                            <a:t>produksi</a:t>
                          </a:r>
                          <a:r>
                            <a:rPr lang="en-US" sz="1000" dirty="0">
                              <a:effectLst/>
                              <a:latin typeface="Cambria Math" panose="02040503050406030204" pitchFamily="18" charset="0"/>
                              <a:ea typeface="Cambria Math" panose="02040503050406030204" pitchFamily="18" charset="0"/>
                            </a:rPr>
                            <a:t> dalam negeri + </a:t>
                          </a:r>
                          <a:r>
                            <a:rPr lang="en-US" sz="100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impor</a:t>
                          </a:r>
                          <a:r>
                            <a:rPr lang="en-US" sz="1000" baseline="0" dirty="0">
                              <a:effectLst/>
                              <a:latin typeface="Cambria Math" panose="02040503050406030204" pitchFamily="18" charset="0"/>
                              <a:ea typeface="Cambria Math" panose="02040503050406030204" pitchFamily="18" charset="0"/>
                            </a:rPr>
                            <a:t>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ekspor</a:t>
                          </a:r>
                          <a:endParaRPr lang="en-US" sz="1000" baseline="0" dirty="0">
                            <a:effectLst/>
                            <a:latin typeface="Cambria Math" panose="02040503050406030204" pitchFamily="18" charset="0"/>
                            <a:ea typeface="Cambria Math" panose="02040503050406030204" pitchFamily="18" charset="0"/>
                          </a:endParaRP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minyak</a:t>
                          </a:r>
                          <a:r>
                            <a:rPr lang="en-US" sz="1000" baseline="0" dirty="0">
                              <a:effectLst/>
                              <a:latin typeface="Cambria Math" panose="02040503050406030204" pitchFamily="18" charset="0"/>
                              <a:ea typeface="Cambria Math" panose="02040503050406030204" pitchFamily="18" charset="0"/>
                            </a:rPr>
                            <a:t> =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kilang</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minyak</a:t>
                          </a:r>
                          <a:r>
                            <a:rPr lang="en-US" sz="1000" baseline="0" dirty="0">
                              <a:effectLst/>
                              <a:latin typeface="Cambria Math" panose="02040503050406030204" pitchFamily="18" charset="0"/>
                              <a:ea typeface="Cambria Math" panose="02040503050406030204" pitchFamily="18" charset="0"/>
                            </a:rPr>
                            <a:t> </a:t>
                          </a: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gas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alokasi</a:t>
                          </a:r>
                          <a:r>
                            <a:rPr lang="en-US" sz="1000" baseline="0" dirty="0">
                              <a:effectLst/>
                              <a:latin typeface="Cambria Math" panose="02040503050406030204" pitchFamily="18" charset="0"/>
                              <a:ea typeface="Cambria Math" panose="02040503050406030204" pitchFamily="18" charset="0"/>
                            </a:rPr>
                            <a:t> gas </a:t>
                          </a:r>
                          <a:r>
                            <a:rPr lang="en-US" sz="1000" baseline="0" dirty="0" err="1">
                              <a:effectLst/>
                              <a:latin typeface="Cambria Math" panose="02040503050406030204" pitchFamily="18" charset="0"/>
                              <a:ea typeface="Cambria Math" panose="02040503050406030204" pitchFamily="18" charset="0"/>
                            </a:rPr>
                            <a:t>domestik</a:t>
                          </a:r>
                          <a:r>
                            <a:rPr lang="en-US" sz="1000" baseline="0" dirty="0">
                              <a:effectLst/>
                              <a:latin typeface="Cambria Math" panose="02040503050406030204" pitchFamily="18" charset="0"/>
                              <a:ea typeface="Cambria Math" panose="02040503050406030204" pitchFamily="18" charset="0"/>
                            </a:rPr>
                            <a:t> (berdasarkan </a:t>
                          </a:r>
                          <a:r>
                            <a:rPr lang="en-US" sz="1000" baseline="0" dirty="0" err="1">
                              <a:effectLst/>
                              <a:latin typeface="Cambria Math" panose="02040503050406030204" pitchFamily="18" charset="0"/>
                              <a:ea typeface="Cambria Math" panose="02040503050406030204" pitchFamily="18" charset="0"/>
                            </a:rPr>
                            <a:t>kontrak</a:t>
                          </a:r>
                          <a:r>
                            <a:rPr lang="en-US" sz="1000" baseline="0" dirty="0">
                              <a:effectLst/>
                              <a:latin typeface="Cambria Math" panose="02040503050406030204" pitchFamily="18" charset="0"/>
                              <a:ea typeface="Cambria Math" panose="02040503050406030204" pitchFamily="18" charset="0"/>
                            </a:rPr>
                            <a:t>)</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47335681"/>
                      </a:ext>
                    </a:extLst>
                  </a:tr>
                  <a:tr h="370840">
                    <a:tc>
                      <a:txBody>
                        <a:bodyPr/>
                        <a:lstStyle/>
                        <a:p>
                          <a:r>
                            <a:rPr lang="en-US" sz="1400" dirty="0"/>
                            <a:t>Indeks </a:t>
                          </a:r>
                          <a:r>
                            <a:rPr lang="en-US" sz="1400" dirty="0" err="1"/>
                            <a:t>Ketersediaan</a:t>
                          </a:r>
                          <a:r>
                            <a:rPr lang="en-US" sz="1400" dirty="0"/>
                            <a:t> BBM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smtClean="0">
                                      <a:solidFill>
                                        <a:schemeClr val="tx1"/>
                                      </a:solidFill>
                                      <a:effectLst/>
                                      <a:latin typeface="Cambria Math" panose="02040503050406030204" pitchFamily="18" charset="0"/>
                                      <a:ea typeface="Cambria Math" panose="02040503050406030204" pitchFamily="18" charset="0"/>
                                      <a:cs typeface="+mn-cs"/>
                                    </a:rPr>
                                    <m:t>2</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400" b="1" dirty="0">
                              <a:solidFill>
                                <a:schemeClr val="tx1"/>
                              </a:solidFill>
                            </a:rPr>
                            <a:t>(</a:t>
                          </a:r>
                          <a14:m>
                            <m:oMath xmlns:m="http://schemas.openxmlformats.org/officeDocument/2006/math">
                              <m:sSub>
                                <m:sSubPr>
                                  <m:ctrlPr>
                                    <a:rPr lang="en-US" sz="1400" b="1" i="1">
                                      <a:solidFill>
                                        <a:schemeClr val="tx1"/>
                                      </a:solidFill>
                                      <a:latin typeface="Cambria Math" panose="02040503050406030204" pitchFamily="18" charset="0"/>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latin typeface="Cambria Math" panose="02040503050406030204" pitchFamily="18" charset="0"/>
                                    </a:rPr>
                                    <m:t>𝑩𝑩𝑴</m:t>
                                  </m:r>
                                  <m:r>
                                    <a:rPr lang="en-US" sz="1400" b="1" i="1">
                                      <a:solidFill>
                                        <a:schemeClr val="tx1"/>
                                      </a:solidFill>
                                      <a:latin typeface="Cambria Math" panose="02040503050406030204" pitchFamily="18" charset="0"/>
                                    </a:rPr>
                                    <m:t> </m:t>
                                  </m:r>
                                </m:sub>
                              </m:sSub>
                              <m:r>
                                <a:rPr lang="en-US" sz="1400" b="1" i="0" smtClean="0">
                                  <a:solidFill>
                                    <a:schemeClr val="tx1"/>
                                  </a:solidFill>
                                  <a:latin typeface="Cambria Math" panose="02040503050406030204" pitchFamily="18" charset="0"/>
                                </a:rPr>
                                <m:t>,</m:t>
                              </m:r>
                            </m:oMath>
                          </a14:m>
                          <a:r>
                            <a:rPr lang="en-ID" sz="1400" b="1" dirty="0">
                              <a:solidFill>
                                <a:schemeClr val="tx1"/>
                              </a:solidFill>
                            </a:rPr>
                            <a:t>        </a:t>
                          </a:r>
                          <a:r>
                            <a:rPr lang="en-ID" sz="1400" b="1" baseline="0" dirty="0">
                              <a:solidFill>
                                <a:schemeClr val="tx1"/>
                              </a:solidFill>
                            </a:rPr>
                            <a:t> </a:t>
                          </a:r>
                          <a:r>
                            <a:rPr lang="en-US" sz="1000" dirty="0">
                              <a:effectLst/>
                              <a:latin typeface="Cambria Math" panose="02040503050406030204" pitchFamily="18" charset="0"/>
                              <a:ea typeface="Cambria Math" panose="02040503050406030204" pitchFamily="18" charset="0"/>
                            </a:rPr>
                            <a:t>penyediaan = </a:t>
                          </a:r>
                          <a:r>
                            <a:rPr lang="en-US" sz="1000" dirty="0" err="1">
                              <a:effectLst/>
                              <a:latin typeface="Cambria Math" panose="02040503050406030204" pitchFamily="18" charset="0"/>
                              <a:ea typeface="Cambria Math" panose="02040503050406030204" pitchFamily="18" charset="0"/>
                            </a:rPr>
                            <a:t>realisasi</a:t>
                          </a:r>
                          <a:r>
                            <a:rPr lang="en-US" sz="1000" dirty="0">
                              <a:effectLst/>
                              <a:latin typeface="Cambria Math" panose="02040503050406030204" pitchFamily="18" charset="0"/>
                              <a:ea typeface="Cambria Math" panose="02040503050406030204" pitchFamily="18" charset="0"/>
                            </a:rPr>
                            <a:t> </a:t>
                          </a:r>
                          <a:r>
                            <a:rPr lang="en-US" sz="1000" dirty="0" err="1">
                              <a:effectLst/>
                              <a:latin typeface="Cambria Math" panose="02040503050406030204" pitchFamily="18" charset="0"/>
                              <a:ea typeface="Cambria Math" panose="02040503050406030204" pitchFamily="18" charset="0"/>
                            </a:rPr>
                            <a:t>produksi</a:t>
                          </a:r>
                          <a:r>
                            <a:rPr lang="en-US" sz="1000" dirty="0">
                              <a:effectLst/>
                              <a:latin typeface="Cambria Math" panose="02040503050406030204" pitchFamily="18" charset="0"/>
                              <a:ea typeface="Cambria Math" panose="02040503050406030204" pitchFamily="18" charset="0"/>
                            </a:rPr>
                            <a:t> BBM dalam negeri + </a:t>
                          </a:r>
                          <a:r>
                            <a:rPr lang="en-US" sz="1000" dirty="0" err="1">
                              <a:effectLst/>
                              <a:latin typeface="Cambria Math" panose="02040503050406030204" pitchFamily="18" charset="0"/>
                              <a:ea typeface="Cambria Math" panose="02040503050406030204" pitchFamily="18" charset="0"/>
                            </a:rPr>
                            <a:t>kuota</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impor</a:t>
                          </a:r>
                          <a:r>
                            <a:rPr lang="en-US" sz="1000" baseline="0" dirty="0">
                              <a:effectLst/>
                              <a:latin typeface="Cambria Math" panose="02040503050406030204" pitchFamily="18" charset="0"/>
                              <a:ea typeface="Cambria Math" panose="02040503050406030204" pitchFamily="18" charset="0"/>
                            </a:rPr>
                            <a:t> BBM- </a:t>
                          </a:r>
                          <a:r>
                            <a:rPr lang="en-US" sz="1000" baseline="0" dirty="0" err="1">
                              <a:effectLst/>
                              <a:latin typeface="Cambria Math" panose="02040503050406030204" pitchFamily="18" charset="0"/>
                              <a:ea typeface="Cambria Math" panose="02040503050406030204" pitchFamily="18" charset="0"/>
                            </a:rPr>
                            <a:t>kuota</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ekspor</a:t>
                          </a:r>
                          <a:r>
                            <a:rPr lang="en-US" sz="1000" baseline="0" dirty="0">
                              <a:effectLst/>
                              <a:latin typeface="Cambria Math" panose="02040503050406030204" pitchFamily="18" charset="0"/>
                              <a:ea typeface="Cambria Math" panose="02040503050406030204" pitchFamily="18" charset="0"/>
                            </a:rPr>
                            <a:t> BBM</a:t>
                          </a: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produksi</a:t>
                          </a:r>
                          <a:r>
                            <a:rPr lang="en-US" sz="1000" baseline="0" dirty="0">
                              <a:effectLst/>
                              <a:latin typeface="Cambria Math" panose="02040503050406030204" pitchFamily="18" charset="0"/>
                              <a:ea typeface="Cambria Math" panose="02040503050406030204" pitchFamily="18" charset="0"/>
                            </a:rPr>
                            <a:t> BBM dalam negeri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impor</a:t>
                          </a:r>
                          <a:r>
                            <a:rPr lang="en-US" sz="1000" baseline="0" dirty="0">
                              <a:effectLst/>
                              <a:latin typeface="Cambria Math" panose="02040503050406030204" pitchFamily="18" charset="0"/>
                              <a:ea typeface="Cambria Math" panose="02040503050406030204" pitchFamily="18" charset="0"/>
                            </a:rPr>
                            <a:t> BBM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ekspor</a:t>
                          </a:r>
                          <a:r>
                            <a:rPr lang="en-US" sz="1000" baseline="0" dirty="0">
                              <a:effectLst/>
                              <a:latin typeface="Cambria Math" panose="02040503050406030204" pitchFamily="18" charset="0"/>
                              <a:ea typeface="Cambria Math" panose="02040503050406030204" pitchFamily="18" charset="0"/>
                            </a:rPr>
                            <a:t> BBM</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282353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Indeks </a:t>
                          </a:r>
                          <a:r>
                            <a:rPr lang="en-US" sz="1400" dirty="0" err="1"/>
                            <a:t>Ketersediaan</a:t>
                          </a:r>
                          <a:r>
                            <a:rPr lang="en-US" sz="1400" dirty="0"/>
                            <a:t> LPG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smtClean="0">
                                      <a:solidFill>
                                        <a:schemeClr val="tx1"/>
                                      </a:solidFill>
                                      <a:effectLst/>
                                      <a:latin typeface="Cambria Math" panose="02040503050406030204" pitchFamily="18" charset="0"/>
                                      <a:ea typeface="Cambria Math" panose="02040503050406030204" pitchFamily="18" charset="0"/>
                                      <a:cs typeface="+mn-cs"/>
                                    </a:rPr>
                                    <m:t>3</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400" b="1" dirty="0">
                              <a:solidFill>
                                <a:schemeClr val="tx1"/>
                              </a:solidFill>
                            </a:rPr>
                            <a:t>(</a:t>
                          </a:r>
                          <a14:m>
                            <m:oMath xmlns:m="http://schemas.openxmlformats.org/officeDocument/2006/math">
                              <m:sSub>
                                <m:sSubPr>
                                  <m:ctrlPr>
                                    <a:rPr lang="en-US" sz="1400" b="1" i="1">
                                      <a:solidFill>
                                        <a:schemeClr val="tx1"/>
                                      </a:solidFill>
                                      <a:latin typeface="Cambria Math" panose="02040503050406030204" pitchFamily="18" charset="0"/>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latin typeface="Cambria Math" panose="02040503050406030204" pitchFamily="18" charset="0"/>
                                    </a:rPr>
                                    <m:t>𝑳𝑷𝑮</m:t>
                                  </m:r>
                                  <m:r>
                                    <a:rPr lang="en-US" sz="1400" b="1" i="1">
                                      <a:solidFill>
                                        <a:schemeClr val="tx1"/>
                                      </a:solidFill>
                                      <a:latin typeface="Cambria Math" panose="02040503050406030204" pitchFamily="18" charset="0"/>
                                    </a:rPr>
                                    <m:t> </m:t>
                                  </m:r>
                                </m:sub>
                              </m:sSub>
                              <m:r>
                                <a:rPr lang="en-US" sz="1400" b="1" i="1" smtClean="0">
                                  <a:solidFill>
                                    <a:schemeClr val="tx1"/>
                                  </a:solidFill>
                                  <a:latin typeface="Cambria Math" panose="02040503050406030204" pitchFamily="18" charset="0"/>
                                </a:rPr>
                                <m:t> ,</m:t>
                              </m:r>
                            </m:oMath>
                          </a14:m>
                          <a:r>
                            <a:rPr lang="en-ID" sz="1000" b="1" dirty="0">
                              <a:solidFill>
                                <a:schemeClr val="tx1"/>
                              </a:solidFill>
                            </a:rPr>
                            <a:t>             </a:t>
                          </a:r>
                          <a:r>
                            <a:rPr lang="en-US" sz="1000" dirty="0">
                              <a:effectLst/>
                              <a:latin typeface="Cambria Math" panose="02040503050406030204" pitchFamily="18" charset="0"/>
                              <a:ea typeface="Cambria Math" panose="02040503050406030204" pitchFamily="18" charset="0"/>
                            </a:rPr>
                            <a:t>penyediaan = realisasi produksi LPG dalam negeri + kuota</a:t>
                          </a:r>
                          <a:r>
                            <a:rPr lang="en-US" sz="1000" baseline="0" dirty="0">
                              <a:effectLst/>
                              <a:latin typeface="Cambria Math" panose="02040503050406030204" pitchFamily="18" charset="0"/>
                              <a:ea typeface="Cambria Math" panose="02040503050406030204" pitchFamily="18" charset="0"/>
                            </a:rPr>
                            <a:t> impor LPG - kuota ekspor LPG</a:t>
                          </a: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 realisasi produksi LPG dalam negeri + realisasi impor LPG - realisasi </a:t>
                          </a:r>
                          <a:r>
                            <a:rPr lang="en-US" sz="1000" baseline="0" dirty="0" err="1">
                              <a:effectLst/>
                              <a:latin typeface="Cambria Math" panose="02040503050406030204" pitchFamily="18" charset="0"/>
                              <a:ea typeface="Cambria Math" panose="02040503050406030204" pitchFamily="18" charset="0"/>
                            </a:rPr>
                            <a:t>ekspor</a:t>
                          </a:r>
                          <a:r>
                            <a:rPr lang="en-US" sz="1000" baseline="0" dirty="0">
                              <a:effectLst/>
                              <a:latin typeface="Cambria Math" panose="02040503050406030204" pitchFamily="18" charset="0"/>
                              <a:ea typeface="Cambria Math" panose="02040503050406030204" pitchFamily="18" charset="0"/>
                            </a:rPr>
                            <a:t> LPG</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803896046"/>
                      </a:ext>
                    </a:extLst>
                  </a:tr>
                  <a:tr h="370840">
                    <a:tc>
                      <a:txBody>
                        <a:bodyPr/>
                        <a:lstStyle/>
                        <a:p>
                          <a:r>
                            <a:rPr lang="en-US" sz="1400" dirty="0"/>
                            <a:t>Indeks </a:t>
                          </a:r>
                          <a:r>
                            <a:rPr lang="en-US" sz="1400" dirty="0" err="1"/>
                            <a:t>Ketersediaan</a:t>
                          </a:r>
                          <a:r>
                            <a:rPr lang="en-US" sz="1400" dirty="0"/>
                            <a:t> LNG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smtClean="0">
                                      <a:solidFill>
                                        <a:schemeClr val="tx1"/>
                                      </a:solidFill>
                                      <a:effectLst/>
                                      <a:latin typeface="Cambria Math" panose="02040503050406030204" pitchFamily="18" charset="0"/>
                                      <a:ea typeface="Cambria Math" panose="02040503050406030204" pitchFamily="18" charset="0"/>
                                      <a:cs typeface="+mn-cs"/>
                                    </a:rPr>
                                    <m:t>4</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US"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400" b="1" dirty="0">
                              <a:solidFill>
                                <a:schemeClr val="tx1"/>
                              </a:solidFill>
                            </a:rPr>
                            <a:t>(</a:t>
                          </a:r>
                          <a14:m>
                            <m:oMath xmlns:m="http://schemas.openxmlformats.org/officeDocument/2006/math">
                              <m:sSub>
                                <m:sSubPr>
                                  <m:ctrlPr>
                                    <a:rPr lang="en-US" sz="1400" b="1" i="1" smtClean="0">
                                      <a:solidFill>
                                        <a:schemeClr val="tx1"/>
                                      </a:solidFill>
                                      <a:latin typeface="Cambria Math" panose="02040503050406030204" pitchFamily="18" charset="0"/>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latin typeface="Cambria Math" panose="02040503050406030204" pitchFamily="18" charset="0"/>
                                    </a:rPr>
                                    <m:t>𝑳𝑵𝑮</m:t>
                                  </m:r>
                                  <m:r>
                                    <a:rPr lang="en-US" sz="1400" b="1" i="1">
                                      <a:solidFill>
                                        <a:schemeClr val="tx1"/>
                                      </a:solidFill>
                                      <a:latin typeface="Cambria Math" panose="02040503050406030204" pitchFamily="18" charset="0"/>
                                    </a:rPr>
                                    <m:t> </m:t>
                                  </m:r>
                                </m:sub>
                              </m:sSub>
                            </m:oMath>
                          </a14:m>
                          <a:r>
                            <a:rPr lang="en-ID" sz="1400" b="1" dirty="0">
                              <a:solidFill>
                                <a:schemeClr val="tx1"/>
                              </a:solidFill>
                            </a:rPr>
                            <a:t> ,         </a:t>
                          </a:r>
                          <a:r>
                            <a:rPr lang="en-US" sz="1000" dirty="0">
                              <a:effectLst/>
                              <a:latin typeface="Cambria Math" panose="02040503050406030204" pitchFamily="18" charset="0"/>
                              <a:ea typeface="Cambria Math" panose="02040503050406030204" pitchFamily="18" charset="0"/>
                            </a:rPr>
                            <a:t>penyediaan = realisasi produksi LNG dalam negeri + rekomendasi</a:t>
                          </a:r>
                          <a:r>
                            <a:rPr lang="en-US" sz="1000" baseline="0" dirty="0">
                              <a:effectLst/>
                              <a:latin typeface="Cambria Math" panose="02040503050406030204" pitchFamily="18" charset="0"/>
                              <a:ea typeface="Cambria Math" panose="02040503050406030204" pitchFamily="18" charset="0"/>
                            </a:rPr>
                            <a:t> impor  LNG -rekomendasi ekspor LNG </a:t>
                          </a: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 realisasi pemanfaatan LNG </a:t>
                          </a:r>
                          <a:r>
                            <a:rPr lang="en-US" sz="1000" baseline="0" dirty="0" err="1">
                              <a:effectLst/>
                              <a:latin typeface="Cambria Math" panose="02040503050406030204" pitchFamily="18" charset="0"/>
                              <a:ea typeface="Cambria Math" panose="02040503050406030204" pitchFamily="18" charset="0"/>
                            </a:rPr>
                            <a:t>domestik</a:t>
                          </a:r>
                          <a:r>
                            <a:rPr lang="en-US" sz="1000" baseline="0" dirty="0">
                              <a:effectLst/>
                              <a:latin typeface="Cambria Math" panose="02040503050406030204" pitchFamily="18" charset="0"/>
                              <a:ea typeface="Cambria Math" panose="02040503050406030204" pitchFamily="18" charset="0"/>
                            </a:rPr>
                            <a:t> </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162536468"/>
                      </a:ext>
                    </a:extLst>
                  </a:tr>
                  <a:tr h="370840">
                    <a:tc gridSpan="2">
                      <a:txBody>
                        <a:bodyPr/>
                        <a:lstStyle/>
                        <a:p>
                          <a:r>
                            <a:rPr lang="en-US" sz="1400" b="1" dirty="0"/>
                            <a:t>INDEKS KETERSEDIAAN MIGAS</a:t>
                          </a: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endParaRPr lang="en-ID" sz="1400" dirty="0"/>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14:m>
                            <m:oMath xmlns:m="http://schemas.openxmlformats.org/officeDocument/2006/math">
                              <m:f>
                                <m:fPr>
                                  <m:ctrlPr>
                                    <a:rPr lang="en-US" sz="1400" b="1" i="1" smtClean="0">
                                      <a:solidFill>
                                        <a:srgbClr val="C00000"/>
                                      </a:solidFill>
                                      <a:latin typeface="Cambria Math" panose="02040503050406030204" pitchFamily="18" charset="0"/>
                                      <a:ea typeface="Cambria Math" panose="02040503050406030204" pitchFamily="18" charset="0"/>
                                    </a:rPr>
                                  </m:ctrlPr>
                                </m:fPr>
                                <m:num>
                                  <m:r>
                                    <a:rPr lang="en-US" sz="1400" b="1" i="1">
                                      <a:solidFill>
                                        <a:srgbClr val="C00000"/>
                                      </a:solidFill>
                                      <a:latin typeface="Cambria Math" panose="02040503050406030204" pitchFamily="18" charset="0"/>
                                      <a:ea typeface="Cambria Math" panose="02040503050406030204" pitchFamily="18" charset="0"/>
                                    </a:rPr>
                                    <m:t>𝟏</m:t>
                                  </m:r>
                                </m:num>
                                <m:den>
                                  <m:r>
                                    <a:rPr lang="en-US" sz="1400" b="1" i="1">
                                      <a:solidFill>
                                        <a:srgbClr val="C00000"/>
                                      </a:solidFill>
                                      <a:latin typeface="Cambria Math" panose="02040503050406030204" pitchFamily="18" charset="0"/>
                                      <a:ea typeface="Cambria Math" panose="02040503050406030204" pitchFamily="18" charset="0"/>
                                    </a:rPr>
                                    <m:t>𝟒</m:t>
                                  </m:r>
                                </m:den>
                              </m:f>
                              <m:r>
                                <a:rPr lang="en-US" sz="1400" b="1" i="1">
                                  <a:solidFill>
                                    <a:srgbClr val="C00000"/>
                                  </a:solidFill>
                                  <a:latin typeface="Cambria Math" panose="02040503050406030204" pitchFamily="18" charset="0"/>
                                  <a:ea typeface="Cambria Math" panose="02040503050406030204" pitchFamily="18" charset="0"/>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𝟏</m:t>
                                  </m:r>
                                </m:sub>
                              </m:sSub>
                              <m:r>
                                <a:rPr lang="en-US" sz="1400" b="1" i="1">
                                  <a:solidFill>
                                    <a:srgbClr val="C00000"/>
                                  </a:solidFill>
                                  <a:latin typeface="Cambria Math" panose="02040503050406030204" pitchFamily="18" charset="0"/>
                                  <a:ea typeface="Cambria Math" panose="02040503050406030204" pitchFamily="18" charset="0"/>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𝟐</m:t>
                                  </m:r>
                                </m:sub>
                              </m:sSub>
                              <m:r>
                                <a:rPr lang="en-US" sz="1400" b="1" i="1">
                                  <a:solidFill>
                                    <a:srgbClr val="C00000"/>
                                  </a:solidFill>
                                  <a:effectLst/>
                                  <a:latin typeface="Cambria Math" panose="02040503050406030204" pitchFamily="18" charset="0"/>
                                  <a:ea typeface="Cambria Math" panose="02040503050406030204" pitchFamily="18" charset="0"/>
                                  <a:cs typeface="+mn-cs"/>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𝟑</m:t>
                                  </m:r>
                                </m:sub>
                              </m:sSub>
                              <m:r>
                                <a:rPr lang="en-US" sz="1400" b="1" i="1">
                                  <a:solidFill>
                                    <a:srgbClr val="C00000"/>
                                  </a:solidFill>
                                  <a:effectLst/>
                                  <a:latin typeface="Cambria Math" panose="02040503050406030204" pitchFamily="18" charset="0"/>
                                  <a:ea typeface="Cambria Math" panose="02040503050406030204" pitchFamily="18" charset="0"/>
                                  <a:cs typeface="+mn-cs"/>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𝟒</m:t>
                                  </m:r>
                                </m:sub>
                              </m:sSub>
                            </m:oMath>
                          </a14:m>
                          <a:r>
                            <a:rPr lang="en-ID" sz="1400" b="1" dirty="0">
                              <a:solidFill>
                                <a:srgbClr val="C00000"/>
                              </a:solidFill>
                            </a:rPr>
                            <a:t>)</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19927538"/>
                      </a:ext>
                    </a:extLst>
                  </a:tr>
                </a:tbl>
              </a:graphicData>
            </a:graphic>
          </p:graphicFrame>
        </mc:Choice>
        <mc:Fallback xmlns="">
          <p:graphicFrame>
            <p:nvGraphicFramePr>
              <p:cNvPr id="28" name="Table 28">
                <a:extLst>
                  <a:ext uri="{FF2B5EF4-FFF2-40B4-BE49-F238E27FC236}">
                    <a16:creationId xmlns:a16="http://schemas.microsoft.com/office/drawing/2014/main" xmlns:a14="http://schemas.microsoft.com/office/drawing/2010/main" xmlns="" id="{F6591536-EFFE-4A8A-BB7B-42B5C52F251B}"/>
                  </a:ext>
                </a:extLst>
              </p:cNvPr>
              <p:cNvGraphicFramePr>
                <a:graphicFrameLocks noGrp="1"/>
              </p:cNvGraphicFramePr>
              <p:nvPr/>
            </p:nvGraphicFramePr>
            <p:xfrm>
              <a:off x="400694" y="1357984"/>
              <a:ext cx="11465959" cy="3191226"/>
            </p:xfrm>
            <a:graphic>
              <a:graphicData uri="http://schemas.openxmlformats.org/drawingml/2006/table">
                <a:tbl>
                  <a:tblPr firstRow="1" lastRow="1" bandRow="1">
                    <a:tableStyleId>{2D5ABB26-0587-4C30-8999-92F81FD0307C}</a:tableStyleId>
                  </a:tblPr>
                  <a:tblGrid>
                    <a:gridCol w="2640458">
                      <a:extLst>
                        <a:ext uri="{9D8B030D-6E8A-4147-A177-3AD203B41FA5}">
                          <a16:colId xmlns:a16="http://schemas.microsoft.com/office/drawing/2014/main" xmlns:a14="http://schemas.microsoft.com/office/drawing/2010/main" xmlns="" val="2802324090"/>
                        </a:ext>
                      </a:extLst>
                    </a:gridCol>
                    <a:gridCol w="698643">
                      <a:extLst>
                        <a:ext uri="{9D8B030D-6E8A-4147-A177-3AD203B41FA5}">
                          <a16:colId xmlns:a16="http://schemas.microsoft.com/office/drawing/2014/main" xmlns:a14="http://schemas.microsoft.com/office/drawing/2010/main" xmlns="" val="865818464"/>
                        </a:ext>
                      </a:extLst>
                    </a:gridCol>
                    <a:gridCol w="8126858">
                      <a:extLst>
                        <a:ext uri="{9D8B030D-6E8A-4147-A177-3AD203B41FA5}">
                          <a16:colId xmlns:a16="http://schemas.microsoft.com/office/drawing/2014/main" xmlns:a14="http://schemas.microsoft.com/office/drawing/2010/main" xmlns="" val="2732106951"/>
                        </a:ext>
                      </a:extLst>
                    </a:gridCol>
                  </a:tblGrid>
                  <a:tr h="419260">
                    <a:tc>
                      <a:txBody>
                        <a:bodyPr/>
                        <a:lstStyle/>
                        <a:p>
                          <a:pPr algn="ctr"/>
                          <a:r>
                            <a:rPr lang="en-US" sz="1600" b="1" dirty="0" err="1">
                              <a:solidFill>
                                <a:schemeClr val="bg1"/>
                              </a:solidFill>
                            </a:rPr>
                            <a:t>Indikator</a:t>
                          </a:r>
                          <a:r>
                            <a:rPr lang="en-US" sz="1600" b="1" dirty="0">
                              <a:solidFill>
                                <a:schemeClr val="bg1"/>
                              </a:solidFill>
                            </a:rPr>
                            <a:t> </a:t>
                          </a:r>
                          <a:r>
                            <a:rPr lang="en-US" sz="1600" b="1" dirty="0" err="1">
                              <a:solidFill>
                                <a:schemeClr val="bg1"/>
                              </a:solidFill>
                            </a:rPr>
                            <a:t>Penilaian</a:t>
                          </a:r>
                          <a:r>
                            <a:rPr lang="en-US" sz="1600" b="1" dirty="0">
                              <a:solidFill>
                                <a:schemeClr val="bg1"/>
                              </a:solidFill>
                            </a:rPr>
                            <a:t> </a:t>
                          </a:r>
                          <a:endParaRPr lang="en-ID" sz="16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err="1">
                              <a:solidFill>
                                <a:schemeClr val="bg1"/>
                              </a:solidFill>
                            </a:rPr>
                            <a:t>Bobot</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a:solidFill>
                                <a:schemeClr val="bg1"/>
                              </a:solidFill>
                            </a:rPr>
                            <a:t>Formula </a:t>
                          </a:r>
                          <a:r>
                            <a:rPr lang="en-US" sz="1600" b="1" dirty="0" err="1">
                              <a:solidFill>
                                <a:schemeClr val="bg1"/>
                              </a:solidFill>
                            </a:rPr>
                            <a:t>Perhitungan</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xmlns:a14="http://schemas.microsoft.com/office/drawing/2010/main" xmlns="" val="2290174324"/>
                      </a:ext>
                    </a:extLst>
                  </a:tr>
                  <a:tr h="707644">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t="-59483" r="-334873" b="-295690"/>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41079" t="-59483" r="-75" b="-295690"/>
                          </a:stretch>
                        </a:blipFill>
                      </a:tcPr>
                    </a:tc>
                    <a:extLst>
                      <a:ext uri="{0D108BD9-81ED-4DB2-BD59-A6C34878D82A}">
                        <a16:rowId xmlns:a16="http://schemas.microsoft.com/office/drawing/2014/main" xmlns:a14="http://schemas.microsoft.com/office/drawing/2010/main" xmlns="" val="1247335681"/>
                      </a:ext>
                    </a:extLst>
                  </a:tr>
                  <a:tr h="555244">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t="-201087" r="-334873" b="-272826"/>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41079" t="-201087" r="-75" b="-272826"/>
                          </a:stretch>
                        </a:blipFill>
                      </a:tcPr>
                    </a:tc>
                    <a:extLst>
                      <a:ext uri="{0D108BD9-81ED-4DB2-BD59-A6C34878D82A}">
                        <a16:rowId xmlns:a16="http://schemas.microsoft.com/office/drawing/2014/main" xmlns:a14="http://schemas.microsoft.com/office/drawing/2010/main" xmlns="" val="428235382"/>
                      </a:ext>
                    </a:extLst>
                  </a:tr>
                  <a:tr h="555244">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t="-304396" r="-334873" b="-175824"/>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41079" t="-304396" r="-75" b="-175824"/>
                          </a:stretch>
                        </a:blipFill>
                      </a:tcPr>
                    </a:tc>
                    <a:extLst>
                      <a:ext uri="{0D108BD9-81ED-4DB2-BD59-A6C34878D82A}">
                        <a16:rowId xmlns:a16="http://schemas.microsoft.com/office/drawing/2014/main" xmlns:a14="http://schemas.microsoft.com/office/drawing/2010/main" xmlns="" val="2803896046"/>
                      </a:ext>
                    </a:extLst>
                  </a:tr>
                  <a:tr h="555244">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t="-404396" r="-334873" b="-75824"/>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41079" t="-404396" r="-75" b="-75824"/>
                          </a:stretch>
                        </a:blipFill>
                      </a:tcPr>
                    </a:tc>
                    <a:extLst>
                      <a:ext uri="{0D108BD9-81ED-4DB2-BD59-A6C34878D82A}">
                        <a16:rowId xmlns:a16="http://schemas.microsoft.com/office/drawing/2014/main" xmlns:a14="http://schemas.microsoft.com/office/drawing/2010/main" xmlns="" val="3162536468"/>
                      </a:ext>
                    </a:extLst>
                  </a:tr>
                  <a:tr h="398590">
                    <a:tc gridSpan="2">
                      <a:txBody>
                        <a:bodyPr/>
                        <a:lstStyle/>
                        <a:p>
                          <a:r>
                            <a:rPr lang="en-US" sz="1400" b="1" dirty="0"/>
                            <a:t>INDEKS KETERSEDIAAN MIGAS</a:t>
                          </a: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endParaRPr lang="en-ID" sz="1400" dirty="0"/>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41079" t="-695455" r="-75" b="-4545"/>
                          </a:stretch>
                        </a:blipFill>
                      </a:tcPr>
                    </a:tc>
                    <a:extLst>
                      <a:ext uri="{0D108BD9-81ED-4DB2-BD59-A6C34878D82A}">
                        <a16:rowId xmlns:a16="http://schemas.microsoft.com/office/drawing/2014/main" xmlns:a14="http://schemas.microsoft.com/office/drawing/2010/main" xmlns="" val="3419927538"/>
                      </a:ext>
                    </a:extLst>
                  </a:tr>
                </a:tbl>
              </a:graphicData>
            </a:graphic>
          </p:graphicFrame>
        </mc:Fallback>
      </mc:AlternateContent>
      <p:sp>
        <p:nvSpPr>
          <p:cNvPr id="30" name="TextBox 29">
            <a:extLst>
              <a:ext uri="{FF2B5EF4-FFF2-40B4-BE49-F238E27FC236}">
                <a16:creationId xmlns:a16="http://schemas.microsoft.com/office/drawing/2014/main" id="{2FBD5A83-733D-492B-A15C-45157B883E8F}"/>
              </a:ext>
            </a:extLst>
          </p:cNvPr>
          <p:cNvSpPr txBox="1"/>
          <p:nvPr/>
        </p:nvSpPr>
        <p:spPr>
          <a:xfrm>
            <a:off x="347608" y="4730023"/>
            <a:ext cx="10286145" cy="954107"/>
          </a:xfrm>
          <a:prstGeom prst="rect">
            <a:avLst/>
          </a:prstGeom>
          <a:noFill/>
        </p:spPr>
        <p:txBody>
          <a:bodyPr wrap="square">
            <a:spAutoFit/>
          </a:bodyPr>
          <a:lstStyle/>
          <a:p>
            <a:pPr marL="285750" indent="-285750" fontAlgn="ctr">
              <a:buFont typeface="Arial" panose="020B0604020202020204" pitchFamily="34" charset="0"/>
              <a:buChar char="•"/>
            </a:pPr>
            <a:r>
              <a:rPr lang="en-US" sz="1400" dirty="0" err="1">
                <a:latin typeface="Franklin Gothic Medium Cond" panose="020B0606030402020204" pitchFamily="34" charset="0"/>
              </a:rPr>
              <a:t>Pendekatan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ketersediaan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migas</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adalah</a:t>
            </a:r>
            <a:r>
              <a:rPr lang="en-US" sz="1400" dirty="0">
                <a:latin typeface="Franklin Gothic Medium Cond" panose="020B0606030402020204" pitchFamily="34" charset="0"/>
              </a:rPr>
              <a:t> ideal </a:t>
            </a:r>
            <a:r>
              <a:rPr lang="en-US" sz="1400" dirty="0" err="1">
                <a:latin typeface="Franklin Gothic Medium Cond" panose="020B0606030402020204" pitchFamily="34" charset="0"/>
              </a:rPr>
              <a:t>ketika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pasokan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telah</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memenuhi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kebutuhan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domestik</a:t>
            </a:r>
            <a:r>
              <a:rPr lang="en-US" sz="1400" dirty="0">
                <a:latin typeface="Franklin Gothic Medium Cond" panose="020B0606030402020204" pitchFamily="34" charset="0"/>
              </a:rPr>
              <a:t>. </a:t>
            </a:r>
          </a:p>
          <a:p>
            <a:pPr marL="285750" indent="-285750" fontAlgn="ctr">
              <a:buFont typeface="Arial" panose="020B0604020202020204" pitchFamily="34" charset="0"/>
              <a:buChar char="•"/>
            </a:pPr>
            <a:r>
              <a:rPr lang="en-US" sz="1400" dirty="0">
                <a:latin typeface="Franklin Gothic Medium Cond" panose="020B0606030402020204" pitchFamily="34" charset="0"/>
              </a:rPr>
              <a:t>Angka 1 </a:t>
            </a:r>
            <a:r>
              <a:rPr lang="en-US" sz="1400" dirty="0" err="1">
                <a:latin typeface="Franklin Gothic Medium Cond" panose="020B0606030402020204" pitchFamily="34" charset="0"/>
              </a:rPr>
              <a:t>diperoleh</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dari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pasokan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migas</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produksi+impor</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dibagi</a:t>
            </a:r>
            <a:r>
              <a:rPr lang="en-US" sz="1400" dirty="0">
                <a:latin typeface="Franklin Gothic Medium Cond" panose="020B0606030402020204" pitchFamily="34" charset="0"/>
              </a:rPr>
              <a:t> dengan </a:t>
            </a:r>
            <a:r>
              <a:rPr lang="en-US" sz="1400" dirty="0" err="1">
                <a:latin typeface="Franklin Gothic Medium Cond" panose="020B0606030402020204" pitchFamily="34" charset="0"/>
              </a:rPr>
              <a:t>kebutuhan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domestik</a:t>
            </a:r>
            <a:r>
              <a:rPr lang="en-US" sz="1400" dirty="0">
                <a:latin typeface="Franklin Gothic Medium Cond" panose="020B0606030402020204" pitchFamily="34" charset="0"/>
              </a:rPr>
              <a:t>. </a:t>
            </a:r>
          </a:p>
          <a:p>
            <a:pPr marL="285750" indent="-285750" fontAlgn="ctr">
              <a:buFont typeface="Arial" panose="020B0604020202020204" pitchFamily="34" charset="0"/>
              <a:buChar char="•"/>
            </a:pPr>
            <a:r>
              <a:rPr lang="en-US" sz="1400" dirty="0" err="1">
                <a:latin typeface="Franklin Gothic Medium Cond" panose="020B0606030402020204" pitchFamily="34" charset="0"/>
              </a:rPr>
              <a:t>Dibawah</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angka</a:t>
            </a:r>
            <a:r>
              <a:rPr lang="en-US" sz="1400" dirty="0">
                <a:latin typeface="Franklin Gothic Medium Cond" panose="020B0606030402020204" pitchFamily="34" charset="0"/>
              </a:rPr>
              <a:t> 1 </a:t>
            </a:r>
            <a:r>
              <a:rPr lang="en-US" sz="1400" dirty="0" err="1">
                <a:latin typeface="Franklin Gothic Medium Cond" panose="020B0606030402020204" pitchFamily="34" charset="0"/>
              </a:rPr>
              <a:t>artinya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terjadi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kekurangan</a:t>
            </a:r>
            <a:r>
              <a:rPr lang="en-US" sz="1400" dirty="0">
                <a:latin typeface="Franklin Gothic Medium Cond" panose="020B0606030402020204" pitchFamily="34" charset="0"/>
              </a:rPr>
              <a:t>/</a:t>
            </a:r>
            <a:r>
              <a:rPr lang="en-US" sz="1400" dirty="0" err="1">
                <a:latin typeface="Franklin Gothic Medium Cond" panose="020B0606030402020204" pitchFamily="34" charset="0"/>
              </a:rPr>
              <a:t>kelangkaan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pasokan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sedangkan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diatas</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angka</a:t>
            </a:r>
            <a:r>
              <a:rPr lang="en-US" sz="1400" dirty="0">
                <a:latin typeface="Franklin Gothic Medium Cond" panose="020B0606030402020204" pitchFamily="34" charset="0"/>
              </a:rPr>
              <a:t> 1 </a:t>
            </a:r>
            <a:r>
              <a:rPr lang="en-US" sz="1400" dirty="0" err="1">
                <a:latin typeface="Franklin Gothic Medium Cond" panose="020B0606030402020204" pitchFamily="34" charset="0"/>
              </a:rPr>
              <a:t>berarti</a:t>
            </a:r>
            <a:r>
              <a:rPr lang="en-US" sz="1400" dirty="0">
                <a:latin typeface="Franklin Gothic Medium Cond" panose="020B0606030402020204" pitchFamily="34" charset="0"/>
              </a:rPr>
              <a:t> overestimated </a:t>
            </a:r>
            <a:r>
              <a:rPr lang="en-US" sz="1400" dirty="0" err="1">
                <a:latin typeface="Franklin Gothic Medium Cond" panose="020B0606030402020204" pitchFamily="34" charset="0"/>
              </a:rPr>
              <a:t>kuota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impor</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kecuali</a:t>
            </a:r>
            <a:r>
              <a:rPr lang="en-US" sz="1400" dirty="0">
                <a:latin typeface="Franklin Gothic Medium Cond" panose="020B0606030402020204" pitchFamily="34" charset="0"/>
              </a:rPr>
              <a:t> gas/LNG). </a:t>
            </a:r>
            <a:r>
              <a:rPr lang="en-US" sz="1400" dirty="0" err="1">
                <a:latin typeface="Franklin Gothic Medium Cond" panose="020B0606030402020204" pitchFamily="34" charset="0"/>
              </a:rPr>
              <a:t>Namun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diberikan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batasan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kelebihan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pasokan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hingga</a:t>
            </a:r>
            <a:r>
              <a:rPr lang="en-US" sz="1400" dirty="0">
                <a:latin typeface="Franklin Gothic Medium Cond" panose="020B0606030402020204" pitchFamily="34" charset="0"/>
              </a:rPr>
              <a:t> 30% untuk stock Badan Usaha.  </a:t>
            </a:r>
          </a:p>
        </p:txBody>
      </p:sp>
    </p:spTree>
    <p:extLst>
      <p:ext uri="{BB962C8B-B14F-4D97-AF65-F5344CB8AC3E}">
        <p14:creationId xmlns:p14="http://schemas.microsoft.com/office/powerpoint/2010/main" val="3430342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AKURASI FORMULASI HARGA MIGAS TERHADAP HARGA YANG DITETAPKAN</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70" y="608421"/>
            <a:ext cx="10705672" cy="584775"/>
          </a:xfrm>
          <a:prstGeom prst="rect">
            <a:avLst/>
          </a:prstGeom>
          <a:noFill/>
        </p:spPr>
        <p:txBody>
          <a:bodyPr wrap="square">
            <a:spAutoFit/>
          </a:bodyPr>
          <a:lstStyle/>
          <a:p>
            <a:r>
              <a:rPr lang="en-ID" sz="1600" dirty="0" err="1"/>
              <a:t>menunjukkan</a:t>
            </a:r>
            <a:r>
              <a:rPr lang="en-ID" sz="1600" dirty="0"/>
              <a:t> </a:t>
            </a:r>
            <a:r>
              <a:rPr lang="en-ID" sz="1600" dirty="0" err="1"/>
              <a:t>ketepatan</a:t>
            </a:r>
            <a:r>
              <a:rPr lang="en-ID" sz="1600" dirty="0"/>
              <a:t> </a:t>
            </a:r>
            <a:r>
              <a:rPr lang="en-ID" sz="1600" dirty="0" err="1"/>
              <a:t>formulasi</a:t>
            </a:r>
            <a:r>
              <a:rPr lang="en-ID" sz="1600" dirty="0"/>
              <a:t> </a:t>
            </a:r>
            <a:r>
              <a:rPr lang="en-ID" sz="1600" dirty="0" err="1"/>
              <a:t>harga</a:t>
            </a:r>
            <a:r>
              <a:rPr lang="en-ID" sz="1600" dirty="0"/>
              <a:t> </a:t>
            </a:r>
            <a:r>
              <a:rPr lang="en-ID" sz="1600" dirty="0" err="1"/>
              <a:t>migas</a:t>
            </a:r>
            <a:r>
              <a:rPr lang="en-ID" sz="1600" dirty="0"/>
              <a:t> yang </a:t>
            </a:r>
            <a:r>
              <a:rPr lang="en-ID" sz="1600" dirty="0" err="1"/>
              <a:t>dapat</a:t>
            </a:r>
            <a:r>
              <a:rPr lang="en-ID" sz="1600" dirty="0"/>
              <a:t> </a:t>
            </a:r>
            <a:r>
              <a:rPr lang="en-ID" sz="1600" dirty="0" err="1"/>
              <a:t>diterima</a:t>
            </a:r>
            <a:r>
              <a:rPr lang="en-ID" sz="1600" dirty="0"/>
              <a:t> oleh </a:t>
            </a:r>
            <a:r>
              <a:rPr lang="en-ID" sz="1600" dirty="0" err="1"/>
              <a:t>masyarakat</a:t>
            </a:r>
            <a:r>
              <a:rPr lang="en-ID" sz="1600" dirty="0"/>
              <a:t> dan </a:t>
            </a:r>
            <a:r>
              <a:rPr lang="en-ID" sz="1600" dirty="0" err="1"/>
              <a:t>cukup</a:t>
            </a:r>
            <a:r>
              <a:rPr lang="en-ID" sz="1600" dirty="0"/>
              <a:t> </a:t>
            </a:r>
            <a:r>
              <a:rPr lang="en-ID" sz="1600" dirty="0" err="1"/>
              <a:t>kompetitif</a:t>
            </a:r>
            <a:r>
              <a:rPr lang="en-ID" sz="1600" dirty="0"/>
              <a:t> </a:t>
            </a:r>
            <a:r>
              <a:rPr lang="en-ID" sz="1600" dirty="0" err="1"/>
              <a:t>untuk</a:t>
            </a:r>
            <a:r>
              <a:rPr lang="en-ID" sz="1600" dirty="0"/>
              <a:t> </a:t>
            </a:r>
            <a:r>
              <a:rPr lang="en-ID" sz="1600" dirty="0" err="1"/>
              <a:t>menumbuhkan</a:t>
            </a:r>
            <a:r>
              <a:rPr lang="en-ID" sz="1600" dirty="0"/>
              <a:t> </a:t>
            </a:r>
            <a:r>
              <a:rPr lang="en-ID" sz="1600" dirty="0" err="1"/>
              <a:t>iklim</a:t>
            </a:r>
            <a:r>
              <a:rPr lang="en-ID" sz="1600" dirty="0"/>
              <a:t> </a:t>
            </a:r>
            <a:r>
              <a:rPr lang="en-ID" sz="1600" dirty="0" err="1"/>
              <a:t>investasi</a:t>
            </a:r>
            <a:r>
              <a:rPr lang="en-ID" sz="1600" dirty="0"/>
              <a:t> yang </a:t>
            </a:r>
            <a:r>
              <a:rPr lang="en-ID" sz="1600" dirty="0" err="1"/>
              <a:t>kondusif</a:t>
            </a:r>
            <a:r>
              <a:rPr lang="en-ID" sz="1600" dirty="0"/>
              <a:t> </a:t>
            </a:r>
            <a:r>
              <a:rPr lang="en-ID" sz="1600" dirty="0" err="1"/>
              <a:t>bagi</a:t>
            </a:r>
            <a:r>
              <a:rPr lang="en-ID" sz="1600" dirty="0"/>
              <a:t> </a:t>
            </a:r>
            <a:r>
              <a:rPr lang="en-ID" sz="1600" dirty="0" err="1"/>
              <a:t>industri</a:t>
            </a:r>
            <a:r>
              <a:rPr lang="en-ID" sz="1600" dirty="0"/>
              <a:t> </a:t>
            </a:r>
            <a:r>
              <a:rPr lang="en-ID" sz="1600" dirty="0" err="1"/>
              <a:t>migas</a:t>
            </a:r>
            <a:endParaRPr lang="en-ID" sz="1600" dirty="0"/>
          </a:p>
        </p:txBody>
      </p:sp>
      <mc:AlternateContent xmlns:mc="http://schemas.openxmlformats.org/markup-compatibility/2006" xmlns:a14="http://schemas.microsoft.com/office/drawing/2010/main">
        <mc:Choice Requires="a14">
          <p:graphicFrame>
            <p:nvGraphicFramePr>
              <p:cNvPr id="16" name="Table 28">
                <a:extLst>
                  <a:ext uri="{FF2B5EF4-FFF2-40B4-BE49-F238E27FC236}">
                    <a16:creationId xmlns:a16="http://schemas.microsoft.com/office/drawing/2014/main" id="{7EABF5A5-F987-4BD5-9DDE-5E08FF45ADC3}"/>
                  </a:ext>
                </a:extLst>
              </p:cNvPr>
              <p:cNvGraphicFramePr>
                <a:graphicFrameLocks noGrp="1"/>
              </p:cNvGraphicFramePr>
              <p:nvPr/>
            </p:nvGraphicFramePr>
            <p:xfrm>
              <a:off x="369870" y="1239463"/>
              <a:ext cx="11465959" cy="4165443"/>
            </p:xfrm>
            <a:graphic>
              <a:graphicData uri="http://schemas.openxmlformats.org/drawingml/2006/table">
                <a:tbl>
                  <a:tblPr firstRow="1" lastRow="1" bandRow="1">
                    <a:tableStyleId>{2D5ABB26-0587-4C30-8999-92F81FD0307C}</a:tableStyleId>
                  </a:tblPr>
                  <a:tblGrid>
                    <a:gridCol w="2640458">
                      <a:extLst>
                        <a:ext uri="{9D8B030D-6E8A-4147-A177-3AD203B41FA5}">
                          <a16:colId xmlns:a16="http://schemas.microsoft.com/office/drawing/2014/main" val="2802324090"/>
                        </a:ext>
                      </a:extLst>
                    </a:gridCol>
                    <a:gridCol w="698643">
                      <a:extLst>
                        <a:ext uri="{9D8B030D-6E8A-4147-A177-3AD203B41FA5}">
                          <a16:colId xmlns:a16="http://schemas.microsoft.com/office/drawing/2014/main" val="865818464"/>
                        </a:ext>
                      </a:extLst>
                    </a:gridCol>
                    <a:gridCol w="8126858">
                      <a:extLst>
                        <a:ext uri="{9D8B030D-6E8A-4147-A177-3AD203B41FA5}">
                          <a16:colId xmlns:a16="http://schemas.microsoft.com/office/drawing/2014/main" val="2732106951"/>
                        </a:ext>
                      </a:extLst>
                    </a:gridCol>
                  </a:tblGrid>
                  <a:tr h="419260">
                    <a:tc>
                      <a:txBody>
                        <a:bodyPr/>
                        <a:lstStyle/>
                        <a:p>
                          <a:pPr algn="ctr"/>
                          <a:r>
                            <a:rPr lang="en-US" sz="1600" b="1" dirty="0" err="1">
                              <a:solidFill>
                                <a:schemeClr val="bg1"/>
                              </a:solidFill>
                            </a:rPr>
                            <a:t>Indikator</a:t>
                          </a:r>
                          <a:r>
                            <a:rPr lang="en-US" sz="1600" b="1" dirty="0">
                              <a:solidFill>
                                <a:schemeClr val="bg1"/>
                              </a:solidFill>
                            </a:rPr>
                            <a:t> </a:t>
                          </a:r>
                          <a:r>
                            <a:rPr lang="en-US" sz="1600" b="1" dirty="0" err="1">
                              <a:solidFill>
                                <a:schemeClr val="bg1"/>
                              </a:solidFill>
                            </a:rPr>
                            <a:t>Penilaian</a:t>
                          </a:r>
                          <a:endParaRPr lang="en-ID" sz="1600" b="1" dirty="0">
                            <a:solidFill>
                              <a:schemeClr val="bg1"/>
                            </a:solidFill>
                          </a:endParaRPr>
                        </a:p>
                      </a:txBody>
                      <a:tcP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err="1">
                              <a:solidFill>
                                <a:schemeClr val="bg1"/>
                              </a:solidFill>
                            </a:rPr>
                            <a:t>Bobot</a:t>
                          </a:r>
                          <a:endParaRPr lang="en-ID" sz="16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a:solidFill>
                                <a:schemeClr val="bg1"/>
                              </a:solidFill>
                            </a:rPr>
                            <a:t>Formula </a:t>
                          </a:r>
                          <a:r>
                            <a:rPr lang="en-US" sz="1600" b="1" dirty="0" err="1">
                              <a:solidFill>
                                <a:schemeClr val="bg1"/>
                              </a:solidFill>
                            </a:rPr>
                            <a:t>Perhitungan</a:t>
                          </a:r>
                          <a:endParaRPr lang="en-ID" sz="16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370840">
                    <a:tc>
                      <a:txBody>
                        <a:bodyPr/>
                        <a:lstStyle/>
                        <a:p>
                          <a:r>
                            <a:rPr lang="en-US" sz="1400" kern="1200" dirty="0" err="1">
                              <a:solidFill>
                                <a:schemeClr val="tx1"/>
                              </a:solidFill>
                              <a:latin typeface="+mn-lt"/>
                              <a:ea typeface="+mn-ea"/>
                              <a:cs typeface="+mn-cs"/>
                            </a:rPr>
                            <a:t>Deviasi</a:t>
                          </a:r>
                          <a:r>
                            <a:rPr lang="en-US" sz="1400" kern="1200" dirty="0">
                              <a:solidFill>
                                <a:schemeClr val="tx1"/>
                              </a:solidFill>
                              <a:latin typeface="+mn-lt"/>
                              <a:ea typeface="+mn-ea"/>
                              <a:cs typeface="+mn-cs"/>
                            </a:rPr>
                            <a:t> Harga </a:t>
                          </a:r>
                          <a:r>
                            <a:rPr lang="en-US" sz="1400" kern="1200" dirty="0" err="1">
                              <a:solidFill>
                                <a:schemeClr val="tx1"/>
                              </a:solidFill>
                              <a:latin typeface="+mn-lt"/>
                              <a:ea typeface="+mn-ea"/>
                              <a:cs typeface="+mn-cs"/>
                            </a:rPr>
                            <a:t>Harga</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Minyak</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Mentah</a:t>
                          </a:r>
                          <a:r>
                            <a:rPr lang="en-US" sz="1400" kern="1200" dirty="0">
                              <a:solidFill>
                                <a:schemeClr val="tx1"/>
                              </a:solidFill>
                              <a:latin typeface="+mn-lt"/>
                              <a:ea typeface="+mn-ea"/>
                              <a:cs typeface="+mn-cs"/>
                            </a:rPr>
                            <a:t> Indonesia  </a:t>
                          </a:r>
                          <a14:m>
                            <m:oMath xmlns:m="http://schemas.openxmlformats.org/officeDocument/2006/math">
                              <m:r>
                                <a:rPr lang="en-US" sz="1400" kern="1200" smtClean="0">
                                  <a:solidFill>
                                    <a:schemeClr val="tx1"/>
                                  </a:solidFill>
                                  <a:latin typeface="Cambria Math" panose="02040503050406030204" pitchFamily="18" charset="0"/>
                                  <a:ea typeface="+mn-ea"/>
                                  <a:cs typeface="+mn-cs"/>
                                </a:rPr>
                                <m:t>(</m:t>
                              </m:r>
                              <m:r>
                                <a:rPr lang="en-US" sz="1400" kern="1200" smtClean="0">
                                  <a:solidFill>
                                    <a:schemeClr val="tx1"/>
                                  </a:solidFill>
                                  <a:latin typeface="Cambria Math" panose="02040503050406030204" pitchFamily="18" charset="0"/>
                                  <a:ea typeface="+mn-ea"/>
                                  <a:cs typeface="+mn-cs"/>
                                </a:rPr>
                                <m:t>𝐼</m:t>
                              </m:r>
                              <m:sSub>
                                <m:sSubPr>
                                  <m:ctrlPr>
                                    <a:rPr lang="en-US" sz="1400" i="1" kern="1200">
                                      <a:solidFill>
                                        <a:schemeClr val="tx1"/>
                                      </a:solidFill>
                                      <a:latin typeface="Cambria Math" panose="02040503050406030204" pitchFamily="18" charset="0"/>
                                      <a:ea typeface="+mn-ea"/>
                                      <a:cs typeface="+mn-cs"/>
                                    </a:rPr>
                                  </m:ctrlPr>
                                </m:sSubPr>
                                <m:e>
                                  <m:r>
                                    <a:rPr lang="en-US" sz="1400" kern="1200">
                                      <a:solidFill>
                                        <a:schemeClr val="tx1"/>
                                      </a:solidFill>
                                      <a:latin typeface="Cambria Math" panose="02040503050406030204" pitchFamily="18" charset="0"/>
                                      <a:ea typeface="+mn-ea"/>
                                      <a:cs typeface="+mn-cs"/>
                                    </a:rPr>
                                    <m:t>𝑃</m:t>
                                  </m:r>
                                </m:e>
                                <m:sub>
                                  <m:r>
                                    <a:rPr lang="en-US" sz="1400" kern="1200">
                                      <a:solidFill>
                                        <a:schemeClr val="tx1"/>
                                      </a:solidFill>
                                      <a:latin typeface="Cambria Math" panose="02040503050406030204" pitchFamily="18" charset="0"/>
                                      <a:ea typeface="+mn-ea"/>
                                      <a:cs typeface="+mn-cs"/>
                                    </a:rPr>
                                    <m:t>1</m:t>
                                  </m:r>
                                </m:sub>
                              </m:sSub>
                            </m:oMath>
                          </a14:m>
                          <a:r>
                            <a:rPr lang="en-US" sz="1400" kern="1200" dirty="0">
                              <a:solidFill>
                                <a:schemeClr val="tx1"/>
                              </a:solidFill>
                              <a:latin typeface="+mn-lt"/>
                              <a:ea typeface="+mn-ea"/>
                              <a:cs typeface="+mn-cs"/>
                            </a:rPr>
                            <a:t> )</a:t>
                          </a:r>
                          <a:endParaRPr lang="en-ID" sz="1400" kern="1200" dirty="0">
                            <a:solidFill>
                              <a:schemeClr val="tx1"/>
                            </a:solidFill>
                            <a:latin typeface="+mn-lt"/>
                            <a:ea typeface="+mn-ea"/>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100" b="0" i="1" smtClean="0">
                                        <a:solidFill>
                                          <a:schemeClr val="tx1"/>
                                        </a:solidFill>
                                        <a:effectLst/>
                                        <a:latin typeface="Cambria Math" panose="02040503050406030204" pitchFamily="18" charset="0"/>
                                        <a:ea typeface="+mn-ea"/>
                                        <a:cs typeface="+mn-cs"/>
                                      </a:rPr>
                                    </m:ctrlPr>
                                  </m:dPr>
                                  <m:e>
                                    <m:r>
                                      <a:rPr lang="en-US" sz="1100" b="0" i="1">
                                        <a:solidFill>
                                          <a:schemeClr val="tx1"/>
                                        </a:solidFill>
                                        <a:effectLst/>
                                        <a:latin typeface="Cambria Math" panose="02040503050406030204" pitchFamily="18" charset="0"/>
                                        <a:ea typeface="+mn-ea"/>
                                        <a:cs typeface="+mn-cs"/>
                                      </a:rPr>
                                      <m:t> </m:t>
                                    </m:r>
                                    <m:f>
                                      <m:fPr>
                                        <m:ctrlPr>
                                          <a:rPr lang="en-US" sz="1100" b="0" i="1">
                                            <a:solidFill>
                                              <a:schemeClr val="tx1"/>
                                            </a:solidFill>
                                            <a:effectLst/>
                                            <a:latin typeface="Cambria Math" panose="02040503050406030204" pitchFamily="18" charset="0"/>
                                            <a:ea typeface="+mn-ea"/>
                                            <a:cs typeface="+mn-cs"/>
                                          </a:rPr>
                                        </m:ctrlPr>
                                      </m:fPr>
                                      <m:num>
                                        <m:r>
                                          <a:rPr lang="en-US" sz="1100" b="0" i="1">
                                            <a:solidFill>
                                              <a:schemeClr val="tx1"/>
                                            </a:solidFill>
                                            <a:effectLst/>
                                            <a:latin typeface="Cambria Math" panose="02040503050406030204" pitchFamily="18" charset="0"/>
                                            <a:ea typeface="+mn-ea"/>
                                            <a:cs typeface="+mn-cs"/>
                                          </a:rPr>
                                          <m:t>h𝑎𝑟𝑔𝑎</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𝑏𝑒𝑟𝑑𝑎𝑠𝑎𝑟𝑘𝑎𝑛</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𝑠𝑢𝑟𝑎𝑡</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𝑝𝑒𝑛𝑒𝑡𝑎𝑝𝑎𝑛</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𝑀𝑒𝑛𝑡𝑒𝑟𝑖</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𝐸𝑆𝐷𝑀</m:t>
                                        </m:r>
                                        <m:r>
                                          <a:rPr lang="en-US" sz="1100" b="0" i="1">
                                            <a:solidFill>
                                              <a:schemeClr val="tx1"/>
                                            </a:solidFill>
                                            <a:effectLst/>
                                            <a:latin typeface="Cambria Math" panose="02040503050406030204" pitchFamily="18" charset="0"/>
                                            <a:ea typeface="+mn-ea"/>
                                            <a:cs typeface="+mn-cs"/>
                                          </a:rPr>
                                          <m:t> − </m:t>
                                        </m:r>
                                        <m:r>
                                          <a:rPr lang="en-US" sz="1100" b="0" i="1">
                                            <a:solidFill>
                                              <a:schemeClr val="tx1"/>
                                            </a:solidFill>
                                            <a:effectLst/>
                                            <a:latin typeface="Cambria Math" panose="02040503050406030204" pitchFamily="18" charset="0"/>
                                            <a:ea typeface="+mn-ea"/>
                                            <a:cs typeface="+mn-cs"/>
                                          </a:rPr>
                                          <m:t>h𝑎𝑟𝑔𝑎</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𝑏𝑒𝑟𝑑𝑎𝑠𝑎𝑟𝑘𝑎𝑛</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𝑎𝑠𝑢𝑚𝑠𝑖</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𝑚𝑎𝑘𝑟𝑜</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𝐴𝑃𝐵𝑁</m:t>
                                        </m:r>
                                      </m:num>
                                      <m:den>
                                        <m:r>
                                          <a:rPr lang="en-US" sz="1100" b="0" i="1">
                                            <a:solidFill>
                                              <a:schemeClr val="tx1"/>
                                            </a:solidFill>
                                            <a:effectLst/>
                                            <a:latin typeface="Cambria Math" panose="02040503050406030204" pitchFamily="18" charset="0"/>
                                            <a:ea typeface="+mn-ea"/>
                                            <a:cs typeface="+mn-cs"/>
                                          </a:rPr>
                                          <m:t>h𝑎𝑟𝑔𝑎</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𝑏𝑒𝑟𝑑𝑎𝑠𝑎𝑟𝑘𝑎𝑛</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𝑎𝑠𝑢𝑚𝑠𝑖</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𝑚𝑎𝑘𝑟𝑜</m:t>
                                        </m:r>
                                        <m:r>
                                          <a:rPr lang="en-US" sz="1100" b="0" i="1">
                                            <a:solidFill>
                                              <a:schemeClr val="tx1"/>
                                            </a:solidFill>
                                            <a:effectLst/>
                                            <a:latin typeface="Cambria Math" panose="02040503050406030204" pitchFamily="18" charset="0"/>
                                            <a:ea typeface="+mn-ea"/>
                                            <a:cs typeface="+mn-cs"/>
                                          </a:rPr>
                                          <m:t> </m:t>
                                        </m:r>
                                        <m:r>
                                          <a:rPr lang="en-US" sz="1100" b="0" i="1">
                                            <a:solidFill>
                                              <a:schemeClr val="tx1"/>
                                            </a:solidFill>
                                            <a:effectLst/>
                                            <a:latin typeface="Cambria Math" panose="02040503050406030204" pitchFamily="18" charset="0"/>
                                            <a:ea typeface="+mn-ea"/>
                                            <a:cs typeface="+mn-cs"/>
                                          </a:rPr>
                                          <m:t>𝐴𝑃𝐵𝑁</m:t>
                                        </m:r>
                                      </m:den>
                                    </m:f>
                                  </m:e>
                                </m:d>
                                <m:r>
                                  <a:rPr lang="en-US" sz="1100" b="0" i="1">
                                    <a:solidFill>
                                      <a:schemeClr val="tx1"/>
                                    </a:solidFill>
                                    <a:effectLst/>
                                    <a:latin typeface="Cambria Math" panose="02040503050406030204" pitchFamily="18" charset="0"/>
                                    <a:ea typeface="+mn-ea"/>
                                    <a:cs typeface="+mn-cs"/>
                                  </a:rPr>
                                  <m:t>𝑥</m:t>
                                </m:r>
                                <m:r>
                                  <a:rPr lang="en-US" sz="1100" b="0" i="1">
                                    <a:solidFill>
                                      <a:schemeClr val="tx1"/>
                                    </a:solidFill>
                                    <a:effectLst/>
                                    <a:latin typeface="Cambria Math" panose="02040503050406030204" pitchFamily="18" charset="0"/>
                                    <a:ea typeface="+mn-ea"/>
                                    <a:cs typeface="+mn-cs"/>
                                  </a:rPr>
                                  <m:t> 100%</m:t>
                                </m:r>
                              </m:oMath>
                            </m:oMathPara>
                          </a14:m>
                          <a:endParaRPr lang="en-US" sz="1400" b="1" dirty="0">
                            <a:solidFill>
                              <a:srgbClr val="C00000"/>
                            </a:solidFill>
                          </a:endParaRP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47335681"/>
                      </a:ext>
                    </a:extLst>
                  </a:tr>
                  <a:tr h="303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Deviasi</a:t>
                          </a:r>
                          <a:r>
                            <a:rPr lang="en-US" sz="1400" dirty="0"/>
                            <a:t> Harga </a:t>
                          </a:r>
                          <a:r>
                            <a:rPr lang="en-US" sz="1400" dirty="0" err="1"/>
                            <a:t>Jual</a:t>
                          </a:r>
                          <a:r>
                            <a:rPr lang="en-US" sz="1400" dirty="0"/>
                            <a:t> </a:t>
                          </a:r>
                          <a:r>
                            <a:rPr lang="en-US" sz="1400" dirty="0" err="1"/>
                            <a:t>Eceran</a:t>
                          </a:r>
                          <a:r>
                            <a:rPr lang="en-US" sz="1400" dirty="0"/>
                            <a:t> BBM dan LPG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smtClean="0">
                                      <a:solidFill>
                                        <a:schemeClr val="tx1"/>
                                      </a:solidFill>
                                      <a:effectLst/>
                                      <a:latin typeface="Cambria Math" panose="02040503050406030204" pitchFamily="18" charset="0"/>
                                      <a:ea typeface="Cambria Math" panose="02040503050406030204" pitchFamily="18" charset="0"/>
                                      <a:cs typeface="+mn-cs"/>
                                    </a:rPr>
                                    <m:t>2</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p>
                        <a:p>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ea typeface="Cambria Math" panose="02040503050406030204" pitchFamily="18" charset="0"/>
                                  </a:rPr>
                                  <m:t> </m:t>
                                </m:r>
                                <m:sSub>
                                  <m:sSubPr>
                                    <m:ctrlPr>
                                      <a:rPr lang="en-US" sz="1200" b="0" i="1">
                                        <a:solidFill>
                                          <a:schemeClr val="tx1"/>
                                        </a:solidFill>
                                        <a:effectLst/>
                                        <a:latin typeface="Cambria Math" panose="02040503050406030204" pitchFamily="18" charset="0"/>
                                        <a:ea typeface="Cambria Math" panose="02040503050406030204" pitchFamily="18" charset="0"/>
                                        <a:cs typeface="+mn-cs"/>
                                      </a:rPr>
                                    </m:ctrlPr>
                                  </m:sSubPr>
                                  <m:e>
                                    <m:f>
                                      <m:fPr>
                                        <m:ctrlPr>
                                          <a:rPr lang="en-US" sz="1200" b="0" i="1">
                                            <a:solidFill>
                                              <a:schemeClr val="tx1"/>
                                            </a:solidFill>
                                            <a:effectLst/>
                                            <a:latin typeface="Cambria Math" panose="02040503050406030204" pitchFamily="18" charset="0"/>
                                            <a:ea typeface="Cambria Math" panose="02040503050406030204" pitchFamily="18" charset="0"/>
                                            <a:cs typeface="+mn-cs"/>
                                          </a:rPr>
                                        </m:ctrlPr>
                                      </m:fPr>
                                      <m:num>
                                        <m:r>
                                          <a:rPr lang="en-US" sz="1200" b="0" i="1">
                                            <a:solidFill>
                                              <a:schemeClr val="tx1"/>
                                            </a:solidFill>
                                            <a:effectLst/>
                                            <a:latin typeface="Cambria Math" panose="02040503050406030204" pitchFamily="18" charset="0"/>
                                            <a:ea typeface="Cambria Math" panose="02040503050406030204" pitchFamily="18" charset="0"/>
                                            <a:cs typeface="+mn-cs"/>
                                          </a:rPr>
                                          <m:t>1</m:t>
                                        </m:r>
                                      </m:num>
                                      <m:den>
                                        <m:r>
                                          <a:rPr lang="en-US" sz="1200" b="0" i="1">
                                            <a:solidFill>
                                              <a:schemeClr val="tx1"/>
                                            </a:solidFill>
                                            <a:effectLst/>
                                            <a:latin typeface="Cambria Math" panose="02040503050406030204" pitchFamily="18" charset="0"/>
                                            <a:ea typeface="Cambria Math" panose="02040503050406030204" pitchFamily="18" charset="0"/>
                                            <a:cs typeface="+mn-cs"/>
                                          </a:rPr>
                                          <m:t>2</m:t>
                                        </m:r>
                                      </m:den>
                                    </m:f>
                                    <m:r>
                                      <a:rPr lang="en-US" sz="1200" b="0" i="1">
                                        <a:solidFill>
                                          <a:schemeClr val="tx1"/>
                                        </a:solidFill>
                                        <a:effectLst/>
                                        <a:latin typeface="Cambria Math" panose="02040503050406030204" pitchFamily="18" charset="0"/>
                                        <a:ea typeface="Cambria Math" panose="02040503050406030204" pitchFamily="18" charset="0"/>
                                        <a:cs typeface="+mn-cs"/>
                                      </a:rPr>
                                      <m:t> (</m:t>
                                    </m:r>
                                    <m:r>
                                      <a:rPr lang="en-US" sz="1200" b="0" i="1">
                                        <a:solidFill>
                                          <a:schemeClr val="tx1"/>
                                        </a:solidFill>
                                        <a:effectLst/>
                                        <a:latin typeface="Cambria Math" panose="02040503050406030204" pitchFamily="18" charset="0"/>
                                        <a:ea typeface="Cambria Math" panose="02040503050406030204" pitchFamily="18" charset="0"/>
                                        <a:cs typeface="+mn-cs"/>
                                      </a:rPr>
                                      <m:t>𝑃</m:t>
                                    </m:r>
                                  </m:e>
                                  <m:sub>
                                    <m:r>
                                      <a:rPr lang="en-US" sz="1200" b="0" i="1">
                                        <a:solidFill>
                                          <a:schemeClr val="tx1"/>
                                        </a:solidFill>
                                        <a:effectLst/>
                                        <a:latin typeface="Cambria Math" panose="02040503050406030204" pitchFamily="18" charset="0"/>
                                        <a:ea typeface="Cambria Math" panose="02040503050406030204" pitchFamily="18" charset="0"/>
                                        <a:cs typeface="+mn-cs"/>
                                      </a:rPr>
                                      <m:t>1</m:t>
                                    </m:r>
                                  </m:sub>
                                </m:sSub>
                                <m:r>
                                  <a:rPr lang="en-US" sz="1200" b="0" i="1">
                                    <a:latin typeface="Cambria Math" panose="02040503050406030204" pitchFamily="18" charset="0"/>
                                    <a:ea typeface="Cambria Math" panose="02040503050406030204" pitchFamily="18" charset="0"/>
                                  </a:rPr>
                                  <m:t>+ </m:t>
                                </m:r>
                                <m:sSub>
                                  <m:sSubPr>
                                    <m:ctrlPr>
                                      <a:rPr lang="en-US" sz="1200" b="0" i="1">
                                        <a:solidFill>
                                          <a:schemeClr val="tx1"/>
                                        </a:solidFill>
                                        <a:effectLst/>
                                        <a:latin typeface="Cambria Math" panose="02040503050406030204" pitchFamily="18" charset="0"/>
                                        <a:ea typeface="Cambria Math" panose="02040503050406030204" pitchFamily="18" charset="0"/>
                                        <a:cs typeface="+mn-cs"/>
                                      </a:rPr>
                                    </m:ctrlPr>
                                  </m:sSubPr>
                                  <m:e>
                                    <m:r>
                                      <a:rPr lang="en-US" sz="1200" b="0" i="1">
                                        <a:solidFill>
                                          <a:schemeClr val="tx1"/>
                                        </a:solidFill>
                                        <a:effectLst/>
                                        <a:latin typeface="Cambria Math" panose="02040503050406030204" pitchFamily="18" charset="0"/>
                                        <a:ea typeface="Cambria Math" panose="02040503050406030204" pitchFamily="18" charset="0"/>
                                        <a:cs typeface="+mn-cs"/>
                                      </a:rPr>
                                      <m:t>𝑃</m:t>
                                    </m:r>
                                  </m:e>
                                  <m:sub>
                                    <m:r>
                                      <a:rPr lang="en-US" sz="1200" b="0" i="1">
                                        <a:solidFill>
                                          <a:schemeClr val="tx1"/>
                                        </a:solidFill>
                                        <a:effectLst/>
                                        <a:latin typeface="Cambria Math" panose="02040503050406030204" pitchFamily="18" charset="0"/>
                                        <a:ea typeface="Cambria Math" panose="02040503050406030204" pitchFamily="18" charset="0"/>
                                        <a:cs typeface="+mn-cs"/>
                                      </a:rPr>
                                      <m:t>2</m:t>
                                    </m:r>
                                  </m:sub>
                                </m:sSub>
                                <m:r>
                                  <a:rPr lang="en-US" sz="1200" b="0" i="1">
                                    <a:solidFill>
                                      <a:schemeClr val="tx1"/>
                                    </a:solidFill>
                                    <a:effectLst/>
                                    <a:latin typeface="Cambria Math" panose="02040503050406030204" pitchFamily="18" charset="0"/>
                                    <a:ea typeface="Cambria Math" panose="02040503050406030204" pitchFamily="18" charset="0"/>
                                    <a:cs typeface="+mn-cs"/>
                                  </a:rPr>
                                  <m:t>) </m:t>
                                </m:r>
                              </m:oMath>
                            </m:oMathPara>
                          </a14:m>
                          <a:endParaRPr lang="en-US" sz="1200" baseline="0" dirty="0">
                            <a:effectLst/>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400" b="0" i="1" smtClean="0">
                                  <a:latin typeface="Cambria Math" panose="02040503050406030204" pitchFamily="18" charset="0"/>
                                </a:rPr>
                                <m:t>                   </m:t>
                              </m:r>
                              <m:r>
                                <a:rPr lang="en-US" sz="1400" b="0" i="1" smtClean="0">
                                  <a:latin typeface="Cambria Math" panose="02040503050406030204" pitchFamily="18" charset="0"/>
                                </a:rPr>
                                <m:t>𝑃</m:t>
                              </m:r>
                              <m:r>
                                <a:rPr lang="en-US" sz="1400" b="0" i="1" baseline="-25000">
                                  <a:latin typeface="Cambria Math" panose="02040503050406030204" pitchFamily="18" charset="0"/>
                                </a:rPr>
                                <m:t>1</m:t>
                              </m:r>
                              <m:r>
                                <a:rPr lang="en-US" sz="1400" b="0" i="1">
                                  <a:latin typeface="Cambria Math" panose="02040503050406030204" pitchFamily="18" charset="0"/>
                                </a:rPr>
                                <m:t>= </m:t>
                              </m:r>
                              <m:d>
                                <m:dPr>
                                  <m:begChr m:val="|"/>
                                  <m:endChr m:val="|"/>
                                  <m:ctrlPr>
                                    <a:rPr lang="en-US" sz="1400" b="0" i="1">
                                      <a:latin typeface="Cambria Math" panose="02040503050406030204" pitchFamily="18" charset="0"/>
                                    </a:rPr>
                                  </m:ctrlPr>
                                </m:dPr>
                                <m:e>
                                  <m:f>
                                    <m:fPr>
                                      <m:ctrlPr>
                                        <a:rPr lang="en-US" sz="1400" i="1">
                                          <a:solidFill>
                                            <a:schemeClr val="tx1"/>
                                          </a:solidFill>
                                          <a:effectLst/>
                                          <a:latin typeface="Cambria Math" panose="02040503050406030204" pitchFamily="18" charset="0"/>
                                          <a:ea typeface="+mn-ea"/>
                                          <a:cs typeface="+mn-cs"/>
                                        </a:rPr>
                                      </m:ctrlPr>
                                    </m:fPr>
                                    <m:num>
                                      <m:r>
                                        <a:rPr lang="en-US" sz="1400" b="0" i="1">
                                          <a:solidFill>
                                            <a:schemeClr val="tx1"/>
                                          </a:solidFill>
                                          <a:effectLst/>
                                          <a:latin typeface="Cambria Math" panose="02040503050406030204" pitchFamily="18" charset="0"/>
                                          <a:ea typeface="+mn-ea"/>
                                          <a:cs typeface="+mn-cs"/>
                                        </a:rPr>
                                        <m:t>𝐴</m:t>
                                      </m:r>
                                      <m:r>
                                        <a:rPr lang="en-US" sz="1400" b="0" i="1">
                                          <a:solidFill>
                                            <a:schemeClr val="tx1"/>
                                          </a:solidFill>
                                          <a:effectLst/>
                                          <a:latin typeface="Cambria Math" panose="02040503050406030204" pitchFamily="18" charset="0"/>
                                          <a:ea typeface="+mn-ea"/>
                                          <a:cs typeface="+mn-cs"/>
                                        </a:rPr>
                                        <m:t> </m:t>
                                      </m:r>
                                      <m:r>
                                        <a:rPr lang="en-US" sz="1400" b="0" i="0">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𝐵</m:t>
                                      </m:r>
                                      <m:r>
                                        <a:rPr lang="en-US" sz="1400" b="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𝐶</m:t>
                                      </m:r>
                                      <m:r>
                                        <a:rPr lang="en-US" sz="1400" b="0" i="1">
                                          <a:solidFill>
                                            <a:schemeClr val="tx1"/>
                                          </a:solidFill>
                                          <a:effectLst/>
                                          <a:latin typeface="Cambria Math" panose="02040503050406030204" pitchFamily="18" charset="0"/>
                                          <a:ea typeface="+mn-ea"/>
                                          <a:cs typeface="+mn-cs"/>
                                        </a:rPr>
                                        <m:t> </m:t>
                                      </m:r>
                                    </m:num>
                                    <m:den>
                                      <m:r>
                                        <a:rPr lang="en-US" sz="1400" b="0" i="1">
                                          <a:solidFill>
                                            <a:schemeClr val="tx1"/>
                                          </a:solidFill>
                                          <a:effectLst/>
                                          <a:latin typeface="Cambria Math" panose="02040503050406030204" pitchFamily="18" charset="0"/>
                                          <a:ea typeface="+mn-ea"/>
                                          <a:cs typeface="+mn-cs"/>
                                        </a:rPr>
                                        <m:t>𝐴</m:t>
                                      </m:r>
                                    </m:den>
                                  </m:f>
                                </m:e>
                              </m:d>
                              <m:r>
                                <a:rPr lang="en-US" sz="1400" b="0" i="1">
                                  <a:effectLst/>
                                  <a:latin typeface="Cambria Math" panose="02040503050406030204" pitchFamily="18" charset="0"/>
                                </a:rPr>
                                <m:t>𝑥</m:t>
                              </m:r>
                              <m:r>
                                <a:rPr lang="en-US" sz="1400" b="0" i="1">
                                  <a:effectLst/>
                                  <a:latin typeface="Cambria Math" panose="02040503050406030204" pitchFamily="18" charset="0"/>
                                </a:rPr>
                                <m:t> 100%</m:t>
                              </m:r>
                            </m:oMath>
                          </a14:m>
                          <a:r>
                            <a:rPr lang="en-US" sz="1400" dirty="0">
                              <a:effectLst/>
                            </a:rPr>
                            <a:t> ,                                                         </a:t>
                          </a:r>
                          <a:r>
                            <a:rPr lang="en-US" sz="1400" baseline="0" dirty="0">
                              <a:effectLst/>
                            </a:rPr>
                            <a:t> </a:t>
                          </a:r>
                          <a:r>
                            <a:rPr lang="en-US" sz="1400" dirty="0">
                              <a:effectLst/>
                            </a:rPr>
                            <a:t> </a:t>
                          </a:r>
                          <a14:m>
                            <m:oMath xmlns:m="http://schemas.openxmlformats.org/officeDocument/2006/math">
                              <m:r>
                                <a:rPr lang="en-US" sz="1400" b="0" i="1" smtClean="0">
                                  <a:latin typeface="Cambria Math" panose="02040503050406030204" pitchFamily="18" charset="0"/>
                                </a:rPr>
                                <m:t>𝑃</m:t>
                              </m:r>
                              <m:r>
                                <a:rPr lang="en-US" sz="1400" b="0" i="1" baseline="-25000">
                                  <a:latin typeface="Cambria Math" panose="02040503050406030204" pitchFamily="18" charset="0"/>
                                </a:rPr>
                                <m:t>2</m:t>
                              </m:r>
                              <m:r>
                                <a:rPr lang="en-US" sz="1400" b="0" i="1">
                                  <a:latin typeface="Cambria Math" panose="02040503050406030204" pitchFamily="18" charset="0"/>
                                </a:rPr>
                                <m:t>= </m:t>
                              </m:r>
                              <m:d>
                                <m:dPr>
                                  <m:begChr m:val="|"/>
                                  <m:endChr m:val="|"/>
                                  <m:ctrlPr>
                                    <a:rPr lang="en-US" sz="1400" b="0" i="1">
                                      <a:latin typeface="Cambria Math" panose="02040503050406030204" pitchFamily="18" charset="0"/>
                                    </a:rPr>
                                  </m:ctrlPr>
                                </m:dPr>
                                <m:e>
                                  <m:f>
                                    <m:fPr>
                                      <m:ctrlPr>
                                        <a:rPr lang="en-US" sz="1400" i="1">
                                          <a:solidFill>
                                            <a:schemeClr val="tx1"/>
                                          </a:solidFill>
                                          <a:effectLst/>
                                          <a:latin typeface="Cambria Math" panose="02040503050406030204" pitchFamily="18" charset="0"/>
                                          <a:ea typeface="+mn-ea"/>
                                          <a:cs typeface="+mn-cs"/>
                                        </a:rPr>
                                      </m:ctrlPr>
                                    </m:fPr>
                                    <m:num>
                                      <m:r>
                                        <a:rPr lang="en-US" sz="1400" b="0" i="1">
                                          <a:solidFill>
                                            <a:schemeClr val="tx1"/>
                                          </a:solidFill>
                                          <a:effectLst/>
                                          <a:latin typeface="Cambria Math" panose="02040503050406030204" pitchFamily="18" charset="0"/>
                                          <a:ea typeface="+mn-ea"/>
                                          <a:cs typeface="+mn-cs"/>
                                        </a:rPr>
                                        <m:t>𝐷</m:t>
                                      </m:r>
                                      <m:r>
                                        <a:rPr lang="en-US" sz="1400" b="0" i="1">
                                          <a:solidFill>
                                            <a:schemeClr val="tx1"/>
                                          </a:solidFill>
                                          <a:effectLst/>
                                          <a:latin typeface="Cambria Math" panose="02040503050406030204" pitchFamily="18" charset="0"/>
                                          <a:ea typeface="+mn-ea"/>
                                          <a:cs typeface="+mn-cs"/>
                                        </a:rPr>
                                        <m:t> </m:t>
                                      </m:r>
                                      <m:r>
                                        <a:rPr lang="en-US" sz="1400" b="0" i="0">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m:t>
                                      </m:r>
                                      <m:r>
                                        <a:rPr lang="en-US" sz="1400" b="0" i="1">
                                          <a:solidFill>
                                            <a:schemeClr val="tx1"/>
                                          </a:solidFill>
                                          <a:effectLst/>
                                          <a:latin typeface="Cambria Math" panose="02040503050406030204" pitchFamily="18" charset="0"/>
                                          <a:ea typeface="+mn-ea"/>
                                          <a:cs typeface="+mn-cs"/>
                                        </a:rPr>
                                        <m:t>𝐸</m:t>
                                      </m:r>
                                      <m:r>
                                        <a:rPr lang="en-US" sz="1400" b="0" i="1">
                                          <a:solidFill>
                                            <a:schemeClr val="tx1"/>
                                          </a:solidFill>
                                          <a:effectLst/>
                                          <a:latin typeface="Cambria Math" panose="02040503050406030204" pitchFamily="18" charset="0"/>
                                          <a:ea typeface="+mn-ea"/>
                                          <a:cs typeface="+mn-cs"/>
                                        </a:rPr>
                                        <m:t>+ </m:t>
                                      </m:r>
                                      <m:r>
                                        <a:rPr lang="en-US" sz="1400" b="0" i="1">
                                          <a:solidFill>
                                            <a:schemeClr val="tx1"/>
                                          </a:solidFill>
                                          <a:effectLst/>
                                          <a:latin typeface="Cambria Math" panose="02040503050406030204" pitchFamily="18" charset="0"/>
                                          <a:ea typeface="+mn-ea"/>
                                          <a:cs typeface="+mn-cs"/>
                                        </a:rPr>
                                        <m:t>𝐹</m:t>
                                      </m:r>
                                      <m:r>
                                        <a:rPr lang="en-US" sz="1400" b="0" i="1">
                                          <a:solidFill>
                                            <a:schemeClr val="tx1"/>
                                          </a:solidFill>
                                          <a:effectLst/>
                                          <a:latin typeface="Cambria Math" panose="02040503050406030204" pitchFamily="18" charset="0"/>
                                          <a:ea typeface="+mn-ea"/>
                                          <a:cs typeface="+mn-cs"/>
                                        </a:rPr>
                                        <m:t> +</m:t>
                                      </m:r>
                                      <m:r>
                                        <a:rPr lang="en-US" sz="1400" b="0" i="1">
                                          <a:solidFill>
                                            <a:schemeClr val="tx1"/>
                                          </a:solidFill>
                                          <a:effectLst/>
                                          <a:latin typeface="Cambria Math" panose="02040503050406030204" pitchFamily="18" charset="0"/>
                                          <a:ea typeface="+mn-ea"/>
                                          <a:cs typeface="+mn-cs"/>
                                        </a:rPr>
                                        <m:t>𝐺</m:t>
                                      </m:r>
                                      <m:r>
                                        <a:rPr lang="en-US" sz="1400" b="0" i="1">
                                          <a:solidFill>
                                            <a:schemeClr val="tx1"/>
                                          </a:solidFill>
                                          <a:effectLst/>
                                          <a:latin typeface="Cambria Math" panose="02040503050406030204" pitchFamily="18" charset="0"/>
                                          <a:ea typeface="+mn-ea"/>
                                          <a:cs typeface="+mn-cs"/>
                                        </a:rPr>
                                        <m:t>) ±</m:t>
                                      </m:r>
                                      <m:r>
                                        <a:rPr lang="en-US" sz="1400" b="0" i="1">
                                          <a:solidFill>
                                            <a:schemeClr val="tx1"/>
                                          </a:solidFill>
                                          <a:effectLst/>
                                          <a:latin typeface="Cambria Math" panose="02040503050406030204" pitchFamily="18" charset="0"/>
                                          <a:ea typeface="+mn-ea"/>
                                          <a:cs typeface="+mn-cs"/>
                                        </a:rPr>
                                        <m:t>𝐻</m:t>
                                      </m:r>
                                      <m:r>
                                        <a:rPr lang="en-US" sz="1400" b="0" i="1">
                                          <a:solidFill>
                                            <a:schemeClr val="tx1"/>
                                          </a:solidFill>
                                          <a:effectLst/>
                                          <a:latin typeface="Cambria Math" panose="02040503050406030204" pitchFamily="18" charset="0"/>
                                          <a:ea typeface="+mn-ea"/>
                                          <a:cs typeface="+mn-cs"/>
                                        </a:rPr>
                                        <m:t> </m:t>
                                      </m:r>
                                    </m:num>
                                    <m:den>
                                      <m:r>
                                        <a:rPr lang="en-US" sz="1400" b="0" i="1">
                                          <a:solidFill>
                                            <a:schemeClr val="tx1"/>
                                          </a:solidFill>
                                          <a:effectLst/>
                                          <a:latin typeface="Cambria Math" panose="02040503050406030204" pitchFamily="18" charset="0"/>
                                          <a:ea typeface="+mn-ea"/>
                                          <a:cs typeface="+mn-cs"/>
                                        </a:rPr>
                                        <m:t>𝐷</m:t>
                                      </m:r>
                                    </m:den>
                                  </m:f>
                                </m:e>
                              </m:d>
                              <m:r>
                                <a:rPr lang="en-US" sz="1400" b="0" i="1">
                                  <a:effectLst/>
                                  <a:latin typeface="Cambria Math" panose="02040503050406030204" pitchFamily="18" charset="0"/>
                                </a:rPr>
                                <m:t>𝑥</m:t>
                              </m:r>
                              <m:r>
                                <a:rPr lang="en-US" sz="1400" b="0" i="1">
                                  <a:effectLst/>
                                  <a:latin typeface="Cambria Math" panose="02040503050406030204" pitchFamily="18" charset="0"/>
                                </a:rPr>
                                <m:t> 100%</m:t>
                              </m:r>
                            </m:oMath>
                          </a14:m>
                          <a:endParaRPr lang="en-US"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effectLst/>
                          </a:endParaRPr>
                        </a:p>
                        <a:p>
                          <a:endParaRPr lang="en-US" sz="1000" baseline="0" dirty="0">
                            <a:effectLst/>
                            <a:latin typeface="Cambria Math" panose="02040503050406030204" pitchFamily="18" charset="0"/>
                            <a:ea typeface="Cambria Math" panose="02040503050406030204" pitchFamily="18" charset="0"/>
                          </a:endParaRPr>
                        </a:p>
                        <a:p>
                          <a:endParaRPr lang="en-US" sz="1000" baseline="0" dirty="0">
                            <a:effectLst/>
                            <a:latin typeface="Cambria Math" panose="02040503050406030204" pitchFamily="18" charset="0"/>
                            <a:ea typeface="Cambria Math" panose="02040503050406030204" pitchFamily="18" charset="0"/>
                          </a:endParaRPr>
                        </a:p>
                        <a:p>
                          <a:endParaRPr lang="en-US" sz="1000" baseline="0" dirty="0">
                            <a:effectLst/>
                            <a:latin typeface="Cambria Math" panose="02040503050406030204" pitchFamily="18" charset="0"/>
                            <a:ea typeface="Cambria Math" panose="02040503050406030204" pitchFamily="18" charset="0"/>
                          </a:endParaRPr>
                        </a:p>
                        <a:p>
                          <a:endParaRPr lang="en-US" sz="1000" baseline="0" dirty="0">
                            <a:effectLst/>
                            <a:latin typeface="Cambria Math" panose="02040503050406030204" pitchFamily="18" charset="0"/>
                            <a:ea typeface="Cambria Math" panose="02040503050406030204" pitchFamily="18" charset="0"/>
                          </a:endParaRPr>
                        </a:p>
                        <a:p>
                          <a:endParaRPr lang="en-US" sz="10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282353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effectLst/>
                              <a:latin typeface="+mn-lt"/>
                              <a:ea typeface="Cambria Math" panose="02040503050406030204" pitchFamily="18" charset="0"/>
                              <a:cs typeface="+mn-cs"/>
                            </a:rPr>
                            <a:t>Deviasi</a:t>
                          </a:r>
                          <a:r>
                            <a:rPr lang="en-US" sz="1400" b="0" i="0" baseline="0" dirty="0">
                              <a:solidFill>
                                <a:schemeClr val="tx1"/>
                              </a:solidFill>
                              <a:effectLst/>
                              <a:latin typeface="+mn-lt"/>
                              <a:ea typeface="Cambria Math" panose="02040503050406030204" pitchFamily="18" charset="0"/>
                              <a:cs typeface="+mn-cs"/>
                            </a:rPr>
                            <a:t> Harga Gas dan LPG Skema Hulu </a:t>
                          </a:r>
                          <a:r>
                            <a:rPr lang="en-US" sz="1400" b="0" i="0" baseline="0" dirty="0" err="1">
                              <a:solidFill>
                                <a:schemeClr val="tx1"/>
                              </a:solidFill>
                              <a:effectLst/>
                              <a:latin typeface="+mn-lt"/>
                              <a:ea typeface="Cambria Math" panose="02040503050406030204" pitchFamily="18" charset="0"/>
                              <a:cs typeface="+mn-cs"/>
                            </a:rPr>
                            <a:t>serta</a:t>
                          </a:r>
                          <a:r>
                            <a:rPr lang="en-US" sz="1400" b="0" i="0" baseline="0" dirty="0">
                              <a:solidFill>
                                <a:schemeClr val="tx1"/>
                              </a:solidFill>
                              <a:effectLst/>
                              <a:latin typeface="+mn-lt"/>
                              <a:ea typeface="Cambria Math" panose="02040503050406030204" pitchFamily="18" charset="0"/>
                              <a:cs typeface="+mn-cs"/>
                            </a:rPr>
                            <a:t> Gas Suar</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 (</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smtClean="0">
                                      <a:solidFill>
                                        <a:schemeClr val="tx1"/>
                                      </a:solidFill>
                                      <a:effectLst/>
                                      <a:latin typeface="Cambria Math" panose="02040503050406030204" pitchFamily="18" charset="0"/>
                                      <a:ea typeface="Cambria Math" panose="02040503050406030204" pitchFamily="18" charset="0"/>
                                      <a:cs typeface="+mn-cs"/>
                                    </a:rPr>
                                    <m:t>3</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sz="10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803896046"/>
                      </a:ext>
                    </a:extLst>
                  </a:tr>
                  <a:tr h="370840">
                    <a:tc>
                      <a:txBody>
                        <a:bodyPr/>
                        <a:lstStyle/>
                        <a:p>
                          <a:r>
                            <a:rPr lang="en-US" sz="1400" dirty="0" err="1"/>
                            <a:t>Deviasi</a:t>
                          </a:r>
                          <a:r>
                            <a:rPr lang="en-US" sz="1400" baseline="0" dirty="0"/>
                            <a:t> Harga Gas Pipa Skema </a:t>
                          </a:r>
                          <a:r>
                            <a:rPr lang="en-US" sz="1400" baseline="0" dirty="0" err="1"/>
                            <a:t>Hilir</a:t>
                          </a:r>
                          <a:r>
                            <a:rPr lang="en-US" sz="1400" baseline="0" dirty="0"/>
                            <a:t>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smtClean="0">
                                      <a:solidFill>
                                        <a:schemeClr val="tx1"/>
                                      </a:solidFill>
                                      <a:effectLst/>
                                      <a:latin typeface="Cambria Math" panose="02040503050406030204" pitchFamily="18" charset="0"/>
                                      <a:ea typeface="Cambria Math" panose="02040503050406030204" pitchFamily="18" charset="0"/>
                                      <a:cs typeface="+mn-cs"/>
                                    </a:rPr>
                                    <m:t>4</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US"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f>
                                      <m:fPr>
                                        <m:ctrlPr>
                                          <a:rPr lang="en-US" sz="1000" i="1">
                                            <a:solidFill>
                                              <a:schemeClr val="tx1"/>
                                            </a:solidFill>
                                            <a:effectLst/>
                                            <a:latin typeface="Cambria Math" panose="02040503050406030204" pitchFamily="18" charset="0"/>
                                            <a:ea typeface="+mn-ea"/>
                                            <a:cs typeface="+mn-cs"/>
                                          </a:rPr>
                                        </m:ctrlPr>
                                      </m:fPr>
                                      <m:num>
                                        <m:r>
                                          <a:rPr lang="en-US" sz="1000" b="0" i="1">
                                            <a:solidFill>
                                              <a:schemeClr val="tx1"/>
                                            </a:solidFill>
                                            <a:effectLst/>
                                            <a:latin typeface="Cambria Math" panose="02040503050406030204" pitchFamily="18" charset="0"/>
                                            <a:ea typeface="+mn-ea"/>
                                            <a:cs typeface="+mn-cs"/>
                                          </a:rPr>
                                          <m:t>h𝑎𝑟𝑔𝑎</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𝑏𝑒𝑟𝑑𝑎𝑠𝑎𝑟𝑘𝑎𝑛</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𝑠𝑢𝑟𝑎𝑡</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𝑝𝑒𝑛𝑒𝑡𝑎𝑝𝑎𝑛</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𝑀𝑒𝑛𝑡𝑒𝑟𝑖</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𝐸𝑆𝐷𝑀</m:t>
                                        </m:r>
                                        <m:r>
                                          <a:rPr lang="en-US" sz="1000" b="0" i="0">
                                            <a:solidFill>
                                              <a:schemeClr val="tx1"/>
                                            </a:solidFill>
                                            <a:effectLst/>
                                            <a:latin typeface="Cambria Math" panose="02040503050406030204" pitchFamily="18" charset="0"/>
                                            <a:ea typeface="+mn-ea"/>
                                            <a:cs typeface="+mn-cs"/>
                                          </a:rPr>
                                          <m:t> − </m:t>
                                        </m:r>
                                        <m:r>
                                          <a:rPr lang="en-US" sz="1000" b="0" i="1">
                                            <a:solidFill>
                                              <a:schemeClr val="tx1"/>
                                            </a:solidFill>
                                            <a:effectLst/>
                                            <a:latin typeface="Cambria Math" panose="02040503050406030204" pitchFamily="18" charset="0"/>
                                            <a:ea typeface="+mn-ea"/>
                                            <a:cs typeface="+mn-cs"/>
                                          </a:rPr>
                                          <m:t>h𝑎𝑟𝑔𝑎</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𝑎𝑘𝑡𝑢𝑎𝑙</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𝑦𝑎𝑛𝑔</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𝑑𝑖𝑡𝑒𝑟𝑎𝑝𝑘𝑎𝑛</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𝑜𝑙𝑒h</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𝐵𝑎𝑑𝑎𝑛</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𝑈𝑠𝑎h𝑎</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𝑁𝑖𝑎𝑔𝑎</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𝑘𝑒</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𝐾𝑜𝑛𝑠𝑢𝑚𝑒𝑛𝑛𝑦𝑎</m:t>
                                        </m:r>
                                      </m:num>
                                      <m:den>
                                        <m:r>
                                          <a:rPr lang="en-US" sz="1000" b="0" i="1">
                                            <a:solidFill>
                                              <a:schemeClr val="tx1"/>
                                            </a:solidFill>
                                            <a:effectLst/>
                                            <a:latin typeface="Cambria Math" panose="02040503050406030204" pitchFamily="18" charset="0"/>
                                            <a:ea typeface="+mn-ea"/>
                                            <a:cs typeface="+mn-cs"/>
                                          </a:rPr>
                                          <m:t>h𝑎𝑟𝑔𝑎</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𝑏𝑒𝑟𝑑𝑎𝑠𝑎𝑟𝑘𝑎𝑛</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𝑠𝑢𝑟𝑎𝑡</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𝑝𝑒𝑛𝑒𝑡𝑎𝑝𝑎𝑛</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𝑀𝑒𝑛𝑡𝑒𝑟𝑖</m:t>
                                        </m:r>
                                        <m:r>
                                          <a:rPr lang="en-US" sz="1000" b="0" i="1">
                                            <a:solidFill>
                                              <a:schemeClr val="tx1"/>
                                            </a:solidFill>
                                            <a:effectLst/>
                                            <a:latin typeface="Cambria Math" panose="02040503050406030204" pitchFamily="18" charset="0"/>
                                            <a:ea typeface="+mn-ea"/>
                                            <a:cs typeface="+mn-cs"/>
                                          </a:rPr>
                                          <m:t> </m:t>
                                        </m:r>
                                        <m:r>
                                          <a:rPr lang="en-US" sz="1000" b="0" i="1">
                                            <a:solidFill>
                                              <a:schemeClr val="tx1"/>
                                            </a:solidFill>
                                            <a:effectLst/>
                                            <a:latin typeface="Cambria Math" panose="02040503050406030204" pitchFamily="18" charset="0"/>
                                            <a:ea typeface="+mn-ea"/>
                                            <a:cs typeface="+mn-cs"/>
                                          </a:rPr>
                                          <m:t>𝐸𝑆𝐷𝑀</m:t>
                                        </m:r>
                                        <m:r>
                                          <a:rPr lang="en-US" sz="1000" b="0" i="0">
                                            <a:solidFill>
                                              <a:schemeClr val="tx1"/>
                                            </a:solidFill>
                                            <a:effectLst/>
                                            <a:latin typeface="Cambria Math" panose="02040503050406030204" pitchFamily="18" charset="0"/>
                                            <a:ea typeface="+mn-ea"/>
                                            <a:cs typeface="+mn-cs"/>
                                          </a:rPr>
                                          <m:t> </m:t>
                                        </m:r>
                                      </m:den>
                                    </m:f>
                                  </m:e>
                                </m:d>
                                <m:r>
                                  <a:rPr lang="en-US" sz="1000" b="0" i="1">
                                    <a:latin typeface="Cambria Math" panose="02040503050406030204" pitchFamily="18" charset="0"/>
                                  </a:rPr>
                                  <m:t>𝑥</m:t>
                                </m:r>
                                <m:r>
                                  <a:rPr lang="en-US" sz="1000" b="0" i="1">
                                    <a:latin typeface="Cambria Math" panose="02040503050406030204" pitchFamily="18" charset="0"/>
                                  </a:rPr>
                                  <m:t> 100%</m:t>
                                </m:r>
                              </m:oMath>
                            </m:oMathPara>
                          </a14:m>
                          <a:endParaRPr lang="en-US" sz="10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162536468"/>
                      </a:ext>
                    </a:extLst>
                  </a:tr>
                  <a:tr h="370840">
                    <a:tc gridSpan="2">
                      <a:txBody>
                        <a:bodyPr/>
                        <a:lstStyle/>
                        <a:p>
                          <a:r>
                            <a:rPr lang="en-US" sz="1400" b="1" dirty="0"/>
                            <a:t>AKURASI FORMULASI HARGA MIGAS TERHADAP HARGA YANG DITETAPKAN</a:t>
                          </a: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endParaRPr lang="en-ID" sz="1400" dirty="0"/>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14:m>
                            <m:oMath xmlns:m="http://schemas.openxmlformats.org/officeDocument/2006/math">
                              <m:f>
                                <m:fPr>
                                  <m:ctrlPr>
                                    <a:rPr lang="en-US" sz="1400" b="1" i="1" smtClean="0">
                                      <a:solidFill>
                                        <a:srgbClr val="C00000"/>
                                      </a:solidFill>
                                      <a:latin typeface="Cambria Math" panose="02040503050406030204" pitchFamily="18" charset="0"/>
                                      <a:ea typeface="Cambria Math" panose="02040503050406030204" pitchFamily="18" charset="0"/>
                                    </a:rPr>
                                  </m:ctrlPr>
                                </m:fPr>
                                <m:num>
                                  <m:r>
                                    <a:rPr lang="en-US" sz="1400" b="1" i="1">
                                      <a:solidFill>
                                        <a:srgbClr val="C00000"/>
                                      </a:solidFill>
                                      <a:latin typeface="Cambria Math" panose="02040503050406030204" pitchFamily="18" charset="0"/>
                                      <a:ea typeface="Cambria Math" panose="02040503050406030204" pitchFamily="18" charset="0"/>
                                    </a:rPr>
                                    <m:t>𝟏</m:t>
                                  </m:r>
                                </m:num>
                                <m:den>
                                  <m:r>
                                    <a:rPr lang="en-US" sz="1400" b="1" i="1">
                                      <a:solidFill>
                                        <a:srgbClr val="C00000"/>
                                      </a:solidFill>
                                      <a:latin typeface="Cambria Math" panose="02040503050406030204" pitchFamily="18" charset="0"/>
                                      <a:ea typeface="Cambria Math" panose="02040503050406030204" pitchFamily="18" charset="0"/>
                                    </a:rPr>
                                    <m:t>𝟒</m:t>
                                  </m:r>
                                </m:den>
                              </m:f>
                              <m:r>
                                <a:rPr lang="en-US" sz="1400" b="1" i="1">
                                  <a:solidFill>
                                    <a:srgbClr val="C00000"/>
                                  </a:solidFill>
                                  <a:latin typeface="Cambria Math" panose="02040503050406030204" pitchFamily="18" charset="0"/>
                                  <a:ea typeface="Cambria Math" panose="02040503050406030204" pitchFamily="18" charset="0"/>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𝟏</m:t>
                                  </m:r>
                                </m:sub>
                              </m:sSub>
                              <m:r>
                                <a:rPr lang="en-US" sz="1400" b="1" i="1">
                                  <a:solidFill>
                                    <a:srgbClr val="C00000"/>
                                  </a:solidFill>
                                  <a:latin typeface="Cambria Math" panose="02040503050406030204" pitchFamily="18" charset="0"/>
                                  <a:ea typeface="Cambria Math" panose="02040503050406030204" pitchFamily="18" charset="0"/>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𝟐</m:t>
                                  </m:r>
                                </m:sub>
                              </m:sSub>
                              <m:r>
                                <a:rPr lang="en-US" sz="1400" b="1" i="1">
                                  <a:solidFill>
                                    <a:srgbClr val="C00000"/>
                                  </a:solidFill>
                                  <a:effectLst/>
                                  <a:latin typeface="Cambria Math" panose="02040503050406030204" pitchFamily="18" charset="0"/>
                                  <a:ea typeface="Cambria Math" panose="02040503050406030204" pitchFamily="18" charset="0"/>
                                  <a:cs typeface="+mn-cs"/>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𝟑</m:t>
                                  </m:r>
                                </m:sub>
                              </m:sSub>
                              <m:r>
                                <a:rPr lang="en-US" sz="1400" b="1" i="1">
                                  <a:solidFill>
                                    <a:srgbClr val="C00000"/>
                                  </a:solidFill>
                                  <a:effectLst/>
                                  <a:latin typeface="Cambria Math" panose="02040503050406030204" pitchFamily="18" charset="0"/>
                                  <a:ea typeface="Cambria Math" panose="02040503050406030204" pitchFamily="18" charset="0"/>
                                  <a:cs typeface="+mn-cs"/>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𝟒</m:t>
                                  </m:r>
                                </m:sub>
                              </m:sSub>
                            </m:oMath>
                          </a14:m>
                          <a:r>
                            <a:rPr lang="en-ID" sz="1400" b="1" dirty="0">
                              <a:solidFill>
                                <a:srgbClr val="C00000"/>
                              </a:solidFill>
                            </a:rPr>
                            <a:t>)</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19927538"/>
                      </a:ext>
                    </a:extLst>
                  </a:tr>
                </a:tbl>
              </a:graphicData>
            </a:graphic>
          </p:graphicFrame>
        </mc:Choice>
        <mc:Fallback xmlns="">
          <p:graphicFrame>
            <p:nvGraphicFramePr>
              <p:cNvPr id="16" name="Table 28">
                <a:extLst>
                  <a:ext uri="{FF2B5EF4-FFF2-40B4-BE49-F238E27FC236}">
                    <a16:creationId xmlns:a16="http://schemas.microsoft.com/office/drawing/2014/main" xmlns:a14="http://schemas.microsoft.com/office/drawing/2010/main" xmlns="" id="{7EABF5A5-F987-4BD5-9DDE-5E08FF45ADC3}"/>
                  </a:ext>
                </a:extLst>
              </p:cNvPr>
              <p:cNvGraphicFramePr>
                <a:graphicFrameLocks noGrp="1"/>
              </p:cNvGraphicFramePr>
              <p:nvPr>
                <p:extLst/>
              </p:nvPr>
            </p:nvGraphicFramePr>
            <p:xfrm>
              <a:off x="369870" y="1239463"/>
              <a:ext cx="11465959" cy="4165443"/>
            </p:xfrm>
            <a:graphic>
              <a:graphicData uri="http://schemas.openxmlformats.org/drawingml/2006/table">
                <a:tbl>
                  <a:tblPr firstRow="1" lastRow="1" bandRow="1">
                    <a:tableStyleId>{2D5ABB26-0587-4C30-8999-92F81FD0307C}</a:tableStyleId>
                  </a:tblPr>
                  <a:tblGrid>
                    <a:gridCol w="2640458">
                      <a:extLst>
                        <a:ext uri="{9D8B030D-6E8A-4147-A177-3AD203B41FA5}">
                          <a16:colId xmlns:a16="http://schemas.microsoft.com/office/drawing/2014/main" xmlns:a14="http://schemas.microsoft.com/office/drawing/2010/main" xmlns="" val="2802324090"/>
                        </a:ext>
                      </a:extLst>
                    </a:gridCol>
                    <a:gridCol w="698643">
                      <a:extLst>
                        <a:ext uri="{9D8B030D-6E8A-4147-A177-3AD203B41FA5}">
                          <a16:colId xmlns:a16="http://schemas.microsoft.com/office/drawing/2014/main" xmlns:a14="http://schemas.microsoft.com/office/drawing/2010/main" xmlns="" val="865818464"/>
                        </a:ext>
                      </a:extLst>
                    </a:gridCol>
                    <a:gridCol w="8126858">
                      <a:extLst>
                        <a:ext uri="{9D8B030D-6E8A-4147-A177-3AD203B41FA5}">
                          <a16:colId xmlns:a16="http://schemas.microsoft.com/office/drawing/2014/main" xmlns:a14="http://schemas.microsoft.com/office/drawing/2010/main" xmlns="" val="2732106951"/>
                        </a:ext>
                      </a:extLst>
                    </a:gridCol>
                  </a:tblGrid>
                  <a:tr h="419260">
                    <a:tc>
                      <a:txBody>
                        <a:bodyPr/>
                        <a:lstStyle/>
                        <a:p>
                          <a:pPr algn="ctr"/>
                          <a:r>
                            <a:rPr lang="en-US" sz="1600" b="1" dirty="0" err="1">
                              <a:solidFill>
                                <a:schemeClr val="bg1"/>
                              </a:solidFill>
                            </a:rPr>
                            <a:t>Indikator</a:t>
                          </a:r>
                          <a:r>
                            <a:rPr lang="en-US" sz="1600" b="1" dirty="0">
                              <a:solidFill>
                                <a:schemeClr val="bg1"/>
                              </a:solidFill>
                            </a:rPr>
                            <a:t> </a:t>
                          </a:r>
                          <a:r>
                            <a:rPr lang="en-US" sz="1600" b="1" dirty="0" err="1">
                              <a:solidFill>
                                <a:schemeClr val="bg1"/>
                              </a:solidFill>
                            </a:rPr>
                            <a:t>Penilaian</a:t>
                          </a:r>
                          <a:endParaRPr lang="en-ID" sz="1600" b="1" dirty="0">
                            <a:solidFill>
                              <a:schemeClr val="bg1"/>
                            </a:solidFill>
                          </a:endParaRPr>
                        </a:p>
                      </a:txBody>
                      <a:tcP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err="1">
                              <a:solidFill>
                                <a:schemeClr val="bg1"/>
                              </a:solidFill>
                            </a:rPr>
                            <a:t>Bobot</a:t>
                          </a:r>
                          <a:endParaRPr lang="en-ID" sz="16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a:solidFill>
                                <a:schemeClr val="bg1"/>
                              </a:solidFill>
                            </a:rPr>
                            <a:t>Formula </a:t>
                          </a:r>
                          <a:r>
                            <a:rPr lang="en-US" sz="1600" b="1" dirty="0" err="1">
                              <a:solidFill>
                                <a:schemeClr val="bg1"/>
                              </a:solidFill>
                            </a:rPr>
                            <a:t>Perhitungan</a:t>
                          </a:r>
                          <a:endParaRPr lang="en-ID" sz="16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xmlns:a14="http://schemas.microsoft.com/office/drawing/2010/main" xmlns="" val="2290174324"/>
                      </a:ext>
                    </a:extLst>
                  </a:tr>
                  <a:tr h="518160">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t="-84706" r="-334873" b="-635294"/>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41079" t="-84706" r="-75" b="-635294"/>
                          </a:stretch>
                        </a:blipFill>
                      </a:tcPr>
                    </a:tc>
                    <a:extLst>
                      <a:ext uri="{0D108BD9-81ED-4DB2-BD59-A6C34878D82A}">
                        <a16:rowId xmlns:a16="http://schemas.microsoft.com/office/drawing/2014/main" xmlns:a14="http://schemas.microsoft.com/office/drawing/2010/main" xmlns="" val="1247335681"/>
                      </a:ext>
                    </a:extLst>
                  </a:tr>
                  <a:tr h="1673543">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t="-57091" r="-334873" b="-96364"/>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41079" t="-57091" r="-75" b="-96364"/>
                          </a:stretch>
                        </a:blipFill>
                      </a:tcPr>
                    </a:tc>
                    <a:extLst>
                      <a:ext uri="{0D108BD9-81ED-4DB2-BD59-A6C34878D82A}">
                        <a16:rowId xmlns:a16="http://schemas.microsoft.com/office/drawing/2014/main" xmlns:a14="http://schemas.microsoft.com/office/drawing/2010/main" xmlns="" val="428235382"/>
                      </a:ext>
                    </a:extLst>
                  </a:tr>
                  <a:tr h="518160">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t="-508235" r="-334873" b="-211765"/>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sz="10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2803896046"/>
                      </a:ext>
                    </a:extLst>
                  </a:tr>
                  <a:tr h="518160">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t="-608235" r="-334873" b="-111765"/>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41079" t="-608235" r="-75" b="-111765"/>
                          </a:stretch>
                        </a:blipFill>
                      </a:tcPr>
                    </a:tc>
                    <a:extLst>
                      <a:ext uri="{0D108BD9-81ED-4DB2-BD59-A6C34878D82A}">
                        <a16:rowId xmlns:a16="http://schemas.microsoft.com/office/drawing/2014/main" xmlns:a14="http://schemas.microsoft.com/office/drawing/2010/main" xmlns="" val="3162536468"/>
                      </a:ext>
                    </a:extLst>
                  </a:tr>
                  <a:tr h="518160">
                    <a:tc gridSpan="2">
                      <a:txBody>
                        <a:bodyPr/>
                        <a:lstStyle/>
                        <a:p>
                          <a:r>
                            <a:rPr lang="en-US" sz="1400" b="1" dirty="0"/>
                            <a:t>AKURASI FORMULASI HARGA MIGAS TERHADAP HARGA YANG DITETAPKAN</a:t>
                          </a: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endParaRPr lang="en-ID" sz="1400" dirty="0"/>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41079" t="-708235" r="-75" b="-11765"/>
                          </a:stretch>
                        </a:blipFill>
                      </a:tcPr>
                    </a:tc>
                    <a:extLst>
                      <a:ext uri="{0D108BD9-81ED-4DB2-BD59-A6C34878D82A}">
                        <a16:rowId xmlns:a16="http://schemas.microsoft.com/office/drawing/2014/main" xmlns:a14="http://schemas.microsoft.com/office/drawing/2010/main" xmlns="" val="3419927538"/>
                      </a:ext>
                    </a:extLst>
                  </a:tr>
                </a:tbl>
              </a:graphicData>
            </a:graphic>
          </p:graphicFrame>
        </mc:Fallback>
      </mc:AlternateContent>
      <p:sp>
        <p:nvSpPr>
          <p:cNvPr id="18" name="TextBox 17">
            <a:extLst>
              <a:ext uri="{FF2B5EF4-FFF2-40B4-BE49-F238E27FC236}">
                <a16:creationId xmlns:a16="http://schemas.microsoft.com/office/drawing/2014/main" id="{AD7CABA4-2DA2-4B8A-A972-E83C6C5CACBD}"/>
              </a:ext>
            </a:extLst>
          </p:cNvPr>
          <p:cNvSpPr txBox="1"/>
          <p:nvPr/>
        </p:nvSpPr>
        <p:spPr>
          <a:xfrm>
            <a:off x="267128" y="5487407"/>
            <a:ext cx="11459109" cy="1169551"/>
          </a:xfrm>
          <a:prstGeom prst="rect">
            <a:avLst/>
          </a:prstGeom>
          <a:noFill/>
        </p:spPr>
        <p:txBody>
          <a:bodyPr wrap="square">
            <a:spAutoFit/>
          </a:bodyPr>
          <a:lstStyle/>
          <a:p>
            <a:pPr marL="285750" indent="-285750" fontAlgn="ctr">
              <a:buFont typeface="Arial" panose="020B0604020202020204" pitchFamily="34" charset="0"/>
              <a:buChar char="•"/>
            </a:pPr>
            <a:r>
              <a:rPr lang="en-US" sz="1400" dirty="0" err="1">
                <a:latin typeface="Franklin Gothic Medium Cond" panose="020B0606030402020204" pitchFamily="34" charset="0"/>
              </a:rPr>
              <a:t>Pendekatan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Aspek</a:t>
            </a:r>
            <a:r>
              <a:rPr lang="en-US" sz="1400" dirty="0">
                <a:latin typeface="Franklin Gothic Medium Cond" panose="020B0606030402020204" pitchFamily="34" charset="0"/>
              </a:rPr>
              <a:t> Affordability </a:t>
            </a:r>
            <a:r>
              <a:rPr lang="en-US" sz="1400" dirty="0" err="1">
                <a:latin typeface="Franklin Gothic Medium Cond" panose="020B0606030402020204" pitchFamily="34" charset="0"/>
              </a:rPr>
              <a:t>disesuaikan</a:t>
            </a:r>
            <a:r>
              <a:rPr lang="en-US" sz="1400" dirty="0">
                <a:latin typeface="Franklin Gothic Medium Cond" panose="020B0606030402020204" pitchFamily="34" charset="0"/>
              </a:rPr>
              <a:t> dengan </a:t>
            </a:r>
            <a:r>
              <a:rPr lang="en-US" sz="1400" dirty="0" err="1">
                <a:latin typeface="Franklin Gothic Medium Cond" panose="020B0606030402020204" pitchFamily="34" charset="0"/>
              </a:rPr>
              <a:t>tupoksi</a:t>
            </a:r>
            <a:r>
              <a:rPr lang="en-US" sz="1400" dirty="0">
                <a:latin typeface="Franklin Gothic Medium Cond" panose="020B0606030402020204" pitchFamily="34" charset="0"/>
              </a:rPr>
              <a:t> dan </a:t>
            </a:r>
            <a:r>
              <a:rPr lang="en-US" sz="1400" dirty="0" err="1">
                <a:latin typeface="Franklin Gothic Medium Cond" panose="020B0606030402020204" pitchFamily="34" charset="0"/>
              </a:rPr>
              <a:t>kewenangan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Ditjen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Migas</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yakni</a:t>
            </a:r>
            <a:r>
              <a:rPr lang="en-US" sz="1400" dirty="0">
                <a:latin typeface="Franklin Gothic Medium Cond" panose="020B0606030402020204" pitchFamily="34" charset="0"/>
              </a:rPr>
              <a:t> pada </a:t>
            </a:r>
            <a:r>
              <a:rPr lang="en-US" sz="1400" dirty="0" err="1">
                <a:latin typeface="Franklin Gothic Medium Cond" panose="020B0606030402020204" pitchFamily="34" charset="0"/>
              </a:rPr>
              <a:t>formulasi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harga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migas</a:t>
            </a:r>
            <a:r>
              <a:rPr lang="en-US" sz="1400" dirty="0">
                <a:latin typeface="Franklin Gothic Medium Cond" panose="020B0606030402020204" pitchFamily="34" charset="0"/>
              </a:rPr>
              <a:t>. </a:t>
            </a:r>
          </a:p>
          <a:p>
            <a:pPr marL="285750" indent="-285750" fontAlgn="ctr">
              <a:buFont typeface="Arial" panose="020B0604020202020204" pitchFamily="34" charset="0"/>
              <a:buChar char="•"/>
            </a:pPr>
            <a:r>
              <a:rPr lang="en-US" sz="1400" dirty="0" err="1">
                <a:latin typeface="Franklin Gothic Medium Cond" panose="020B0606030402020204" pitchFamily="34" charset="0"/>
              </a:rPr>
              <a:t>Analisis</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terkait</a:t>
            </a:r>
            <a:r>
              <a:rPr lang="en-US" sz="1400" dirty="0">
                <a:latin typeface="Franklin Gothic Medium Cond" panose="020B0606030402020204" pitchFamily="34" charset="0"/>
              </a:rPr>
              <a:t> willingness to pay, </a:t>
            </a:r>
            <a:r>
              <a:rPr lang="en-US" sz="1400" dirty="0" err="1">
                <a:latin typeface="Franklin Gothic Medium Cond" panose="020B0606030402020204" pitchFamily="34" charset="0"/>
              </a:rPr>
              <a:t>kemampuan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fiskal</a:t>
            </a:r>
            <a:r>
              <a:rPr lang="en-US" sz="1400" dirty="0">
                <a:latin typeface="Franklin Gothic Medium Cond" panose="020B0606030402020204" pitchFamily="34" charset="0"/>
              </a:rPr>
              <a:t> negara </a:t>
            </a:r>
            <a:r>
              <a:rPr lang="en-US" sz="1400" dirty="0" err="1">
                <a:latin typeface="Franklin Gothic Medium Cond" panose="020B0606030402020204" pitchFamily="34" charset="0"/>
              </a:rPr>
              <a:t>telah</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dipertimbangkan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selama</a:t>
            </a:r>
            <a:r>
              <a:rPr lang="en-US" sz="1400" dirty="0">
                <a:latin typeface="Franklin Gothic Medium Cond" panose="020B0606030402020204" pitchFamily="34" charset="0"/>
              </a:rPr>
              <a:t> proses </a:t>
            </a:r>
            <a:r>
              <a:rPr lang="en-US" sz="1400" dirty="0" err="1">
                <a:latin typeface="Franklin Gothic Medium Cond" panose="020B0606030402020204" pitchFamily="34" charset="0"/>
              </a:rPr>
              <a:t>penyusunan</a:t>
            </a:r>
            <a:r>
              <a:rPr lang="en-US" sz="1400" dirty="0">
                <a:latin typeface="Franklin Gothic Medium Cond" panose="020B0606030402020204" pitchFamily="34" charset="0"/>
              </a:rPr>
              <a:t> formula </a:t>
            </a:r>
            <a:r>
              <a:rPr lang="en-US" sz="1400" dirty="0" err="1">
                <a:latin typeface="Franklin Gothic Medium Cond" panose="020B0606030402020204" pitchFamily="34" charset="0"/>
              </a:rPr>
              <a:t>harga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migas</a:t>
            </a:r>
            <a:r>
              <a:rPr lang="en-US" sz="1400" dirty="0">
                <a:latin typeface="Franklin Gothic Medium Cond" panose="020B0606030402020204" pitchFamily="34" charset="0"/>
              </a:rPr>
              <a:t>. </a:t>
            </a:r>
          </a:p>
          <a:p>
            <a:pPr marL="285750" indent="-285750" fontAlgn="ctr">
              <a:buFont typeface="Arial" panose="020B0604020202020204" pitchFamily="34" charset="0"/>
              <a:buChar char="•"/>
            </a:pPr>
            <a:r>
              <a:rPr lang="en-US" sz="1400" dirty="0" err="1">
                <a:latin typeface="Franklin Gothic Medium Cond" panose="020B0606030402020204" pitchFamily="34" charset="0"/>
              </a:rPr>
              <a:t>Kriteria</a:t>
            </a:r>
            <a:r>
              <a:rPr lang="en-US" sz="1400" dirty="0">
                <a:latin typeface="Franklin Gothic Medium Cond" panose="020B0606030402020204" pitchFamily="34" charset="0"/>
              </a:rPr>
              <a:t> Harga </a:t>
            </a:r>
            <a:r>
              <a:rPr lang="en-US" sz="1400" dirty="0" err="1">
                <a:latin typeface="Franklin Gothic Medium Cond" panose="020B0606030402020204" pitchFamily="34" charset="0"/>
              </a:rPr>
              <a:t>Migas</a:t>
            </a:r>
            <a:r>
              <a:rPr lang="en-US" sz="1400" dirty="0">
                <a:latin typeface="Franklin Gothic Medium Cond" panose="020B0606030402020204" pitchFamily="34" charset="0"/>
              </a:rPr>
              <a:t> yang Ideal </a:t>
            </a:r>
            <a:r>
              <a:rPr lang="en-US" sz="1400" dirty="0" err="1">
                <a:latin typeface="Franklin Gothic Medium Cond" panose="020B0606030402020204" pitchFamily="34" charset="0"/>
              </a:rPr>
              <a:t>ialah</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ketika</a:t>
            </a:r>
            <a:r>
              <a:rPr lang="en-US" sz="1400" dirty="0">
                <a:latin typeface="Franklin Gothic Medium Cond" panose="020B0606030402020204" pitchFamily="34" charset="0"/>
              </a:rPr>
              <a:t> Harga yang </a:t>
            </a:r>
            <a:r>
              <a:rPr lang="en-US" sz="1400" dirty="0" err="1">
                <a:latin typeface="Franklin Gothic Medium Cond" panose="020B0606030402020204" pitchFamily="34" charset="0"/>
              </a:rPr>
              <a:t>ditetapkan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sesuai</a:t>
            </a:r>
            <a:r>
              <a:rPr lang="en-US" sz="1400" dirty="0">
                <a:latin typeface="Franklin Gothic Medium Cond" panose="020B0606030402020204" pitchFamily="34" charset="0"/>
              </a:rPr>
              <a:t> dengan Formula Harga pada </a:t>
            </a:r>
            <a:r>
              <a:rPr lang="en-US" sz="1400" dirty="0" err="1">
                <a:latin typeface="Franklin Gothic Medium Cond" panose="020B0606030402020204" pitchFamily="34" charset="0"/>
              </a:rPr>
              <a:t>Peraturan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Perundangan</a:t>
            </a:r>
            <a:r>
              <a:rPr lang="en-US" sz="1400" dirty="0">
                <a:latin typeface="Franklin Gothic Medium Cond" panose="020B0606030402020204" pitchFamily="34" charset="0"/>
              </a:rPr>
              <a:t> yang </a:t>
            </a:r>
            <a:r>
              <a:rPr lang="en-US" sz="1400" dirty="0" err="1">
                <a:latin typeface="Franklin Gothic Medium Cond" panose="020B0606030402020204" pitchFamily="34" charset="0"/>
              </a:rPr>
              <a:t>berlaku</a:t>
            </a:r>
            <a:r>
              <a:rPr lang="en-US" sz="1400" dirty="0">
                <a:latin typeface="Franklin Gothic Medium Cond" panose="020B0606030402020204" pitchFamily="34" charset="0"/>
              </a:rPr>
              <a:t>. Oleh </a:t>
            </a:r>
            <a:r>
              <a:rPr lang="en-US" sz="1400" dirty="0" err="1">
                <a:latin typeface="Franklin Gothic Medium Cond" panose="020B0606030402020204" pitchFamily="34" charset="0"/>
              </a:rPr>
              <a:t>sebab</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itu</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diperlukan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adanya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evaluasi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berkala</a:t>
            </a:r>
            <a:r>
              <a:rPr lang="en-US" sz="1400" dirty="0">
                <a:latin typeface="Franklin Gothic Medium Cond" panose="020B0606030402020204" pitchFamily="34" charset="0"/>
              </a:rPr>
              <a:t> untuk </a:t>
            </a:r>
            <a:r>
              <a:rPr lang="en-US" sz="1400" dirty="0" err="1">
                <a:latin typeface="Franklin Gothic Medium Cond" panose="020B0606030402020204" pitchFamily="34" charset="0"/>
              </a:rPr>
              <a:t>setiap</a:t>
            </a:r>
            <a:r>
              <a:rPr lang="en-US" sz="1400" dirty="0">
                <a:latin typeface="Franklin Gothic Medium Cond" panose="020B0606030402020204" pitchFamily="34" charset="0"/>
              </a:rPr>
              <a:t> formula yang </a:t>
            </a:r>
            <a:r>
              <a:rPr lang="en-US" sz="1400" dirty="0" err="1">
                <a:latin typeface="Franklin Gothic Medium Cond" panose="020B0606030402020204" pitchFamily="34" charset="0"/>
              </a:rPr>
              <a:t>ada</a:t>
            </a:r>
            <a:r>
              <a:rPr lang="en-US" sz="1400" dirty="0">
                <a:latin typeface="Franklin Gothic Medium Cond" panose="020B0606030402020204" pitchFamily="34" charset="0"/>
              </a:rPr>
              <a:t> untuk </a:t>
            </a:r>
            <a:r>
              <a:rPr lang="en-US" sz="1400" dirty="0" err="1">
                <a:latin typeface="Franklin Gothic Medium Cond" panose="020B0606030402020204" pitchFamily="34" charset="0"/>
              </a:rPr>
              <a:t>menilai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relevansi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thd</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kondisi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skrg</a:t>
            </a:r>
            <a:endParaRPr lang="en-US" sz="1400" dirty="0">
              <a:latin typeface="Franklin Gothic Medium Cond" panose="020B0606030402020204" pitchFamily="34" charset="0"/>
            </a:endParaRPr>
          </a:p>
          <a:p>
            <a:pPr fontAlgn="ctr"/>
            <a:endParaRPr lang="en-US" sz="1400" dirty="0">
              <a:solidFill>
                <a:srgbClr val="C00000"/>
              </a:solidFill>
              <a:latin typeface="Franklin Gothic Medium Cond" panose="020B0606030402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722049-DADF-4700-9F28-3C518B1A1339}"/>
                  </a:ext>
                </a:extLst>
              </p:cNvPr>
              <p:cNvSpPr txBox="1"/>
              <p:nvPr/>
            </p:nvSpPr>
            <p:spPr>
              <a:xfrm>
                <a:off x="7953762" y="2867851"/>
                <a:ext cx="3868367" cy="1015663"/>
              </a:xfrm>
              <a:prstGeom prst="rect">
                <a:avLst/>
              </a:prstGeom>
              <a:noFill/>
            </p:spPr>
            <p:txBody>
              <a:bodyPr wrap="none" rtlCol="0">
                <a:spAutoFit/>
              </a:bodyPr>
              <a:lstStyle/>
              <a:p>
                <a14:m>
                  <m:oMath xmlns:m="http://schemas.openxmlformats.org/officeDocument/2006/math">
                    <m:sSub>
                      <m:sSubPr>
                        <m:ctrlPr>
                          <a:rPr lang="en-US" sz="1000" b="0" i="1" smtClean="0">
                            <a:solidFill>
                              <a:schemeClr val="tx1"/>
                            </a:solidFill>
                            <a:effectLst/>
                            <a:latin typeface="Cambria Math" panose="02040503050406030204" pitchFamily="18" charset="0"/>
                            <a:ea typeface="Cambria Math" panose="02040503050406030204" pitchFamily="18" charset="0"/>
                          </a:rPr>
                        </m:ctrlPr>
                      </m:sSubPr>
                      <m:e>
                        <m:r>
                          <a:rPr lang="en-US" sz="1000" b="0" i="1">
                            <a:solidFill>
                              <a:schemeClr val="tx1"/>
                            </a:solidFill>
                            <a:effectLst/>
                            <a:latin typeface="Cambria Math" panose="02040503050406030204" pitchFamily="18" charset="0"/>
                            <a:ea typeface="Cambria Math" panose="02040503050406030204" pitchFamily="18" charset="0"/>
                          </a:rPr>
                          <m:t>𝑃</m:t>
                        </m:r>
                      </m:e>
                      <m:sub>
                        <m:r>
                          <a:rPr lang="en-US" sz="1000" b="0" i="1">
                            <a:solidFill>
                              <a:schemeClr val="tx1"/>
                            </a:solidFill>
                            <a:effectLst/>
                            <a:latin typeface="Cambria Math" panose="02040503050406030204" pitchFamily="18" charset="0"/>
                            <a:ea typeface="Cambria Math" panose="02040503050406030204" pitchFamily="18" charset="0"/>
                          </a:rPr>
                          <m:t>2</m:t>
                        </m:r>
                      </m:sub>
                    </m:sSub>
                  </m:oMath>
                </a14:m>
                <a:r>
                  <a:rPr lang="en-US" sz="1000" baseline="0" dirty="0">
                    <a:solidFill>
                      <a:schemeClr val="tx1"/>
                    </a:solidFill>
                    <a:effectLst/>
                    <a:latin typeface="Cambria Math" panose="02040503050406030204" pitchFamily="18" charset="0"/>
                    <a:ea typeface="Cambria Math" panose="02040503050406030204" pitchFamily="18" charset="0"/>
                  </a:rPr>
                  <a:t>  : </a:t>
                </a:r>
                <a:r>
                  <a:rPr lang="en-US" sz="1000" b="0" i="0" dirty="0" err="1">
                    <a:solidFill>
                      <a:schemeClr val="tx1"/>
                    </a:solidFill>
                    <a:effectLst/>
                    <a:latin typeface="Cambria Math" panose="02040503050406030204" pitchFamily="18" charset="0"/>
                    <a:ea typeface="Cambria Math" panose="02040503050406030204" pitchFamily="18" charset="0"/>
                  </a:rPr>
                  <a:t>Deviasi</a:t>
                </a:r>
                <a:r>
                  <a:rPr lang="en-US" sz="1000" b="0" i="0" dirty="0">
                    <a:solidFill>
                      <a:schemeClr val="tx1"/>
                    </a:solidFill>
                    <a:effectLst/>
                    <a:latin typeface="Cambria Math" panose="02040503050406030204" pitchFamily="18" charset="0"/>
                    <a:ea typeface="Cambria Math" panose="02040503050406030204" pitchFamily="18" charset="0"/>
                  </a:rPr>
                  <a:t> Harga LPG</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Januari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s.d.</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Desember</a:t>
                </a:r>
                <a:r>
                  <a:rPr lang="en-US" sz="1000" baseline="0" dirty="0">
                    <a:effectLst/>
                    <a:latin typeface="Cambria Math" panose="02040503050406030204" pitchFamily="18" charset="0"/>
                    <a:ea typeface="Cambria Math" panose="02040503050406030204" pitchFamily="18" charset="0"/>
                  </a:rPr>
                  <a:t>)</a:t>
                </a:r>
              </a:p>
              <a:p>
                <a:r>
                  <a:rPr lang="en-US" sz="1000" baseline="0" dirty="0">
                    <a:effectLst/>
                    <a:latin typeface="Cambria Math" panose="02040503050406030204" pitchFamily="18" charset="0"/>
                    <a:ea typeface="Cambria Math" panose="02040503050406030204" pitchFamily="18" charset="0"/>
                  </a:rPr>
                  <a:t>D  :  Harga LPG berdasarkan </a:t>
                </a:r>
                <a:r>
                  <a:rPr lang="en-US" sz="1000" baseline="0" dirty="0" err="1">
                    <a:effectLst/>
                    <a:latin typeface="Cambria Math" panose="02040503050406030204" pitchFamily="18" charset="0"/>
                    <a:ea typeface="Cambria Math" panose="02040503050406030204" pitchFamily="18" charset="0"/>
                  </a:rPr>
                  <a:t>surat</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penetapan</a:t>
                </a:r>
                <a:r>
                  <a:rPr lang="en-US" sz="1000" baseline="0" dirty="0">
                    <a:effectLst/>
                    <a:latin typeface="Cambria Math" panose="02040503050406030204" pitchFamily="18" charset="0"/>
                    <a:ea typeface="Cambria Math" panose="02040503050406030204" pitchFamily="18" charset="0"/>
                  </a:rPr>
                  <a:t> Menteri ESDM    </a:t>
                </a:r>
              </a:p>
              <a:p>
                <a:r>
                  <a:rPr lang="en-US" sz="1000" baseline="0" dirty="0">
                    <a:effectLst/>
                    <a:latin typeface="Cambria Math" panose="02040503050406030204" pitchFamily="18" charset="0"/>
                    <a:ea typeface="Cambria Math" panose="02040503050406030204" pitchFamily="18" charset="0"/>
                  </a:rPr>
                  <a:t>E   :  Harga berdasarkan </a:t>
                </a:r>
                <a:r>
                  <a:rPr lang="en-US" sz="1000" baseline="0" dirty="0" err="1">
                    <a:effectLst/>
                    <a:latin typeface="Cambria Math" panose="02040503050406030204" pitchFamily="18" charset="0"/>
                    <a:ea typeface="Cambria Math" panose="02040503050406030204" pitchFamily="18" charset="0"/>
                  </a:rPr>
                  <a:t>perhitungan</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sesuai</a:t>
                </a:r>
                <a:r>
                  <a:rPr lang="en-US" sz="1000" baseline="0" dirty="0">
                    <a:effectLst/>
                    <a:latin typeface="Cambria Math" panose="02040503050406030204" pitchFamily="18" charset="0"/>
                    <a:ea typeface="Cambria Math" panose="02040503050406030204" pitchFamily="18" charset="0"/>
                  </a:rPr>
                  <a:t> formula </a:t>
                </a:r>
                <a:r>
                  <a:rPr lang="en-US" sz="1000" baseline="0" dirty="0" err="1">
                    <a:effectLst/>
                    <a:latin typeface="Cambria Math" panose="02040503050406030204" pitchFamily="18" charset="0"/>
                    <a:ea typeface="Cambria Math" panose="02040503050406030204" pitchFamily="18" charset="0"/>
                  </a:rPr>
                  <a:t>harga</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patokan</a:t>
                </a:r>
                <a:r>
                  <a:rPr lang="en-US" sz="1000" baseline="0" dirty="0">
                    <a:effectLst/>
                    <a:latin typeface="Cambria Math" panose="02040503050406030204" pitchFamily="18" charset="0"/>
                    <a:ea typeface="Cambria Math" panose="02040503050406030204" pitchFamily="18" charset="0"/>
                  </a:rPr>
                  <a:t> </a:t>
                </a:r>
              </a:p>
              <a:p>
                <a:r>
                  <a:rPr lang="en-US" sz="1000" baseline="0" dirty="0">
                    <a:effectLst/>
                    <a:latin typeface="Cambria Math" panose="02040503050406030204" pitchFamily="18" charset="0"/>
                    <a:ea typeface="Cambria Math" panose="02040503050406030204" pitchFamily="18" charset="0"/>
                  </a:rPr>
                  <a:t>F   :  Margin </a:t>
                </a:r>
                <a:r>
                  <a:rPr lang="en-US" sz="1000" baseline="0" dirty="0" err="1">
                    <a:effectLst/>
                    <a:latin typeface="Cambria Math" panose="02040503050406030204" pitchFamily="18" charset="0"/>
                    <a:ea typeface="Cambria Math" panose="02040503050406030204" pitchFamily="18" charset="0"/>
                  </a:rPr>
                  <a:t>agen</a:t>
                </a:r>
                <a:r>
                  <a:rPr lang="en-US" sz="1000" baseline="0" dirty="0">
                    <a:effectLst/>
                    <a:latin typeface="Cambria Math" panose="02040503050406030204" pitchFamily="18" charset="0"/>
                    <a:ea typeface="Cambria Math" panose="02040503050406030204" pitchFamily="18" charset="0"/>
                  </a:rPr>
                  <a:t> </a:t>
                </a:r>
              </a:p>
              <a:p>
                <a:r>
                  <a:rPr lang="en-US" sz="1000" baseline="0" dirty="0">
                    <a:effectLst/>
                    <a:latin typeface="Cambria Math" panose="02040503050406030204" pitchFamily="18" charset="0"/>
                    <a:ea typeface="Cambria Math" panose="02040503050406030204" pitchFamily="18" charset="0"/>
                  </a:rPr>
                  <a:t>G   : PPN </a:t>
                </a:r>
              </a:p>
              <a:p>
                <a:r>
                  <a:rPr lang="en-US" sz="1000" baseline="0" dirty="0">
                    <a:effectLst/>
                    <a:latin typeface="Cambria Math" panose="02040503050406030204" pitchFamily="18" charset="0"/>
                    <a:ea typeface="Cambria Math" panose="02040503050406030204" pitchFamily="18" charset="0"/>
                  </a:rPr>
                  <a:t>H   : </a:t>
                </a:r>
                <a:r>
                  <a:rPr lang="en-US" sz="1000" baseline="0" dirty="0" err="1">
                    <a:effectLst/>
                    <a:latin typeface="Cambria Math" panose="02040503050406030204" pitchFamily="18" charset="0"/>
                    <a:ea typeface="Cambria Math" panose="02040503050406030204" pitchFamily="18" charset="0"/>
                  </a:rPr>
                  <a:t>Subsidi</a:t>
                </a:r>
                <a:endParaRPr lang="en-US" sz="1000" baseline="0" dirty="0">
                  <a:effectLst/>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xmlns:a14="http://schemas.microsoft.com/office/drawing/2010/main" xmlns="" id="{F7722049-DADF-4700-9F28-3C518B1A1339}"/>
                  </a:ext>
                </a:extLst>
              </p:cNvPr>
              <p:cNvSpPr txBox="1">
                <a:spLocks noRot="1" noChangeAspect="1" noMove="1" noResize="1" noEditPoints="1" noAdjustHandles="1" noChangeArrowheads="1" noChangeShapeType="1" noTextEdit="1"/>
              </p:cNvSpPr>
              <p:nvPr/>
            </p:nvSpPr>
            <p:spPr>
              <a:xfrm>
                <a:off x="7953762" y="2867851"/>
                <a:ext cx="3868367" cy="1015663"/>
              </a:xfrm>
              <a:prstGeom prst="rect">
                <a:avLst/>
              </a:prstGeom>
              <a:blipFill rotWithShape="0">
                <a:blip r:embed="rId3"/>
                <a:stretch>
                  <a:fillRect b="-2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7EB01B-B425-4DC9-9FCC-CBE5CE149051}"/>
                  </a:ext>
                </a:extLst>
              </p:cNvPr>
              <p:cNvSpPr txBox="1"/>
              <p:nvPr/>
            </p:nvSpPr>
            <p:spPr>
              <a:xfrm>
                <a:off x="3733529" y="2890593"/>
                <a:ext cx="3602219" cy="861774"/>
              </a:xfrm>
              <a:prstGeom prst="rect">
                <a:avLst/>
              </a:prstGeom>
              <a:noFill/>
            </p:spPr>
            <p:txBody>
              <a:bodyPr wrap="square" rtlCol="0">
                <a:spAutoFit/>
              </a:bodyPr>
              <a:lstStyle/>
              <a:p>
                <a14:m>
                  <m:oMath xmlns:m="http://schemas.openxmlformats.org/officeDocument/2006/math">
                    <m:sSub>
                      <m:sSubPr>
                        <m:ctrlPr>
                          <a:rPr lang="en-US" sz="1000" b="0" i="1" smtClean="0">
                            <a:solidFill>
                              <a:schemeClr val="tx1"/>
                            </a:solidFill>
                            <a:effectLst/>
                            <a:latin typeface="Cambria Math" panose="02040503050406030204" pitchFamily="18" charset="0"/>
                            <a:ea typeface="Cambria Math" panose="02040503050406030204" pitchFamily="18" charset="0"/>
                            <a:cs typeface="+mn-cs"/>
                          </a:rPr>
                        </m:ctrlPr>
                      </m:sSubPr>
                      <m:e>
                        <m:r>
                          <a:rPr lang="en-US" sz="1000" b="0" i="1">
                            <a:solidFill>
                              <a:schemeClr val="tx1"/>
                            </a:solidFill>
                            <a:effectLst/>
                            <a:latin typeface="Cambria Math" panose="02040503050406030204" pitchFamily="18" charset="0"/>
                            <a:ea typeface="Cambria Math" panose="02040503050406030204" pitchFamily="18" charset="0"/>
                            <a:cs typeface="+mn-cs"/>
                          </a:rPr>
                          <m:t>𝑃</m:t>
                        </m:r>
                      </m:e>
                      <m:sub>
                        <m:r>
                          <a:rPr lang="en-US" sz="1000" b="0" i="1">
                            <a:solidFill>
                              <a:schemeClr val="tx1"/>
                            </a:solidFill>
                            <a:effectLst/>
                            <a:latin typeface="Cambria Math" panose="02040503050406030204" pitchFamily="18" charset="0"/>
                            <a:ea typeface="Cambria Math" panose="02040503050406030204" pitchFamily="18" charset="0"/>
                            <a:cs typeface="+mn-cs"/>
                          </a:rPr>
                          <m:t>1</m:t>
                        </m:r>
                      </m:sub>
                    </m:sSub>
                  </m:oMath>
                </a14:m>
                <a:r>
                  <a:rPr lang="en-US" sz="1000" dirty="0">
                    <a:solidFill>
                      <a:schemeClr val="tx1"/>
                    </a:solidFill>
                    <a:effectLst/>
                    <a:latin typeface="Cambria Math" panose="02040503050406030204" pitchFamily="18" charset="0"/>
                    <a:ea typeface="Cambria Math" panose="02040503050406030204" pitchFamily="18" charset="0"/>
                    <a:cs typeface="+mn-cs"/>
                  </a:rPr>
                  <a:t>  : </a:t>
                </a:r>
                <a:r>
                  <a:rPr lang="en-US" sz="1000" b="0" i="0" dirty="0" err="1">
                    <a:solidFill>
                      <a:schemeClr val="tx1"/>
                    </a:solidFill>
                    <a:effectLst/>
                    <a:latin typeface="Cambria Math" panose="02040503050406030204" pitchFamily="18" charset="0"/>
                    <a:ea typeface="Cambria Math" panose="02040503050406030204" pitchFamily="18" charset="0"/>
                    <a:cs typeface="+mn-cs"/>
                  </a:rPr>
                  <a:t>Deviasi</a:t>
                </a:r>
                <a:r>
                  <a:rPr lang="en-US" sz="1000" b="0" i="0" baseline="0" dirty="0">
                    <a:solidFill>
                      <a:schemeClr val="tx1"/>
                    </a:solidFill>
                    <a:effectLst/>
                    <a:latin typeface="Cambria Math" panose="02040503050406030204" pitchFamily="18" charset="0"/>
                    <a:ea typeface="Cambria Math" panose="02040503050406030204" pitchFamily="18" charset="0"/>
                    <a:cs typeface="+mn-cs"/>
                  </a:rPr>
                  <a:t> Harga </a:t>
                </a:r>
                <a:r>
                  <a:rPr lang="en-US" sz="1000" b="0" i="0" baseline="0" dirty="0" err="1">
                    <a:solidFill>
                      <a:schemeClr val="tx1"/>
                    </a:solidFill>
                    <a:effectLst/>
                    <a:latin typeface="Cambria Math" panose="02040503050406030204" pitchFamily="18" charset="0"/>
                    <a:ea typeface="Cambria Math" panose="02040503050406030204" pitchFamily="18" charset="0"/>
                    <a:cs typeface="+mn-cs"/>
                  </a:rPr>
                  <a:t>Eceran</a:t>
                </a:r>
                <a:r>
                  <a:rPr lang="en-US" sz="1000" b="0" i="0" baseline="0" dirty="0">
                    <a:solidFill>
                      <a:schemeClr val="tx1"/>
                    </a:solidFill>
                    <a:effectLst/>
                    <a:latin typeface="Cambria Math" panose="02040503050406030204" pitchFamily="18" charset="0"/>
                    <a:ea typeface="Cambria Math" panose="02040503050406030204" pitchFamily="18" charset="0"/>
                    <a:cs typeface="+mn-cs"/>
                  </a:rPr>
                  <a:t> BBM (</a:t>
                </a:r>
                <a:r>
                  <a:rPr lang="en-US" sz="1000" b="0" i="0" baseline="0" dirty="0" err="1">
                    <a:solidFill>
                      <a:schemeClr val="tx1"/>
                    </a:solidFill>
                    <a:effectLst/>
                    <a:latin typeface="Cambria Math" panose="02040503050406030204" pitchFamily="18" charset="0"/>
                    <a:ea typeface="Cambria Math" panose="02040503050406030204" pitchFamily="18" charset="0"/>
                    <a:cs typeface="+mn-cs"/>
                  </a:rPr>
                  <a:t>Januari</a:t>
                </a:r>
                <a:r>
                  <a:rPr lang="en-US" sz="1000" b="0" i="0" baseline="0" dirty="0">
                    <a:solidFill>
                      <a:schemeClr val="tx1"/>
                    </a:solidFill>
                    <a:effectLst/>
                    <a:latin typeface="Cambria Math" panose="02040503050406030204" pitchFamily="18" charset="0"/>
                    <a:ea typeface="Cambria Math" panose="02040503050406030204" pitchFamily="18" charset="0"/>
                    <a:cs typeface="+mn-cs"/>
                  </a:rPr>
                  <a:t> </a:t>
                </a:r>
                <a:r>
                  <a:rPr lang="en-US" sz="1000" b="0" i="0" baseline="0" dirty="0" err="1">
                    <a:solidFill>
                      <a:schemeClr val="tx1"/>
                    </a:solidFill>
                    <a:effectLst/>
                    <a:latin typeface="Cambria Math" panose="02040503050406030204" pitchFamily="18" charset="0"/>
                    <a:ea typeface="Cambria Math" panose="02040503050406030204" pitchFamily="18" charset="0"/>
                    <a:cs typeface="+mn-cs"/>
                  </a:rPr>
                  <a:t>s.d.</a:t>
                </a:r>
                <a:r>
                  <a:rPr lang="en-US" sz="1000" b="0" i="0" baseline="0" dirty="0">
                    <a:solidFill>
                      <a:schemeClr val="tx1"/>
                    </a:solidFill>
                    <a:effectLst/>
                    <a:latin typeface="Cambria Math" panose="02040503050406030204" pitchFamily="18" charset="0"/>
                    <a:ea typeface="Cambria Math" panose="02040503050406030204" pitchFamily="18" charset="0"/>
                    <a:cs typeface="+mn-cs"/>
                  </a:rPr>
                  <a:t> </a:t>
                </a:r>
                <a:r>
                  <a:rPr lang="en-US" sz="1000" b="0" i="0" baseline="0" dirty="0" err="1">
                    <a:solidFill>
                      <a:schemeClr val="tx1"/>
                    </a:solidFill>
                    <a:effectLst/>
                    <a:latin typeface="Cambria Math" panose="02040503050406030204" pitchFamily="18" charset="0"/>
                    <a:ea typeface="Cambria Math" panose="02040503050406030204" pitchFamily="18" charset="0"/>
                    <a:cs typeface="+mn-cs"/>
                  </a:rPr>
                  <a:t>Desember</a:t>
                </a:r>
                <a:r>
                  <a:rPr lang="en-US" sz="1000" b="0" i="0" baseline="0" dirty="0">
                    <a:solidFill>
                      <a:schemeClr val="tx1"/>
                    </a:solidFill>
                    <a:effectLst/>
                    <a:latin typeface="Cambria Math" panose="02040503050406030204" pitchFamily="18" charset="0"/>
                    <a:ea typeface="Cambria Math" panose="02040503050406030204" pitchFamily="18" charset="0"/>
                    <a:cs typeface="+mn-cs"/>
                  </a:rPr>
                  <a:t>)</a:t>
                </a:r>
                <a:endParaRPr lang="en-US" sz="1000" dirty="0">
                  <a:effectLst/>
                  <a:latin typeface="Cambria Math" panose="02040503050406030204" pitchFamily="18" charset="0"/>
                  <a:ea typeface="Cambria Math" panose="02040503050406030204" pitchFamily="18" charset="0"/>
                </a:endParaRPr>
              </a:p>
              <a:p>
                <a:r>
                  <a:rPr lang="en-US" sz="1000" b="0" i="0" dirty="0">
                    <a:solidFill>
                      <a:schemeClr val="tx1"/>
                    </a:solidFill>
                    <a:effectLst/>
                    <a:latin typeface="Cambria Math" panose="02040503050406030204" pitchFamily="18" charset="0"/>
                    <a:ea typeface="Cambria Math" panose="02040503050406030204" pitchFamily="18" charset="0"/>
                    <a:cs typeface="+mn-cs"/>
                  </a:rPr>
                  <a:t>A</a:t>
                </a:r>
                <a:r>
                  <a:rPr lang="en-US" sz="1000" b="0" i="1" dirty="0">
                    <a:solidFill>
                      <a:schemeClr val="tx1"/>
                    </a:solidFill>
                    <a:effectLst/>
                    <a:latin typeface="Cambria Math" panose="02040503050406030204" pitchFamily="18" charset="0"/>
                    <a:ea typeface="Cambria Math" panose="02040503050406030204" pitchFamily="18" charset="0"/>
                    <a:cs typeface="+mn-cs"/>
                  </a:rPr>
                  <a:t> </a:t>
                </a:r>
                <a:r>
                  <a:rPr lang="en-US" sz="1000" baseline="0" dirty="0">
                    <a:effectLst/>
                    <a:latin typeface="Cambria Math" panose="02040503050406030204" pitchFamily="18" charset="0"/>
                    <a:ea typeface="Cambria Math" panose="02040503050406030204" pitchFamily="18" charset="0"/>
                  </a:rPr>
                  <a:t>  :  Harga BBM berdasarkan </a:t>
                </a:r>
                <a:r>
                  <a:rPr lang="en-US" sz="1000" baseline="0" dirty="0" err="1">
                    <a:effectLst/>
                    <a:latin typeface="Cambria Math" panose="02040503050406030204" pitchFamily="18" charset="0"/>
                    <a:ea typeface="Cambria Math" panose="02040503050406030204" pitchFamily="18" charset="0"/>
                  </a:rPr>
                  <a:t>surat</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penetapan</a:t>
                </a:r>
                <a:r>
                  <a:rPr lang="en-US" sz="1000" baseline="0" dirty="0">
                    <a:effectLst/>
                    <a:latin typeface="Cambria Math" panose="02040503050406030204" pitchFamily="18" charset="0"/>
                    <a:ea typeface="Cambria Math" panose="02040503050406030204" pitchFamily="18" charset="0"/>
                  </a:rPr>
                  <a:t> Menteri ESDM</a:t>
                </a:r>
              </a:p>
              <a:p>
                <a:r>
                  <a:rPr lang="en-US" sz="1000" baseline="0" dirty="0">
                    <a:effectLst/>
                    <a:latin typeface="Cambria Math" panose="02040503050406030204" pitchFamily="18" charset="0"/>
                    <a:ea typeface="Cambria Math" panose="02040503050406030204" pitchFamily="18" charset="0"/>
                  </a:rPr>
                  <a:t>B   :  Harga berdasarkan formula </a:t>
                </a:r>
                <a:r>
                  <a:rPr lang="en-US" sz="1000" baseline="0" dirty="0" err="1">
                    <a:effectLst/>
                    <a:latin typeface="Cambria Math" panose="02040503050406030204" pitchFamily="18" charset="0"/>
                    <a:ea typeface="Cambria Math" panose="02040503050406030204" pitchFamily="18" charset="0"/>
                  </a:rPr>
                  <a:t>harga</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sesuai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peraturan</a:t>
                </a:r>
                <a:r>
                  <a:rPr lang="en-US" sz="1000" baseline="0" dirty="0">
                    <a:effectLst/>
                    <a:latin typeface="Cambria Math" panose="02040503050406030204" pitchFamily="18" charset="0"/>
                    <a:ea typeface="Cambria Math" panose="02040503050406030204" pitchFamily="18" charset="0"/>
                  </a:rPr>
                  <a:t>   </a:t>
                </a:r>
              </a:p>
              <a:p>
                <a:r>
                  <a:rPr lang="en-US" sz="1000" dirty="0">
                    <a:latin typeface="Cambria Math" panose="02040503050406030204" pitchFamily="18" charset="0"/>
                    <a:ea typeface="Cambria Math" panose="02040503050406030204" pitchFamily="18" charset="0"/>
                  </a:rPr>
                  <a:t>        </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perundangan</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berlaku</a:t>
                </a:r>
                <a:r>
                  <a:rPr lang="en-US" sz="1000" baseline="0" dirty="0">
                    <a:effectLst/>
                    <a:latin typeface="Cambria Math" panose="02040503050406030204" pitchFamily="18" charset="0"/>
                    <a:ea typeface="Cambria Math" panose="02040503050406030204" pitchFamily="18" charset="0"/>
                  </a:rPr>
                  <a:t> </a:t>
                </a:r>
              </a:p>
              <a:p>
                <a:r>
                  <a:rPr lang="en-US" sz="1000" baseline="0" dirty="0">
                    <a:effectLst/>
                    <a:latin typeface="Cambria Math" panose="02040503050406030204" pitchFamily="18" charset="0"/>
                    <a:ea typeface="Cambria Math" panose="02040503050406030204" pitchFamily="18" charset="0"/>
                  </a:rPr>
                  <a:t>C   :  </a:t>
                </a:r>
                <a:r>
                  <a:rPr lang="en-US" sz="1000" baseline="0" dirty="0" err="1">
                    <a:effectLst/>
                    <a:latin typeface="Cambria Math" panose="02040503050406030204" pitchFamily="18" charset="0"/>
                    <a:ea typeface="Cambria Math" panose="02040503050406030204" pitchFamily="18" charset="0"/>
                  </a:rPr>
                  <a:t>Kompensasi</a:t>
                </a:r>
                <a:r>
                  <a:rPr lang="en-US" sz="1000" baseline="0" dirty="0">
                    <a:effectLst/>
                    <a:latin typeface="Cambria Math" panose="02040503050406030204" pitchFamily="18" charset="0"/>
                    <a:ea typeface="Cambria Math" panose="02040503050406030204" pitchFamily="18" charset="0"/>
                  </a:rPr>
                  <a:t> </a:t>
                </a:r>
              </a:p>
            </p:txBody>
          </p:sp>
        </mc:Choice>
        <mc:Fallback xmlns="">
          <p:sp>
            <p:nvSpPr>
              <p:cNvPr id="21" name="TextBox 20">
                <a:extLst>
                  <a:ext uri="{FF2B5EF4-FFF2-40B4-BE49-F238E27FC236}">
                    <a16:creationId xmlns:a16="http://schemas.microsoft.com/office/drawing/2014/main" xmlns:a14="http://schemas.microsoft.com/office/drawing/2010/main" xmlns="" id="{847EB01B-B425-4DC9-9FCC-CBE5CE149051}"/>
                  </a:ext>
                </a:extLst>
              </p:cNvPr>
              <p:cNvSpPr txBox="1">
                <a:spLocks noRot="1" noChangeAspect="1" noMove="1" noResize="1" noEditPoints="1" noAdjustHandles="1" noChangeArrowheads="1" noChangeShapeType="1" noTextEdit="1"/>
              </p:cNvSpPr>
              <p:nvPr/>
            </p:nvSpPr>
            <p:spPr>
              <a:xfrm>
                <a:off x="3733529" y="2890593"/>
                <a:ext cx="3602219" cy="861774"/>
              </a:xfrm>
              <a:prstGeom prst="rect">
                <a:avLst/>
              </a:prstGeom>
              <a:blipFill rotWithShape="0">
                <a:blip r:embed="rId4"/>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5">
                <a:extLst>
                  <a:ext uri="{FF2B5EF4-FFF2-40B4-BE49-F238E27FC236}">
                    <a16:creationId xmlns:a16="http://schemas.microsoft.com/office/drawing/2014/main" id="{00000000-0008-0000-0300-000006000000}"/>
                  </a:ext>
                </a:extLst>
              </p:cNvPr>
              <p:cNvSpPr txBox="1"/>
              <p:nvPr/>
            </p:nvSpPr>
            <p:spPr>
              <a:xfrm>
                <a:off x="3860602" y="3925018"/>
                <a:ext cx="7769745" cy="52896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d>
                        <m:dPr>
                          <m:begChr m:val="|"/>
                          <m:endChr m:val="|"/>
                          <m:ctrlPr>
                            <a:rPr lang="en-US" b="0" i="1">
                              <a:latin typeface="Cambria Math" panose="02040503050406030204" pitchFamily="18" charset="0"/>
                            </a:rPr>
                          </m:ctrlPr>
                        </m:dPr>
                        <m:e>
                          <m:f>
                            <m:fPr>
                              <m:ctrlPr>
                                <a:rPr lang="en-US" i="1">
                                  <a:solidFill>
                                    <a:schemeClr val="tx1"/>
                                  </a:solidFill>
                                  <a:effectLst/>
                                  <a:latin typeface="Cambria Math" panose="02040503050406030204" pitchFamily="18" charset="0"/>
                                </a:rPr>
                              </m:ctrlPr>
                            </m:fPr>
                            <m:num>
                              <m:r>
                                <a:rPr lang="en-US" b="0" i="1">
                                  <a:solidFill>
                                    <a:schemeClr val="tx1"/>
                                  </a:solidFill>
                                  <a:effectLst/>
                                  <a:latin typeface="Cambria Math" panose="02040503050406030204" pitchFamily="18" charset="0"/>
                                </a:rPr>
                                <m:t>h𝑎𝑟𝑔𝑎</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𝑏𝑒𝑟𝑑𝑎𝑠𝑎𝑟𝑘𝑎𝑛</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𝑠𝑢𝑟𝑎𝑡</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𝑝𝑒𝑛𝑒𝑡𝑎𝑝𝑎𝑛</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𝑀𝑒𝑛𝑡𝑒𝑟𝑖</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𝐸𝑆𝐷𝑀</m:t>
                              </m:r>
                              <m:r>
                                <a:rPr lang="en-US" b="0" i="0">
                                  <a:solidFill>
                                    <a:schemeClr val="tx1"/>
                                  </a:solidFill>
                                  <a:effectLst/>
                                  <a:latin typeface="Cambria Math" panose="02040503050406030204" pitchFamily="18" charset="0"/>
                                </a:rPr>
                                <m:t> − </m:t>
                              </m:r>
                              <m:r>
                                <a:rPr lang="en-US" b="0" i="1">
                                  <a:solidFill>
                                    <a:schemeClr val="tx1"/>
                                  </a:solidFill>
                                  <a:effectLst/>
                                  <a:latin typeface="Cambria Math" panose="02040503050406030204" pitchFamily="18" charset="0"/>
                                </a:rPr>
                                <m:t>h𝑎𝑟𝑔𝑎</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𝑎𝑘𝑡𝑢𝑎𝑙</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𝑦𝑎𝑛𝑔</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𝑑𝑖𝑡𝑒𝑟𝑎𝑝𝑘𝑎𝑛</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𝑜𝑙𝑒h</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𝐾𝐾𝐾𝑆</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𝑘𝑒𝑝𝑎𝑑𝑎</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𝑘𝑜𝑛𝑠𝑢𝑚𝑒𝑛</m:t>
                              </m:r>
                              <m:r>
                                <a:rPr lang="en-US" b="0" i="1">
                                  <a:solidFill>
                                    <a:schemeClr val="tx1"/>
                                  </a:solidFill>
                                  <a:effectLst/>
                                  <a:latin typeface="Cambria Math" panose="02040503050406030204" pitchFamily="18" charset="0"/>
                                </a:rPr>
                                <m:t> </m:t>
                              </m:r>
                              <m:r>
                                <m:rPr>
                                  <m:nor/>
                                </m:rPr>
                                <a:rPr lang="en-US" i="1">
                                  <a:solidFill>
                                    <a:schemeClr val="tx1"/>
                                  </a:solidFill>
                                  <a:effectLst/>
                                </a:rPr>
                                <m:t> </m:t>
                              </m:r>
                            </m:num>
                            <m:den>
                              <m:r>
                                <a:rPr lang="en-US" b="0" i="1">
                                  <a:solidFill>
                                    <a:schemeClr val="tx1"/>
                                  </a:solidFill>
                                  <a:effectLst/>
                                  <a:latin typeface="Cambria Math" panose="02040503050406030204" pitchFamily="18" charset="0"/>
                                </a:rPr>
                                <m:t>h𝑎𝑟𝑔𝑎</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𝑏𝑒𝑟𝑑𝑎𝑠𝑎𝑟𝑘𝑎𝑛</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𝑠𝑢𝑟𝑎𝑡</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𝑝𝑒𝑛𝑒𝑡𝑎𝑝𝑎𝑛</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𝑀𝑒𝑛𝑡𝑒𝑟𝑖</m:t>
                              </m:r>
                              <m:r>
                                <a:rPr lang="en-US" b="0" i="1">
                                  <a:solidFill>
                                    <a:schemeClr val="tx1"/>
                                  </a:solidFill>
                                  <a:effectLst/>
                                  <a:latin typeface="Cambria Math" panose="02040503050406030204" pitchFamily="18" charset="0"/>
                                </a:rPr>
                                <m:t> </m:t>
                              </m:r>
                              <m:r>
                                <a:rPr lang="en-US" b="0" i="1">
                                  <a:solidFill>
                                    <a:schemeClr val="tx1"/>
                                  </a:solidFill>
                                  <a:effectLst/>
                                  <a:latin typeface="Cambria Math" panose="02040503050406030204" pitchFamily="18" charset="0"/>
                                </a:rPr>
                                <m:t>𝐸𝑆𝐷𝑀</m:t>
                              </m:r>
                              <m:r>
                                <a:rPr lang="en-US" b="0" i="0">
                                  <a:solidFill>
                                    <a:schemeClr val="tx1"/>
                                  </a:solidFill>
                                  <a:effectLst/>
                                  <a:latin typeface="Cambria Math" panose="02040503050406030204" pitchFamily="18" charset="0"/>
                                </a:rPr>
                                <m:t> </m:t>
                              </m:r>
                            </m:den>
                          </m:f>
                        </m:e>
                      </m:d>
                      <m:r>
                        <a:rPr lang="en-US" b="0" i="1">
                          <a:latin typeface="Cambria Math" panose="02040503050406030204" pitchFamily="18" charset="0"/>
                        </a:rPr>
                        <m:t>𝑥</m:t>
                      </m:r>
                      <m:r>
                        <a:rPr lang="en-US" b="0" i="1">
                          <a:latin typeface="Cambria Math" panose="02040503050406030204" pitchFamily="18" charset="0"/>
                        </a:rPr>
                        <m:t> 100%</m:t>
                      </m:r>
                    </m:oMath>
                  </m:oMathPara>
                </a14:m>
                <a:endParaRPr lang="en-US" b="0" i="1" dirty="0">
                  <a:solidFill>
                    <a:schemeClr val="tx1"/>
                  </a:solidFill>
                  <a:effectLst/>
                </a:endParaRPr>
              </a:p>
            </p:txBody>
          </p:sp>
        </mc:Choice>
        <mc:Fallback xmlns="">
          <p:sp>
            <p:nvSpPr>
              <p:cNvPr id="22" name="TextBox 5">
                <a:extLst>
                  <a:ext uri="{FF2B5EF4-FFF2-40B4-BE49-F238E27FC236}">
                    <a16:creationId xmlns:a16="http://schemas.microsoft.com/office/drawing/2014/main" xmlns:a14="http://schemas.microsoft.com/office/drawing/2010/main" xmlns="" id="{00000000-0008-0000-0300-000006000000}"/>
                  </a:ext>
                </a:extLst>
              </p:cNvPr>
              <p:cNvSpPr txBox="1">
                <a:spLocks noRot="1" noChangeAspect="1" noMove="1" noResize="1" noEditPoints="1" noAdjustHandles="1" noChangeArrowheads="1" noChangeShapeType="1" noTextEdit="1"/>
              </p:cNvSpPr>
              <p:nvPr/>
            </p:nvSpPr>
            <p:spPr>
              <a:xfrm>
                <a:off x="3860602" y="3925018"/>
                <a:ext cx="7769745" cy="528961"/>
              </a:xfrm>
              <a:prstGeom prst="rect">
                <a:avLst/>
              </a:prstGeom>
              <a:blipFill rotWithShape="0">
                <a:blip r:embed="rId5"/>
                <a:stretch>
                  <a:fillRect l="-235" r="-2824"/>
                </a:stretch>
              </a:blipFill>
            </p:spPr>
            <p:txBody>
              <a:bodyPr/>
              <a:lstStyle/>
              <a:p>
                <a:r>
                  <a:rPr lang="en-US">
                    <a:noFill/>
                  </a:rPr>
                  <a:t> </a:t>
                </a:r>
              </a:p>
            </p:txBody>
          </p:sp>
        </mc:Fallback>
      </mc:AlternateContent>
    </p:spTree>
    <p:extLst>
      <p:ext uri="{BB962C8B-B14F-4D97-AF65-F5344CB8AC3E}">
        <p14:creationId xmlns:p14="http://schemas.microsoft.com/office/powerpoint/2010/main" val="2791831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INDEKS AKSESIBILITAS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70" y="608421"/>
            <a:ext cx="10705672" cy="338554"/>
          </a:xfrm>
          <a:prstGeom prst="rect">
            <a:avLst/>
          </a:prstGeom>
          <a:noFill/>
        </p:spPr>
        <p:txBody>
          <a:bodyPr wrap="square">
            <a:spAutoFit/>
          </a:bodyPr>
          <a:lstStyle/>
          <a:p>
            <a:r>
              <a:rPr lang="en-ID" sz="1600" dirty="0" err="1"/>
              <a:t>menunjukkan</a:t>
            </a:r>
            <a:r>
              <a:rPr lang="en-ID" sz="1600" dirty="0"/>
              <a:t> </a:t>
            </a:r>
            <a:r>
              <a:rPr lang="en-ID" sz="1600" dirty="0" err="1"/>
              <a:t>jangkauan</a:t>
            </a:r>
            <a:r>
              <a:rPr lang="en-ID" sz="1600" dirty="0"/>
              <a:t> </a:t>
            </a:r>
            <a:r>
              <a:rPr lang="en-ID" sz="1600" dirty="0" err="1"/>
              <a:t>fasilitas</a:t>
            </a:r>
            <a:r>
              <a:rPr lang="en-ID" sz="1600" dirty="0"/>
              <a:t> </a:t>
            </a:r>
            <a:r>
              <a:rPr lang="en-ID" sz="1600" dirty="0" err="1"/>
              <a:t>pendistribusian</a:t>
            </a:r>
            <a:r>
              <a:rPr lang="en-ID" sz="1600" dirty="0"/>
              <a:t> </a:t>
            </a:r>
            <a:r>
              <a:rPr lang="en-ID" sz="1600" dirty="0" err="1"/>
              <a:t>migas</a:t>
            </a:r>
            <a:r>
              <a:rPr lang="en-ID" sz="1600" dirty="0"/>
              <a:t> </a:t>
            </a:r>
            <a:r>
              <a:rPr lang="en-ID" sz="1600" dirty="0" err="1"/>
              <a:t>kepada</a:t>
            </a:r>
            <a:r>
              <a:rPr lang="en-ID" sz="1600" dirty="0"/>
              <a:t> </a:t>
            </a:r>
            <a:r>
              <a:rPr lang="en-ID" sz="1600" dirty="0" err="1"/>
              <a:t>masyarakat</a:t>
            </a:r>
            <a:r>
              <a:rPr lang="en-ID" sz="1600" dirty="0"/>
              <a:t> di </a:t>
            </a:r>
            <a:r>
              <a:rPr lang="en-ID" sz="1600" dirty="0" err="1"/>
              <a:t>seluruh</a:t>
            </a:r>
            <a:r>
              <a:rPr lang="en-ID" sz="1600" dirty="0"/>
              <a:t> wilayah Indonesia </a:t>
            </a:r>
          </a:p>
        </p:txBody>
      </p:sp>
      <mc:AlternateContent xmlns:mc="http://schemas.openxmlformats.org/markup-compatibility/2006" xmlns:a14="http://schemas.microsoft.com/office/drawing/2010/main">
        <mc:Choice Requires="a14">
          <p:graphicFrame>
            <p:nvGraphicFramePr>
              <p:cNvPr id="13" name="Table 28">
                <a:extLst>
                  <a:ext uri="{FF2B5EF4-FFF2-40B4-BE49-F238E27FC236}">
                    <a16:creationId xmlns:a16="http://schemas.microsoft.com/office/drawing/2014/main" id="{49A1788A-7A74-497D-8513-0F8D77E03DA4}"/>
                  </a:ext>
                </a:extLst>
              </p:cNvPr>
              <p:cNvGraphicFramePr>
                <a:graphicFrameLocks noGrp="1"/>
              </p:cNvGraphicFramePr>
              <p:nvPr/>
            </p:nvGraphicFramePr>
            <p:xfrm>
              <a:off x="205483" y="996224"/>
              <a:ext cx="11719389" cy="5475389"/>
            </p:xfrm>
            <a:graphic>
              <a:graphicData uri="http://schemas.openxmlformats.org/drawingml/2006/table">
                <a:tbl>
                  <a:tblPr firstRow="1" lastRow="1" bandRow="1">
                    <a:tableStyleId>{2D5ABB26-0587-4C30-8999-92F81FD0307C}</a:tableStyleId>
                  </a:tblPr>
                  <a:tblGrid>
                    <a:gridCol w="2616486">
                      <a:extLst>
                        <a:ext uri="{9D8B030D-6E8A-4147-A177-3AD203B41FA5}">
                          <a16:colId xmlns:a16="http://schemas.microsoft.com/office/drawing/2014/main" val="2802324090"/>
                        </a:ext>
                      </a:extLst>
                    </a:gridCol>
                    <a:gridCol w="688368">
                      <a:extLst>
                        <a:ext uri="{9D8B030D-6E8A-4147-A177-3AD203B41FA5}">
                          <a16:colId xmlns:a16="http://schemas.microsoft.com/office/drawing/2014/main" val="865818464"/>
                        </a:ext>
                      </a:extLst>
                    </a:gridCol>
                    <a:gridCol w="760288">
                      <a:extLst>
                        <a:ext uri="{9D8B030D-6E8A-4147-A177-3AD203B41FA5}">
                          <a16:colId xmlns:a16="http://schemas.microsoft.com/office/drawing/2014/main" val="1771460921"/>
                        </a:ext>
                      </a:extLst>
                    </a:gridCol>
                    <a:gridCol w="739739">
                      <a:extLst>
                        <a:ext uri="{9D8B030D-6E8A-4147-A177-3AD203B41FA5}">
                          <a16:colId xmlns:a16="http://schemas.microsoft.com/office/drawing/2014/main" val="473745146"/>
                        </a:ext>
                      </a:extLst>
                    </a:gridCol>
                    <a:gridCol w="3030877">
                      <a:extLst>
                        <a:ext uri="{9D8B030D-6E8A-4147-A177-3AD203B41FA5}">
                          <a16:colId xmlns:a16="http://schemas.microsoft.com/office/drawing/2014/main" val="602793074"/>
                        </a:ext>
                      </a:extLst>
                    </a:gridCol>
                    <a:gridCol w="3883631">
                      <a:extLst>
                        <a:ext uri="{9D8B030D-6E8A-4147-A177-3AD203B41FA5}">
                          <a16:colId xmlns:a16="http://schemas.microsoft.com/office/drawing/2014/main" val="2732106951"/>
                        </a:ext>
                      </a:extLst>
                    </a:gridCol>
                  </a:tblGrid>
                  <a:tr h="316956">
                    <a:tc rowSpan="2">
                      <a:txBody>
                        <a:bodyPr/>
                        <a:lstStyle/>
                        <a:p>
                          <a:pPr algn="ctr"/>
                          <a:r>
                            <a:rPr lang="en-US" sz="1400" b="1" dirty="0">
                              <a:solidFill>
                                <a:schemeClr val="bg1"/>
                              </a:solidFill>
                            </a:rPr>
                            <a:t>Parameter (P)</a:t>
                          </a:r>
                          <a:endParaRPr lang="en-ID" sz="14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gridSpan="3">
                      <a:txBody>
                        <a:bodyPr/>
                        <a:lstStyle/>
                        <a:p>
                          <a:pPr algn="ctr"/>
                          <a:r>
                            <a:rPr lang="en-US" sz="1400" b="1" dirty="0" err="1">
                              <a:solidFill>
                                <a:schemeClr val="bg1"/>
                              </a:solidFill>
                            </a:rPr>
                            <a:t>Bobot</a:t>
                          </a:r>
                          <a:r>
                            <a:rPr lang="en-US" sz="1400" b="1" dirty="0">
                              <a:solidFill>
                                <a:schemeClr val="bg1"/>
                              </a:solidFill>
                            </a:rPr>
                            <a:t> (W)</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hMerge="1">
                      <a:txBody>
                        <a:bodyPr/>
                        <a:lstStyle/>
                        <a:p>
                          <a:pPr algn="ctr"/>
                          <a:r>
                            <a:rPr lang="en-US" sz="1400" b="1" dirty="0" err="1">
                              <a:solidFill>
                                <a:schemeClr val="bg1"/>
                              </a:solidFill>
                            </a:rPr>
                            <a:t>Bobot</a:t>
                          </a:r>
                          <a:r>
                            <a:rPr lang="en-US" sz="1400" b="1" dirty="0">
                              <a:solidFill>
                                <a:schemeClr val="bg1"/>
                              </a:solidFill>
                            </a:rPr>
                            <a:t> </a:t>
                          </a:r>
                          <a:endParaRPr lang="en-ID" sz="14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hMerge="1">
                      <a:txBody>
                        <a:bodyPr/>
                        <a:lstStyle/>
                        <a:p>
                          <a:pPr algn="ctr"/>
                          <a:r>
                            <a:rPr lang="en-US" sz="1400" b="1" dirty="0" err="1">
                              <a:solidFill>
                                <a:schemeClr val="bg1"/>
                              </a:solidFill>
                            </a:rPr>
                            <a:t>Bobot</a:t>
                          </a:r>
                          <a:r>
                            <a:rPr lang="en-US" sz="1400" b="1" dirty="0">
                              <a:solidFill>
                                <a:schemeClr val="bg1"/>
                              </a:solidFill>
                            </a:rPr>
                            <a:t> </a:t>
                          </a:r>
                          <a:endParaRPr lang="en-ID" sz="14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rowSpan="2">
                      <a:txBody>
                        <a:bodyPr/>
                        <a:lstStyle/>
                        <a:p>
                          <a:pPr algn="ctr"/>
                          <a:r>
                            <a:rPr lang="en-US" sz="1400" b="1" dirty="0">
                              <a:solidFill>
                                <a:schemeClr val="bg1"/>
                              </a:solidFill>
                            </a:rPr>
                            <a:t>Formula </a:t>
                          </a:r>
                          <a:r>
                            <a:rPr lang="en-US" sz="1400" b="1" dirty="0" err="1">
                              <a:solidFill>
                                <a:schemeClr val="bg1"/>
                              </a:solidFill>
                            </a:rPr>
                            <a:t>Perhitungan</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rowSpan="2">
                      <a:txBody>
                        <a:bodyPr/>
                        <a:lstStyle/>
                        <a:p>
                          <a:pPr algn="ctr"/>
                          <a:r>
                            <a:rPr lang="en-US" sz="1400" b="1" dirty="0" err="1">
                              <a:solidFill>
                                <a:schemeClr val="bg1"/>
                              </a:solidFill>
                            </a:rPr>
                            <a:t>Keterangan</a:t>
                          </a:r>
                          <a:r>
                            <a:rPr lang="en-US" sz="1400" b="1" dirty="0">
                              <a:solidFill>
                                <a:schemeClr val="bg1"/>
                              </a:solidFill>
                            </a:rPr>
                            <a:t> </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903047873"/>
                      </a:ext>
                    </a:extLst>
                  </a:tr>
                  <a:tr h="0">
                    <a:tc vMerge="1">
                      <a:txBody>
                        <a:bodyPr/>
                        <a:lstStyle/>
                        <a:p>
                          <a:pPr algn="ctr"/>
                          <a:endParaRPr lang="en-ID" sz="1400" b="1" dirty="0">
                            <a:solidFill>
                              <a:schemeClr val="bg1"/>
                            </a:solidFill>
                          </a:endParaRPr>
                        </a:p>
                      </a:txBody>
                      <a:tcP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1</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2</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3</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vMerge="1">
                      <a:txBody>
                        <a:bodyPr/>
                        <a:lstStyle/>
                        <a:p>
                          <a:pPr algn="ctr"/>
                          <a:endParaRPr lang="en-ID" sz="14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vMerge="1">
                      <a:txBody>
                        <a:bodyPr/>
                        <a:lstStyle/>
                        <a:p>
                          <a:pPr algn="ctr"/>
                          <a:endParaRPr lang="en-ID" sz="14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effectLst/>
                              <a:latin typeface="Cambria Math" panose="02040503050406030204" pitchFamily="18" charset="0"/>
                              <a:ea typeface="Cambria Math" panose="02040503050406030204" pitchFamily="18" charset="0"/>
                              <a:cs typeface="+mn-cs"/>
                            </a:rPr>
                            <a:t>Penyediaan </a:t>
                          </a:r>
                          <a:r>
                            <a:rPr lang="en-US" sz="1100" b="0" i="0" dirty="0" err="1">
                              <a:solidFill>
                                <a:schemeClr val="tx1"/>
                              </a:solidFill>
                              <a:effectLst/>
                              <a:latin typeface="Cambria Math" panose="02040503050406030204" pitchFamily="18" charset="0"/>
                              <a:ea typeface="Cambria Math" panose="02040503050406030204" pitchFamily="18" charset="0"/>
                              <a:cs typeface="+mn-cs"/>
                            </a:rPr>
                            <a:t>Paket</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Konversi</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Minyak</a:t>
                          </a:r>
                          <a:r>
                            <a:rPr lang="en-US" sz="1100" b="0" i="0" dirty="0">
                              <a:solidFill>
                                <a:schemeClr val="tx1"/>
                              </a:solidFill>
                              <a:effectLst/>
                              <a:latin typeface="Cambria Math" panose="02040503050406030204" pitchFamily="18" charset="0"/>
                              <a:ea typeface="Cambria Math" panose="02040503050406030204" pitchFamily="18" charset="0"/>
                              <a:cs typeface="+mn-cs"/>
                            </a:rPr>
                            <a:t> Tanah ke LPG </a:t>
                          </a:r>
                          <a:r>
                            <a:rPr lang="en-US" sz="1100" b="0" i="0" dirty="0" err="1">
                              <a:solidFill>
                                <a:schemeClr val="tx1"/>
                              </a:solidFill>
                              <a:effectLst/>
                              <a:latin typeface="Cambria Math" panose="02040503050406030204" pitchFamily="18" charset="0"/>
                              <a:ea typeface="Cambria Math" panose="02040503050406030204" pitchFamily="18" charset="0"/>
                              <a:cs typeface="+mn-cs"/>
                            </a:rPr>
                            <a:t>Tabung</a:t>
                          </a:r>
                          <a:r>
                            <a:rPr lang="en-US" sz="1100" b="0" i="0" dirty="0">
                              <a:solidFill>
                                <a:schemeClr val="tx1"/>
                              </a:solidFill>
                              <a:effectLst/>
                              <a:latin typeface="Cambria Math" panose="02040503050406030204" pitchFamily="18" charset="0"/>
                              <a:ea typeface="Cambria Math" panose="02040503050406030204" pitchFamily="18" charset="0"/>
                              <a:cs typeface="+mn-cs"/>
                            </a:rPr>
                            <a:t> 3 Kg</a:t>
                          </a:r>
                          <a:endParaRPr lang="en-US" sz="1100" dirty="0">
                            <a:effectLst/>
                            <a:latin typeface="Cambria Math" panose="02040503050406030204" pitchFamily="18" charset="0"/>
                            <a:ea typeface="Cambria Math" panose="02040503050406030204" pitchFamily="18" charset="0"/>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 xmlns:m="http://schemas.openxmlformats.org/officeDocument/2006/math">
                              <m:f>
                                <m:fPr>
                                  <m:ctrlPr>
                                    <a:rPr lang="en-US" sz="1400" b="1" i="1" smtClean="0">
                                      <a:solidFill>
                                        <a:schemeClr val="tx1"/>
                                      </a:solidFill>
                                      <a:effectLst/>
                                      <a:latin typeface="Cambria Math" panose="02040503050406030204" pitchFamily="18" charset="0"/>
                                      <a:ea typeface="+mn-ea"/>
                                      <a:cs typeface="+mn-cs"/>
                                    </a:rPr>
                                  </m:ctrlPr>
                                </m:fPr>
                                <m:num>
                                  <m:r>
                                    <a:rPr lang="en-US" sz="1400" b="1" i="1" smtClean="0">
                                      <a:latin typeface="Cambria Math" panose="02040503050406030204" pitchFamily="18" charset="0"/>
                                    </a:rPr>
                                    <m:t>𝑹𝒆𝒂𝒍𝒊𝒔𝒂𝒔𝒊</m:t>
                                  </m:r>
                                  <m:r>
                                    <a:rPr lang="en-US" sz="1400" b="1" i="1" smtClean="0">
                                      <a:latin typeface="Cambria Math" panose="02040503050406030204" pitchFamily="18" charset="0"/>
                                    </a:rPr>
                                    <m:t> </m:t>
                                  </m:r>
                                </m:num>
                                <m:den>
                                  <m:r>
                                    <a:rPr lang="en-US" sz="1400" b="1" i="1" smtClean="0">
                                      <a:solidFill>
                                        <a:schemeClr val="tx1"/>
                                      </a:solidFill>
                                      <a:effectLst/>
                                      <a:latin typeface="Cambria Math" panose="02040503050406030204" pitchFamily="18" charset="0"/>
                                      <a:ea typeface="+mn-ea"/>
                                      <a:cs typeface="+mn-cs"/>
                                    </a:rPr>
                                    <m:t>𝑻𝒂𝒓𝒈𝒆𝒕</m:t>
                                  </m:r>
                                  <m:r>
                                    <a:rPr lang="en-US" sz="1400" b="1" i="1" smtClean="0">
                                      <a:solidFill>
                                        <a:schemeClr val="tx1"/>
                                      </a:solidFill>
                                      <a:effectLst/>
                                      <a:latin typeface="Cambria Math" panose="02040503050406030204" pitchFamily="18" charset="0"/>
                                      <a:ea typeface="+mn-ea"/>
                                      <a:cs typeface="+mn-cs"/>
                                    </a:rPr>
                                    <m:t> </m:t>
                                  </m:r>
                                </m:den>
                              </m:f>
                            </m:oMath>
                          </a14:m>
                          <a:r>
                            <a:rPr lang="en-US" sz="1050" baseline="0" dirty="0">
                              <a:effectLst/>
                              <a:latin typeface="Cambria Math" panose="02040503050406030204" pitchFamily="18" charset="0"/>
                              <a:ea typeface="Cambria Math" panose="02040503050406030204" pitchFamily="18" charset="0"/>
                            </a:rPr>
                            <a:t>, per tahun</a:t>
                          </a:r>
                          <a:endParaRPr lang="en-US" sz="11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rowSpan="10">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err="1">
                              <a:latin typeface="Franklin Gothic Medium Cond" panose="020B0606030402020204" pitchFamily="34" charset="0"/>
                            </a:rPr>
                            <a:t>Aksesibilitas</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diartikan</a:t>
                          </a:r>
                          <a:r>
                            <a:rPr lang="en-US" sz="1100" dirty="0">
                              <a:latin typeface="Franklin Gothic Medium Cond" panose="020B0606030402020204" pitchFamily="34" charset="0"/>
                            </a:rPr>
                            <a:t> sebagai </a:t>
                          </a:r>
                          <a:r>
                            <a:rPr lang="en-US" sz="1100" dirty="0" err="1">
                              <a:latin typeface="Franklin Gothic Medium Cond" panose="020B0606030402020204" pitchFamily="34" charset="0"/>
                            </a:rPr>
                            <a:t>fasilitas</a:t>
                          </a:r>
                          <a:r>
                            <a:rPr lang="en-US" sz="1100" dirty="0">
                              <a:latin typeface="Franklin Gothic Medium Cond" panose="020B0606030402020204" pitchFamily="34" charset="0"/>
                            </a:rPr>
                            <a:t>/</a:t>
                          </a:r>
                          <a:r>
                            <a:rPr lang="en-US" sz="1100" dirty="0" err="1">
                              <a:latin typeface="Franklin Gothic Medium Cond" panose="020B0606030402020204" pitchFamily="34" charset="0"/>
                            </a:rPr>
                            <a:t>infrastruktur</a:t>
                          </a:r>
                          <a:r>
                            <a:rPr lang="en-US" sz="1100" dirty="0">
                              <a:latin typeface="Franklin Gothic Medium Cond" panose="020B0606030402020204" pitchFamily="34" charset="0"/>
                            </a:rPr>
                            <a:t> yang </a:t>
                          </a:r>
                          <a:r>
                            <a:rPr lang="en-US" sz="1100" dirty="0" err="1">
                              <a:latin typeface="Franklin Gothic Medium Cond" panose="020B0606030402020204" pitchFamily="34" charset="0"/>
                            </a:rPr>
                            <a:t>diperlukan</a:t>
                          </a:r>
                          <a:r>
                            <a:rPr lang="en-US" sz="1100" dirty="0">
                              <a:latin typeface="Franklin Gothic Medium Cond" panose="020B0606030402020204" pitchFamily="34" charset="0"/>
                            </a:rPr>
                            <a:t> untuk </a:t>
                          </a:r>
                          <a:r>
                            <a:rPr lang="en-US" sz="1100" dirty="0" err="1">
                              <a:latin typeface="Franklin Gothic Medium Cond" panose="020B0606030402020204" pitchFamily="34" charset="0"/>
                            </a:rPr>
                            <a:t>dapat</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mendistribusikan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migas</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kepada</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masyarakat</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Perlu</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ditetapkan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jumlah</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infrastrukutr</a:t>
                          </a:r>
                          <a:r>
                            <a:rPr lang="en-US" sz="1100" dirty="0">
                              <a:latin typeface="Franklin Gothic Medium Cond" panose="020B0606030402020204" pitchFamily="34" charset="0"/>
                            </a:rPr>
                            <a:t> yang ideal berdasarkan pada </a:t>
                          </a:r>
                          <a:r>
                            <a:rPr lang="en-US" sz="1100" dirty="0" err="1">
                              <a:latin typeface="Franklin Gothic Medium Cond" panose="020B0606030402020204" pitchFamily="34" charset="0"/>
                            </a:rPr>
                            <a:t>kebutuhan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atas</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pasokan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migas</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dipengaruhi</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faktor</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pertumbuhan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ekonomi</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pertumbuhan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penduduk</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kebijakan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bauran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energi</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perubahan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pola</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konsumsi</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energi</a:t>
                          </a:r>
                          <a:r>
                            <a:rPr lang="en-US" sz="1100" dirty="0">
                              <a:latin typeface="Franklin Gothic Medium Cond" panose="020B0606030402020204" pitchFamily="34" charset="0"/>
                            </a:rPr>
                            <a:t> oleh </a:t>
                          </a:r>
                          <a:r>
                            <a:rPr lang="en-US" sz="1100" dirty="0" err="1">
                              <a:latin typeface="Franklin Gothic Medium Cond" panose="020B0606030402020204" pitchFamily="34" charset="0"/>
                            </a:rPr>
                            <a:t>masyarakat</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dst</a:t>
                          </a:r>
                          <a:r>
                            <a:rPr lang="en-US" sz="1100" dirty="0">
                              <a:latin typeface="Franklin Gothic Medium Cond" panose="020B06060304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a:effectLst/>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n-US" sz="1100" kern="1200" dirty="0" err="1">
                              <a:solidFill>
                                <a:schemeClr val="tx1"/>
                              </a:solidFill>
                              <a:latin typeface="Franklin Gothic Medium Cond" panose="020B0606030402020204" pitchFamily="34" charset="0"/>
                              <a:ea typeface="+mn-ea"/>
                              <a:cs typeface="+mn-cs"/>
                            </a:rPr>
                            <a:t>Mengingat</a:t>
                          </a:r>
                          <a:r>
                            <a:rPr lang="en-US" sz="1100" kern="1200" dirty="0">
                              <a:solidFill>
                                <a:schemeClr val="tx1"/>
                              </a:solidFill>
                              <a:latin typeface="Franklin Gothic Medium Cond" panose="020B0606030402020204" pitchFamily="34" charset="0"/>
                              <a:ea typeface="+mn-ea"/>
                              <a:cs typeface="+mn-cs"/>
                            </a:rPr>
                            <a:t> program </a:t>
                          </a:r>
                          <a:r>
                            <a:rPr lang="en-US" sz="1100" kern="1200" dirty="0" err="1">
                              <a:solidFill>
                                <a:schemeClr val="tx1"/>
                              </a:solidFill>
                              <a:latin typeface="Franklin Gothic Medium Cond" panose="020B0606030402020204" pitchFamily="34" charset="0"/>
                              <a:ea typeface="+mn-ea"/>
                              <a:cs typeface="+mn-cs"/>
                            </a:rPr>
                            <a:t>pembangunan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infrastruktur</a:t>
                          </a:r>
                          <a:r>
                            <a:rPr lang="en-US" sz="1100" kern="1200" dirty="0">
                              <a:solidFill>
                                <a:schemeClr val="tx1"/>
                              </a:solidFill>
                              <a:latin typeface="Franklin Gothic Medium Cond" panose="020B0606030402020204" pitchFamily="34" charset="0"/>
                              <a:ea typeface="+mn-ea"/>
                              <a:cs typeface="+mn-cs"/>
                            </a:rPr>
                            <a:t> dengan APBN (i.e. </a:t>
                          </a:r>
                          <a:r>
                            <a:rPr lang="en-US" sz="1100" kern="1200" dirty="0" err="1">
                              <a:solidFill>
                                <a:schemeClr val="tx1"/>
                              </a:solidFill>
                              <a:latin typeface="Franklin Gothic Medium Cond" panose="020B0606030402020204" pitchFamily="34" charset="0"/>
                              <a:ea typeface="+mn-ea"/>
                              <a:cs typeface="+mn-cs"/>
                            </a:rPr>
                            <a:t>jargas</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konkit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nelayan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konkit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petani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konversi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mitan</a:t>
                          </a:r>
                          <a:r>
                            <a:rPr lang="en-US" sz="1100" kern="1200" dirty="0">
                              <a:solidFill>
                                <a:schemeClr val="tx1"/>
                              </a:solidFill>
                              <a:latin typeface="Franklin Gothic Medium Cond" panose="020B0606030402020204" pitchFamily="34" charset="0"/>
                              <a:ea typeface="+mn-ea"/>
                              <a:cs typeface="+mn-cs"/>
                            </a:rPr>
                            <a:t> ke LPG) sangat </a:t>
                          </a:r>
                          <a:r>
                            <a:rPr lang="en-US" sz="1100" kern="1200" dirty="0" err="1">
                              <a:solidFill>
                                <a:schemeClr val="tx1"/>
                              </a:solidFill>
                              <a:latin typeface="Franklin Gothic Medium Cond" panose="020B0606030402020204" pitchFamily="34" charset="0"/>
                              <a:ea typeface="+mn-ea"/>
                              <a:cs typeface="+mn-cs"/>
                            </a:rPr>
                            <a:t>dipengaruhi</a:t>
                          </a:r>
                          <a:r>
                            <a:rPr lang="en-US" sz="1100" kern="1200" dirty="0">
                              <a:solidFill>
                                <a:schemeClr val="tx1"/>
                              </a:solidFill>
                              <a:latin typeface="Franklin Gothic Medium Cond" panose="020B0606030402020204" pitchFamily="34" charset="0"/>
                              <a:ea typeface="+mn-ea"/>
                              <a:cs typeface="+mn-cs"/>
                            </a:rPr>
                            <a:t> oleh </a:t>
                          </a:r>
                          <a:r>
                            <a:rPr lang="en-US" sz="1100" kern="1200" dirty="0" err="1">
                              <a:solidFill>
                                <a:schemeClr val="tx1"/>
                              </a:solidFill>
                              <a:latin typeface="Franklin Gothic Medium Cond" panose="020B0606030402020204" pitchFamily="34" charset="0"/>
                              <a:ea typeface="+mn-ea"/>
                              <a:cs typeface="+mn-cs"/>
                            </a:rPr>
                            <a:t>faktor</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eksternal</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seperti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pembahasan</a:t>
                          </a:r>
                          <a:r>
                            <a:rPr lang="en-US" sz="1100" kern="1200" dirty="0">
                              <a:solidFill>
                                <a:schemeClr val="tx1"/>
                              </a:solidFill>
                              <a:latin typeface="Franklin Gothic Medium Cond" panose="020B0606030402020204" pitchFamily="34" charset="0"/>
                              <a:ea typeface="+mn-ea"/>
                              <a:cs typeface="+mn-cs"/>
                            </a:rPr>
                            <a:t> oleh DPR, </a:t>
                          </a:r>
                          <a:r>
                            <a:rPr lang="en-US" sz="1100" kern="1200" dirty="0" err="1">
                              <a:solidFill>
                                <a:schemeClr val="tx1"/>
                              </a:solidFill>
                              <a:latin typeface="Franklin Gothic Medium Cond" panose="020B0606030402020204" pitchFamily="34" charset="0"/>
                              <a:ea typeface="+mn-ea"/>
                              <a:cs typeface="+mn-cs"/>
                            </a:rPr>
                            <a:t>alokasi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anggaran</a:t>
                          </a:r>
                          <a:r>
                            <a:rPr lang="en-US" sz="1100" kern="1200" dirty="0">
                              <a:solidFill>
                                <a:schemeClr val="tx1"/>
                              </a:solidFill>
                              <a:latin typeface="Franklin Gothic Medium Cond" panose="020B0606030402020204" pitchFamily="34" charset="0"/>
                              <a:ea typeface="+mn-ea"/>
                              <a:cs typeface="+mn-cs"/>
                            </a:rPr>
                            <a:t> oleh </a:t>
                          </a:r>
                          <a:r>
                            <a:rPr lang="en-US" sz="1100" kern="1200" dirty="0" err="1">
                              <a:solidFill>
                                <a:schemeClr val="tx1"/>
                              </a:solidFill>
                              <a:latin typeface="Franklin Gothic Medium Cond" panose="020B0606030402020204" pitchFamily="34" charset="0"/>
                              <a:ea typeface="+mn-ea"/>
                              <a:cs typeface="+mn-cs"/>
                            </a:rPr>
                            <a:t>Kemenkeu</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maka</a:t>
                          </a:r>
                          <a:r>
                            <a:rPr lang="en-US" sz="1100" kern="1200" dirty="0">
                              <a:solidFill>
                                <a:schemeClr val="tx1"/>
                              </a:solidFill>
                              <a:latin typeface="Franklin Gothic Medium Cond" panose="020B0606030402020204" pitchFamily="34" charset="0"/>
                              <a:ea typeface="+mn-ea"/>
                              <a:cs typeface="+mn-cs"/>
                            </a:rPr>
                            <a:t> untuk target </a:t>
                          </a:r>
                          <a:r>
                            <a:rPr lang="en-US" sz="1100" kern="1200" dirty="0" err="1">
                              <a:solidFill>
                                <a:schemeClr val="tx1"/>
                              </a:solidFill>
                              <a:latin typeface="Franklin Gothic Medium Cond" panose="020B0606030402020204" pitchFamily="34" charset="0"/>
                              <a:ea typeface="+mn-ea"/>
                              <a:cs typeface="+mn-cs"/>
                            </a:rPr>
                            <a:t>khusus</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infrastruktur</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tersebut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akan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didasarkan</a:t>
                          </a:r>
                          <a:r>
                            <a:rPr lang="en-US" sz="1100" kern="1200" dirty="0">
                              <a:solidFill>
                                <a:schemeClr val="tx1"/>
                              </a:solidFill>
                              <a:latin typeface="Franklin Gothic Medium Cond" panose="020B0606030402020204" pitchFamily="34" charset="0"/>
                              <a:ea typeface="+mn-ea"/>
                              <a:cs typeface="+mn-cs"/>
                            </a:rPr>
                            <a:t> pada APBN </a:t>
                          </a:r>
                          <a:r>
                            <a:rPr lang="en-US" sz="1100" kern="1200" dirty="0" err="1">
                              <a:solidFill>
                                <a:schemeClr val="tx1"/>
                              </a:solidFill>
                              <a:latin typeface="Franklin Gothic Medium Cond" panose="020B0606030402020204" pitchFamily="34" charset="0"/>
                              <a:ea typeface="+mn-ea"/>
                              <a:cs typeface="+mn-cs"/>
                            </a:rPr>
                            <a:t>maupun</a:t>
                          </a:r>
                          <a:r>
                            <a:rPr lang="en-US" sz="1100" kern="1200" dirty="0">
                              <a:solidFill>
                                <a:schemeClr val="tx1"/>
                              </a:solidFill>
                              <a:latin typeface="Franklin Gothic Medium Cond" panose="020B0606030402020204" pitchFamily="34" charset="0"/>
                              <a:ea typeface="+mn-ea"/>
                              <a:cs typeface="+mn-cs"/>
                            </a:rPr>
                            <a:t> APBN-P Tahun </a:t>
                          </a:r>
                          <a:r>
                            <a:rPr lang="en-US" sz="1100" kern="1200" dirty="0" err="1">
                              <a:solidFill>
                                <a:schemeClr val="tx1"/>
                              </a:solidFill>
                              <a:latin typeface="Franklin Gothic Medium Cond" panose="020B0606030402020204" pitchFamily="34" charset="0"/>
                              <a:ea typeface="+mn-ea"/>
                              <a:cs typeface="+mn-cs"/>
                            </a:rPr>
                            <a:t>Anggaran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berjalan</a:t>
                          </a:r>
                          <a:r>
                            <a:rPr lang="en-US" sz="1100" kern="1200" dirty="0">
                              <a:solidFill>
                                <a:schemeClr val="tx1"/>
                              </a:solidFill>
                              <a:latin typeface="Franklin Gothic Medium Cond" panose="020B0606030402020204" pitchFamily="34" charset="0"/>
                              <a:ea typeface="+mn-ea"/>
                              <a:cs typeface="+mn-cs"/>
                            </a:rPr>
                            <a:t> dengan </a:t>
                          </a:r>
                          <a:r>
                            <a:rPr lang="en-US" sz="1100" kern="1200" dirty="0" err="1">
                              <a:solidFill>
                                <a:schemeClr val="tx1"/>
                              </a:solidFill>
                              <a:latin typeface="Franklin Gothic Medium Cond" panose="020B0606030402020204" pitchFamily="34" charset="0"/>
                              <a:ea typeface="+mn-ea"/>
                              <a:cs typeface="+mn-cs"/>
                            </a:rPr>
                            <a:t>tetap</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mempertimbangkan</a:t>
                          </a:r>
                          <a:r>
                            <a:rPr lang="en-US" sz="1100" kern="1200" dirty="0">
                              <a:solidFill>
                                <a:schemeClr val="tx1"/>
                              </a:solidFill>
                              <a:latin typeface="Franklin Gothic Medium Cond" panose="020B0606030402020204" pitchFamily="34" charset="0"/>
                              <a:ea typeface="+mn-ea"/>
                              <a:cs typeface="+mn-cs"/>
                            </a:rPr>
                            <a:t> RPJMN 2020-2024. </a:t>
                          </a:r>
                        </a:p>
                        <a:p>
                          <a:pPr marL="171450" indent="-171450">
                            <a:buFont typeface="Arial" panose="020B0604020202020204" pitchFamily="34" charset="0"/>
                            <a:buChar char="•"/>
                          </a:pPr>
                          <a:endParaRPr lang="en-US" sz="1100" kern="1200" dirty="0">
                            <a:solidFill>
                              <a:schemeClr val="tx1"/>
                            </a:solidFill>
                            <a:latin typeface="Franklin Gothic Medium Cond" panose="020B0606030402020204" pitchFamily="34" charset="0"/>
                            <a:ea typeface="+mn-ea"/>
                            <a:cs typeface="+mn-cs"/>
                          </a:endParaRPr>
                        </a:p>
                        <a:p>
                          <a:pPr marL="171450" indent="-171450">
                            <a:buFont typeface="Arial" panose="020B0604020202020204" pitchFamily="34" charset="0"/>
                            <a:buChar char="•"/>
                          </a:pPr>
                          <a:r>
                            <a:rPr lang="en-US" sz="1100" kern="1200" dirty="0" err="1">
                              <a:solidFill>
                                <a:schemeClr val="tx1"/>
                              </a:solidFill>
                              <a:latin typeface="Franklin Gothic Medium Cond" panose="020B0606030402020204" pitchFamily="34" charset="0"/>
                              <a:ea typeface="+mn-ea"/>
                              <a:cs typeface="+mn-cs"/>
                            </a:rPr>
                            <a:t>Sesuai</a:t>
                          </a:r>
                          <a:r>
                            <a:rPr lang="en-US" sz="1100" kern="1200" dirty="0">
                              <a:solidFill>
                                <a:schemeClr val="tx1"/>
                              </a:solidFill>
                              <a:latin typeface="Franklin Gothic Medium Cond" panose="020B0606030402020204" pitchFamily="34" charset="0"/>
                              <a:ea typeface="+mn-ea"/>
                              <a:cs typeface="+mn-cs"/>
                            </a:rPr>
                            <a:t> dengan </a:t>
                          </a:r>
                          <a:r>
                            <a:rPr lang="en-US" sz="1100" kern="1200" dirty="0" err="1">
                              <a:solidFill>
                                <a:schemeClr val="tx1"/>
                              </a:solidFill>
                              <a:latin typeface="Franklin Gothic Medium Cond" panose="020B0606030402020204" pitchFamily="34" charset="0"/>
                              <a:ea typeface="+mn-ea"/>
                              <a:cs typeface="+mn-cs"/>
                            </a:rPr>
                            <a:t>arahan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Bappenas</a:t>
                          </a:r>
                          <a:r>
                            <a:rPr lang="en-US" sz="1100" kern="1200" dirty="0">
                              <a:solidFill>
                                <a:schemeClr val="tx1"/>
                              </a:solidFill>
                              <a:latin typeface="Franklin Gothic Medium Cond" panose="020B0606030402020204" pitchFamily="34" charset="0"/>
                              <a:ea typeface="+mn-ea"/>
                              <a:cs typeface="+mn-cs"/>
                            </a:rPr>
                            <a:t>, target </a:t>
                          </a:r>
                          <a:r>
                            <a:rPr lang="en-US" sz="1100" kern="1200" dirty="0" err="1">
                              <a:solidFill>
                                <a:schemeClr val="tx1"/>
                              </a:solidFill>
                              <a:latin typeface="Franklin Gothic Medium Cond" panose="020B0606030402020204" pitchFamily="34" charset="0"/>
                              <a:ea typeface="+mn-ea"/>
                              <a:cs typeface="+mn-cs"/>
                            </a:rPr>
                            <a:t>pembangunan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infrastruktur</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dapat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berubah</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tiap</a:t>
                          </a:r>
                          <a:r>
                            <a:rPr lang="en-US" sz="1100" kern="1200" dirty="0">
                              <a:solidFill>
                                <a:schemeClr val="tx1"/>
                              </a:solidFill>
                              <a:latin typeface="Franklin Gothic Medium Cond" panose="020B0606030402020204" pitchFamily="34" charset="0"/>
                              <a:ea typeface="+mn-ea"/>
                              <a:cs typeface="+mn-cs"/>
                            </a:rPr>
                            <a:t> tahun, </a:t>
                          </a:r>
                          <a:r>
                            <a:rPr lang="en-US" sz="1100" kern="1200" dirty="0" err="1">
                              <a:solidFill>
                                <a:schemeClr val="tx1"/>
                              </a:solidFill>
                              <a:latin typeface="Franklin Gothic Medium Cond" panose="020B0606030402020204" pitchFamily="34" charset="0"/>
                              <a:ea typeface="+mn-ea"/>
                              <a:cs typeface="+mn-cs"/>
                            </a:rPr>
                            <a:t>namun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secara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akumulasi</a:t>
                          </a:r>
                          <a:r>
                            <a:rPr lang="en-US" sz="1100" kern="1200" dirty="0">
                              <a:solidFill>
                                <a:schemeClr val="tx1"/>
                              </a:solidFill>
                              <a:latin typeface="Franklin Gothic Medium Cond" panose="020B0606030402020204" pitchFamily="34" charset="0"/>
                              <a:ea typeface="+mn-ea"/>
                              <a:cs typeface="+mn-cs"/>
                            </a:rPr>
                            <a:t> dalam </a:t>
                          </a:r>
                          <a:r>
                            <a:rPr lang="en-US" sz="1100" kern="1200" dirty="0" err="1">
                              <a:solidFill>
                                <a:schemeClr val="tx1"/>
                              </a:solidFill>
                              <a:latin typeface="Franklin Gothic Medium Cond" panose="020B0606030402020204" pitchFamily="34" charset="0"/>
                              <a:ea typeface="+mn-ea"/>
                              <a:cs typeface="+mn-cs"/>
                            </a:rPr>
                            <a:t>periode</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kerja</a:t>
                          </a:r>
                          <a:r>
                            <a:rPr lang="en-US" sz="1100" kern="1200" dirty="0">
                              <a:solidFill>
                                <a:schemeClr val="tx1"/>
                              </a:solidFill>
                              <a:latin typeface="Franklin Gothic Medium Cond" panose="020B0606030402020204" pitchFamily="34" charset="0"/>
                              <a:ea typeface="+mn-ea"/>
                              <a:cs typeface="+mn-cs"/>
                            </a:rPr>
                            <a:t> 5 tahun harus </a:t>
                          </a:r>
                          <a:r>
                            <a:rPr lang="en-US" sz="1100" kern="1200" dirty="0" err="1">
                              <a:solidFill>
                                <a:schemeClr val="tx1"/>
                              </a:solidFill>
                              <a:latin typeface="Franklin Gothic Medium Cond" panose="020B0606030402020204" pitchFamily="34" charset="0"/>
                              <a:ea typeface="+mn-ea"/>
                              <a:cs typeface="+mn-cs"/>
                            </a:rPr>
                            <a:t>tetap</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terpenuhi</a:t>
                          </a:r>
                          <a:r>
                            <a:rPr lang="en-US" sz="1100" kern="1200" dirty="0">
                              <a:solidFill>
                                <a:schemeClr val="tx1"/>
                              </a:solidFill>
                              <a:latin typeface="Franklin Gothic Medium Cond" panose="020B0606030402020204" pitchFamily="34" charset="0"/>
                              <a:ea typeface="+mn-ea"/>
                              <a:cs typeface="+mn-cs"/>
                            </a:rPr>
                            <a:t>. </a:t>
                          </a:r>
                        </a:p>
                        <a:p>
                          <a:pPr marL="171450" indent="-171450">
                            <a:buFont typeface="Arial" panose="020B0604020202020204" pitchFamily="34" charset="0"/>
                            <a:buChar char="•"/>
                          </a:pPr>
                          <a:endParaRPr lang="en-US" sz="1100" kern="1200" dirty="0">
                            <a:solidFill>
                              <a:schemeClr val="tx1"/>
                            </a:solidFill>
                            <a:latin typeface="Franklin Gothic Medium Cond" panose="020B0606030402020204" pitchFamily="34" charset="0"/>
                            <a:ea typeface="+mn-ea"/>
                            <a:cs typeface="+mn-cs"/>
                          </a:endParaRPr>
                        </a:p>
                        <a:p>
                          <a:pPr marL="171450" indent="-171450">
                            <a:buFont typeface="Arial" panose="020B0604020202020204" pitchFamily="34" charset="0"/>
                            <a:buChar char="•"/>
                          </a:pPr>
                          <a:r>
                            <a:rPr lang="en-US" sz="1100" kern="1200" dirty="0">
                              <a:solidFill>
                                <a:schemeClr val="tx1"/>
                              </a:solidFill>
                              <a:latin typeface="Franklin Gothic Medium Cond" panose="020B0606030402020204" pitchFamily="34" charset="0"/>
                              <a:ea typeface="+mn-ea"/>
                              <a:cs typeface="+mn-cs"/>
                            </a:rPr>
                            <a:t>Pada </a:t>
                          </a:r>
                          <a:r>
                            <a:rPr lang="en-US" sz="1100" kern="1200" dirty="0" err="1">
                              <a:solidFill>
                                <a:schemeClr val="tx1"/>
                              </a:solidFill>
                              <a:latin typeface="Franklin Gothic Medium Cond" panose="020B0606030402020204" pitchFamily="34" charset="0"/>
                              <a:ea typeface="+mn-ea"/>
                              <a:cs typeface="+mn-cs"/>
                            </a:rPr>
                            <a:t>skenario</a:t>
                          </a:r>
                          <a:r>
                            <a:rPr lang="en-US" sz="1100" kern="1200" dirty="0">
                              <a:solidFill>
                                <a:schemeClr val="tx1"/>
                              </a:solidFill>
                              <a:latin typeface="Franklin Gothic Medium Cond" panose="020B0606030402020204" pitchFamily="34" charset="0"/>
                              <a:ea typeface="+mn-ea"/>
                              <a:cs typeface="+mn-cs"/>
                            </a:rPr>
                            <a:t> 2 dan 3 </a:t>
                          </a:r>
                          <a:r>
                            <a:rPr lang="en-US" sz="1100" kern="1200" dirty="0" err="1">
                              <a:solidFill>
                                <a:schemeClr val="tx1"/>
                              </a:solidFill>
                              <a:latin typeface="Franklin Gothic Medium Cond" panose="020B0606030402020204" pitchFamily="34" charset="0"/>
                              <a:ea typeface="+mn-ea"/>
                              <a:cs typeface="+mn-cs"/>
                            </a:rPr>
                            <a:t>merupakan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kondisi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dimana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terdapat</a:t>
                          </a:r>
                          <a:r>
                            <a:rPr lang="en-US" sz="1100" kern="1200" dirty="0">
                              <a:solidFill>
                                <a:schemeClr val="tx1"/>
                              </a:solidFill>
                              <a:latin typeface="Franklin Gothic Medium Cond" panose="020B0606030402020204" pitchFamily="34" charset="0"/>
                              <a:ea typeface="+mn-ea"/>
                              <a:cs typeface="+mn-cs"/>
                            </a:rPr>
                            <a:t> beberapa </a:t>
                          </a:r>
                          <a:r>
                            <a:rPr lang="en-US" sz="1100" kern="1200" dirty="0" err="1">
                              <a:solidFill>
                                <a:schemeClr val="tx1"/>
                              </a:solidFill>
                              <a:latin typeface="Franklin Gothic Medium Cond" panose="020B0606030402020204" pitchFamily="34" charset="0"/>
                              <a:ea typeface="+mn-ea"/>
                              <a:cs typeface="+mn-cs"/>
                            </a:rPr>
                            <a:t>kegiatan</a:t>
                          </a:r>
                          <a:r>
                            <a:rPr lang="en-US" sz="1100" kern="1200" dirty="0">
                              <a:solidFill>
                                <a:schemeClr val="tx1"/>
                              </a:solidFill>
                              <a:latin typeface="Franklin Gothic Medium Cond" panose="020B0606030402020204" pitchFamily="34" charset="0"/>
                              <a:ea typeface="+mn-ea"/>
                              <a:cs typeface="+mn-cs"/>
                            </a:rPr>
                            <a:t> yang tidak </a:t>
                          </a:r>
                          <a:r>
                            <a:rPr lang="en-US" sz="1100" kern="1200" dirty="0" err="1">
                              <a:solidFill>
                                <a:schemeClr val="tx1"/>
                              </a:solidFill>
                              <a:latin typeface="Franklin Gothic Medium Cond" panose="020B0606030402020204" pitchFamily="34" charset="0"/>
                              <a:ea typeface="+mn-ea"/>
                              <a:cs typeface="+mn-cs"/>
                            </a:rPr>
                            <a:t>terlaksana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karena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perubahan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lingkungan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strategis</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sehingga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bobot</a:t>
                          </a:r>
                          <a:r>
                            <a:rPr lang="en-US" sz="1100" kern="1200" dirty="0">
                              <a:solidFill>
                                <a:schemeClr val="tx1"/>
                              </a:solidFill>
                              <a:latin typeface="Franklin Gothic Medium Cond" panose="020B0606030402020204" pitchFamily="34" charset="0"/>
                              <a:ea typeface="+mn-ea"/>
                              <a:cs typeface="+mn-cs"/>
                            </a:rPr>
                            <a:t> harus </a:t>
                          </a:r>
                          <a:r>
                            <a:rPr lang="en-US" sz="1100" kern="1200" dirty="0" err="1">
                              <a:solidFill>
                                <a:schemeClr val="tx1"/>
                              </a:solidFill>
                              <a:latin typeface="Franklin Gothic Medium Cond" panose="020B0606030402020204" pitchFamily="34" charset="0"/>
                              <a:ea typeface="+mn-ea"/>
                              <a:cs typeface="+mn-cs"/>
                            </a:rPr>
                            <a:t>didistribusikan</a:t>
                          </a:r>
                          <a:r>
                            <a:rPr lang="en-US" sz="1100" kern="1200" dirty="0">
                              <a:solidFill>
                                <a:schemeClr val="tx1"/>
                              </a:solidFill>
                              <a:latin typeface="Franklin Gothic Medium Cond" panose="020B0606030402020204" pitchFamily="34" charset="0"/>
                              <a:ea typeface="+mn-ea"/>
                              <a:cs typeface="+mn-cs"/>
                            </a:rPr>
                            <a:t> pada </a:t>
                          </a:r>
                          <a:r>
                            <a:rPr lang="en-US" sz="1100" kern="1200" dirty="0" err="1">
                              <a:solidFill>
                                <a:schemeClr val="tx1"/>
                              </a:solidFill>
                              <a:latin typeface="Franklin Gothic Medium Cond" panose="020B0606030402020204" pitchFamily="34" charset="0"/>
                              <a:ea typeface="+mn-ea"/>
                              <a:cs typeface="+mn-cs"/>
                            </a:rPr>
                            <a:t>indikator</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lainnya</a:t>
                          </a:r>
                          <a:r>
                            <a:rPr lang="en-US" sz="1100" kern="1200" dirty="0">
                              <a:solidFill>
                                <a:schemeClr val="tx1"/>
                              </a:solidFill>
                              <a:latin typeface="Franklin Gothic Medium Cond" panose="020B0606030402020204" pitchFamily="34" charset="0"/>
                              <a:ea typeface="+mn-ea"/>
                              <a:cs typeface="+mn-cs"/>
                            </a:rPr>
                            <a:t> </a:t>
                          </a:r>
                        </a:p>
                        <a:p>
                          <a:pPr marL="171450" indent="-171450">
                            <a:buFont typeface="Arial" panose="020B0604020202020204" pitchFamily="34" charset="0"/>
                            <a:buChar char="•"/>
                          </a:pPr>
                          <a:endParaRPr lang="en-US" sz="1100" kern="1200" dirty="0">
                            <a:solidFill>
                              <a:schemeClr val="tx1"/>
                            </a:solidFill>
                            <a:latin typeface="Franklin Gothic Medium Cond" panose="020B0606030402020204" pitchFamily="34" charset="0"/>
                            <a:ea typeface="+mn-ea"/>
                            <a:cs typeface="+mn-cs"/>
                          </a:endParaRPr>
                        </a:p>
                        <a:p>
                          <a:pPr marL="171450" indent="-171450">
                            <a:buFont typeface="Arial" panose="020B0604020202020204" pitchFamily="34" charset="0"/>
                            <a:buChar char="•"/>
                          </a:pPr>
                          <a:r>
                            <a:rPr lang="en-US" sz="1100" kern="1200" dirty="0" err="1">
                              <a:solidFill>
                                <a:schemeClr val="tx1"/>
                              </a:solidFill>
                              <a:latin typeface="Franklin Gothic Medium Cond" panose="020B0606030402020204" pitchFamily="34" charset="0"/>
                              <a:ea typeface="+mn-ea"/>
                              <a:cs typeface="+mn-cs"/>
                            </a:rPr>
                            <a:t>Aturan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distribusi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bobot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ialah</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diprioritaskan</a:t>
                          </a:r>
                          <a:r>
                            <a:rPr lang="en-US" sz="1100" kern="1200" dirty="0">
                              <a:solidFill>
                                <a:schemeClr val="tx1"/>
                              </a:solidFill>
                              <a:latin typeface="Franklin Gothic Medium Cond" panose="020B0606030402020204" pitchFamily="34" charset="0"/>
                              <a:ea typeface="+mn-ea"/>
                              <a:cs typeface="+mn-cs"/>
                            </a:rPr>
                            <a:t> pada </a:t>
                          </a:r>
                          <a:r>
                            <a:rPr lang="en-US" sz="1100" kern="1200" dirty="0" err="1">
                              <a:solidFill>
                                <a:schemeClr val="tx1"/>
                              </a:solidFill>
                              <a:latin typeface="Franklin Gothic Medium Cond" panose="020B0606030402020204" pitchFamily="34" charset="0"/>
                              <a:ea typeface="+mn-ea"/>
                              <a:cs typeface="+mn-cs"/>
                            </a:rPr>
                            <a:t>indikator</a:t>
                          </a:r>
                          <a:r>
                            <a:rPr lang="en-US" sz="1100" kern="1200" dirty="0">
                              <a:solidFill>
                                <a:schemeClr val="tx1"/>
                              </a:solidFill>
                              <a:latin typeface="Franklin Gothic Medium Cond" panose="020B0606030402020204" pitchFamily="34" charset="0"/>
                              <a:ea typeface="+mn-ea"/>
                              <a:cs typeface="+mn-cs"/>
                            </a:rPr>
                            <a:t> yang </a:t>
                          </a:r>
                          <a:r>
                            <a:rPr lang="en-US" sz="1100" kern="1200" dirty="0" err="1">
                              <a:solidFill>
                                <a:schemeClr val="tx1"/>
                              </a:solidFill>
                              <a:latin typeface="Franklin Gothic Medium Cond" panose="020B0606030402020204" pitchFamily="34" charset="0"/>
                              <a:ea typeface="+mn-ea"/>
                              <a:cs typeface="+mn-cs"/>
                            </a:rPr>
                            <a:t>memiliki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kinerja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terberat</a:t>
                          </a:r>
                          <a:r>
                            <a:rPr lang="en-US" sz="1100" kern="1200" dirty="0">
                              <a:solidFill>
                                <a:schemeClr val="tx1"/>
                              </a:solidFill>
                              <a:latin typeface="Franklin Gothic Medium Cond" panose="020B0606030402020204" pitchFamily="34" charset="0"/>
                              <a:ea typeface="+mn-ea"/>
                              <a:cs typeface="+mn-cs"/>
                            </a:rPr>
                            <a:t> dan </a:t>
                          </a:r>
                          <a:r>
                            <a:rPr lang="en-US" sz="1100" kern="1200" dirty="0" err="1">
                              <a:solidFill>
                                <a:schemeClr val="tx1"/>
                              </a:solidFill>
                              <a:latin typeface="Franklin Gothic Medium Cond" panose="020B0606030402020204" pitchFamily="34" charset="0"/>
                              <a:ea typeface="+mn-ea"/>
                              <a:cs typeface="+mn-cs"/>
                            </a:rPr>
                            <a:t>penggunaan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anggaran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terbesar</a:t>
                          </a:r>
                          <a:endParaRPr lang="en-US" sz="1100" kern="1200" dirty="0">
                            <a:solidFill>
                              <a:schemeClr val="tx1"/>
                            </a:solidFill>
                            <a:latin typeface="Franklin Gothic Medium Cond" panose="020B0606030402020204" pitchFamily="34" charset="0"/>
                            <a:ea typeface="+mn-ea"/>
                            <a:cs typeface="+mn-cs"/>
                          </a:endParaRP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473356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effectLst/>
                              <a:latin typeface="Cambria Math" panose="02040503050406030204" pitchFamily="18" charset="0"/>
                              <a:ea typeface="Cambria Math" panose="02040503050406030204" pitchFamily="18" charset="0"/>
                              <a:cs typeface="+mn-cs"/>
                            </a:rPr>
                            <a:t>Penyediaan </a:t>
                          </a:r>
                          <a:r>
                            <a:rPr lang="en-US" sz="1100" b="0" i="0" dirty="0" err="1">
                              <a:solidFill>
                                <a:schemeClr val="tx1"/>
                              </a:solidFill>
                              <a:effectLst/>
                              <a:latin typeface="Cambria Math" panose="02040503050406030204" pitchFamily="18" charset="0"/>
                              <a:ea typeface="Cambria Math" panose="02040503050406030204" pitchFamily="18" charset="0"/>
                              <a:cs typeface="+mn-cs"/>
                            </a:rPr>
                            <a:t>Konverter</a:t>
                          </a:r>
                          <a:r>
                            <a:rPr lang="en-US" sz="1100" b="0" i="0" dirty="0">
                              <a:solidFill>
                                <a:schemeClr val="tx1"/>
                              </a:solidFill>
                              <a:effectLst/>
                              <a:latin typeface="Cambria Math" panose="02040503050406030204" pitchFamily="18" charset="0"/>
                              <a:ea typeface="Cambria Math" panose="02040503050406030204" pitchFamily="18" charset="0"/>
                              <a:cs typeface="+mn-cs"/>
                            </a:rPr>
                            <a:t> Kit BBM ke </a:t>
                          </a:r>
                          <a:r>
                            <a:rPr lang="en-US" sz="1100" b="0" i="0" dirty="0" err="1">
                              <a:solidFill>
                                <a:schemeClr val="tx1"/>
                              </a:solidFill>
                              <a:effectLst/>
                              <a:latin typeface="Cambria Math" panose="02040503050406030204" pitchFamily="18" charset="0"/>
                              <a:ea typeface="Cambria Math" panose="02040503050406030204" pitchFamily="18" charset="0"/>
                              <a:cs typeface="+mn-cs"/>
                            </a:rPr>
                            <a:t>Bahan</a:t>
                          </a:r>
                          <a:r>
                            <a:rPr lang="en-US" sz="1100" b="0" i="0" dirty="0">
                              <a:solidFill>
                                <a:schemeClr val="tx1"/>
                              </a:solidFill>
                              <a:effectLst/>
                              <a:latin typeface="Cambria Math" panose="02040503050406030204" pitchFamily="18" charset="0"/>
                              <a:ea typeface="Cambria Math" panose="02040503050406030204" pitchFamily="18" charset="0"/>
                              <a:cs typeface="+mn-cs"/>
                            </a:rPr>
                            <a:t> Bakar Gas untuk </a:t>
                          </a:r>
                          <a:r>
                            <a:rPr lang="en-US" sz="1100" b="0" i="0" dirty="0" err="1">
                              <a:solidFill>
                                <a:schemeClr val="tx1"/>
                              </a:solidFill>
                              <a:effectLst/>
                              <a:latin typeface="Cambria Math" panose="02040503050406030204" pitchFamily="18" charset="0"/>
                              <a:ea typeface="Cambria Math" panose="02040503050406030204" pitchFamily="18" charset="0"/>
                              <a:cs typeface="+mn-cs"/>
                            </a:rPr>
                            <a:t>Nelayan</a:t>
                          </a:r>
                          <a:endParaRPr lang="en-US" sz="1100" dirty="0">
                            <a:effectLst/>
                            <a:latin typeface="Cambria Math" panose="02040503050406030204" pitchFamily="18" charset="0"/>
                            <a:ea typeface="Cambria Math" panose="02040503050406030204" pitchFamily="18" charset="0"/>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f>
                                  <m:fPr>
                                    <m:ctrlPr>
                                      <a:rPr lang="en-US" sz="1050" i="1" kern="1200" baseline="0" smtClean="0">
                                        <a:solidFill>
                                          <a:schemeClr val="tx1"/>
                                        </a:solidFill>
                                        <a:effectLst/>
                                        <a:latin typeface="Cambria Math" panose="02040503050406030204" pitchFamily="18" charset="0"/>
                                        <a:ea typeface="Cambria Math" panose="02040503050406030204" pitchFamily="18" charset="0"/>
                                        <a:cs typeface="+mn-cs"/>
                                      </a:rPr>
                                    </m:ctrlPr>
                                  </m:fPr>
                                  <m:num>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num>
                                  <m:den>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𝑻𝒂𝒓𝒈𝒆𝒕</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den>
                                </m:f>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 </m:t>
                                </m:r>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per</m:t>
                                </m:r>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 </m:t>
                                </m:r>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tahun</m:t>
                                </m:r>
                              </m:oMath>
                            </m:oMathPara>
                          </a14:m>
                          <a:endParaRPr lang="en-US" sz="1100" kern="1200" baseline="0" dirty="0">
                            <a:solidFill>
                              <a:schemeClr val="tx1"/>
                            </a:solidFill>
                            <a:effectLst/>
                            <a:latin typeface="Cambria Math" panose="02040503050406030204" pitchFamily="18" charset="0"/>
                            <a:ea typeface="Cambria Math" panose="02040503050406030204" pitchFamily="18" charset="0"/>
                            <a:cs typeface="+mn-cs"/>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vMerge="1">
                      <a:txBody>
                        <a:bodyPr/>
                        <a:lstStyle/>
                        <a:p>
                          <a:endParaRPr lang="en-US" sz="1100" kern="1200" baseline="0" dirty="0">
                            <a:solidFill>
                              <a:schemeClr val="tx1"/>
                            </a:solidFill>
                            <a:effectLst/>
                            <a:latin typeface="Cambria Math" panose="02040503050406030204" pitchFamily="18" charset="0"/>
                            <a:ea typeface="Cambria Math" panose="02040503050406030204" pitchFamily="18" charset="0"/>
                            <a:cs typeface="+mn-cs"/>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28235382"/>
                      </a:ext>
                    </a:extLst>
                  </a:tr>
                  <a:tr h="3528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effectLst/>
                              <a:latin typeface="Cambria Math" panose="02040503050406030204" pitchFamily="18" charset="0"/>
                              <a:ea typeface="Cambria Math" panose="02040503050406030204" pitchFamily="18" charset="0"/>
                              <a:cs typeface="+mn-cs"/>
                            </a:rPr>
                            <a:t>Penyediaan </a:t>
                          </a:r>
                          <a:r>
                            <a:rPr lang="en-US" sz="1100" b="0" i="0" dirty="0" err="1">
                              <a:solidFill>
                                <a:schemeClr val="tx1"/>
                              </a:solidFill>
                              <a:effectLst/>
                              <a:latin typeface="Cambria Math" panose="02040503050406030204" pitchFamily="18" charset="0"/>
                              <a:ea typeface="Cambria Math" panose="02040503050406030204" pitchFamily="18" charset="0"/>
                              <a:cs typeface="+mn-cs"/>
                            </a:rPr>
                            <a:t>Konverter</a:t>
                          </a:r>
                          <a:r>
                            <a:rPr lang="en-US" sz="1100" b="0" i="0" dirty="0">
                              <a:solidFill>
                                <a:schemeClr val="tx1"/>
                              </a:solidFill>
                              <a:effectLst/>
                              <a:latin typeface="Cambria Math" panose="02040503050406030204" pitchFamily="18" charset="0"/>
                              <a:ea typeface="Cambria Math" panose="02040503050406030204" pitchFamily="18" charset="0"/>
                              <a:cs typeface="+mn-cs"/>
                            </a:rPr>
                            <a:t> Kit BBM ke </a:t>
                          </a:r>
                          <a:r>
                            <a:rPr lang="en-US" sz="1100" b="0" i="0" dirty="0" err="1">
                              <a:solidFill>
                                <a:schemeClr val="tx1"/>
                              </a:solidFill>
                              <a:effectLst/>
                              <a:latin typeface="Cambria Math" panose="02040503050406030204" pitchFamily="18" charset="0"/>
                              <a:ea typeface="Cambria Math" panose="02040503050406030204" pitchFamily="18" charset="0"/>
                              <a:cs typeface="+mn-cs"/>
                            </a:rPr>
                            <a:t>Bahan</a:t>
                          </a:r>
                          <a:r>
                            <a:rPr lang="en-US" sz="1100" b="0" i="0" dirty="0">
                              <a:solidFill>
                                <a:schemeClr val="tx1"/>
                              </a:solidFill>
                              <a:effectLst/>
                              <a:latin typeface="Cambria Math" panose="02040503050406030204" pitchFamily="18" charset="0"/>
                              <a:ea typeface="Cambria Math" panose="02040503050406030204" pitchFamily="18" charset="0"/>
                              <a:cs typeface="+mn-cs"/>
                            </a:rPr>
                            <a:t> Bakar Gas untuk </a:t>
                          </a:r>
                          <a:r>
                            <a:rPr lang="en-US" sz="1100" b="0" i="0" dirty="0" err="1">
                              <a:solidFill>
                                <a:schemeClr val="tx1"/>
                              </a:solidFill>
                              <a:effectLst/>
                              <a:latin typeface="Cambria Math" panose="02040503050406030204" pitchFamily="18" charset="0"/>
                              <a:ea typeface="Cambria Math" panose="02040503050406030204" pitchFamily="18" charset="0"/>
                              <a:cs typeface="+mn-cs"/>
                            </a:rPr>
                            <a:t>Petani</a:t>
                          </a:r>
                          <a:r>
                            <a:rPr lang="en-ID" sz="1100" b="0" i="0" dirty="0">
                              <a:solidFill>
                                <a:schemeClr val="tx1"/>
                              </a:solidFill>
                              <a:effectLst/>
                              <a:latin typeface="Cambria Math" panose="02040503050406030204" pitchFamily="18" charset="0"/>
                              <a:ea typeface="Cambria Math" panose="02040503050406030204" pitchFamily="18" charset="0"/>
                              <a:cs typeface="+mn-cs"/>
                            </a:rPr>
                            <a:t> </a:t>
                          </a:r>
                          <a:endParaRPr lang="en-US" sz="1100" dirty="0">
                            <a:effectLst/>
                            <a:latin typeface="Cambria Math" panose="02040503050406030204" pitchFamily="18" charset="0"/>
                            <a:ea typeface="Cambria Math" panose="02040503050406030204" pitchFamily="18" charset="0"/>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f>
                                  <m:fPr>
                                    <m:ctrlPr>
                                      <a:rPr lang="en-US" sz="1050" i="1" kern="1200" baseline="0" smtClean="0">
                                        <a:solidFill>
                                          <a:schemeClr val="tx1"/>
                                        </a:solidFill>
                                        <a:effectLst/>
                                        <a:latin typeface="Cambria Math" panose="02040503050406030204" pitchFamily="18" charset="0"/>
                                        <a:ea typeface="Cambria Math" panose="02040503050406030204" pitchFamily="18" charset="0"/>
                                        <a:cs typeface="+mn-cs"/>
                                      </a:rPr>
                                    </m:ctrlPr>
                                  </m:fPr>
                                  <m:num>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num>
                                  <m:den>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𝑻𝒂𝒓𝒈𝒆𝒕</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den>
                                </m:f>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 </m:t>
                                </m:r>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per</m:t>
                                </m:r>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 </m:t>
                                </m:r>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tahun</m:t>
                                </m:r>
                              </m:oMath>
                            </m:oMathPara>
                          </a14:m>
                          <a:endParaRPr lang="en-US" sz="1100" kern="1200" baseline="0" dirty="0">
                            <a:solidFill>
                              <a:schemeClr val="tx1"/>
                            </a:solidFill>
                            <a:effectLst/>
                            <a:latin typeface="Cambria Math" panose="02040503050406030204" pitchFamily="18" charset="0"/>
                            <a:ea typeface="Cambria Math" panose="02040503050406030204" pitchFamily="18" charset="0"/>
                            <a:cs typeface="+mn-cs"/>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vMerge="1">
                      <a:txBody>
                        <a:bodyPr/>
                        <a:lstStyle/>
                        <a:p>
                          <a:endParaRPr lang="en-US" sz="1100" kern="1200" baseline="0" dirty="0">
                            <a:solidFill>
                              <a:schemeClr val="tx1"/>
                            </a:solidFill>
                            <a:effectLst/>
                            <a:latin typeface="Cambria Math" panose="02040503050406030204" pitchFamily="18" charset="0"/>
                            <a:ea typeface="Cambria Math" panose="02040503050406030204" pitchFamily="18" charset="0"/>
                            <a:cs typeface="+mn-cs"/>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803896046"/>
                      </a:ext>
                    </a:extLst>
                  </a:tr>
                  <a:tr h="370840">
                    <a:tc>
                      <a:txBody>
                        <a:bodyPr/>
                        <a:lstStyle/>
                        <a:p>
                          <a:r>
                            <a:rPr lang="en-US" sz="1100" b="0" i="0" dirty="0">
                              <a:solidFill>
                                <a:schemeClr val="tx1"/>
                              </a:solidFill>
                              <a:effectLst/>
                              <a:latin typeface="Cambria Math" panose="02040503050406030204" pitchFamily="18" charset="0"/>
                              <a:ea typeface="Cambria Math" panose="02040503050406030204" pitchFamily="18" charset="0"/>
                              <a:cs typeface="+mn-cs"/>
                            </a:rPr>
                            <a:t>Infrastruktur </a:t>
                          </a:r>
                          <a:r>
                            <a:rPr lang="en-US" sz="1100" b="0" i="0" dirty="0" err="1">
                              <a:solidFill>
                                <a:schemeClr val="tx1"/>
                              </a:solidFill>
                              <a:effectLst/>
                              <a:latin typeface="Cambria Math" panose="02040503050406030204" pitchFamily="18" charset="0"/>
                              <a:ea typeface="Cambria Math" panose="02040503050406030204" pitchFamily="18" charset="0"/>
                              <a:cs typeface="+mn-cs"/>
                            </a:rPr>
                            <a:t>Jaringan</a:t>
                          </a:r>
                          <a:r>
                            <a:rPr lang="en-US" sz="1100" b="0" i="0" dirty="0">
                              <a:solidFill>
                                <a:schemeClr val="tx1"/>
                              </a:solidFill>
                              <a:effectLst/>
                              <a:latin typeface="Cambria Math" panose="02040503050406030204" pitchFamily="18" charset="0"/>
                              <a:ea typeface="Cambria Math" panose="02040503050406030204" pitchFamily="18" charset="0"/>
                              <a:cs typeface="+mn-cs"/>
                            </a:rPr>
                            <a:t> Gas </a:t>
                          </a:r>
                          <a:r>
                            <a:rPr lang="en-US" sz="1100" b="0" i="0" dirty="0" err="1">
                              <a:solidFill>
                                <a:schemeClr val="tx1"/>
                              </a:solidFill>
                              <a:effectLst/>
                              <a:latin typeface="Cambria Math" panose="02040503050406030204" pitchFamily="18" charset="0"/>
                              <a:ea typeface="Cambria Math" panose="02040503050406030204" pitchFamily="18" charset="0"/>
                              <a:cs typeface="+mn-cs"/>
                            </a:rPr>
                            <a:t>Bumi</a:t>
                          </a:r>
                          <a:r>
                            <a:rPr lang="en-US" sz="1100" b="0" i="0" dirty="0">
                              <a:solidFill>
                                <a:schemeClr val="tx1"/>
                              </a:solidFill>
                              <a:effectLst/>
                              <a:latin typeface="Cambria Math" panose="02040503050406030204" pitchFamily="18" charset="0"/>
                              <a:ea typeface="Cambria Math" panose="02040503050406030204" pitchFamily="18" charset="0"/>
                              <a:cs typeface="+mn-cs"/>
                            </a:rPr>
                            <a:t> untuk </a:t>
                          </a:r>
                          <a:r>
                            <a:rPr lang="en-US" sz="1100" b="0" i="0" dirty="0" err="1">
                              <a:solidFill>
                                <a:schemeClr val="tx1"/>
                              </a:solidFill>
                              <a:effectLst/>
                              <a:latin typeface="Cambria Math" panose="02040503050406030204" pitchFamily="18" charset="0"/>
                              <a:ea typeface="Cambria Math" panose="02040503050406030204" pitchFamily="18" charset="0"/>
                              <a:cs typeface="+mn-cs"/>
                            </a:rPr>
                            <a:t>Rumah</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Tangga</a:t>
                          </a:r>
                          <a:r>
                            <a:rPr lang="en-US" sz="1100" b="0" i="0" dirty="0">
                              <a:solidFill>
                                <a:schemeClr val="tx1"/>
                              </a:solidFill>
                              <a:effectLst/>
                              <a:latin typeface="Cambria Math" panose="02040503050406030204" pitchFamily="18" charset="0"/>
                              <a:ea typeface="Cambria Math" panose="02040503050406030204" pitchFamily="18" charset="0"/>
                              <a:cs typeface="+mn-cs"/>
                            </a:rPr>
                            <a:t> (APBN + KPBU+BUMN)</a:t>
                          </a:r>
                          <a:endParaRPr lang="en-US" sz="11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30%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f>
                                  <m:fPr>
                                    <m:ctrlPr>
                                      <a:rPr lang="en-US" sz="1050" i="1" kern="1200" baseline="0" smtClean="0">
                                        <a:solidFill>
                                          <a:schemeClr val="tx1"/>
                                        </a:solidFill>
                                        <a:effectLst/>
                                        <a:latin typeface="Cambria Math" panose="02040503050406030204" pitchFamily="18" charset="0"/>
                                        <a:ea typeface="Cambria Math" panose="02040503050406030204" pitchFamily="18" charset="0"/>
                                        <a:cs typeface="+mn-cs"/>
                                      </a:rPr>
                                    </m:ctrlPr>
                                  </m:fPr>
                                  <m:num>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r>
                                      <a:rPr lang="en-US" sz="1050" b="0" i="1" kern="1200" baseline="0" smtClean="0">
                                        <a:solidFill>
                                          <a:schemeClr val="tx1"/>
                                        </a:solidFill>
                                        <a:effectLst/>
                                        <a:latin typeface="Cambria Math" panose="02040503050406030204" pitchFamily="18" charset="0"/>
                                        <a:ea typeface="Cambria Math" panose="02040503050406030204" pitchFamily="18" charset="0"/>
                                        <a:cs typeface="+mn-cs"/>
                                      </a:rPr>
                                      <m:t>𝑘𝑢𝑚𝑢𝑙𝑎𝑡𝑖𝑓</m:t>
                                    </m:r>
                                  </m:num>
                                  <m:den>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𝑻𝒂𝒓𝒈𝒆𝒕</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r>
                                      <a:rPr lang="en-US" sz="1050" b="0" i="1" kern="1200" baseline="0" smtClean="0">
                                        <a:solidFill>
                                          <a:schemeClr val="tx1"/>
                                        </a:solidFill>
                                        <a:effectLst/>
                                        <a:latin typeface="Cambria Math" panose="02040503050406030204" pitchFamily="18" charset="0"/>
                                        <a:ea typeface="Cambria Math" panose="02040503050406030204" pitchFamily="18" charset="0"/>
                                        <a:cs typeface="+mn-cs"/>
                                      </a:rPr>
                                      <m:t> </m:t>
                                    </m:r>
                                    <m:r>
                                      <a:rPr lang="en-US" sz="1050" b="0" i="1" kern="1200" baseline="0" smtClean="0">
                                        <a:solidFill>
                                          <a:schemeClr val="tx1"/>
                                        </a:solidFill>
                                        <a:effectLst/>
                                        <a:latin typeface="Cambria Math" panose="02040503050406030204" pitchFamily="18" charset="0"/>
                                        <a:ea typeface="Cambria Math" panose="02040503050406030204" pitchFamily="18" charset="0"/>
                                        <a:cs typeface="+mn-cs"/>
                                      </a:rPr>
                                      <m:t>𝑅𝑈𝐸𝑁</m:t>
                                    </m:r>
                                    <m:r>
                                      <a:rPr lang="en-US" sz="1050" b="0" i="1" kern="1200" baseline="0" smtClean="0">
                                        <a:solidFill>
                                          <a:schemeClr val="tx1"/>
                                        </a:solidFill>
                                        <a:effectLst/>
                                        <a:latin typeface="Cambria Math" panose="02040503050406030204" pitchFamily="18" charset="0"/>
                                        <a:ea typeface="Cambria Math" panose="02040503050406030204" pitchFamily="18" charset="0"/>
                                        <a:cs typeface="+mn-cs"/>
                                      </a:rPr>
                                      <m:t> </m:t>
                                    </m:r>
                                  </m:den>
                                </m:f>
                              </m:oMath>
                            </m:oMathPara>
                          </a14:m>
                          <a:endParaRPr lang="en-US" sz="11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162536468"/>
                      </a:ext>
                    </a:extLst>
                  </a:tr>
                  <a:tr h="370840">
                    <a:tc>
                      <a:txBody>
                        <a:bodyPr/>
                        <a:lstStyle/>
                        <a:p>
                          <a:r>
                            <a:rPr lang="en-US" sz="1100" b="0" i="0" dirty="0" err="1">
                              <a:solidFill>
                                <a:schemeClr val="tx1"/>
                              </a:solidFill>
                              <a:effectLst/>
                              <a:latin typeface="Cambria Math" panose="02040503050406030204" pitchFamily="18" charset="0"/>
                              <a:ea typeface="Cambria Math" panose="02040503050406030204" pitchFamily="18" charset="0"/>
                              <a:cs typeface="+mn-cs"/>
                            </a:rPr>
                            <a:t>Studi</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Pendahuluan</a:t>
                          </a:r>
                          <a:r>
                            <a:rPr lang="en-US" sz="1100" b="0" i="0" dirty="0">
                              <a:solidFill>
                                <a:schemeClr val="tx1"/>
                              </a:solidFill>
                              <a:effectLst/>
                              <a:latin typeface="Cambria Math" panose="02040503050406030204" pitchFamily="18" charset="0"/>
                              <a:ea typeface="Cambria Math" panose="02040503050406030204" pitchFamily="18" charset="0"/>
                              <a:cs typeface="+mn-cs"/>
                            </a:rPr>
                            <a:t> Pembangunan </a:t>
                          </a:r>
                          <a:r>
                            <a:rPr lang="en-US" sz="1100" b="0" i="0" dirty="0" err="1">
                              <a:solidFill>
                                <a:schemeClr val="tx1"/>
                              </a:solidFill>
                              <a:effectLst/>
                              <a:latin typeface="Cambria Math" panose="02040503050406030204" pitchFamily="18" charset="0"/>
                              <a:ea typeface="Cambria Math" panose="02040503050406030204" pitchFamily="18" charset="0"/>
                              <a:cs typeface="+mn-cs"/>
                            </a:rPr>
                            <a:t>Jaringan</a:t>
                          </a:r>
                          <a:r>
                            <a:rPr lang="en-US" sz="1100" b="0" i="0" dirty="0">
                              <a:solidFill>
                                <a:schemeClr val="tx1"/>
                              </a:solidFill>
                              <a:effectLst/>
                              <a:latin typeface="Cambria Math" panose="02040503050406030204" pitchFamily="18" charset="0"/>
                              <a:ea typeface="Cambria Math" panose="02040503050406030204" pitchFamily="18" charset="0"/>
                              <a:cs typeface="+mn-cs"/>
                            </a:rPr>
                            <a:t> Gas </a:t>
                          </a:r>
                          <a:r>
                            <a:rPr lang="en-US" sz="1100" b="0" i="0" dirty="0" err="1">
                              <a:solidFill>
                                <a:schemeClr val="tx1"/>
                              </a:solidFill>
                              <a:effectLst/>
                              <a:latin typeface="Cambria Math" panose="02040503050406030204" pitchFamily="18" charset="0"/>
                              <a:ea typeface="Cambria Math" panose="02040503050406030204" pitchFamily="18" charset="0"/>
                              <a:cs typeface="+mn-cs"/>
                            </a:rPr>
                            <a:t>Bumi</a:t>
                          </a:r>
                          <a:r>
                            <a:rPr lang="en-US" sz="1100" b="0" i="0" dirty="0">
                              <a:solidFill>
                                <a:schemeClr val="tx1"/>
                              </a:solidFill>
                              <a:effectLst/>
                              <a:latin typeface="Cambria Math" panose="02040503050406030204" pitchFamily="18" charset="0"/>
                              <a:ea typeface="Cambria Math" panose="02040503050406030204" pitchFamily="18" charset="0"/>
                              <a:cs typeface="+mn-cs"/>
                            </a:rPr>
                            <a:t> untuk </a:t>
                          </a:r>
                          <a:r>
                            <a:rPr lang="en-US" sz="1100" b="0" i="0" dirty="0" err="1">
                              <a:solidFill>
                                <a:schemeClr val="tx1"/>
                              </a:solidFill>
                              <a:effectLst/>
                              <a:latin typeface="Cambria Math" panose="02040503050406030204" pitchFamily="18" charset="0"/>
                              <a:ea typeface="Cambria Math" panose="02040503050406030204" pitchFamily="18" charset="0"/>
                              <a:cs typeface="+mn-cs"/>
                            </a:rPr>
                            <a:t>Rumah</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Tangga</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melalui</a:t>
                          </a:r>
                          <a:r>
                            <a:rPr lang="en-US" sz="1100" b="0" i="0" dirty="0">
                              <a:solidFill>
                                <a:schemeClr val="tx1"/>
                              </a:solidFill>
                              <a:effectLst/>
                              <a:latin typeface="Cambria Math" panose="02040503050406030204" pitchFamily="18" charset="0"/>
                              <a:ea typeface="Cambria Math" panose="02040503050406030204" pitchFamily="18" charset="0"/>
                              <a:cs typeface="+mn-cs"/>
                            </a:rPr>
                            <a:t> Skema KPBU </a:t>
                          </a:r>
                          <a:endParaRPr lang="en-US" sz="11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f>
                                  <m:fPr>
                                    <m:ctrlPr>
                                      <a:rPr lang="en-US" sz="1050" i="1" kern="1200" baseline="0" smtClean="0">
                                        <a:solidFill>
                                          <a:schemeClr val="tx1"/>
                                        </a:solidFill>
                                        <a:effectLst/>
                                        <a:latin typeface="Cambria Math" panose="02040503050406030204" pitchFamily="18" charset="0"/>
                                        <a:ea typeface="Cambria Math" panose="02040503050406030204" pitchFamily="18" charset="0"/>
                                        <a:cs typeface="+mn-cs"/>
                                      </a:rPr>
                                    </m:ctrlPr>
                                  </m:fPr>
                                  <m:num>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num>
                                  <m:den>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𝑻𝒂𝒓𝒈𝒆𝒕</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den>
                                </m:f>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 </m:t>
                                </m:r>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per</m:t>
                                </m:r>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 </m:t>
                                </m:r>
                                <m:r>
                                  <m:rPr>
                                    <m:nor/>
                                  </m:rPr>
                                  <a:rPr lang="en-US" sz="1050" kern="1200" baseline="0" dirty="0">
                                    <a:solidFill>
                                      <a:schemeClr val="tx1"/>
                                    </a:solidFill>
                                    <a:effectLst/>
                                    <a:latin typeface="Cambria Math" panose="02040503050406030204" pitchFamily="18" charset="0"/>
                                    <a:ea typeface="Cambria Math" panose="02040503050406030204" pitchFamily="18" charset="0"/>
                                    <a:cs typeface="+mn-cs"/>
                                  </a:rPr>
                                  <m:t>tahun</m:t>
                                </m:r>
                              </m:oMath>
                            </m:oMathPara>
                          </a14:m>
                          <a:endParaRPr lang="en-US" sz="1100" kern="1200" baseline="0" dirty="0">
                            <a:solidFill>
                              <a:schemeClr val="tx1"/>
                            </a:solidFill>
                            <a:effectLst/>
                            <a:latin typeface="Cambria Math" panose="02040503050406030204" pitchFamily="18" charset="0"/>
                            <a:ea typeface="Cambria Math" panose="02040503050406030204" pitchFamily="18" charset="0"/>
                            <a:cs typeface="+mn-cs"/>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vMerge="1">
                      <a:txBody>
                        <a:bodyPr/>
                        <a:lstStyle/>
                        <a:p>
                          <a:endParaRPr lang="en-US" sz="1100" kern="1200" baseline="0" dirty="0">
                            <a:solidFill>
                              <a:schemeClr val="tx1"/>
                            </a:solidFill>
                            <a:effectLst/>
                            <a:latin typeface="Cambria Math" panose="02040503050406030204" pitchFamily="18" charset="0"/>
                            <a:ea typeface="Cambria Math" panose="02040503050406030204" pitchFamily="18" charset="0"/>
                            <a:cs typeface="+mn-cs"/>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869060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Niaga</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f>
                                  <m:fPr>
                                    <m:ctrlPr>
                                      <a:rPr lang="en-US" sz="1050" i="1" kern="1200" baseline="0" smtClean="0">
                                        <a:solidFill>
                                          <a:schemeClr val="tx1"/>
                                        </a:solidFill>
                                        <a:effectLst/>
                                        <a:latin typeface="Cambria Math" panose="02040503050406030204" pitchFamily="18" charset="0"/>
                                        <a:ea typeface="Cambria Math" panose="02040503050406030204" pitchFamily="18" charset="0"/>
                                        <a:cs typeface="+mn-cs"/>
                                      </a:rPr>
                                    </m:ctrlPr>
                                  </m:fPr>
                                  <m:num>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num>
                                  <m:den>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𝑻𝒂𝒓𝒈𝒆𝒕</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r>
                                      <a:rPr lang="en-US" sz="1050" b="0" i="1" kern="1200" baseline="0" smtClean="0">
                                        <a:solidFill>
                                          <a:schemeClr val="tx1"/>
                                        </a:solidFill>
                                        <a:effectLst/>
                                        <a:latin typeface="Cambria Math" panose="02040503050406030204" pitchFamily="18" charset="0"/>
                                        <a:ea typeface="Cambria Math" panose="02040503050406030204" pitchFamily="18" charset="0"/>
                                        <a:cs typeface="+mn-cs"/>
                                      </a:rPr>
                                      <m:t> </m:t>
                                    </m:r>
                                  </m:den>
                                </m:f>
                                <m:r>
                                  <m:rPr>
                                    <m:nor/>
                                  </m:rPr>
                                  <a:rPr lang="en-US" sz="1050" kern="1200" baseline="0" dirty="0" smtClean="0">
                                    <a:solidFill>
                                      <a:schemeClr val="tx1"/>
                                    </a:solidFill>
                                    <a:effectLst/>
                                    <a:latin typeface="Cambria Math" panose="02040503050406030204" pitchFamily="18" charset="0"/>
                                    <a:ea typeface="Cambria Math" panose="02040503050406030204" pitchFamily="18" charset="0"/>
                                    <a:cs typeface="+mn-cs"/>
                                  </a:rPr>
                                  <m:t>, </m:t>
                                </m:r>
                                <m:r>
                                  <m:rPr>
                                    <m:nor/>
                                  </m:rPr>
                                  <a:rPr lang="en-US" sz="1050" b="0" i="0" kern="1200" baseline="0" dirty="0" smtClean="0">
                                    <a:solidFill>
                                      <a:schemeClr val="tx1"/>
                                    </a:solidFill>
                                    <a:effectLst/>
                                    <a:latin typeface="Cambria Math" panose="02040503050406030204" pitchFamily="18" charset="0"/>
                                    <a:ea typeface="Cambria Math" panose="02040503050406030204" pitchFamily="18" charset="0"/>
                                    <a:cs typeface="+mn-cs"/>
                                  </a:rPr>
                                  <m:t>kumulatif</m:t>
                                </m:r>
                              </m:oMath>
                            </m:oMathPara>
                          </a14:m>
                          <a:endParaRPr lang="en-US" sz="105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5541224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Pengangkutan</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f>
                                  <m:fPr>
                                    <m:ctrlPr>
                                      <a:rPr lang="en-US" sz="1050" i="1" kern="1200" baseline="0" smtClean="0">
                                        <a:solidFill>
                                          <a:schemeClr val="tx1"/>
                                        </a:solidFill>
                                        <a:effectLst/>
                                        <a:latin typeface="Cambria Math" panose="02040503050406030204" pitchFamily="18" charset="0"/>
                                        <a:ea typeface="Cambria Math" panose="02040503050406030204" pitchFamily="18" charset="0"/>
                                        <a:cs typeface="+mn-cs"/>
                                      </a:rPr>
                                    </m:ctrlPr>
                                  </m:fPr>
                                  <m:num>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num>
                                  <m:den>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𝑻𝒂𝒓𝒈𝒆𝒕</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r>
                                      <a:rPr lang="en-US" sz="1050" b="0" i="1" kern="1200" baseline="0" smtClean="0">
                                        <a:solidFill>
                                          <a:schemeClr val="tx1"/>
                                        </a:solidFill>
                                        <a:effectLst/>
                                        <a:latin typeface="Cambria Math" panose="02040503050406030204" pitchFamily="18" charset="0"/>
                                        <a:ea typeface="Cambria Math" panose="02040503050406030204" pitchFamily="18" charset="0"/>
                                        <a:cs typeface="+mn-cs"/>
                                      </a:rPr>
                                      <m:t> </m:t>
                                    </m:r>
                                  </m:den>
                                </m:f>
                                <m:r>
                                  <m:rPr>
                                    <m:nor/>
                                  </m:rPr>
                                  <a:rPr lang="en-US" sz="1050" kern="1200" baseline="0" dirty="0" smtClean="0">
                                    <a:solidFill>
                                      <a:schemeClr val="tx1"/>
                                    </a:solidFill>
                                    <a:effectLst/>
                                    <a:latin typeface="Cambria Math" panose="02040503050406030204" pitchFamily="18" charset="0"/>
                                    <a:ea typeface="Cambria Math" panose="02040503050406030204" pitchFamily="18" charset="0"/>
                                    <a:cs typeface="+mn-cs"/>
                                  </a:rPr>
                                  <m:t>, </m:t>
                                </m:r>
                                <m:r>
                                  <m:rPr>
                                    <m:nor/>
                                  </m:rPr>
                                  <a:rPr lang="en-US" sz="1050" b="0" i="0" kern="1200" baseline="0" dirty="0" smtClean="0">
                                    <a:solidFill>
                                      <a:schemeClr val="tx1"/>
                                    </a:solidFill>
                                    <a:effectLst/>
                                    <a:latin typeface="Cambria Math" panose="02040503050406030204" pitchFamily="18" charset="0"/>
                                    <a:ea typeface="Cambria Math" panose="02040503050406030204" pitchFamily="18" charset="0"/>
                                    <a:cs typeface="+mn-cs"/>
                                  </a:rPr>
                                  <m:t>kumulatif</m:t>
                                </m:r>
                              </m:oMath>
                            </m:oMathPara>
                          </a14:m>
                          <a:endParaRPr lang="en-US" sz="11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9550226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Pengolahan</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f>
                                  <m:fPr>
                                    <m:ctrlPr>
                                      <a:rPr lang="en-US" sz="1050" i="1" kern="1200" baseline="0" smtClean="0">
                                        <a:solidFill>
                                          <a:schemeClr val="tx1"/>
                                        </a:solidFill>
                                        <a:effectLst/>
                                        <a:latin typeface="Cambria Math" panose="02040503050406030204" pitchFamily="18" charset="0"/>
                                        <a:ea typeface="Cambria Math" panose="02040503050406030204" pitchFamily="18" charset="0"/>
                                        <a:cs typeface="+mn-cs"/>
                                      </a:rPr>
                                    </m:ctrlPr>
                                  </m:fPr>
                                  <m:num>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r>
                                      <m:rPr>
                                        <m:sty m:val="p"/>
                                      </m:rP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kapasitas</m:t>
                                    </m:r>
                                    <m: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 </m:t>
                                    </m:r>
                                    <m:r>
                                      <m:rPr>
                                        <m:sty m:val="p"/>
                                      </m:rP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kilang</m:t>
                                    </m:r>
                                    <m: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 </m:t>
                                    </m:r>
                                    <m:r>
                                      <m:rPr>
                                        <m:sty m:val="p"/>
                                      </m:rP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BBM</m:t>
                                    </m:r>
                                    <m: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 </m:t>
                                    </m:r>
                                    <m:r>
                                      <m:rPr>
                                        <m:sty m:val="p"/>
                                      </m:rP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LPG</m:t>
                                    </m:r>
                                    <m: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 </m:t>
                                    </m:r>
                                    <m:r>
                                      <m:rPr>
                                        <m:sty m:val="p"/>
                                      </m:rP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LNG</m:t>
                                    </m:r>
                                  </m:num>
                                  <m:den>
                                    <m:r>
                                      <a:rPr lang="en-US" sz="1050" b="1" i="1"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b="0" i="1" kern="1200" baseline="0" smtClean="0">
                                        <a:solidFill>
                                          <a:schemeClr val="tx1"/>
                                        </a:solidFill>
                                        <a:effectLst/>
                                        <a:latin typeface="Cambria Math" panose="02040503050406030204" pitchFamily="18" charset="0"/>
                                        <a:ea typeface="Cambria Math" panose="02040503050406030204" pitchFamily="18" charset="0"/>
                                        <a:cs typeface="+mn-cs"/>
                                      </a:rPr>
                                      <m:t> </m:t>
                                    </m:r>
                                    <m:r>
                                      <m:rPr>
                                        <m:sty m:val="p"/>
                                      </m:rP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penjualan</m:t>
                                    </m:r>
                                    <m: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 </m:t>
                                    </m:r>
                                    <m:r>
                                      <m:rPr>
                                        <m:sty m:val="p"/>
                                      </m:rP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BBM</m:t>
                                    </m:r>
                                    <m: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 </m:t>
                                    </m:r>
                                    <m:r>
                                      <m:rPr>
                                        <m:sty m:val="p"/>
                                      </m:rP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LPG</m:t>
                                    </m:r>
                                    <m: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 </m:t>
                                    </m:r>
                                    <m:r>
                                      <m:rPr>
                                        <m:sty m:val="p"/>
                                      </m:rP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LNG</m:t>
                                    </m:r>
                                    <m:r>
                                      <a:rPr lang="en-US" sz="1050" b="0" i="0" kern="1200" baseline="0" smtClean="0">
                                        <a:solidFill>
                                          <a:schemeClr val="tx1"/>
                                        </a:solidFill>
                                        <a:effectLst/>
                                        <a:latin typeface="Cambria Math" panose="02040503050406030204" pitchFamily="18" charset="0"/>
                                        <a:ea typeface="Cambria Math" panose="02040503050406030204" pitchFamily="18" charset="0"/>
                                        <a:cs typeface="+mn-cs"/>
                                      </a:rPr>
                                      <m:t> </m:t>
                                    </m:r>
                                  </m:den>
                                </m:f>
                              </m:oMath>
                            </m:oMathPara>
                          </a14:m>
                          <a:endParaRPr lang="en-US" sz="11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817273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Pengangkutan</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f>
                                  <m:fPr>
                                    <m:ctrlPr>
                                      <a:rPr lang="en-US" sz="1050" i="1" kern="1200" baseline="0" smtClean="0">
                                        <a:solidFill>
                                          <a:schemeClr val="tx1"/>
                                        </a:solidFill>
                                        <a:effectLst/>
                                        <a:latin typeface="Cambria Math" panose="02040503050406030204" pitchFamily="18" charset="0"/>
                                        <a:ea typeface="Cambria Math" panose="02040503050406030204" pitchFamily="18" charset="0"/>
                                        <a:cs typeface="+mn-cs"/>
                                      </a:rPr>
                                    </m:ctrlPr>
                                  </m:fPr>
                                  <m:num>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num>
                                  <m:den>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𝑻𝒂𝒓𝒈𝒆𝒕</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r>
                                      <a:rPr lang="en-US" sz="1050" b="0" i="1" kern="1200" baseline="0" smtClean="0">
                                        <a:solidFill>
                                          <a:schemeClr val="tx1"/>
                                        </a:solidFill>
                                        <a:effectLst/>
                                        <a:latin typeface="Cambria Math" panose="02040503050406030204" pitchFamily="18" charset="0"/>
                                        <a:ea typeface="Cambria Math" panose="02040503050406030204" pitchFamily="18" charset="0"/>
                                        <a:cs typeface="+mn-cs"/>
                                      </a:rPr>
                                      <m:t> </m:t>
                                    </m:r>
                                  </m:den>
                                </m:f>
                                <m:r>
                                  <m:rPr>
                                    <m:nor/>
                                  </m:rPr>
                                  <a:rPr lang="en-US" sz="1050" kern="1200" baseline="0" dirty="0" smtClean="0">
                                    <a:solidFill>
                                      <a:schemeClr val="tx1"/>
                                    </a:solidFill>
                                    <a:effectLst/>
                                    <a:latin typeface="Cambria Math" panose="02040503050406030204" pitchFamily="18" charset="0"/>
                                    <a:ea typeface="Cambria Math" panose="02040503050406030204" pitchFamily="18" charset="0"/>
                                    <a:cs typeface="+mn-cs"/>
                                  </a:rPr>
                                  <m:t>, </m:t>
                                </m:r>
                                <m:r>
                                  <m:rPr>
                                    <m:nor/>
                                  </m:rPr>
                                  <a:rPr lang="en-US" sz="1050" b="0" i="0" kern="1200" baseline="0" dirty="0" smtClean="0">
                                    <a:solidFill>
                                      <a:schemeClr val="tx1"/>
                                    </a:solidFill>
                                    <a:effectLst/>
                                    <a:latin typeface="Cambria Math" panose="02040503050406030204" pitchFamily="18" charset="0"/>
                                    <a:ea typeface="Cambria Math" panose="02040503050406030204" pitchFamily="18" charset="0"/>
                                    <a:cs typeface="+mn-cs"/>
                                  </a:rPr>
                                  <m:t>kumulatif</m:t>
                                </m:r>
                              </m:oMath>
                            </m:oMathPara>
                          </a14:m>
                          <a:endParaRPr lang="en-US" sz="11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0212147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Penyimpanan</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f>
                                  <m:fPr>
                                    <m:ctrlPr>
                                      <a:rPr lang="en-US" sz="1050" i="1" kern="1200" baseline="0" smtClean="0">
                                        <a:solidFill>
                                          <a:schemeClr val="tx1"/>
                                        </a:solidFill>
                                        <a:effectLst/>
                                        <a:latin typeface="Cambria Math" panose="02040503050406030204" pitchFamily="18" charset="0"/>
                                        <a:ea typeface="Cambria Math" panose="02040503050406030204" pitchFamily="18" charset="0"/>
                                        <a:cs typeface="+mn-cs"/>
                                      </a:rPr>
                                    </m:ctrlPr>
                                  </m:fPr>
                                  <m:num>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𝑹𝒆𝒂𝒍𝒊𝒔𝒂𝒔𝒊</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num>
                                  <m:den>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𝑻𝒂𝒓𝒈𝒆𝒕</m:t>
                                    </m:r>
                                    <m:r>
                                      <a:rPr lang="en-US" sz="1050" kern="1200" baseline="0" smtClean="0">
                                        <a:solidFill>
                                          <a:schemeClr val="tx1"/>
                                        </a:solidFill>
                                        <a:effectLst/>
                                        <a:latin typeface="Cambria Math" panose="02040503050406030204" pitchFamily="18" charset="0"/>
                                        <a:ea typeface="Cambria Math" panose="02040503050406030204" pitchFamily="18" charset="0"/>
                                        <a:cs typeface="+mn-cs"/>
                                      </a:rPr>
                                      <m:t> </m:t>
                                    </m:r>
                                    <m:r>
                                      <a:rPr lang="en-US" sz="1050" b="0" i="1" kern="1200" baseline="0" smtClean="0">
                                        <a:solidFill>
                                          <a:schemeClr val="tx1"/>
                                        </a:solidFill>
                                        <a:effectLst/>
                                        <a:latin typeface="Cambria Math" panose="02040503050406030204" pitchFamily="18" charset="0"/>
                                        <a:ea typeface="Cambria Math" panose="02040503050406030204" pitchFamily="18" charset="0"/>
                                        <a:cs typeface="+mn-cs"/>
                                      </a:rPr>
                                      <m:t> </m:t>
                                    </m:r>
                                  </m:den>
                                </m:f>
                                <m:r>
                                  <m:rPr>
                                    <m:nor/>
                                  </m:rPr>
                                  <a:rPr lang="en-US" sz="1050" kern="1200" baseline="0" dirty="0" smtClean="0">
                                    <a:solidFill>
                                      <a:schemeClr val="tx1"/>
                                    </a:solidFill>
                                    <a:effectLst/>
                                    <a:latin typeface="Cambria Math" panose="02040503050406030204" pitchFamily="18" charset="0"/>
                                    <a:ea typeface="Cambria Math" panose="02040503050406030204" pitchFamily="18" charset="0"/>
                                    <a:cs typeface="+mn-cs"/>
                                  </a:rPr>
                                  <m:t>, </m:t>
                                </m:r>
                                <m:r>
                                  <m:rPr>
                                    <m:nor/>
                                  </m:rPr>
                                  <a:rPr lang="en-US" sz="1050" b="0" i="0" kern="1200" baseline="0" dirty="0" smtClean="0">
                                    <a:solidFill>
                                      <a:schemeClr val="tx1"/>
                                    </a:solidFill>
                                    <a:effectLst/>
                                    <a:latin typeface="Cambria Math" panose="02040503050406030204" pitchFamily="18" charset="0"/>
                                    <a:ea typeface="Cambria Math" panose="02040503050406030204" pitchFamily="18" charset="0"/>
                                    <a:cs typeface="+mn-cs"/>
                                  </a:rPr>
                                  <m:t>kumulatif</m:t>
                                </m:r>
                              </m:oMath>
                            </m:oMathPara>
                          </a14:m>
                          <a:endParaRPr lang="en-US" sz="1100" baseline="0" dirty="0">
                            <a:effectLst/>
                            <a:latin typeface="Cambria Math" panose="02040503050406030204" pitchFamily="18" charset="0"/>
                            <a:ea typeface="Cambria Math" panose="02040503050406030204" pitchFamily="18" charset="0"/>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865066183"/>
                      </a:ext>
                    </a:extLst>
                  </a:tr>
                  <a:tr h="4035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INDEKS AKSESIBILITAS MIGAS</a:t>
                          </a:r>
                        </a:p>
                      </a:txBody>
                      <a:tcP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lang="en-US" sz="1100" b="1" i="1" smtClean="0">
                                        <a:solidFill>
                                          <a:srgbClr val="C00000"/>
                                        </a:solidFill>
                                        <a:effectLst/>
                                        <a:latin typeface="Cambria Math" panose="02040503050406030204" pitchFamily="18" charset="0"/>
                                        <a:ea typeface="+mn-ea"/>
                                        <a:cs typeface="+mn-cs"/>
                                      </a:rPr>
                                    </m:ctrlPr>
                                  </m:dPr>
                                  <m:e>
                                    <m:d>
                                      <m:dPr>
                                        <m:ctrlPr>
                                          <a:rPr lang="en-US" sz="1100" b="1" i="1">
                                            <a:solidFill>
                                              <a:srgbClr val="C00000"/>
                                            </a:solidFill>
                                            <a:effectLst/>
                                            <a:latin typeface="Cambria Math" panose="02040503050406030204" pitchFamily="18" charset="0"/>
                                            <a:ea typeface="+mn-ea"/>
                                            <a:cs typeface="+mn-cs"/>
                                          </a:rPr>
                                        </m:ctrlPr>
                                      </m:dPr>
                                      <m:e>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𝐖</m:t>
                                            </m:r>
                                          </m:e>
                                          <m:sub>
                                            <m:r>
                                              <a:rPr lang="en-US" sz="1100" b="1" i="0">
                                                <a:solidFill>
                                                  <a:srgbClr val="C00000"/>
                                                </a:solidFill>
                                                <a:effectLst/>
                                                <a:latin typeface="Cambria Math" panose="02040503050406030204" pitchFamily="18" charset="0"/>
                                                <a:ea typeface="+mn-ea"/>
                                                <a:cs typeface="+mn-cs"/>
                                              </a:rPr>
                                              <m:t>𝟏</m:t>
                                            </m:r>
                                          </m:sub>
                                        </m:sSub>
                                        <m:r>
                                          <a:rPr lang="en-US" sz="1100" b="1" i="0">
                                            <a:solidFill>
                                              <a:srgbClr val="C00000"/>
                                            </a:solidFill>
                                            <a:effectLst/>
                                            <a:latin typeface="Cambria Math" panose="02040503050406030204" pitchFamily="18" charset="0"/>
                                            <a:ea typeface="+mn-ea"/>
                                            <a:cs typeface="+mn-cs"/>
                                          </a:rPr>
                                          <m:t> </m:t>
                                        </m:r>
                                        <m:r>
                                          <a:rPr lang="en-US" sz="1100" b="1" i="0">
                                            <a:solidFill>
                                              <a:srgbClr val="C00000"/>
                                            </a:solidFill>
                                            <a:effectLst/>
                                            <a:latin typeface="Cambria Math" panose="02040503050406030204" pitchFamily="18" charset="0"/>
                                            <a:ea typeface="+mn-ea"/>
                                            <a:cs typeface="+mn-cs"/>
                                          </a:rPr>
                                          <m:t>𝐱</m:t>
                                        </m:r>
                                        <m:r>
                                          <a:rPr lang="en-US" sz="1100" b="1" i="0">
                                            <a:solidFill>
                                              <a:srgbClr val="C00000"/>
                                            </a:solidFill>
                                            <a:effectLst/>
                                            <a:latin typeface="Cambria Math" panose="02040503050406030204" pitchFamily="18" charset="0"/>
                                            <a:ea typeface="+mn-ea"/>
                                            <a:cs typeface="+mn-cs"/>
                                          </a:rPr>
                                          <m:t> </m:t>
                                        </m:r>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𝐏</m:t>
                                            </m:r>
                                          </m:e>
                                          <m:sub>
                                            <m:r>
                                              <a:rPr lang="en-US" sz="1100" b="1" i="0">
                                                <a:solidFill>
                                                  <a:srgbClr val="C00000"/>
                                                </a:solidFill>
                                                <a:effectLst/>
                                                <a:latin typeface="Cambria Math" panose="02040503050406030204" pitchFamily="18" charset="0"/>
                                                <a:ea typeface="+mn-ea"/>
                                                <a:cs typeface="+mn-cs"/>
                                              </a:rPr>
                                              <m:t>𝟏</m:t>
                                            </m:r>
                                          </m:sub>
                                        </m:sSub>
                                        <m:r>
                                          <a:rPr lang="en-US" sz="1100" b="1" i="0">
                                            <a:solidFill>
                                              <a:srgbClr val="C00000"/>
                                            </a:solidFill>
                                            <a:effectLst/>
                                            <a:latin typeface="Cambria Math" panose="02040503050406030204" pitchFamily="18" charset="0"/>
                                            <a:ea typeface="+mn-ea"/>
                                            <a:cs typeface="+mn-cs"/>
                                          </a:rPr>
                                          <m:t> </m:t>
                                        </m:r>
                                      </m:e>
                                    </m:d>
                                    <m:r>
                                      <a:rPr lang="en-US" sz="1100" b="1" i="0">
                                        <a:solidFill>
                                          <a:srgbClr val="C00000"/>
                                        </a:solidFill>
                                        <a:effectLst/>
                                        <a:latin typeface="Cambria Math" panose="02040503050406030204" pitchFamily="18" charset="0"/>
                                        <a:ea typeface="+mn-ea"/>
                                        <a:cs typeface="+mn-cs"/>
                                      </a:rPr>
                                      <m:t>+ </m:t>
                                    </m:r>
                                    <m:d>
                                      <m:dPr>
                                        <m:ctrlPr>
                                          <a:rPr lang="en-US" sz="1100" b="1" i="1">
                                            <a:solidFill>
                                              <a:srgbClr val="C00000"/>
                                            </a:solidFill>
                                            <a:effectLst/>
                                            <a:latin typeface="Cambria Math" panose="02040503050406030204" pitchFamily="18" charset="0"/>
                                            <a:ea typeface="+mn-ea"/>
                                            <a:cs typeface="+mn-cs"/>
                                          </a:rPr>
                                        </m:ctrlPr>
                                      </m:dPr>
                                      <m:e>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𝐖</m:t>
                                            </m:r>
                                          </m:e>
                                          <m:sub>
                                            <m:r>
                                              <a:rPr lang="en-US" sz="1100" b="1" i="0">
                                                <a:solidFill>
                                                  <a:srgbClr val="C00000"/>
                                                </a:solidFill>
                                                <a:effectLst/>
                                                <a:latin typeface="Cambria Math" panose="02040503050406030204" pitchFamily="18" charset="0"/>
                                                <a:ea typeface="+mn-ea"/>
                                                <a:cs typeface="+mn-cs"/>
                                              </a:rPr>
                                              <m:t>𝟐</m:t>
                                            </m:r>
                                          </m:sub>
                                        </m:sSub>
                                        <m:r>
                                          <a:rPr lang="en-US" sz="1100" b="1" i="0">
                                            <a:solidFill>
                                              <a:srgbClr val="C00000"/>
                                            </a:solidFill>
                                            <a:effectLst/>
                                            <a:latin typeface="Cambria Math" panose="02040503050406030204" pitchFamily="18" charset="0"/>
                                            <a:ea typeface="+mn-ea"/>
                                            <a:cs typeface="+mn-cs"/>
                                          </a:rPr>
                                          <m:t> </m:t>
                                        </m:r>
                                        <m:r>
                                          <a:rPr lang="en-US" sz="1100" b="1" i="0">
                                            <a:solidFill>
                                              <a:srgbClr val="C00000"/>
                                            </a:solidFill>
                                            <a:effectLst/>
                                            <a:latin typeface="Cambria Math" panose="02040503050406030204" pitchFamily="18" charset="0"/>
                                            <a:ea typeface="+mn-ea"/>
                                            <a:cs typeface="+mn-cs"/>
                                          </a:rPr>
                                          <m:t>𝐱</m:t>
                                        </m:r>
                                        <m:r>
                                          <a:rPr lang="en-US" sz="1100" b="1" i="0">
                                            <a:solidFill>
                                              <a:srgbClr val="C00000"/>
                                            </a:solidFill>
                                            <a:effectLst/>
                                            <a:latin typeface="Cambria Math" panose="02040503050406030204" pitchFamily="18" charset="0"/>
                                            <a:ea typeface="+mn-ea"/>
                                            <a:cs typeface="+mn-cs"/>
                                          </a:rPr>
                                          <m:t> </m:t>
                                        </m:r>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𝐏</m:t>
                                            </m:r>
                                          </m:e>
                                          <m:sub>
                                            <m:r>
                                              <a:rPr lang="en-US" sz="1100" b="1" i="0">
                                                <a:solidFill>
                                                  <a:srgbClr val="C00000"/>
                                                </a:solidFill>
                                                <a:effectLst/>
                                                <a:latin typeface="Cambria Math" panose="02040503050406030204" pitchFamily="18" charset="0"/>
                                                <a:ea typeface="+mn-ea"/>
                                                <a:cs typeface="+mn-cs"/>
                                              </a:rPr>
                                              <m:t>𝟐</m:t>
                                            </m:r>
                                          </m:sub>
                                        </m:sSub>
                                        <m:r>
                                          <a:rPr lang="en-US" sz="1100" b="1" i="0">
                                            <a:solidFill>
                                              <a:srgbClr val="C00000"/>
                                            </a:solidFill>
                                            <a:effectLst/>
                                            <a:latin typeface="Cambria Math" panose="02040503050406030204" pitchFamily="18" charset="0"/>
                                            <a:ea typeface="+mn-ea"/>
                                            <a:cs typeface="+mn-cs"/>
                                          </a:rPr>
                                          <m:t> </m:t>
                                        </m:r>
                                      </m:e>
                                    </m:d>
                                    <m:r>
                                      <a:rPr lang="en-US" sz="1100" b="1" i="0">
                                        <a:solidFill>
                                          <a:srgbClr val="C00000"/>
                                        </a:solidFill>
                                        <a:effectLst/>
                                        <a:latin typeface="Cambria Math" panose="02040503050406030204" pitchFamily="18" charset="0"/>
                                        <a:ea typeface="+mn-ea"/>
                                        <a:cs typeface="+mn-cs"/>
                                      </a:rPr>
                                      <m:t>+ </m:t>
                                    </m:r>
                                    <m:d>
                                      <m:dPr>
                                        <m:ctrlPr>
                                          <a:rPr lang="en-US" sz="1100" b="1" i="1">
                                            <a:solidFill>
                                              <a:srgbClr val="C00000"/>
                                            </a:solidFill>
                                            <a:effectLst/>
                                            <a:latin typeface="Cambria Math" panose="02040503050406030204" pitchFamily="18" charset="0"/>
                                            <a:ea typeface="+mn-ea"/>
                                            <a:cs typeface="+mn-cs"/>
                                          </a:rPr>
                                        </m:ctrlPr>
                                      </m:dPr>
                                      <m:e>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𝐖</m:t>
                                            </m:r>
                                          </m:e>
                                          <m:sub>
                                            <m:r>
                                              <a:rPr lang="en-US" sz="1100" b="1" i="0">
                                                <a:solidFill>
                                                  <a:srgbClr val="C00000"/>
                                                </a:solidFill>
                                                <a:effectLst/>
                                                <a:latin typeface="Cambria Math" panose="02040503050406030204" pitchFamily="18" charset="0"/>
                                                <a:ea typeface="+mn-ea"/>
                                                <a:cs typeface="+mn-cs"/>
                                              </a:rPr>
                                              <m:t>𝟑</m:t>
                                            </m:r>
                                          </m:sub>
                                        </m:sSub>
                                        <m:r>
                                          <a:rPr lang="en-US" sz="1100" b="1" i="0">
                                            <a:solidFill>
                                              <a:srgbClr val="C00000"/>
                                            </a:solidFill>
                                            <a:effectLst/>
                                            <a:latin typeface="Cambria Math" panose="02040503050406030204" pitchFamily="18" charset="0"/>
                                            <a:ea typeface="+mn-ea"/>
                                            <a:cs typeface="+mn-cs"/>
                                          </a:rPr>
                                          <m:t> </m:t>
                                        </m:r>
                                        <m:r>
                                          <a:rPr lang="en-US" sz="1100" b="1" i="0">
                                            <a:solidFill>
                                              <a:srgbClr val="C00000"/>
                                            </a:solidFill>
                                            <a:effectLst/>
                                            <a:latin typeface="Cambria Math" panose="02040503050406030204" pitchFamily="18" charset="0"/>
                                            <a:ea typeface="+mn-ea"/>
                                            <a:cs typeface="+mn-cs"/>
                                          </a:rPr>
                                          <m:t>𝐱</m:t>
                                        </m:r>
                                        <m:r>
                                          <a:rPr lang="en-US" sz="1100" b="1" i="0">
                                            <a:solidFill>
                                              <a:srgbClr val="C00000"/>
                                            </a:solidFill>
                                            <a:effectLst/>
                                            <a:latin typeface="Cambria Math" panose="02040503050406030204" pitchFamily="18" charset="0"/>
                                            <a:ea typeface="+mn-ea"/>
                                            <a:cs typeface="+mn-cs"/>
                                          </a:rPr>
                                          <m:t> </m:t>
                                        </m:r>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𝐏</m:t>
                                            </m:r>
                                          </m:e>
                                          <m:sub>
                                            <m:r>
                                              <a:rPr lang="en-US" sz="1100" b="1" i="0">
                                                <a:solidFill>
                                                  <a:srgbClr val="C00000"/>
                                                </a:solidFill>
                                                <a:effectLst/>
                                                <a:latin typeface="Cambria Math" panose="02040503050406030204" pitchFamily="18" charset="0"/>
                                                <a:ea typeface="+mn-ea"/>
                                                <a:cs typeface="+mn-cs"/>
                                              </a:rPr>
                                              <m:t>𝟑</m:t>
                                            </m:r>
                                          </m:sub>
                                        </m:sSub>
                                        <m:r>
                                          <a:rPr lang="en-US" sz="1100" b="1" i="0">
                                            <a:solidFill>
                                              <a:srgbClr val="C00000"/>
                                            </a:solidFill>
                                            <a:effectLst/>
                                            <a:latin typeface="Cambria Math" panose="02040503050406030204" pitchFamily="18" charset="0"/>
                                            <a:ea typeface="+mn-ea"/>
                                            <a:cs typeface="+mn-cs"/>
                                          </a:rPr>
                                          <m:t> </m:t>
                                        </m:r>
                                      </m:e>
                                    </m:d>
                                    <m:r>
                                      <a:rPr lang="en-US" sz="1100" b="1" i="0">
                                        <a:solidFill>
                                          <a:srgbClr val="C00000"/>
                                        </a:solidFill>
                                        <a:effectLst/>
                                        <a:latin typeface="Cambria Math" panose="02040503050406030204" pitchFamily="18" charset="0"/>
                                        <a:ea typeface="+mn-ea"/>
                                        <a:cs typeface="+mn-cs"/>
                                      </a:rPr>
                                      <m:t>+ </m:t>
                                    </m:r>
                                    <m:d>
                                      <m:dPr>
                                        <m:ctrlPr>
                                          <a:rPr lang="en-US" sz="1100" b="1" i="1">
                                            <a:solidFill>
                                              <a:srgbClr val="C00000"/>
                                            </a:solidFill>
                                            <a:effectLst/>
                                            <a:latin typeface="Cambria Math" panose="02040503050406030204" pitchFamily="18" charset="0"/>
                                            <a:ea typeface="+mn-ea"/>
                                            <a:cs typeface="+mn-cs"/>
                                          </a:rPr>
                                        </m:ctrlPr>
                                      </m:dPr>
                                      <m:e>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𝐖</m:t>
                                            </m:r>
                                          </m:e>
                                          <m:sub>
                                            <m:r>
                                              <a:rPr lang="en-US" sz="1100" b="1" i="0">
                                                <a:solidFill>
                                                  <a:srgbClr val="C00000"/>
                                                </a:solidFill>
                                                <a:effectLst/>
                                                <a:latin typeface="Cambria Math" panose="02040503050406030204" pitchFamily="18" charset="0"/>
                                                <a:ea typeface="+mn-ea"/>
                                                <a:cs typeface="+mn-cs"/>
                                              </a:rPr>
                                              <m:t>𝟒</m:t>
                                            </m:r>
                                          </m:sub>
                                        </m:sSub>
                                        <m:r>
                                          <a:rPr lang="en-US" sz="1100" b="1" i="0">
                                            <a:solidFill>
                                              <a:srgbClr val="C00000"/>
                                            </a:solidFill>
                                            <a:effectLst/>
                                            <a:latin typeface="Cambria Math" panose="02040503050406030204" pitchFamily="18" charset="0"/>
                                            <a:ea typeface="+mn-ea"/>
                                            <a:cs typeface="+mn-cs"/>
                                          </a:rPr>
                                          <m:t> </m:t>
                                        </m:r>
                                        <m:r>
                                          <a:rPr lang="en-US" sz="1100" b="1" i="0">
                                            <a:solidFill>
                                              <a:srgbClr val="C00000"/>
                                            </a:solidFill>
                                            <a:effectLst/>
                                            <a:latin typeface="Cambria Math" panose="02040503050406030204" pitchFamily="18" charset="0"/>
                                            <a:ea typeface="+mn-ea"/>
                                            <a:cs typeface="+mn-cs"/>
                                          </a:rPr>
                                          <m:t>𝐱</m:t>
                                        </m:r>
                                        <m:r>
                                          <a:rPr lang="en-US" sz="1100" b="1" i="0">
                                            <a:solidFill>
                                              <a:srgbClr val="C00000"/>
                                            </a:solidFill>
                                            <a:effectLst/>
                                            <a:latin typeface="Cambria Math" panose="02040503050406030204" pitchFamily="18" charset="0"/>
                                            <a:ea typeface="+mn-ea"/>
                                            <a:cs typeface="+mn-cs"/>
                                          </a:rPr>
                                          <m:t> </m:t>
                                        </m:r>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𝐏</m:t>
                                            </m:r>
                                          </m:e>
                                          <m:sub>
                                            <m:r>
                                              <a:rPr lang="en-US" sz="1100" b="1" i="0">
                                                <a:solidFill>
                                                  <a:srgbClr val="C00000"/>
                                                </a:solidFill>
                                                <a:effectLst/>
                                                <a:latin typeface="Cambria Math" panose="02040503050406030204" pitchFamily="18" charset="0"/>
                                                <a:ea typeface="+mn-ea"/>
                                                <a:cs typeface="+mn-cs"/>
                                              </a:rPr>
                                              <m:t>𝟒</m:t>
                                            </m:r>
                                          </m:sub>
                                        </m:sSub>
                                        <m:r>
                                          <a:rPr lang="en-US" sz="1100" b="1" i="0">
                                            <a:solidFill>
                                              <a:srgbClr val="C00000"/>
                                            </a:solidFill>
                                            <a:effectLst/>
                                            <a:latin typeface="Cambria Math" panose="02040503050406030204" pitchFamily="18" charset="0"/>
                                            <a:ea typeface="+mn-ea"/>
                                            <a:cs typeface="+mn-cs"/>
                                          </a:rPr>
                                          <m:t> </m:t>
                                        </m:r>
                                      </m:e>
                                    </m:d>
                                    <m:r>
                                      <a:rPr lang="en-US" sz="1100" b="1" i="0">
                                        <a:solidFill>
                                          <a:srgbClr val="C00000"/>
                                        </a:solidFill>
                                        <a:effectLst/>
                                        <a:latin typeface="Cambria Math" panose="02040503050406030204" pitchFamily="18" charset="0"/>
                                        <a:ea typeface="+mn-ea"/>
                                        <a:cs typeface="+mn-cs"/>
                                      </a:rPr>
                                      <m:t> + </m:t>
                                    </m:r>
                                    <m:d>
                                      <m:dPr>
                                        <m:ctrlPr>
                                          <a:rPr lang="en-US" sz="1100" b="1" i="1">
                                            <a:solidFill>
                                              <a:srgbClr val="C00000"/>
                                            </a:solidFill>
                                            <a:effectLst/>
                                            <a:latin typeface="Cambria Math" panose="02040503050406030204" pitchFamily="18" charset="0"/>
                                            <a:ea typeface="+mn-ea"/>
                                            <a:cs typeface="+mn-cs"/>
                                          </a:rPr>
                                        </m:ctrlPr>
                                      </m:dPr>
                                      <m:e>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𝐖</m:t>
                                            </m:r>
                                          </m:e>
                                          <m:sub>
                                            <m:r>
                                              <a:rPr lang="en-US" sz="1100" b="1" i="0">
                                                <a:solidFill>
                                                  <a:srgbClr val="C00000"/>
                                                </a:solidFill>
                                                <a:effectLst/>
                                                <a:latin typeface="Cambria Math" panose="02040503050406030204" pitchFamily="18" charset="0"/>
                                                <a:ea typeface="+mn-ea"/>
                                                <a:cs typeface="+mn-cs"/>
                                              </a:rPr>
                                              <m:t>𝟓</m:t>
                                            </m:r>
                                          </m:sub>
                                        </m:sSub>
                                        <m:r>
                                          <a:rPr lang="en-US" sz="1100" b="1" i="0">
                                            <a:solidFill>
                                              <a:srgbClr val="C00000"/>
                                            </a:solidFill>
                                            <a:effectLst/>
                                            <a:latin typeface="Cambria Math" panose="02040503050406030204" pitchFamily="18" charset="0"/>
                                            <a:ea typeface="+mn-ea"/>
                                            <a:cs typeface="+mn-cs"/>
                                          </a:rPr>
                                          <m:t> </m:t>
                                        </m:r>
                                        <m:r>
                                          <a:rPr lang="en-US" sz="1100" b="1" i="0">
                                            <a:solidFill>
                                              <a:srgbClr val="C00000"/>
                                            </a:solidFill>
                                            <a:effectLst/>
                                            <a:latin typeface="Cambria Math" panose="02040503050406030204" pitchFamily="18" charset="0"/>
                                            <a:ea typeface="+mn-ea"/>
                                            <a:cs typeface="+mn-cs"/>
                                          </a:rPr>
                                          <m:t>𝐱</m:t>
                                        </m:r>
                                        <m:r>
                                          <a:rPr lang="en-US" sz="1100" b="1" i="0">
                                            <a:solidFill>
                                              <a:srgbClr val="C00000"/>
                                            </a:solidFill>
                                            <a:effectLst/>
                                            <a:latin typeface="Cambria Math" panose="02040503050406030204" pitchFamily="18" charset="0"/>
                                            <a:ea typeface="+mn-ea"/>
                                            <a:cs typeface="+mn-cs"/>
                                          </a:rPr>
                                          <m:t> </m:t>
                                        </m:r>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𝐏</m:t>
                                            </m:r>
                                          </m:e>
                                          <m:sub>
                                            <m:r>
                                              <a:rPr lang="en-US" sz="1100" b="1" i="0">
                                                <a:solidFill>
                                                  <a:srgbClr val="C00000"/>
                                                </a:solidFill>
                                                <a:effectLst/>
                                                <a:latin typeface="Cambria Math" panose="02040503050406030204" pitchFamily="18" charset="0"/>
                                                <a:ea typeface="+mn-ea"/>
                                                <a:cs typeface="+mn-cs"/>
                                              </a:rPr>
                                              <m:t>𝟓</m:t>
                                            </m:r>
                                          </m:sub>
                                        </m:sSub>
                                        <m:r>
                                          <a:rPr lang="en-US" sz="1100" b="1" i="0">
                                            <a:solidFill>
                                              <a:srgbClr val="C00000"/>
                                            </a:solidFill>
                                            <a:effectLst/>
                                            <a:latin typeface="Cambria Math" panose="02040503050406030204" pitchFamily="18" charset="0"/>
                                            <a:ea typeface="+mn-ea"/>
                                            <a:cs typeface="+mn-cs"/>
                                          </a:rPr>
                                          <m:t> </m:t>
                                        </m:r>
                                      </m:e>
                                    </m:d>
                                    <m:r>
                                      <a:rPr lang="en-US" sz="1100" b="1" i="0">
                                        <a:solidFill>
                                          <a:srgbClr val="C00000"/>
                                        </a:solidFill>
                                        <a:effectLst/>
                                        <a:latin typeface="Cambria Math" panose="02040503050406030204" pitchFamily="18" charset="0"/>
                                        <a:ea typeface="+mn-ea"/>
                                        <a:cs typeface="+mn-cs"/>
                                      </a:rPr>
                                      <m:t> + </m:t>
                                    </m:r>
                                    <m:d>
                                      <m:dPr>
                                        <m:ctrlPr>
                                          <a:rPr lang="en-US" sz="1100" b="1" i="1">
                                            <a:solidFill>
                                              <a:srgbClr val="C00000"/>
                                            </a:solidFill>
                                            <a:effectLst/>
                                            <a:latin typeface="Cambria Math" panose="02040503050406030204" pitchFamily="18" charset="0"/>
                                            <a:ea typeface="+mn-ea"/>
                                            <a:cs typeface="+mn-cs"/>
                                          </a:rPr>
                                        </m:ctrlPr>
                                      </m:dPr>
                                      <m:e>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𝐖</m:t>
                                            </m:r>
                                          </m:e>
                                          <m:sub>
                                            <m:r>
                                              <a:rPr lang="en-US" sz="1100" b="1" i="0">
                                                <a:solidFill>
                                                  <a:srgbClr val="C00000"/>
                                                </a:solidFill>
                                                <a:effectLst/>
                                                <a:latin typeface="Cambria Math" panose="02040503050406030204" pitchFamily="18" charset="0"/>
                                                <a:ea typeface="+mn-ea"/>
                                                <a:cs typeface="+mn-cs"/>
                                              </a:rPr>
                                              <m:t>𝟔</m:t>
                                            </m:r>
                                          </m:sub>
                                        </m:sSub>
                                        <m:r>
                                          <a:rPr lang="en-US" sz="1100" b="1" i="0">
                                            <a:solidFill>
                                              <a:srgbClr val="C00000"/>
                                            </a:solidFill>
                                            <a:effectLst/>
                                            <a:latin typeface="Cambria Math" panose="02040503050406030204" pitchFamily="18" charset="0"/>
                                            <a:ea typeface="+mn-ea"/>
                                            <a:cs typeface="+mn-cs"/>
                                          </a:rPr>
                                          <m:t> </m:t>
                                        </m:r>
                                        <m:r>
                                          <a:rPr lang="en-US" sz="1100" b="1" i="0">
                                            <a:solidFill>
                                              <a:srgbClr val="C00000"/>
                                            </a:solidFill>
                                            <a:effectLst/>
                                            <a:latin typeface="Cambria Math" panose="02040503050406030204" pitchFamily="18" charset="0"/>
                                            <a:ea typeface="+mn-ea"/>
                                            <a:cs typeface="+mn-cs"/>
                                          </a:rPr>
                                          <m:t>𝐱</m:t>
                                        </m:r>
                                        <m:r>
                                          <a:rPr lang="en-US" sz="1100" b="1" i="0">
                                            <a:solidFill>
                                              <a:srgbClr val="C00000"/>
                                            </a:solidFill>
                                            <a:effectLst/>
                                            <a:latin typeface="Cambria Math" panose="02040503050406030204" pitchFamily="18" charset="0"/>
                                            <a:ea typeface="+mn-ea"/>
                                            <a:cs typeface="+mn-cs"/>
                                          </a:rPr>
                                          <m:t> </m:t>
                                        </m:r>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𝐏</m:t>
                                            </m:r>
                                          </m:e>
                                          <m:sub>
                                            <m:r>
                                              <a:rPr lang="en-US" sz="1100" b="1" i="0">
                                                <a:solidFill>
                                                  <a:srgbClr val="C00000"/>
                                                </a:solidFill>
                                                <a:effectLst/>
                                                <a:latin typeface="Cambria Math" panose="02040503050406030204" pitchFamily="18" charset="0"/>
                                                <a:ea typeface="+mn-ea"/>
                                                <a:cs typeface="+mn-cs"/>
                                              </a:rPr>
                                              <m:t>𝟔</m:t>
                                            </m:r>
                                          </m:sub>
                                        </m:sSub>
                                        <m:r>
                                          <a:rPr lang="en-US" sz="1100" b="1" i="0">
                                            <a:solidFill>
                                              <a:srgbClr val="C00000"/>
                                            </a:solidFill>
                                            <a:effectLst/>
                                            <a:latin typeface="Cambria Math" panose="02040503050406030204" pitchFamily="18" charset="0"/>
                                            <a:ea typeface="+mn-ea"/>
                                            <a:cs typeface="+mn-cs"/>
                                          </a:rPr>
                                          <m:t> </m:t>
                                        </m:r>
                                      </m:e>
                                    </m:d>
                                    <m:r>
                                      <a:rPr lang="en-US" sz="1100" b="1" i="0">
                                        <a:solidFill>
                                          <a:srgbClr val="C00000"/>
                                        </a:solidFill>
                                        <a:effectLst/>
                                        <a:latin typeface="Cambria Math" panose="02040503050406030204" pitchFamily="18" charset="0"/>
                                        <a:ea typeface="+mn-ea"/>
                                        <a:cs typeface="+mn-cs"/>
                                      </a:rPr>
                                      <m:t> + </m:t>
                                    </m:r>
                                    <m:d>
                                      <m:dPr>
                                        <m:ctrlPr>
                                          <a:rPr lang="en-US" sz="1100" b="1" i="1">
                                            <a:solidFill>
                                              <a:srgbClr val="C00000"/>
                                            </a:solidFill>
                                            <a:effectLst/>
                                            <a:latin typeface="Cambria Math" panose="02040503050406030204" pitchFamily="18" charset="0"/>
                                            <a:ea typeface="+mn-ea"/>
                                            <a:cs typeface="+mn-cs"/>
                                          </a:rPr>
                                        </m:ctrlPr>
                                      </m:dPr>
                                      <m:e>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𝐖</m:t>
                                            </m:r>
                                          </m:e>
                                          <m:sub>
                                            <m:r>
                                              <a:rPr lang="en-US" sz="1100" b="1" i="0">
                                                <a:solidFill>
                                                  <a:srgbClr val="C00000"/>
                                                </a:solidFill>
                                                <a:effectLst/>
                                                <a:latin typeface="Cambria Math" panose="02040503050406030204" pitchFamily="18" charset="0"/>
                                                <a:ea typeface="+mn-ea"/>
                                                <a:cs typeface="+mn-cs"/>
                                              </a:rPr>
                                              <m:t>𝟕</m:t>
                                            </m:r>
                                          </m:sub>
                                        </m:sSub>
                                        <m:r>
                                          <a:rPr lang="en-US" sz="1100" b="1" i="0">
                                            <a:solidFill>
                                              <a:srgbClr val="C00000"/>
                                            </a:solidFill>
                                            <a:effectLst/>
                                            <a:latin typeface="Cambria Math" panose="02040503050406030204" pitchFamily="18" charset="0"/>
                                            <a:ea typeface="+mn-ea"/>
                                            <a:cs typeface="+mn-cs"/>
                                          </a:rPr>
                                          <m:t> </m:t>
                                        </m:r>
                                        <m:r>
                                          <a:rPr lang="en-US" sz="1100" b="1" i="0">
                                            <a:solidFill>
                                              <a:srgbClr val="C00000"/>
                                            </a:solidFill>
                                            <a:effectLst/>
                                            <a:latin typeface="Cambria Math" panose="02040503050406030204" pitchFamily="18" charset="0"/>
                                            <a:ea typeface="+mn-ea"/>
                                            <a:cs typeface="+mn-cs"/>
                                          </a:rPr>
                                          <m:t>𝐱</m:t>
                                        </m:r>
                                        <m:r>
                                          <a:rPr lang="en-US" sz="1100" b="1" i="0">
                                            <a:solidFill>
                                              <a:srgbClr val="C00000"/>
                                            </a:solidFill>
                                            <a:effectLst/>
                                            <a:latin typeface="Cambria Math" panose="02040503050406030204" pitchFamily="18" charset="0"/>
                                            <a:ea typeface="+mn-ea"/>
                                            <a:cs typeface="+mn-cs"/>
                                          </a:rPr>
                                          <m:t> </m:t>
                                        </m:r>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𝐏</m:t>
                                            </m:r>
                                          </m:e>
                                          <m:sub>
                                            <m:r>
                                              <a:rPr lang="en-US" sz="1100" b="1" i="0">
                                                <a:solidFill>
                                                  <a:srgbClr val="C00000"/>
                                                </a:solidFill>
                                                <a:effectLst/>
                                                <a:latin typeface="Cambria Math" panose="02040503050406030204" pitchFamily="18" charset="0"/>
                                                <a:ea typeface="+mn-ea"/>
                                                <a:cs typeface="+mn-cs"/>
                                              </a:rPr>
                                              <m:t>𝟕</m:t>
                                            </m:r>
                                          </m:sub>
                                        </m:sSub>
                                        <m:r>
                                          <a:rPr lang="en-US" sz="1100" b="1" i="0">
                                            <a:solidFill>
                                              <a:srgbClr val="C00000"/>
                                            </a:solidFill>
                                            <a:effectLst/>
                                            <a:latin typeface="Cambria Math" panose="02040503050406030204" pitchFamily="18" charset="0"/>
                                            <a:ea typeface="+mn-ea"/>
                                            <a:cs typeface="+mn-cs"/>
                                          </a:rPr>
                                          <m:t> </m:t>
                                        </m:r>
                                      </m:e>
                                    </m:d>
                                    <m:r>
                                      <a:rPr lang="en-US" sz="1100" b="1" i="0">
                                        <a:solidFill>
                                          <a:srgbClr val="C00000"/>
                                        </a:solidFill>
                                        <a:effectLst/>
                                        <a:latin typeface="Cambria Math" panose="02040503050406030204" pitchFamily="18" charset="0"/>
                                        <a:ea typeface="+mn-ea"/>
                                        <a:cs typeface="+mn-cs"/>
                                      </a:rPr>
                                      <m:t> + </m:t>
                                    </m:r>
                                    <m:d>
                                      <m:dPr>
                                        <m:ctrlPr>
                                          <a:rPr lang="en-US" sz="1100" b="1" i="1">
                                            <a:solidFill>
                                              <a:srgbClr val="C00000"/>
                                            </a:solidFill>
                                            <a:effectLst/>
                                            <a:latin typeface="Cambria Math" panose="02040503050406030204" pitchFamily="18" charset="0"/>
                                            <a:ea typeface="+mn-ea"/>
                                            <a:cs typeface="+mn-cs"/>
                                          </a:rPr>
                                        </m:ctrlPr>
                                      </m:dPr>
                                      <m:e>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𝐖</m:t>
                                            </m:r>
                                          </m:e>
                                          <m:sub>
                                            <m:r>
                                              <a:rPr lang="en-US" sz="1100" b="1" i="0">
                                                <a:solidFill>
                                                  <a:srgbClr val="C00000"/>
                                                </a:solidFill>
                                                <a:effectLst/>
                                                <a:latin typeface="Cambria Math" panose="02040503050406030204" pitchFamily="18" charset="0"/>
                                                <a:ea typeface="+mn-ea"/>
                                                <a:cs typeface="+mn-cs"/>
                                              </a:rPr>
                                              <m:t>𝟖</m:t>
                                            </m:r>
                                          </m:sub>
                                        </m:sSub>
                                        <m:r>
                                          <a:rPr lang="en-US" sz="1100" b="1" i="0">
                                            <a:solidFill>
                                              <a:srgbClr val="C00000"/>
                                            </a:solidFill>
                                            <a:effectLst/>
                                            <a:latin typeface="Cambria Math" panose="02040503050406030204" pitchFamily="18" charset="0"/>
                                            <a:ea typeface="+mn-ea"/>
                                            <a:cs typeface="+mn-cs"/>
                                          </a:rPr>
                                          <m:t> </m:t>
                                        </m:r>
                                        <m:r>
                                          <a:rPr lang="en-US" sz="1100" b="1" i="0">
                                            <a:solidFill>
                                              <a:srgbClr val="C00000"/>
                                            </a:solidFill>
                                            <a:effectLst/>
                                            <a:latin typeface="Cambria Math" panose="02040503050406030204" pitchFamily="18" charset="0"/>
                                            <a:ea typeface="+mn-ea"/>
                                            <a:cs typeface="+mn-cs"/>
                                          </a:rPr>
                                          <m:t>𝐱</m:t>
                                        </m:r>
                                        <m:r>
                                          <a:rPr lang="en-US" sz="1100" b="1" i="0">
                                            <a:solidFill>
                                              <a:srgbClr val="C00000"/>
                                            </a:solidFill>
                                            <a:effectLst/>
                                            <a:latin typeface="Cambria Math" panose="02040503050406030204" pitchFamily="18" charset="0"/>
                                            <a:ea typeface="+mn-ea"/>
                                            <a:cs typeface="+mn-cs"/>
                                          </a:rPr>
                                          <m:t> </m:t>
                                        </m:r>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𝐏</m:t>
                                            </m:r>
                                          </m:e>
                                          <m:sub>
                                            <m:r>
                                              <a:rPr lang="en-US" sz="1100" b="1" i="0">
                                                <a:solidFill>
                                                  <a:srgbClr val="C00000"/>
                                                </a:solidFill>
                                                <a:effectLst/>
                                                <a:latin typeface="Cambria Math" panose="02040503050406030204" pitchFamily="18" charset="0"/>
                                                <a:ea typeface="+mn-ea"/>
                                                <a:cs typeface="+mn-cs"/>
                                              </a:rPr>
                                              <m:t>𝟖</m:t>
                                            </m:r>
                                          </m:sub>
                                        </m:sSub>
                                        <m:r>
                                          <a:rPr lang="en-US" sz="1100" b="1" i="0">
                                            <a:solidFill>
                                              <a:srgbClr val="C00000"/>
                                            </a:solidFill>
                                            <a:effectLst/>
                                            <a:latin typeface="Cambria Math" panose="02040503050406030204" pitchFamily="18" charset="0"/>
                                            <a:ea typeface="+mn-ea"/>
                                            <a:cs typeface="+mn-cs"/>
                                          </a:rPr>
                                          <m:t> </m:t>
                                        </m:r>
                                      </m:e>
                                    </m:d>
                                    <m:r>
                                      <a:rPr lang="en-US" sz="1100" b="1" i="0">
                                        <a:solidFill>
                                          <a:srgbClr val="C00000"/>
                                        </a:solidFill>
                                        <a:effectLst/>
                                        <a:latin typeface="Cambria Math" panose="02040503050406030204" pitchFamily="18" charset="0"/>
                                        <a:ea typeface="+mn-ea"/>
                                        <a:cs typeface="+mn-cs"/>
                                      </a:rPr>
                                      <m:t> + </m:t>
                                    </m:r>
                                    <m:d>
                                      <m:dPr>
                                        <m:ctrlPr>
                                          <a:rPr lang="en-US" sz="1100" b="1" i="1">
                                            <a:solidFill>
                                              <a:srgbClr val="C00000"/>
                                            </a:solidFill>
                                            <a:effectLst/>
                                            <a:latin typeface="Cambria Math" panose="02040503050406030204" pitchFamily="18" charset="0"/>
                                            <a:ea typeface="+mn-ea"/>
                                            <a:cs typeface="+mn-cs"/>
                                          </a:rPr>
                                        </m:ctrlPr>
                                      </m:dPr>
                                      <m:e>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𝐖</m:t>
                                            </m:r>
                                          </m:e>
                                          <m:sub>
                                            <m:r>
                                              <a:rPr lang="en-US" sz="1100" b="1" i="0">
                                                <a:solidFill>
                                                  <a:srgbClr val="C00000"/>
                                                </a:solidFill>
                                                <a:effectLst/>
                                                <a:latin typeface="Cambria Math" panose="02040503050406030204" pitchFamily="18" charset="0"/>
                                                <a:ea typeface="+mn-ea"/>
                                                <a:cs typeface="+mn-cs"/>
                                              </a:rPr>
                                              <m:t>𝟗</m:t>
                                            </m:r>
                                          </m:sub>
                                        </m:sSub>
                                        <m:r>
                                          <a:rPr lang="en-US" sz="1100" b="1" i="0">
                                            <a:solidFill>
                                              <a:srgbClr val="C00000"/>
                                            </a:solidFill>
                                            <a:effectLst/>
                                            <a:latin typeface="Cambria Math" panose="02040503050406030204" pitchFamily="18" charset="0"/>
                                            <a:ea typeface="+mn-ea"/>
                                            <a:cs typeface="+mn-cs"/>
                                          </a:rPr>
                                          <m:t> </m:t>
                                        </m:r>
                                        <m:r>
                                          <a:rPr lang="en-US" sz="1100" b="1" i="0">
                                            <a:solidFill>
                                              <a:srgbClr val="C00000"/>
                                            </a:solidFill>
                                            <a:effectLst/>
                                            <a:latin typeface="Cambria Math" panose="02040503050406030204" pitchFamily="18" charset="0"/>
                                            <a:ea typeface="+mn-ea"/>
                                            <a:cs typeface="+mn-cs"/>
                                          </a:rPr>
                                          <m:t>𝐱</m:t>
                                        </m:r>
                                        <m:r>
                                          <a:rPr lang="en-US" sz="1100" b="1" i="0">
                                            <a:solidFill>
                                              <a:srgbClr val="C00000"/>
                                            </a:solidFill>
                                            <a:effectLst/>
                                            <a:latin typeface="Cambria Math" panose="02040503050406030204" pitchFamily="18" charset="0"/>
                                            <a:ea typeface="+mn-ea"/>
                                            <a:cs typeface="+mn-cs"/>
                                          </a:rPr>
                                          <m:t> </m:t>
                                        </m:r>
                                        <m:sSub>
                                          <m:sSubPr>
                                            <m:ctrlPr>
                                              <a:rPr lang="en-US" sz="1100" b="1" i="1">
                                                <a:solidFill>
                                                  <a:srgbClr val="C00000"/>
                                                </a:solidFill>
                                                <a:effectLst/>
                                                <a:latin typeface="Cambria Math" panose="02040503050406030204" pitchFamily="18" charset="0"/>
                                                <a:ea typeface="+mn-ea"/>
                                                <a:cs typeface="+mn-cs"/>
                                              </a:rPr>
                                            </m:ctrlPr>
                                          </m:sSubPr>
                                          <m:e>
                                            <m:r>
                                              <a:rPr lang="en-US" sz="1100" b="1" i="0">
                                                <a:solidFill>
                                                  <a:srgbClr val="C00000"/>
                                                </a:solidFill>
                                                <a:effectLst/>
                                                <a:latin typeface="Cambria Math" panose="02040503050406030204" pitchFamily="18" charset="0"/>
                                                <a:ea typeface="+mn-ea"/>
                                                <a:cs typeface="+mn-cs"/>
                                              </a:rPr>
                                              <m:t>𝐏</m:t>
                                            </m:r>
                                          </m:e>
                                          <m:sub>
                                            <m:r>
                                              <a:rPr lang="en-US" sz="1100" b="1" i="0">
                                                <a:solidFill>
                                                  <a:srgbClr val="C00000"/>
                                                </a:solidFill>
                                                <a:effectLst/>
                                                <a:latin typeface="Cambria Math" panose="02040503050406030204" pitchFamily="18" charset="0"/>
                                                <a:ea typeface="+mn-ea"/>
                                                <a:cs typeface="+mn-cs"/>
                                              </a:rPr>
                                              <m:t>𝟗</m:t>
                                            </m:r>
                                          </m:sub>
                                        </m:sSub>
                                        <m:r>
                                          <a:rPr lang="en-US" sz="1100" b="1" i="0">
                                            <a:solidFill>
                                              <a:srgbClr val="C00000"/>
                                            </a:solidFill>
                                            <a:effectLst/>
                                            <a:latin typeface="Cambria Math" panose="02040503050406030204" pitchFamily="18" charset="0"/>
                                            <a:ea typeface="+mn-ea"/>
                                            <a:cs typeface="+mn-cs"/>
                                          </a:rPr>
                                          <m:t> </m:t>
                                        </m:r>
                                      </m:e>
                                    </m:d>
                                    <m:r>
                                      <a:rPr lang="en-US" sz="1100" b="1" i="0">
                                        <a:solidFill>
                                          <a:srgbClr val="C00000"/>
                                        </a:solidFill>
                                        <a:effectLst/>
                                        <a:latin typeface="Cambria Math" panose="02040503050406030204" pitchFamily="18" charset="0"/>
                                        <a:ea typeface="+mn-ea"/>
                                        <a:cs typeface="+mn-cs"/>
                                      </a:rPr>
                                      <m:t> </m:t>
                                    </m:r>
                                  </m:e>
                                </m:d>
                              </m:oMath>
                            </m:oMathPara>
                          </a14:m>
                          <a:endParaRPr lang="en-ID" sz="1100" b="1" i="0" dirty="0"/>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pPr marL="171450" indent="-171450">
                            <a:buFont typeface="Arial" panose="020B0604020202020204" pitchFamily="34" charset="0"/>
                            <a:buChar char="•"/>
                          </a:pPr>
                          <a:endParaRPr lang="en-US" sz="1100" kern="1200" dirty="0">
                            <a:solidFill>
                              <a:schemeClr val="tx1"/>
                            </a:solidFill>
                            <a:latin typeface="Franklin Gothic Medium Cond" panose="020B0606030402020204" pitchFamily="34" charset="0"/>
                            <a:ea typeface="+mn-ea"/>
                            <a:cs typeface="+mn-cs"/>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852894206"/>
                      </a:ext>
                    </a:extLst>
                  </a:tr>
                </a:tbl>
              </a:graphicData>
            </a:graphic>
          </p:graphicFrame>
        </mc:Choice>
        <mc:Fallback xmlns="">
          <p:graphicFrame>
            <p:nvGraphicFramePr>
              <p:cNvPr id="13" name="Table 28">
                <a:extLst>
                  <a:ext uri="{FF2B5EF4-FFF2-40B4-BE49-F238E27FC236}">
                    <a16:creationId xmlns:a16="http://schemas.microsoft.com/office/drawing/2014/main" xmlns:a14="http://schemas.microsoft.com/office/drawing/2010/main" xmlns="" id="{49A1788A-7A74-497D-8513-0F8D77E03DA4}"/>
                  </a:ext>
                </a:extLst>
              </p:cNvPr>
              <p:cNvGraphicFramePr>
                <a:graphicFrameLocks noGrp="1"/>
              </p:cNvGraphicFramePr>
              <p:nvPr>
                <p:extLst/>
              </p:nvPr>
            </p:nvGraphicFramePr>
            <p:xfrm>
              <a:off x="205483" y="996224"/>
              <a:ext cx="11719389" cy="5475389"/>
            </p:xfrm>
            <a:graphic>
              <a:graphicData uri="http://schemas.openxmlformats.org/drawingml/2006/table">
                <a:tbl>
                  <a:tblPr firstRow="1" lastRow="1" bandRow="1">
                    <a:tableStyleId>{2D5ABB26-0587-4C30-8999-92F81FD0307C}</a:tableStyleId>
                  </a:tblPr>
                  <a:tblGrid>
                    <a:gridCol w="2616486">
                      <a:extLst>
                        <a:ext uri="{9D8B030D-6E8A-4147-A177-3AD203B41FA5}">
                          <a16:colId xmlns:a16="http://schemas.microsoft.com/office/drawing/2014/main" xmlns:a14="http://schemas.microsoft.com/office/drawing/2010/main" xmlns="" val="2802324090"/>
                        </a:ext>
                      </a:extLst>
                    </a:gridCol>
                    <a:gridCol w="688368">
                      <a:extLst>
                        <a:ext uri="{9D8B030D-6E8A-4147-A177-3AD203B41FA5}">
                          <a16:colId xmlns:a16="http://schemas.microsoft.com/office/drawing/2014/main" xmlns:a14="http://schemas.microsoft.com/office/drawing/2010/main" xmlns="" val="865818464"/>
                        </a:ext>
                      </a:extLst>
                    </a:gridCol>
                    <a:gridCol w="760288">
                      <a:extLst>
                        <a:ext uri="{9D8B030D-6E8A-4147-A177-3AD203B41FA5}">
                          <a16:colId xmlns:a16="http://schemas.microsoft.com/office/drawing/2014/main" xmlns:a14="http://schemas.microsoft.com/office/drawing/2010/main" xmlns="" val="1771460921"/>
                        </a:ext>
                      </a:extLst>
                    </a:gridCol>
                    <a:gridCol w="739739">
                      <a:extLst>
                        <a:ext uri="{9D8B030D-6E8A-4147-A177-3AD203B41FA5}">
                          <a16:colId xmlns:a16="http://schemas.microsoft.com/office/drawing/2014/main" xmlns:a14="http://schemas.microsoft.com/office/drawing/2010/main" xmlns="" val="473745146"/>
                        </a:ext>
                      </a:extLst>
                    </a:gridCol>
                    <a:gridCol w="3030877">
                      <a:extLst>
                        <a:ext uri="{9D8B030D-6E8A-4147-A177-3AD203B41FA5}">
                          <a16:colId xmlns:a16="http://schemas.microsoft.com/office/drawing/2014/main" xmlns:a14="http://schemas.microsoft.com/office/drawing/2010/main" xmlns="" val="602793074"/>
                        </a:ext>
                      </a:extLst>
                    </a:gridCol>
                    <a:gridCol w="3883631">
                      <a:extLst>
                        <a:ext uri="{9D8B030D-6E8A-4147-A177-3AD203B41FA5}">
                          <a16:colId xmlns:a16="http://schemas.microsoft.com/office/drawing/2014/main" xmlns:a14="http://schemas.microsoft.com/office/drawing/2010/main" xmlns="" val="2732106951"/>
                        </a:ext>
                      </a:extLst>
                    </a:gridCol>
                  </a:tblGrid>
                  <a:tr h="316956">
                    <a:tc rowSpan="2">
                      <a:txBody>
                        <a:bodyPr/>
                        <a:lstStyle/>
                        <a:p>
                          <a:pPr algn="ctr"/>
                          <a:r>
                            <a:rPr lang="en-US" sz="1400" b="1" dirty="0">
                              <a:solidFill>
                                <a:schemeClr val="bg1"/>
                              </a:solidFill>
                            </a:rPr>
                            <a:t>Parameter (P)</a:t>
                          </a:r>
                          <a:endParaRPr lang="en-ID" sz="14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gridSpan="3">
                      <a:txBody>
                        <a:bodyPr/>
                        <a:lstStyle/>
                        <a:p>
                          <a:pPr algn="ctr"/>
                          <a:r>
                            <a:rPr lang="en-US" sz="1400" b="1" dirty="0" err="1">
                              <a:solidFill>
                                <a:schemeClr val="bg1"/>
                              </a:solidFill>
                            </a:rPr>
                            <a:t>Bobot</a:t>
                          </a:r>
                          <a:r>
                            <a:rPr lang="en-US" sz="1400" b="1" dirty="0">
                              <a:solidFill>
                                <a:schemeClr val="bg1"/>
                              </a:solidFill>
                            </a:rPr>
                            <a:t> (W)</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hMerge="1">
                      <a:txBody>
                        <a:bodyPr/>
                        <a:lstStyle/>
                        <a:p>
                          <a:pPr algn="ctr"/>
                          <a:r>
                            <a:rPr lang="en-US" sz="1400" b="1" dirty="0" err="1">
                              <a:solidFill>
                                <a:schemeClr val="bg1"/>
                              </a:solidFill>
                            </a:rPr>
                            <a:t>Bobot</a:t>
                          </a:r>
                          <a:r>
                            <a:rPr lang="en-US" sz="1400" b="1" dirty="0">
                              <a:solidFill>
                                <a:schemeClr val="bg1"/>
                              </a:solidFill>
                            </a:rPr>
                            <a:t> </a:t>
                          </a:r>
                          <a:endParaRPr lang="en-ID" sz="14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hMerge="1">
                      <a:txBody>
                        <a:bodyPr/>
                        <a:lstStyle/>
                        <a:p>
                          <a:pPr algn="ctr"/>
                          <a:r>
                            <a:rPr lang="en-US" sz="1400" b="1" dirty="0" err="1">
                              <a:solidFill>
                                <a:schemeClr val="bg1"/>
                              </a:solidFill>
                            </a:rPr>
                            <a:t>Bobot</a:t>
                          </a:r>
                          <a:r>
                            <a:rPr lang="en-US" sz="1400" b="1" dirty="0">
                              <a:solidFill>
                                <a:schemeClr val="bg1"/>
                              </a:solidFill>
                            </a:rPr>
                            <a:t> </a:t>
                          </a:r>
                          <a:endParaRPr lang="en-ID" sz="14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rowSpan="2">
                      <a:txBody>
                        <a:bodyPr/>
                        <a:lstStyle/>
                        <a:p>
                          <a:pPr algn="ctr"/>
                          <a:r>
                            <a:rPr lang="en-US" sz="1400" b="1" dirty="0">
                              <a:solidFill>
                                <a:schemeClr val="bg1"/>
                              </a:solidFill>
                            </a:rPr>
                            <a:t>Formula </a:t>
                          </a:r>
                          <a:r>
                            <a:rPr lang="en-US" sz="1400" b="1" dirty="0" err="1">
                              <a:solidFill>
                                <a:schemeClr val="bg1"/>
                              </a:solidFill>
                            </a:rPr>
                            <a:t>Perhitungan</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rowSpan="2">
                      <a:txBody>
                        <a:bodyPr/>
                        <a:lstStyle/>
                        <a:p>
                          <a:pPr algn="ctr"/>
                          <a:r>
                            <a:rPr lang="en-US" sz="1400" b="1" dirty="0" err="1">
                              <a:solidFill>
                                <a:schemeClr val="bg1"/>
                              </a:solidFill>
                            </a:rPr>
                            <a:t>Keterangan</a:t>
                          </a:r>
                          <a:r>
                            <a:rPr lang="en-US" sz="1400" b="1" dirty="0">
                              <a:solidFill>
                                <a:schemeClr val="bg1"/>
                              </a:solidFill>
                            </a:rPr>
                            <a:t> </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xmlns:a14="http://schemas.microsoft.com/office/drawing/2010/main" xmlns="" val="1903047873"/>
                      </a:ext>
                    </a:extLst>
                  </a:tr>
                  <a:tr h="304800">
                    <a:tc vMerge="1">
                      <a:txBody>
                        <a:bodyPr/>
                        <a:lstStyle/>
                        <a:p>
                          <a:pPr algn="ctr"/>
                          <a:endParaRPr lang="en-ID" sz="1400" b="1" dirty="0">
                            <a:solidFill>
                              <a:schemeClr val="bg1"/>
                            </a:solidFill>
                          </a:endParaRPr>
                        </a:p>
                      </a:txBody>
                      <a:tcP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1</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2</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3</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vMerge="1">
                      <a:txBody>
                        <a:bodyPr/>
                        <a:lstStyle/>
                        <a:p>
                          <a:pPr algn="ctr"/>
                          <a:endParaRPr lang="en-ID" sz="14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vMerge="1">
                      <a:txBody>
                        <a:bodyPr/>
                        <a:lstStyle/>
                        <a:p>
                          <a:pPr algn="ctr"/>
                          <a:endParaRPr lang="en-ID" sz="1400" b="1" dirty="0">
                            <a:solidFill>
                              <a:schemeClr val="bg1"/>
                            </a:solidFill>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xmlns:a14="http://schemas.microsoft.com/office/drawing/2010/main" xmlns="" val="2290174324"/>
                      </a:ext>
                    </a:extLst>
                  </a:tr>
                  <a:tr h="4301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effectLst/>
                              <a:latin typeface="Cambria Math" panose="02040503050406030204" pitchFamily="18" charset="0"/>
                              <a:ea typeface="Cambria Math" panose="02040503050406030204" pitchFamily="18" charset="0"/>
                              <a:cs typeface="+mn-cs"/>
                            </a:rPr>
                            <a:t>Penyediaan </a:t>
                          </a:r>
                          <a:r>
                            <a:rPr lang="en-US" sz="1100" b="0" i="0" dirty="0" err="1">
                              <a:solidFill>
                                <a:schemeClr val="tx1"/>
                              </a:solidFill>
                              <a:effectLst/>
                              <a:latin typeface="Cambria Math" panose="02040503050406030204" pitchFamily="18" charset="0"/>
                              <a:ea typeface="Cambria Math" panose="02040503050406030204" pitchFamily="18" charset="0"/>
                              <a:cs typeface="+mn-cs"/>
                            </a:rPr>
                            <a:t>Paket</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Konversi</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Minyak</a:t>
                          </a:r>
                          <a:r>
                            <a:rPr lang="en-US" sz="1100" b="0" i="0" dirty="0">
                              <a:solidFill>
                                <a:schemeClr val="tx1"/>
                              </a:solidFill>
                              <a:effectLst/>
                              <a:latin typeface="Cambria Math" panose="02040503050406030204" pitchFamily="18" charset="0"/>
                              <a:ea typeface="Cambria Math" panose="02040503050406030204" pitchFamily="18" charset="0"/>
                              <a:cs typeface="+mn-cs"/>
                            </a:rPr>
                            <a:t> Tanah ke LPG </a:t>
                          </a:r>
                          <a:r>
                            <a:rPr lang="en-US" sz="1100" b="0" i="0" dirty="0" err="1">
                              <a:solidFill>
                                <a:schemeClr val="tx1"/>
                              </a:solidFill>
                              <a:effectLst/>
                              <a:latin typeface="Cambria Math" panose="02040503050406030204" pitchFamily="18" charset="0"/>
                              <a:ea typeface="Cambria Math" panose="02040503050406030204" pitchFamily="18" charset="0"/>
                              <a:cs typeface="+mn-cs"/>
                            </a:rPr>
                            <a:t>Tabung</a:t>
                          </a:r>
                          <a:r>
                            <a:rPr lang="en-US" sz="1100" b="0" i="0" dirty="0">
                              <a:solidFill>
                                <a:schemeClr val="tx1"/>
                              </a:solidFill>
                              <a:effectLst/>
                              <a:latin typeface="Cambria Math" panose="02040503050406030204" pitchFamily="18" charset="0"/>
                              <a:ea typeface="Cambria Math" panose="02040503050406030204" pitchFamily="18" charset="0"/>
                              <a:cs typeface="+mn-cs"/>
                            </a:rPr>
                            <a:t> 3 Kg</a:t>
                          </a:r>
                          <a:endParaRPr lang="en-US" sz="1100" dirty="0">
                            <a:effectLst/>
                            <a:latin typeface="Cambria Math" panose="02040503050406030204" pitchFamily="18" charset="0"/>
                            <a:ea typeface="Cambria Math" panose="02040503050406030204" pitchFamily="18" charset="0"/>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143662" r="-128370" b="-1023944"/>
                          </a:stretch>
                        </a:blipFill>
                      </a:tcPr>
                    </a:tc>
                    <a:tc rowSpan="10">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err="1">
                              <a:latin typeface="Franklin Gothic Medium Cond" panose="020B0606030402020204" pitchFamily="34" charset="0"/>
                            </a:rPr>
                            <a:t>Aksesibilitas</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diartikan</a:t>
                          </a:r>
                          <a:r>
                            <a:rPr lang="en-US" sz="1100" dirty="0">
                              <a:latin typeface="Franklin Gothic Medium Cond" panose="020B0606030402020204" pitchFamily="34" charset="0"/>
                            </a:rPr>
                            <a:t> sebagai </a:t>
                          </a:r>
                          <a:r>
                            <a:rPr lang="en-US" sz="1100" dirty="0" err="1">
                              <a:latin typeface="Franklin Gothic Medium Cond" panose="020B0606030402020204" pitchFamily="34" charset="0"/>
                            </a:rPr>
                            <a:t>fasilitas</a:t>
                          </a:r>
                          <a:r>
                            <a:rPr lang="en-US" sz="1100" dirty="0">
                              <a:latin typeface="Franklin Gothic Medium Cond" panose="020B0606030402020204" pitchFamily="34" charset="0"/>
                            </a:rPr>
                            <a:t>/</a:t>
                          </a:r>
                          <a:r>
                            <a:rPr lang="en-US" sz="1100" dirty="0" err="1">
                              <a:latin typeface="Franklin Gothic Medium Cond" panose="020B0606030402020204" pitchFamily="34" charset="0"/>
                            </a:rPr>
                            <a:t>infrastruktur</a:t>
                          </a:r>
                          <a:r>
                            <a:rPr lang="en-US" sz="1100" dirty="0">
                              <a:latin typeface="Franklin Gothic Medium Cond" panose="020B0606030402020204" pitchFamily="34" charset="0"/>
                            </a:rPr>
                            <a:t> yang </a:t>
                          </a:r>
                          <a:r>
                            <a:rPr lang="en-US" sz="1100" dirty="0" err="1">
                              <a:latin typeface="Franklin Gothic Medium Cond" panose="020B0606030402020204" pitchFamily="34" charset="0"/>
                            </a:rPr>
                            <a:t>diperlukan</a:t>
                          </a:r>
                          <a:r>
                            <a:rPr lang="en-US" sz="1100" dirty="0">
                              <a:latin typeface="Franklin Gothic Medium Cond" panose="020B0606030402020204" pitchFamily="34" charset="0"/>
                            </a:rPr>
                            <a:t> untuk </a:t>
                          </a:r>
                          <a:r>
                            <a:rPr lang="en-US" sz="1100" dirty="0" err="1">
                              <a:latin typeface="Franklin Gothic Medium Cond" panose="020B0606030402020204" pitchFamily="34" charset="0"/>
                            </a:rPr>
                            <a:t>dapat</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mendistribusikan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migas</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kepada</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masyarakat</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Perlu</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ditetapkan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jumlah</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infrastrukutr</a:t>
                          </a:r>
                          <a:r>
                            <a:rPr lang="en-US" sz="1100" dirty="0">
                              <a:latin typeface="Franklin Gothic Medium Cond" panose="020B0606030402020204" pitchFamily="34" charset="0"/>
                            </a:rPr>
                            <a:t> yang ideal berdasarkan pada </a:t>
                          </a:r>
                          <a:r>
                            <a:rPr lang="en-US" sz="1100" dirty="0" err="1">
                              <a:latin typeface="Franklin Gothic Medium Cond" panose="020B0606030402020204" pitchFamily="34" charset="0"/>
                            </a:rPr>
                            <a:t>kebutuhan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atas</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pasokan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migas</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dipengaruhi</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faktor</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pertumbuhan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ekonomi</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pertumbuhan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penduduk</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kebijakan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bauran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energi</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perubahan</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pola</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konsumsi</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energi</a:t>
                          </a:r>
                          <a:r>
                            <a:rPr lang="en-US" sz="1100" dirty="0">
                              <a:latin typeface="Franklin Gothic Medium Cond" panose="020B0606030402020204" pitchFamily="34" charset="0"/>
                            </a:rPr>
                            <a:t> oleh </a:t>
                          </a:r>
                          <a:r>
                            <a:rPr lang="en-US" sz="1100" dirty="0" err="1">
                              <a:latin typeface="Franklin Gothic Medium Cond" panose="020B0606030402020204" pitchFamily="34" charset="0"/>
                            </a:rPr>
                            <a:t>masyarakat</a:t>
                          </a:r>
                          <a:r>
                            <a:rPr lang="en-US" sz="1100" dirty="0">
                              <a:latin typeface="Franklin Gothic Medium Cond" panose="020B0606030402020204" pitchFamily="34" charset="0"/>
                            </a:rPr>
                            <a:t> </a:t>
                          </a:r>
                          <a:r>
                            <a:rPr lang="en-US" sz="1100" dirty="0" err="1">
                              <a:latin typeface="Franklin Gothic Medium Cond" panose="020B0606030402020204" pitchFamily="34" charset="0"/>
                            </a:rPr>
                            <a:t>dst</a:t>
                          </a:r>
                          <a:r>
                            <a:rPr lang="en-US" sz="1100" dirty="0">
                              <a:latin typeface="Franklin Gothic Medium Cond" panose="020B06060304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aseline="0" dirty="0">
                            <a:effectLst/>
                            <a:latin typeface="Cambria Math" panose="02040503050406030204" pitchFamily="18" charset="0"/>
                            <a:ea typeface="Cambria Math" panose="02040503050406030204" pitchFamily="18" charset="0"/>
                          </a:endParaRPr>
                        </a:p>
                        <a:p>
                          <a:pPr marL="171450" indent="-171450">
                            <a:buFont typeface="Arial" panose="020B0604020202020204" pitchFamily="34" charset="0"/>
                            <a:buChar char="•"/>
                          </a:pPr>
                          <a:r>
                            <a:rPr lang="en-US" sz="1100" kern="1200" dirty="0" err="1">
                              <a:solidFill>
                                <a:schemeClr val="tx1"/>
                              </a:solidFill>
                              <a:latin typeface="Franklin Gothic Medium Cond" panose="020B0606030402020204" pitchFamily="34" charset="0"/>
                              <a:ea typeface="+mn-ea"/>
                              <a:cs typeface="+mn-cs"/>
                            </a:rPr>
                            <a:t>Mengingat</a:t>
                          </a:r>
                          <a:r>
                            <a:rPr lang="en-US" sz="1100" kern="1200" dirty="0">
                              <a:solidFill>
                                <a:schemeClr val="tx1"/>
                              </a:solidFill>
                              <a:latin typeface="Franklin Gothic Medium Cond" panose="020B0606030402020204" pitchFamily="34" charset="0"/>
                              <a:ea typeface="+mn-ea"/>
                              <a:cs typeface="+mn-cs"/>
                            </a:rPr>
                            <a:t> program </a:t>
                          </a:r>
                          <a:r>
                            <a:rPr lang="en-US" sz="1100" kern="1200" dirty="0" err="1">
                              <a:solidFill>
                                <a:schemeClr val="tx1"/>
                              </a:solidFill>
                              <a:latin typeface="Franklin Gothic Medium Cond" panose="020B0606030402020204" pitchFamily="34" charset="0"/>
                              <a:ea typeface="+mn-ea"/>
                              <a:cs typeface="+mn-cs"/>
                            </a:rPr>
                            <a:t>pembangunan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infrastruktur</a:t>
                          </a:r>
                          <a:r>
                            <a:rPr lang="en-US" sz="1100" kern="1200" dirty="0">
                              <a:solidFill>
                                <a:schemeClr val="tx1"/>
                              </a:solidFill>
                              <a:latin typeface="Franklin Gothic Medium Cond" panose="020B0606030402020204" pitchFamily="34" charset="0"/>
                              <a:ea typeface="+mn-ea"/>
                              <a:cs typeface="+mn-cs"/>
                            </a:rPr>
                            <a:t> dengan APBN (i.e. </a:t>
                          </a:r>
                          <a:r>
                            <a:rPr lang="en-US" sz="1100" kern="1200" dirty="0" err="1">
                              <a:solidFill>
                                <a:schemeClr val="tx1"/>
                              </a:solidFill>
                              <a:latin typeface="Franklin Gothic Medium Cond" panose="020B0606030402020204" pitchFamily="34" charset="0"/>
                              <a:ea typeface="+mn-ea"/>
                              <a:cs typeface="+mn-cs"/>
                            </a:rPr>
                            <a:t>jargas</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konkit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nelayan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konkit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petani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konversi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mitan</a:t>
                          </a:r>
                          <a:r>
                            <a:rPr lang="en-US" sz="1100" kern="1200" dirty="0">
                              <a:solidFill>
                                <a:schemeClr val="tx1"/>
                              </a:solidFill>
                              <a:latin typeface="Franklin Gothic Medium Cond" panose="020B0606030402020204" pitchFamily="34" charset="0"/>
                              <a:ea typeface="+mn-ea"/>
                              <a:cs typeface="+mn-cs"/>
                            </a:rPr>
                            <a:t> ke LPG) sangat </a:t>
                          </a:r>
                          <a:r>
                            <a:rPr lang="en-US" sz="1100" kern="1200" dirty="0" err="1">
                              <a:solidFill>
                                <a:schemeClr val="tx1"/>
                              </a:solidFill>
                              <a:latin typeface="Franklin Gothic Medium Cond" panose="020B0606030402020204" pitchFamily="34" charset="0"/>
                              <a:ea typeface="+mn-ea"/>
                              <a:cs typeface="+mn-cs"/>
                            </a:rPr>
                            <a:t>dipengaruhi</a:t>
                          </a:r>
                          <a:r>
                            <a:rPr lang="en-US" sz="1100" kern="1200" dirty="0">
                              <a:solidFill>
                                <a:schemeClr val="tx1"/>
                              </a:solidFill>
                              <a:latin typeface="Franklin Gothic Medium Cond" panose="020B0606030402020204" pitchFamily="34" charset="0"/>
                              <a:ea typeface="+mn-ea"/>
                              <a:cs typeface="+mn-cs"/>
                            </a:rPr>
                            <a:t> oleh </a:t>
                          </a:r>
                          <a:r>
                            <a:rPr lang="en-US" sz="1100" kern="1200" dirty="0" err="1">
                              <a:solidFill>
                                <a:schemeClr val="tx1"/>
                              </a:solidFill>
                              <a:latin typeface="Franklin Gothic Medium Cond" panose="020B0606030402020204" pitchFamily="34" charset="0"/>
                              <a:ea typeface="+mn-ea"/>
                              <a:cs typeface="+mn-cs"/>
                            </a:rPr>
                            <a:t>faktor</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eksternal</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seperti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pembahasan</a:t>
                          </a:r>
                          <a:r>
                            <a:rPr lang="en-US" sz="1100" kern="1200" dirty="0">
                              <a:solidFill>
                                <a:schemeClr val="tx1"/>
                              </a:solidFill>
                              <a:latin typeface="Franklin Gothic Medium Cond" panose="020B0606030402020204" pitchFamily="34" charset="0"/>
                              <a:ea typeface="+mn-ea"/>
                              <a:cs typeface="+mn-cs"/>
                            </a:rPr>
                            <a:t> oleh DPR, </a:t>
                          </a:r>
                          <a:r>
                            <a:rPr lang="en-US" sz="1100" kern="1200" dirty="0" err="1">
                              <a:solidFill>
                                <a:schemeClr val="tx1"/>
                              </a:solidFill>
                              <a:latin typeface="Franklin Gothic Medium Cond" panose="020B0606030402020204" pitchFamily="34" charset="0"/>
                              <a:ea typeface="+mn-ea"/>
                              <a:cs typeface="+mn-cs"/>
                            </a:rPr>
                            <a:t>alokasi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anggaran</a:t>
                          </a:r>
                          <a:r>
                            <a:rPr lang="en-US" sz="1100" kern="1200" dirty="0">
                              <a:solidFill>
                                <a:schemeClr val="tx1"/>
                              </a:solidFill>
                              <a:latin typeface="Franklin Gothic Medium Cond" panose="020B0606030402020204" pitchFamily="34" charset="0"/>
                              <a:ea typeface="+mn-ea"/>
                              <a:cs typeface="+mn-cs"/>
                            </a:rPr>
                            <a:t> oleh </a:t>
                          </a:r>
                          <a:r>
                            <a:rPr lang="en-US" sz="1100" kern="1200" dirty="0" err="1">
                              <a:solidFill>
                                <a:schemeClr val="tx1"/>
                              </a:solidFill>
                              <a:latin typeface="Franklin Gothic Medium Cond" panose="020B0606030402020204" pitchFamily="34" charset="0"/>
                              <a:ea typeface="+mn-ea"/>
                              <a:cs typeface="+mn-cs"/>
                            </a:rPr>
                            <a:t>Kemenkeu</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maka</a:t>
                          </a:r>
                          <a:r>
                            <a:rPr lang="en-US" sz="1100" kern="1200" dirty="0">
                              <a:solidFill>
                                <a:schemeClr val="tx1"/>
                              </a:solidFill>
                              <a:latin typeface="Franklin Gothic Medium Cond" panose="020B0606030402020204" pitchFamily="34" charset="0"/>
                              <a:ea typeface="+mn-ea"/>
                              <a:cs typeface="+mn-cs"/>
                            </a:rPr>
                            <a:t> untuk target </a:t>
                          </a:r>
                          <a:r>
                            <a:rPr lang="en-US" sz="1100" kern="1200" dirty="0" err="1">
                              <a:solidFill>
                                <a:schemeClr val="tx1"/>
                              </a:solidFill>
                              <a:latin typeface="Franklin Gothic Medium Cond" panose="020B0606030402020204" pitchFamily="34" charset="0"/>
                              <a:ea typeface="+mn-ea"/>
                              <a:cs typeface="+mn-cs"/>
                            </a:rPr>
                            <a:t>khusus</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infrastruktur</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tersebut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akan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didasarkan</a:t>
                          </a:r>
                          <a:r>
                            <a:rPr lang="en-US" sz="1100" kern="1200" dirty="0">
                              <a:solidFill>
                                <a:schemeClr val="tx1"/>
                              </a:solidFill>
                              <a:latin typeface="Franklin Gothic Medium Cond" panose="020B0606030402020204" pitchFamily="34" charset="0"/>
                              <a:ea typeface="+mn-ea"/>
                              <a:cs typeface="+mn-cs"/>
                            </a:rPr>
                            <a:t> pada APBN </a:t>
                          </a:r>
                          <a:r>
                            <a:rPr lang="en-US" sz="1100" kern="1200" dirty="0" err="1">
                              <a:solidFill>
                                <a:schemeClr val="tx1"/>
                              </a:solidFill>
                              <a:latin typeface="Franklin Gothic Medium Cond" panose="020B0606030402020204" pitchFamily="34" charset="0"/>
                              <a:ea typeface="+mn-ea"/>
                              <a:cs typeface="+mn-cs"/>
                            </a:rPr>
                            <a:t>maupun</a:t>
                          </a:r>
                          <a:r>
                            <a:rPr lang="en-US" sz="1100" kern="1200" dirty="0">
                              <a:solidFill>
                                <a:schemeClr val="tx1"/>
                              </a:solidFill>
                              <a:latin typeface="Franklin Gothic Medium Cond" panose="020B0606030402020204" pitchFamily="34" charset="0"/>
                              <a:ea typeface="+mn-ea"/>
                              <a:cs typeface="+mn-cs"/>
                            </a:rPr>
                            <a:t> APBN-P Tahun </a:t>
                          </a:r>
                          <a:r>
                            <a:rPr lang="en-US" sz="1100" kern="1200" dirty="0" err="1">
                              <a:solidFill>
                                <a:schemeClr val="tx1"/>
                              </a:solidFill>
                              <a:latin typeface="Franklin Gothic Medium Cond" panose="020B0606030402020204" pitchFamily="34" charset="0"/>
                              <a:ea typeface="+mn-ea"/>
                              <a:cs typeface="+mn-cs"/>
                            </a:rPr>
                            <a:t>Anggaran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berjalan</a:t>
                          </a:r>
                          <a:r>
                            <a:rPr lang="en-US" sz="1100" kern="1200" dirty="0">
                              <a:solidFill>
                                <a:schemeClr val="tx1"/>
                              </a:solidFill>
                              <a:latin typeface="Franklin Gothic Medium Cond" panose="020B0606030402020204" pitchFamily="34" charset="0"/>
                              <a:ea typeface="+mn-ea"/>
                              <a:cs typeface="+mn-cs"/>
                            </a:rPr>
                            <a:t> dengan </a:t>
                          </a:r>
                          <a:r>
                            <a:rPr lang="en-US" sz="1100" kern="1200" dirty="0" err="1">
                              <a:solidFill>
                                <a:schemeClr val="tx1"/>
                              </a:solidFill>
                              <a:latin typeface="Franklin Gothic Medium Cond" panose="020B0606030402020204" pitchFamily="34" charset="0"/>
                              <a:ea typeface="+mn-ea"/>
                              <a:cs typeface="+mn-cs"/>
                            </a:rPr>
                            <a:t>tetap</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mempertimbangkan</a:t>
                          </a:r>
                          <a:r>
                            <a:rPr lang="en-US" sz="1100" kern="1200" dirty="0">
                              <a:solidFill>
                                <a:schemeClr val="tx1"/>
                              </a:solidFill>
                              <a:latin typeface="Franklin Gothic Medium Cond" panose="020B0606030402020204" pitchFamily="34" charset="0"/>
                              <a:ea typeface="+mn-ea"/>
                              <a:cs typeface="+mn-cs"/>
                            </a:rPr>
                            <a:t> RPJMN 2020-2024. </a:t>
                          </a:r>
                        </a:p>
                        <a:p>
                          <a:pPr marL="171450" indent="-171450">
                            <a:buFont typeface="Arial" panose="020B0604020202020204" pitchFamily="34" charset="0"/>
                            <a:buChar char="•"/>
                          </a:pPr>
                          <a:endParaRPr lang="en-US" sz="1100" kern="1200" dirty="0">
                            <a:solidFill>
                              <a:schemeClr val="tx1"/>
                            </a:solidFill>
                            <a:latin typeface="Franklin Gothic Medium Cond" panose="020B0606030402020204" pitchFamily="34" charset="0"/>
                            <a:ea typeface="+mn-ea"/>
                            <a:cs typeface="+mn-cs"/>
                          </a:endParaRPr>
                        </a:p>
                        <a:p>
                          <a:pPr marL="171450" indent="-171450">
                            <a:buFont typeface="Arial" panose="020B0604020202020204" pitchFamily="34" charset="0"/>
                            <a:buChar char="•"/>
                          </a:pPr>
                          <a:r>
                            <a:rPr lang="en-US" sz="1100" kern="1200" dirty="0" err="1">
                              <a:solidFill>
                                <a:schemeClr val="tx1"/>
                              </a:solidFill>
                              <a:latin typeface="Franklin Gothic Medium Cond" panose="020B0606030402020204" pitchFamily="34" charset="0"/>
                              <a:ea typeface="+mn-ea"/>
                              <a:cs typeface="+mn-cs"/>
                            </a:rPr>
                            <a:t>Sesuai</a:t>
                          </a:r>
                          <a:r>
                            <a:rPr lang="en-US" sz="1100" kern="1200" dirty="0">
                              <a:solidFill>
                                <a:schemeClr val="tx1"/>
                              </a:solidFill>
                              <a:latin typeface="Franklin Gothic Medium Cond" panose="020B0606030402020204" pitchFamily="34" charset="0"/>
                              <a:ea typeface="+mn-ea"/>
                              <a:cs typeface="+mn-cs"/>
                            </a:rPr>
                            <a:t> dengan </a:t>
                          </a:r>
                          <a:r>
                            <a:rPr lang="en-US" sz="1100" kern="1200" dirty="0" err="1">
                              <a:solidFill>
                                <a:schemeClr val="tx1"/>
                              </a:solidFill>
                              <a:latin typeface="Franklin Gothic Medium Cond" panose="020B0606030402020204" pitchFamily="34" charset="0"/>
                              <a:ea typeface="+mn-ea"/>
                              <a:cs typeface="+mn-cs"/>
                            </a:rPr>
                            <a:t>arahan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Bappenas</a:t>
                          </a:r>
                          <a:r>
                            <a:rPr lang="en-US" sz="1100" kern="1200" dirty="0">
                              <a:solidFill>
                                <a:schemeClr val="tx1"/>
                              </a:solidFill>
                              <a:latin typeface="Franklin Gothic Medium Cond" panose="020B0606030402020204" pitchFamily="34" charset="0"/>
                              <a:ea typeface="+mn-ea"/>
                              <a:cs typeface="+mn-cs"/>
                            </a:rPr>
                            <a:t>, target </a:t>
                          </a:r>
                          <a:r>
                            <a:rPr lang="en-US" sz="1100" kern="1200" dirty="0" err="1">
                              <a:solidFill>
                                <a:schemeClr val="tx1"/>
                              </a:solidFill>
                              <a:latin typeface="Franklin Gothic Medium Cond" panose="020B0606030402020204" pitchFamily="34" charset="0"/>
                              <a:ea typeface="+mn-ea"/>
                              <a:cs typeface="+mn-cs"/>
                            </a:rPr>
                            <a:t>pembangunan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infrastruktur</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dapat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berubah</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tiap</a:t>
                          </a:r>
                          <a:r>
                            <a:rPr lang="en-US" sz="1100" kern="1200" dirty="0">
                              <a:solidFill>
                                <a:schemeClr val="tx1"/>
                              </a:solidFill>
                              <a:latin typeface="Franklin Gothic Medium Cond" panose="020B0606030402020204" pitchFamily="34" charset="0"/>
                              <a:ea typeface="+mn-ea"/>
                              <a:cs typeface="+mn-cs"/>
                            </a:rPr>
                            <a:t> tahun, </a:t>
                          </a:r>
                          <a:r>
                            <a:rPr lang="en-US" sz="1100" kern="1200" dirty="0" err="1">
                              <a:solidFill>
                                <a:schemeClr val="tx1"/>
                              </a:solidFill>
                              <a:latin typeface="Franklin Gothic Medium Cond" panose="020B0606030402020204" pitchFamily="34" charset="0"/>
                              <a:ea typeface="+mn-ea"/>
                              <a:cs typeface="+mn-cs"/>
                            </a:rPr>
                            <a:t>namun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secara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akumulasi</a:t>
                          </a:r>
                          <a:r>
                            <a:rPr lang="en-US" sz="1100" kern="1200" dirty="0">
                              <a:solidFill>
                                <a:schemeClr val="tx1"/>
                              </a:solidFill>
                              <a:latin typeface="Franklin Gothic Medium Cond" panose="020B0606030402020204" pitchFamily="34" charset="0"/>
                              <a:ea typeface="+mn-ea"/>
                              <a:cs typeface="+mn-cs"/>
                            </a:rPr>
                            <a:t> dalam </a:t>
                          </a:r>
                          <a:r>
                            <a:rPr lang="en-US" sz="1100" kern="1200" dirty="0" err="1">
                              <a:solidFill>
                                <a:schemeClr val="tx1"/>
                              </a:solidFill>
                              <a:latin typeface="Franklin Gothic Medium Cond" panose="020B0606030402020204" pitchFamily="34" charset="0"/>
                              <a:ea typeface="+mn-ea"/>
                              <a:cs typeface="+mn-cs"/>
                            </a:rPr>
                            <a:t>periode</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kerja</a:t>
                          </a:r>
                          <a:r>
                            <a:rPr lang="en-US" sz="1100" kern="1200" dirty="0">
                              <a:solidFill>
                                <a:schemeClr val="tx1"/>
                              </a:solidFill>
                              <a:latin typeface="Franklin Gothic Medium Cond" panose="020B0606030402020204" pitchFamily="34" charset="0"/>
                              <a:ea typeface="+mn-ea"/>
                              <a:cs typeface="+mn-cs"/>
                            </a:rPr>
                            <a:t> 5 tahun harus </a:t>
                          </a:r>
                          <a:r>
                            <a:rPr lang="en-US" sz="1100" kern="1200" dirty="0" err="1">
                              <a:solidFill>
                                <a:schemeClr val="tx1"/>
                              </a:solidFill>
                              <a:latin typeface="Franklin Gothic Medium Cond" panose="020B0606030402020204" pitchFamily="34" charset="0"/>
                              <a:ea typeface="+mn-ea"/>
                              <a:cs typeface="+mn-cs"/>
                            </a:rPr>
                            <a:t>tetap</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terpenuhi</a:t>
                          </a:r>
                          <a:r>
                            <a:rPr lang="en-US" sz="1100" kern="1200" dirty="0">
                              <a:solidFill>
                                <a:schemeClr val="tx1"/>
                              </a:solidFill>
                              <a:latin typeface="Franklin Gothic Medium Cond" panose="020B0606030402020204" pitchFamily="34" charset="0"/>
                              <a:ea typeface="+mn-ea"/>
                              <a:cs typeface="+mn-cs"/>
                            </a:rPr>
                            <a:t>. </a:t>
                          </a:r>
                        </a:p>
                        <a:p>
                          <a:pPr marL="171450" indent="-171450">
                            <a:buFont typeface="Arial" panose="020B0604020202020204" pitchFamily="34" charset="0"/>
                            <a:buChar char="•"/>
                          </a:pPr>
                          <a:endParaRPr lang="en-US" sz="1100" kern="1200" dirty="0">
                            <a:solidFill>
                              <a:schemeClr val="tx1"/>
                            </a:solidFill>
                            <a:latin typeface="Franklin Gothic Medium Cond" panose="020B0606030402020204" pitchFamily="34" charset="0"/>
                            <a:ea typeface="+mn-ea"/>
                            <a:cs typeface="+mn-cs"/>
                          </a:endParaRPr>
                        </a:p>
                        <a:p>
                          <a:pPr marL="171450" indent="-171450">
                            <a:buFont typeface="Arial" panose="020B0604020202020204" pitchFamily="34" charset="0"/>
                            <a:buChar char="•"/>
                          </a:pPr>
                          <a:r>
                            <a:rPr lang="en-US" sz="1100" kern="1200" dirty="0">
                              <a:solidFill>
                                <a:schemeClr val="tx1"/>
                              </a:solidFill>
                              <a:latin typeface="Franklin Gothic Medium Cond" panose="020B0606030402020204" pitchFamily="34" charset="0"/>
                              <a:ea typeface="+mn-ea"/>
                              <a:cs typeface="+mn-cs"/>
                            </a:rPr>
                            <a:t>Pada </a:t>
                          </a:r>
                          <a:r>
                            <a:rPr lang="en-US" sz="1100" kern="1200" dirty="0" err="1">
                              <a:solidFill>
                                <a:schemeClr val="tx1"/>
                              </a:solidFill>
                              <a:latin typeface="Franklin Gothic Medium Cond" panose="020B0606030402020204" pitchFamily="34" charset="0"/>
                              <a:ea typeface="+mn-ea"/>
                              <a:cs typeface="+mn-cs"/>
                            </a:rPr>
                            <a:t>skenario</a:t>
                          </a:r>
                          <a:r>
                            <a:rPr lang="en-US" sz="1100" kern="1200" dirty="0">
                              <a:solidFill>
                                <a:schemeClr val="tx1"/>
                              </a:solidFill>
                              <a:latin typeface="Franklin Gothic Medium Cond" panose="020B0606030402020204" pitchFamily="34" charset="0"/>
                              <a:ea typeface="+mn-ea"/>
                              <a:cs typeface="+mn-cs"/>
                            </a:rPr>
                            <a:t> 2 dan 3 </a:t>
                          </a:r>
                          <a:r>
                            <a:rPr lang="en-US" sz="1100" kern="1200" dirty="0" err="1">
                              <a:solidFill>
                                <a:schemeClr val="tx1"/>
                              </a:solidFill>
                              <a:latin typeface="Franklin Gothic Medium Cond" panose="020B0606030402020204" pitchFamily="34" charset="0"/>
                              <a:ea typeface="+mn-ea"/>
                              <a:cs typeface="+mn-cs"/>
                            </a:rPr>
                            <a:t>merupakan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kondisi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dimana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terdapat</a:t>
                          </a:r>
                          <a:r>
                            <a:rPr lang="en-US" sz="1100" kern="1200" dirty="0">
                              <a:solidFill>
                                <a:schemeClr val="tx1"/>
                              </a:solidFill>
                              <a:latin typeface="Franklin Gothic Medium Cond" panose="020B0606030402020204" pitchFamily="34" charset="0"/>
                              <a:ea typeface="+mn-ea"/>
                              <a:cs typeface="+mn-cs"/>
                            </a:rPr>
                            <a:t> beberapa </a:t>
                          </a:r>
                          <a:r>
                            <a:rPr lang="en-US" sz="1100" kern="1200" dirty="0" err="1">
                              <a:solidFill>
                                <a:schemeClr val="tx1"/>
                              </a:solidFill>
                              <a:latin typeface="Franklin Gothic Medium Cond" panose="020B0606030402020204" pitchFamily="34" charset="0"/>
                              <a:ea typeface="+mn-ea"/>
                              <a:cs typeface="+mn-cs"/>
                            </a:rPr>
                            <a:t>kegiatan</a:t>
                          </a:r>
                          <a:r>
                            <a:rPr lang="en-US" sz="1100" kern="1200" dirty="0">
                              <a:solidFill>
                                <a:schemeClr val="tx1"/>
                              </a:solidFill>
                              <a:latin typeface="Franklin Gothic Medium Cond" panose="020B0606030402020204" pitchFamily="34" charset="0"/>
                              <a:ea typeface="+mn-ea"/>
                              <a:cs typeface="+mn-cs"/>
                            </a:rPr>
                            <a:t> yang tidak </a:t>
                          </a:r>
                          <a:r>
                            <a:rPr lang="en-US" sz="1100" kern="1200" dirty="0" err="1">
                              <a:solidFill>
                                <a:schemeClr val="tx1"/>
                              </a:solidFill>
                              <a:latin typeface="Franklin Gothic Medium Cond" panose="020B0606030402020204" pitchFamily="34" charset="0"/>
                              <a:ea typeface="+mn-ea"/>
                              <a:cs typeface="+mn-cs"/>
                            </a:rPr>
                            <a:t>terlaksana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karena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perubahan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lingkungan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strategis</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sehingga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bobot</a:t>
                          </a:r>
                          <a:r>
                            <a:rPr lang="en-US" sz="1100" kern="1200" dirty="0">
                              <a:solidFill>
                                <a:schemeClr val="tx1"/>
                              </a:solidFill>
                              <a:latin typeface="Franklin Gothic Medium Cond" panose="020B0606030402020204" pitchFamily="34" charset="0"/>
                              <a:ea typeface="+mn-ea"/>
                              <a:cs typeface="+mn-cs"/>
                            </a:rPr>
                            <a:t> harus </a:t>
                          </a:r>
                          <a:r>
                            <a:rPr lang="en-US" sz="1100" kern="1200" dirty="0" err="1">
                              <a:solidFill>
                                <a:schemeClr val="tx1"/>
                              </a:solidFill>
                              <a:latin typeface="Franklin Gothic Medium Cond" panose="020B0606030402020204" pitchFamily="34" charset="0"/>
                              <a:ea typeface="+mn-ea"/>
                              <a:cs typeface="+mn-cs"/>
                            </a:rPr>
                            <a:t>didistribusikan</a:t>
                          </a:r>
                          <a:r>
                            <a:rPr lang="en-US" sz="1100" kern="1200" dirty="0">
                              <a:solidFill>
                                <a:schemeClr val="tx1"/>
                              </a:solidFill>
                              <a:latin typeface="Franklin Gothic Medium Cond" panose="020B0606030402020204" pitchFamily="34" charset="0"/>
                              <a:ea typeface="+mn-ea"/>
                              <a:cs typeface="+mn-cs"/>
                            </a:rPr>
                            <a:t> pada </a:t>
                          </a:r>
                          <a:r>
                            <a:rPr lang="en-US" sz="1100" kern="1200" dirty="0" err="1">
                              <a:solidFill>
                                <a:schemeClr val="tx1"/>
                              </a:solidFill>
                              <a:latin typeface="Franklin Gothic Medium Cond" panose="020B0606030402020204" pitchFamily="34" charset="0"/>
                              <a:ea typeface="+mn-ea"/>
                              <a:cs typeface="+mn-cs"/>
                            </a:rPr>
                            <a:t>indikator</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lainnya</a:t>
                          </a:r>
                          <a:r>
                            <a:rPr lang="en-US" sz="1100" kern="1200" dirty="0">
                              <a:solidFill>
                                <a:schemeClr val="tx1"/>
                              </a:solidFill>
                              <a:latin typeface="Franklin Gothic Medium Cond" panose="020B0606030402020204" pitchFamily="34" charset="0"/>
                              <a:ea typeface="+mn-ea"/>
                              <a:cs typeface="+mn-cs"/>
                            </a:rPr>
                            <a:t> </a:t>
                          </a:r>
                        </a:p>
                        <a:p>
                          <a:pPr marL="171450" indent="-171450">
                            <a:buFont typeface="Arial" panose="020B0604020202020204" pitchFamily="34" charset="0"/>
                            <a:buChar char="•"/>
                          </a:pPr>
                          <a:endParaRPr lang="en-US" sz="1100" kern="1200" dirty="0">
                            <a:solidFill>
                              <a:schemeClr val="tx1"/>
                            </a:solidFill>
                            <a:latin typeface="Franklin Gothic Medium Cond" panose="020B0606030402020204" pitchFamily="34" charset="0"/>
                            <a:ea typeface="+mn-ea"/>
                            <a:cs typeface="+mn-cs"/>
                          </a:endParaRPr>
                        </a:p>
                        <a:p>
                          <a:pPr marL="171450" indent="-171450">
                            <a:buFont typeface="Arial" panose="020B0604020202020204" pitchFamily="34" charset="0"/>
                            <a:buChar char="•"/>
                          </a:pPr>
                          <a:r>
                            <a:rPr lang="en-US" sz="1100" kern="1200" dirty="0" err="1">
                              <a:solidFill>
                                <a:schemeClr val="tx1"/>
                              </a:solidFill>
                              <a:latin typeface="Franklin Gothic Medium Cond" panose="020B0606030402020204" pitchFamily="34" charset="0"/>
                              <a:ea typeface="+mn-ea"/>
                              <a:cs typeface="+mn-cs"/>
                            </a:rPr>
                            <a:t>Aturan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distribusi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bobot</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ialah</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diprioritaskan</a:t>
                          </a:r>
                          <a:r>
                            <a:rPr lang="en-US" sz="1100" kern="1200" dirty="0">
                              <a:solidFill>
                                <a:schemeClr val="tx1"/>
                              </a:solidFill>
                              <a:latin typeface="Franklin Gothic Medium Cond" panose="020B0606030402020204" pitchFamily="34" charset="0"/>
                              <a:ea typeface="+mn-ea"/>
                              <a:cs typeface="+mn-cs"/>
                            </a:rPr>
                            <a:t> pada </a:t>
                          </a:r>
                          <a:r>
                            <a:rPr lang="en-US" sz="1100" kern="1200" dirty="0" err="1">
                              <a:solidFill>
                                <a:schemeClr val="tx1"/>
                              </a:solidFill>
                              <a:latin typeface="Franklin Gothic Medium Cond" panose="020B0606030402020204" pitchFamily="34" charset="0"/>
                              <a:ea typeface="+mn-ea"/>
                              <a:cs typeface="+mn-cs"/>
                            </a:rPr>
                            <a:t>indikator</a:t>
                          </a:r>
                          <a:r>
                            <a:rPr lang="en-US" sz="1100" kern="1200" dirty="0">
                              <a:solidFill>
                                <a:schemeClr val="tx1"/>
                              </a:solidFill>
                              <a:latin typeface="Franklin Gothic Medium Cond" panose="020B0606030402020204" pitchFamily="34" charset="0"/>
                              <a:ea typeface="+mn-ea"/>
                              <a:cs typeface="+mn-cs"/>
                            </a:rPr>
                            <a:t> yang </a:t>
                          </a:r>
                          <a:r>
                            <a:rPr lang="en-US" sz="1100" kern="1200" dirty="0" err="1">
                              <a:solidFill>
                                <a:schemeClr val="tx1"/>
                              </a:solidFill>
                              <a:latin typeface="Franklin Gothic Medium Cond" panose="020B0606030402020204" pitchFamily="34" charset="0"/>
                              <a:ea typeface="+mn-ea"/>
                              <a:cs typeface="+mn-cs"/>
                            </a:rPr>
                            <a:t>memiliki</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kinerja</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terberat</a:t>
                          </a:r>
                          <a:r>
                            <a:rPr lang="en-US" sz="1100" kern="1200" dirty="0">
                              <a:solidFill>
                                <a:schemeClr val="tx1"/>
                              </a:solidFill>
                              <a:latin typeface="Franklin Gothic Medium Cond" panose="020B0606030402020204" pitchFamily="34" charset="0"/>
                              <a:ea typeface="+mn-ea"/>
                              <a:cs typeface="+mn-cs"/>
                            </a:rPr>
                            <a:t> dan </a:t>
                          </a:r>
                          <a:r>
                            <a:rPr lang="en-US" sz="1100" kern="1200" dirty="0" err="1">
                              <a:solidFill>
                                <a:schemeClr val="tx1"/>
                              </a:solidFill>
                              <a:latin typeface="Franklin Gothic Medium Cond" panose="020B0606030402020204" pitchFamily="34" charset="0"/>
                              <a:ea typeface="+mn-ea"/>
                              <a:cs typeface="+mn-cs"/>
                            </a:rPr>
                            <a:t>penggunaan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anggaran</a:t>
                          </a:r>
                          <a:r>
                            <a:rPr lang="en-US" sz="1100" kern="1200" dirty="0">
                              <a:solidFill>
                                <a:schemeClr val="tx1"/>
                              </a:solidFill>
                              <a:latin typeface="Franklin Gothic Medium Cond" panose="020B0606030402020204" pitchFamily="34" charset="0"/>
                              <a:ea typeface="+mn-ea"/>
                              <a:cs typeface="+mn-cs"/>
                            </a:rPr>
                            <a:t> </a:t>
                          </a:r>
                          <a:r>
                            <a:rPr lang="en-US" sz="1100" kern="1200" dirty="0" err="1">
                              <a:solidFill>
                                <a:schemeClr val="tx1"/>
                              </a:solidFill>
                              <a:latin typeface="Franklin Gothic Medium Cond" panose="020B0606030402020204" pitchFamily="34" charset="0"/>
                              <a:ea typeface="+mn-ea"/>
                              <a:cs typeface="+mn-cs"/>
                            </a:rPr>
                            <a:t>terbesar</a:t>
                          </a:r>
                          <a:endParaRPr lang="en-US" sz="1100" kern="1200" dirty="0">
                            <a:solidFill>
                              <a:schemeClr val="tx1"/>
                            </a:solidFill>
                            <a:latin typeface="Franklin Gothic Medium Cond" panose="020B0606030402020204" pitchFamily="34" charset="0"/>
                            <a:ea typeface="+mn-ea"/>
                            <a:cs typeface="+mn-cs"/>
                          </a:endParaRP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1247335681"/>
                      </a:ext>
                    </a:extLst>
                  </a:tr>
                  <a:tr h="426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effectLst/>
                              <a:latin typeface="Cambria Math" panose="02040503050406030204" pitchFamily="18" charset="0"/>
                              <a:ea typeface="Cambria Math" panose="02040503050406030204" pitchFamily="18" charset="0"/>
                              <a:cs typeface="+mn-cs"/>
                            </a:rPr>
                            <a:t>Penyediaan </a:t>
                          </a:r>
                          <a:r>
                            <a:rPr lang="en-US" sz="1100" b="0" i="0" dirty="0" err="1">
                              <a:solidFill>
                                <a:schemeClr val="tx1"/>
                              </a:solidFill>
                              <a:effectLst/>
                              <a:latin typeface="Cambria Math" panose="02040503050406030204" pitchFamily="18" charset="0"/>
                              <a:ea typeface="Cambria Math" panose="02040503050406030204" pitchFamily="18" charset="0"/>
                              <a:cs typeface="+mn-cs"/>
                            </a:rPr>
                            <a:t>Konverter</a:t>
                          </a:r>
                          <a:r>
                            <a:rPr lang="en-US" sz="1100" b="0" i="0" dirty="0">
                              <a:solidFill>
                                <a:schemeClr val="tx1"/>
                              </a:solidFill>
                              <a:effectLst/>
                              <a:latin typeface="Cambria Math" panose="02040503050406030204" pitchFamily="18" charset="0"/>
                              <a:ea typeface="Cambria Math" panose="02040503050406030204" pitchFamily="18" charset="0"/>
                              <a:cs typeface="+mn-cs"/>
                            </a:rPr>
                            <a:t> Kit BBM ke </a:t>
                          </a:r>
                          <a:r>
                            <a:rPr lang="en-US" sz="1100" b="0" i="0" dirty="0" err="1">
                              <a:solidFill>
                                <a:schemeClr val="tx1"/>
                              </a:solidFill>
                              <a:effectLst/>
                              <a:latin typeface="Cambria Math" panose="02040503050406030204" pitchFamily="18" charset="0"/>
                              <a:ea typeface="Cambria Math" panose="02040503050406030204" pitchFamily="18" charset="0"/>
                              <a:cs typeface="+mn-cs"/>
                            </a:rPr>
                            <a:t>Bahan</a:t>
                          </a:r>
                          <a:r>
                            <a:rPr lang="en-US" sz="1100" b="0" i="0" dirty="0">
                              <a:solidFill>
                                <a:schemeClr val="tx1"/>
                              </a:solidFill>
                              <a:effectLst/>
                              <a:latin typeface="Cambria Math" panose="02040503050406030204" pitchFamily="18" charset="0"/>
                              <a:ea typeface="Cambria Math" panose="02040503050406030204" pitchFamily="18" charset="0"/>
                              <a:cs typeface="+mn-cs"/>
                            </a:rPr>
                            <a:t> Bakar Gas untuk </a:t>
                          </a:r>
                          <a:r>
                            <a:rPr lang="en-US" sz="1100" b="0" i="0" dirty="0" err="1">
                              <a:solidFill>
                                <a:schemeClr val="tx1"/>
                              </a:solidFill>
                              <a:effectLst/>
                              <a:latin typeface="Cambria Math" panose="02040503050406030204" pitchFamily="18" charset="0"/>
                              <a:ea typeface="Cambria Math" panose="02040503050406030204" pitchFamily="18" charset="0"/>
                              <a:cs typeface="+mn-cs"/>
                            </a:rPr>
                            <a:t>Nelayan</a:t>
                          </a:r>
                          <a:endParaRPr lang="en-US" sz="1100" dirty="0">
                            <a:effectLst/>
                            <a:latin typeface="Cambria Math" panose="02040503050406030204" pitchFamily="18" charset="0"/>
                            <a:ea typeface="Cambria Math" panose="02040503050406030204" pitchFamily="18" charset="0"/>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247143" r="-128370" b="-938571"/>
                          </a:stretch>
                        </a:blipFill>
                      </a:tcPr>
                    </a:tc>
                    <a:tc vMerge="1">
                      <a:txBody>
                        <a:bodyPr/>
                        <a:lstStyle/>
                        <a:p>
                          <a:endParaRPr lang="en-US" sz="1100" kern="1200" baseline="0" dirty="0">
                            <a:solidFill>
                              <a:schemeClr val="tx1"/>
                            </a:solidFill>
                            <a:effectLst/>
                            <a:latin typeface="Cambria Math" panose="02040503050406030204" pitchFamily="18" charset="0"/>
                            <a:ea typeface="Cambria Math" panose="02040503050406030204" pitchFamily="18" charset="0"/>
                            <a:cs typeface="+mn-cs"/>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428235382"/>
                      </a:ext>
                    </a:extLst>
                  </a:tr>
                  <a:tr h="426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effectLst/>
                              <a:latin typeface="Cambria Math" panose="02040503050406030204" pitchFamily="18" charset="0"/>
                              <a:ea typeface="Cambria Math" panose="02040503050406030204" pitchFamily="18" charset="0"/>
                              <a:cs typeface="+mn-cs"/>
                            </a:rPr>
                            <a:t>Penyediaan </a:t>
                          </a:r>
                          <a:r>
                            <a:rPr lang="en-US" sz="1100" b="0" i="0" dirty="0" err="1">
                              <a:solidFill>
                                <a:schemeClr val="tx1"/>
                              </a:solidFill>
                              <a:effectLst/>
                              <a:latin typeface="Cambria Math" panose="02040503050406030204" pitchFamily="18" charset="0"/>
                              <a:ea typeface="Cambria Math" panose="02040503050406030204" pitchFamily="18" charset="0"/>
                              <a:cs typeface="+mn-cs"/>
                            </a:rPr>
                            <a:t>Konverter</a:t>
                          </a:r>
                          <a:r>
                            <a:rPr lang="en-US" sz="1100" b="0" i="0" dirty="0">
                              <a:solidFill>
                                <a:schemeClr val="tx1"/>
                              </a:solidFill>
                              <a:effectLst/>
                              <a:latin typeface="Cambria Math" panose="02040503050406030204" pitchFamily="18" charset="0"/>
                              <a:ea typeface="Cambria Math" panose="02040503050406030204" pitchFamily="18" charset="0"/>
                              <a:cs typeface="+mn-cs"/>
                            </a:rPr>
                            <a:t> Kit BBM ke </a:t>
                          </a:r>
                          <a:r>
                            <a:rPr lang="en-US" sz="1100" b="0" i="0" dirty="0" err="1">
                              <a:solidFill>
                                <a:schemeClr val="tx1"/>
                              </a:solidFill>
                              <a:effectLst/>
                              <a:latin typeface="Cambria Math" panose="02040503050406030204" pitchFamily="18" charset="0"/>
                              <a:ea typeface="Cambria Math" panose="02040503050406030204" pitchFamily="18" charset="0"/>
                              <a:cs typeface="+mn-cs"/>
                            </a:rPr>
                            <a:t>Bahan</a:t>
                          </a:r>
                          <a:r>
                            <a:rPr lang="en-US" sz="1100" b="0" i="0" dirty="0">
                              <a:solidFill>
                                <a:schemeClr val="tx1"/>
                              </a:solidFill>
                              <a:effectLst/>
                              <a:latin typeface="Cambria Math" panose="02040503050406030204" pitchFamily="18" charset="0"/>
                              <a:ea typeface="Cambria Math" panose="02040503050406030204" pitchFamily="18" charset="0"/>
                              <a:cs typeface="+mn-cs"/>
                            </a:rPr>
                            <a:t> Bakar Gas untuk </a:t>
                          </a:r>
                          <a:r>
                            <a:rPr lang="en-US" sz="1100" b="0" i="0" dirty="0" err="1">
                              <a:solidFill>
                                <a:schemeClr val="tx1"/>
                              </a:solidFill>
                              <a:effectLst/>
                              <a:latin typeface="Cambria Math" panose="02040503050406030204" pitchFamily="18" charset="0"/>
                              <a:ea typeface="Cambria Math" panose="02040503050406030204" pitchFamily="18" charset="0"/>
                              <a:cs typeface="+mn-cs"/>
                            </a:rPr>
                            <a:t>Petani</a:t>
                          </a:r>
                          <a:r>
                            <a:rPr lang="en-ID" sz="1100" b="0" i="0" dirty="0">
                              <a:solidFill>
                                <a:schemeClr val="tx1"/>
                              </a:solidFill>
                              <a:effectLst/>
                              <a:latin typeface="Cambria Math" panose="02040503050406030204" pitchFamily="18" charset="0"/>
                              <a:ea typeface="Cambria Math" panose="02040503050406030204" pitchFamily="18" charset="0"/>
                              <a:cs typeface="+mn-cs"/>
                            </a:rPr>
                            <a:t> </a:t>
                          </a:r>
                          <a:endParaRPr lang="en-US" sz="1100" dirty="0">
                            <a:effectLst/>
                            <a:latin typeface="Cambria Math" panose="02040503050406030204" pitchFamily="18" charset="0"/>
                            <a:ea typeface="Cambria Math" panose="02040503050406030204" pitchFamily="18" charset="0"/>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347143" r="-128370" b="-838571"/>
                          </a:stretch>
                        </a:blipFill>
                      </a:tcPr>
                    </a:tc>
                    <a:tc vMerge="1">
                      <a:txBody>
                        <a:bodyPr/>
                        <a:lstStyle/>
                        <a:p>
                          <a:endParaRPr lang="en-US" sz="1100" kern="1200" baseline="0" dirty="0">
                            <a:solidFill>
                              <a:schemeClr val="tx1"/>
                            </a:solidFill>
                            <a:effectLst/>
                            <a:latin typeface="Cambria Math" panose="02040503050406030204" pitchFamily="18" charset="0"/>
                            <a:ea typeface="Cambria Math" panose="02040503050406030204" pitchFamily="18" charset="0"/>
                            <a:cs typeface="+mn-cs"/>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2803896046"/>
                      </a:ext>
                    </a:extLst>
                  </a:tr>
                  <a:tr h="426720">
                    <a:tc>
                      <a:txBody>
                        <a:bodyPr/>
                        <a:lstStyle/>
                        <a:p>
                          <a:r>
                            <a:rPr lang="en-US" sz="1100" b="0" i="0" dirty="0">
                              <a:solidFill>
                                <a:schemeClr val="tx1"/>
                              </a:solidFill>
                              <a:effectLst/>
                              <a:latin typeface="Cambria Math" panose="02040503050406030204" pitchFamily="18" charset="0"/>
                              <a:ea typeface="Cambria Math" panose="02040503050406030204" pitchFamily="18" charset="0"/>
                              <a:cs typeface="+mn-cs"/>
                            </a:rPr>
                            <a:t>Infrastruktur </a:t>
                          </a:r>
                          <a:r>
                            <a:rPr lang="en-US" sz="1100" b="0" i="0" dirty="0" err="1">
                              <a:solidFill>
                                <a:schemeClr val="tx1"/>
                              </a:solidFill>
                              <a:effectLst/>
                              <a:latin typeface="Cambria Math" panose="02040503050406030204" pitchFamily="18" charset="0"/>
                              <a:ea typeface="Cambria Math" panose="02040503050406030204" pitchFamily="18" charset="0"/>
                              <a:cs typeface="+mn-cs"/>
                            </a:rPr>
                            <a:t>Jaringan</a:t>
                          </a:r>
                          <a:r>
                            <a:rPr lang="en-US" sz="1100" b="0" i="0" dirty="0">
                              <a:solidFill>
                                <a:schemeClr val="tx1"/>
                              </a:solidFill>
                              <a:effectLst/>
                              <a:latin typeface="Cambria Math" panose="02040503050406030204" pitchFamily="18" charset="0"/>
                              <a:ea typeface="Cambria Math" panose="02040503050406030204" pitchFamily="18" charset="0"/>
                              <a:cs typeface="+mn-cs"/>
                            </a:rPr>
                            <a:t> Gas </a:t>
                          </a:r>
                          <a:r>
                            <a:rPr lang="en-US" sz="1100" b="0" i="0" dirty="0" err="1">
                              <a:solidFill>
                                <a:schemeClr val="tx1"/>
                              </a:solidFill>
                              <a:effectLst/>
                              <a:latin typeface="Cambria Math" panose="02040503050406030204" pitchFamily="18" charset="0"/>
                              <a:ea typeface="Cambria Math" panose="02040503050406030204" pitchFamily="18" charset="0"/>
                              <a:cs typeface="+mn-cs"/>
                            </a:rPr>
                            <a:t>Bumi</a:t>
                          </a:r>
                          <a:r>
                            <a:rPr lang="en-US" sz="1100" b="0" i="0" dirty="0">
                              <a:solidFill>
                                <a:schemeClr val="tx1"/>
                              </a:solidFill>
                              <a:effectLst/>
                              <a:latin typeface="Cambria Math" panose="02040503050406030204" pitchFamily="18" charset="0"/>
                              <a:ea typeface="Cambria Math" panose="02040503050406030204" pitchFamily="18" charset="0"/>
                              <a:cs typeface="+mn-cs"/>
                            </a:rPr>
                            <a:t> untuk </a:t>
                          </a:r>
                          <a:r>
                            <a:rPr lang="en-US" sz="1100" b="0" i="0" dirty="0" err="1">
                              <a:solidFill>
                                <a:schemeClr val="tx1"/>
                              </a:solidFill>
                              <a:effectLst/>
                              <a:latin typeface="Cambria Math" panose="02040503050406030204" pitchFamily="18" charset="0"/>
                              <a:ea typeface="Cambria Math" panose="02040503050406030204" pitchFamily="18" charset="0"/>
                              <a:cs typeface="+mn-cs"/>
                            </a:rPr>
                            <a:t>Rumah</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Tangga</a:t>
                          </a:r>
                          <a:r>
                            <a:rPr lang="en-US" sz="1100" b="0" i="0" dirty="0">
                              <a:solidFill>
                                <a:schemeClr val="tx1"/>
                              </a:solidFill>
                              <a:effectLst/>
                              <a:latin typeface="Cambria Math" panose="02040503050406030204" pitchFamily="18" charset="0"/>
                              <a:ea typeface="Cambria Math" panose="02040503050406030204" pitchFamily="18" charset="0"/>
                              <a:cs typeface="+mn-cs"/>
                            </a:rPr>
                            <a:t> (APBN + KPBU+BUMN)</a:t>
                          </a:r>
                          <a:endParaRPr lang="en-US" sz="11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30%</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447143" r="-128370" b="-738571"/>
                          </a:stretch>
                        </a:blipFill>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162536468"/>
                      </a:ext>
                    </a:extLst>
                  </a:tr>
                  <a:tr h="594360">
                    <a:tc>
                      <a:txBody>
                        <a:bodyPr/>
                        <a:lstStyle/>
                        <a:p>
                          <a:r>
                            <a:rPr lang="en-US" sz="1100" b="0" i="0" dirty="0" err="1">
                              <a:solidFill>
                                <a:schemeClr val="tx1"/>
                              </a:solidFill>
                              <a:effectLst/>
                              <a:latin typeface="Cambria Math" panose="02040503050406030204" pitchFamily="18" charset="0"/>
                              <a:ea typeface="Cambria Math" panose="02040503050406030204" pitchFamily="18" charset="0"/>
                              <a:cs typeface="+mn-cs"/>
                            </a:rPr>
                            <a:t>Studi</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Pendahuluan</a:t>
                          </a:r>
                          <a:r>
                            <a:rPr lang="en-US" sz="1100" b="0" i="0" dirty="0">
                              <a:solidFill>
                                <a:schemeClr val="tx1"/>
                              </a:solidFill>
                              <a:effectLst/>
                              <a:latin typeface="Cambria Math" panose="02040503050406030204" pitchFamily="18" charset="0"/>
                              <a:ea typeface="Cambria Math" panose="02040503050406030204" pitchFamily="18" charset="0"/>
                              <a:cs typeface="+mn-cs"/>
                            </a:rPr>
                            <a:t> Pembangunan </a:t>
                          </a:r>
                          <a:r>
                            <a:rPr lang="en-US" sz="1100" b="0" i="0" dirty="0" err="1">
                              <a:solidFill>
                                <a:schemeClr val="tx1"/>
                              </a:solidFill>
                              <a:effectLst/>
                              <a:latin typeface="Cambria Math" panose="02040503050406030204" pitchFamily="18" charset="0"/>
                              <a:ea typeface="Cambria Math" panose="02040503050406030204" pitchFamily="18" charset="0"/>
                              <a:cs typeface="+mn-cs"/>
                            </a:rPr>
                            <a:t>Jaringan</a:t>
                          </a:r>
                          <a:r>
                            <a:rPr lang="en-US" sz="1100" b="0" i="0" dirty="0">
                              <a:solidFill>
                                <a:schemeClr val="tx1"/>
                              </a:solidFill>
                              <a:effectLst/>
                              <a:latin typeface="Cambria Math" panose="02040503050406030204" pitchFamily="18" charset="0"/>
                              <a:ea typeface="Cambria Math" panose="02040503050406030204" pitchFamily="18" charset="0"/>
                              <a:cs typeface="+mn-cs"/>
                            </a:rPr>
                            <a:t> Gas </a:t>
                          </a:r>
                          <a:r>
                            <a:rPr lang="en-US" sz="1100" b="0" i="0" dirty="0" err="1">
                              <a:solidFill>
                                <a:schemeClr val="tx1"/>
                              </a:solidFill>
                              <a:effectLst/>
                              <a:latin typeface="Cambria Math" panose="02040503050406030204" pitchFamily="18" charset="0"/>
                              <a:ea typeface="Cambria Math" panose="02040503050406030204" pitchFamily="18" charset="0"/>
                              <a:cs typeface="+mn-cs"/>
                            </a:rPr>
                            <a:t>Bumi</a:t>
                          </a:r>
                          <a:r>
                            <a:rPr lang="en-US" sz="1100" b="0" i="0" dirty="0">
                              <a:solidFill>
                                <a:schemeClr val="tx1"/>
                              </a:solidFill>
                              <a:effectLst/>
                              <a:latin typeface="Cambria Math" panose="02040503050406030204" pitchFamily="18" charset="0"/>
                              <a:ea typeface="Cambria Math" panose="02040503050406030204" pitchFamily="18" charset="0"/>
                              <a:cs typeface="+mn-cs"/>
                            </a:rPr>
                            <a:t> untuk </a:t>
                          </a:r>
                          <a:r>
                            <a:rPr lang="en-US" sz="1100" b="0" i="0" dirty="0" err="1">
                              <a:solidFill>
                                <a:schemeClr val="tx1"/>
                              </a:solidFill>
                              <a:effectLst/>
                              <a:latin typeface="Cambria Math" panose="02040503050406030204" pitchFamily="18" charset="0"/>
                              <a:ea typeface="Cambria Math" panose="02040503050406030204" pitchFamily="18" charset="0"/>
                              <a:cs typeface="+mn-cs"/>
                            </a:rPr>
                            <a:t>Rumah</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Tangga</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melalui</a:t>
                          </a:r>
                          <a:r>
                            <a:rPr lang="en-US" sz="1100" b="0" i="0" dirty="0">
                              <a:solidFill>
                                <a:schemeClr val="tx1"/>
                              </a:solidFill>
                              <a:effectLst/>
                              <a:latin typeface="Cambria Math" panose="02040503050406030204" pitchFamily="18" charset="0"/>
                              <a:ea typeface="Cambria Math" panose="02040503050406030204" pitchFamily="18" charset="0"/>
                              <a:cs typeface="+mn-cs"/>
                            </a:rPr>
                            <a:t> Skema KPBU </a:t>
                          </a:r>
                          <a:endParaRPr lang="en-US" sz="11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394845" r="-128370" b="-432990"/>
                          </a:stretch>
                        </a:blipFill>
                      </a:tcPr>
                    </a:tc>
                    <a:tc vMerge="1">
                      <a:txBody>
                        <a:bodyPr/>
                        <a:lstStyle/>
                        <a:p>
                          <a:endParaRPr lang="en-US" sz="1100" kern="1200" baseline="0" dirty="0">
                            <a:solidFill>
                              <a:schemeClr val="tx1"/>
                            </a:solidFill>
                            <a:effectLst/>
                            <a:latin typeface="Cambria Math" panose="02040503050406030204" pitchFamily="18" charset="0"/>
                            <a:ea typeface="Cambria Math" panose="02040503050406030204" pitchFamily="18" charset="0"/>
                            <a:cs typeface="+mn-cs"/>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869060546"/>
                      </a:ext>
                    </a:extLst>
                  </a:tr>
                  <a:tr h="423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Niaga</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685714" r="-128370" b="-500000"/>
                          </a:stretch>
                        </a:blipFill>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554122409"/>
                      </a:ext>
                    </a:extLst>
                  </a:tr>
                  <a:tr h="423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Pengangkutan</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785714" r="-128370" b="-400000"/>
                          </a:stretch>
                        </a:blipFill>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955022677"/>
                      </a:ext>
                    </a:extLst>
                  </a:tr>
                  <a:tr h="4231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Pengolahan</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6.25%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898551" r="-128370" b="-305797"/>
                          </a:stretch>
                        </a:blipFill>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1281727350"/>
                      </a:ext>
                    </a:extLst>
                  </a:tr>
                  <a:tr h="423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Pengangkutan</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984286" r="-128370" b="-201429"/>
                          </a:stretch>
                        </a:blipFill>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021214720"/>
                      </a:ext>
                    </a:extLst>
                  </a:tr>
                  <a:tr h="4519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err="1">
                              <a:solidFill>
                                <a:schemeClr val="tx1"/>
                              </a:solidFill>
                              <a:effectLst/>
                              <a:latin typeface="Cambria Math" panose="02040503050406030204" pitchFamily="18" charset="0"/>
                              <a:ea typeface="Cambria Math" panose="02040503050406030204" pitchFamily="18" charset="0"/>
                              <a:cs typeface="+mn-cs"/>
                            </a:rPr>
                            <a:t>Indeks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Fasilitas</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Penyimpanan</a:t>
                          </a:r>
                          <a:r>
                            <a:rPr lang="en-US" sz="1100" b="0" i="0" dirty="0">
                              <a:solidFill>
                                <a:schemeClr val="tx1"/>
                              </a:solidFill>
                              <a:effectLst/>
                              <a:latin typeface="Cambria Math" panose="02040503050406030204" pitchFamily="18" charset="0"/>
                              <a:ea typeface="Cambria Math" panose="02040503050406030204" pitchFamily="18" charset="0"/>
                              <a:cs typeface="+mn-cs"/>
                            </a:rPr>
                            <a:t> </a:t>
                          </a:r>
                          <a:r>
                            <a:rPr lang="en-US" sz="1100" b="0" i="0" dirty="0" err="1">
                              <a:solidFill>
                                <a:schemeClr val="tx1"/>
                              </a:solidFill>
                              <a:effectLst/>
                              <a:latin typeface="Cambria Math" panose="02040503050406030204" pitchFamily="18" charset="0"/>
                              <a:ea typeface="Cambria Math" panose="02040503050406030204" pitchFamily="18" charset="0"/>
                              <a:cs typeface="+mn-cs"/>
                            </a:rPr>
                            <a:t>Migas</a:t>
                          </a:r>
                          <a:endParaRPr lang="en-US" sz="1100" b="0" i="0" dirty="0">
                            <a:solidFill>
                              <a:schemeClr val="tx1"/>
                            </a:solidFill>
                            <a:effectLst/>
                            <a:latin typeface="Cambria Math" panose="02040503050406030204" pitchFamily="18" charset="0"/>
                            <a:ea typeface="Cambria Math" panose="02040503050406030204" pitchFamily="18" charset="0"/>
                            <a:cs typeface="+mn-cs"/>
                          </a:endParaRP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100" dirty="0"/>
                            <a:t>12.5%</a:t>
                          </a:r>
                          <a:endParaRPr lang="en-ID" sz="11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158753" t="-1025676" r="-128370" b="-90541"/>
                          </a:stretch>
                        </a:blipFill>
                      </a:tcPr>
                    </a:tc>
                    <a:tc vMerge="1">
                      <a:txBody>
                        <a:bodyPr/>
                        <a:lstStyle/>
                        <a:p>
                          <a:endParaRPr lang="en-US" sz="1100" baseline="0" dirty="0">
                            <a:effectLst/>
                            <a:latin typeface="Cambria Math" panose="02040503050406030204" pitchFamily="18" charset="0"/>
                            <a:ea typeface="Cambria Math" panose="02040503050406030204" pitchFamily="18" charset="0"/>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865066183"/>
                      </a:ext>
                    </a:extLst>
                  </a:tr>
                  <a:tr h="4035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INDEKS AKSESIBILITAS MIGAS</a:t>
                          </a:r>
                        </a:p>
                      </a:txBody>
                      <a:tcP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gridSpan="5">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28782" t="-1262121" b="-1515"/>
                          </a:stretch>
                        </a:blipFill>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pPr marL="171450" indent="-171450">
                            <a:buFont typeface="Arial" panose="020B0604020202020204" pitchFamily="34" charset="0"/>
                            <a:buChar char="•"/>
                          </a:pPr>
                          <a:endParaRPr lang="en-US" sz="1100" kern="1200" dirty="0">
                            <a:solidFill>
                              <a:schemeClr val="tx1"/>
                            </a:solidFill>
                            <a:latin typeface="Franklin Gothic Medium Cond" panose="020B0606030402020204" pitchFamily="34" charset="0"/>
                            <a:ea typeface="+mn-ea"/>
                            <a:cs typeface="+mn-cs"/>
                          </a:endParaRPr>
                        </a:p>
                      </a:txBody>
                      <a:tcP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852894206"/>
                      </a:ext>
                    </a:extLst>
                  </a:tr>
                </a:tbl>
              </a:graphicData>
            </a:graphic>
          </p:graphicFrame>
        </mc:Fallback>
      </mc:AlternateContent>
    </p:spTree>
    <p:extLst>
      <p:ext uri="{BB962C8B-B14F-4D97-AF65-F5344CB8AC3E}">
        <p14:creationId xmlns:p14="http://schemas.microsoft.com/office/powerpoint/2010/main" val="165943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CA89EC-5408-A7BB-37E4-9BD2A8B8CBAD}"/>
              </a:ext>
            </a:extLst>
          </p:cNvPr>
          <p:cNvSpPr/>
          <p:nvPr/>
        </p:nvSpPr>
        <p:spPr>
          <a:xfrm>
            <a:off x="4038173" y="2003093"/>
            <a:ext cx="8140376" cy="7232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Slide Number Placeholder 3">
            <a:extLst>
              <a:ext uri="{FF2B5EF4-FFF2-40B4-BE49-F238E27FC236}">
                <a16:creationId xmlns:a16="http://schemas.microsoft.com/office/drawing/2014/main" id="{07AE66D5-E932-2925-DE2A-E854EEB51D25}"/>
              </a:ext>
            </a:extLst>
          </p:cNvPr>
          <p:cNvSpPr>
            <a:spLocks noGrp="1"/>
          </p:cNvSpPr>
          <p:nvPr>
            <p:ph type="sldNum" sz="quarter" idx="12"/>
          </p:nvPr>
        </p:nvSpPr>
        <p:spPr/>
        <p:txBody>
          <a:bodyPr/>
          <a:lstStyle/>
          <a:p>
            <a:fld id="{AEDF8F18-11F1-433E-90CF-9D1BA7D9C3BD}" type="slidenum">
              <a:rPr lang="id-ID" smtClean="0"/>
              <a:t>3</a:t>
            </a:fld>
            <a:endParaRPr lang="id-ID"/>
          </a:p>
        </p:txBody>
      </p:sp>
      <p:sp>
        <p:nvSpPr>
          <p:cNvPr id="10" name="TextBox 9">
            <a:extLst>
              <a:ext uri="{FF2B5EF4-FFF2-40B4-BE49-F238E27FC236}">
                <a16:creationId xmlns:a16="http://schemas.microsoft.com/office/drawing/2014/main" id="{CDE7A93E-05CB-DFCF-C6A4-7817600A476A}"/>
              </a:ext>
            </a:extLst>
          </p:cNvPr>
          <p:cNvSpPr txBox="1"/>
          <p:nvPr/>
        </p:nvSpPr>
        <p:spPr>
          <a:xfrm>
            <a:off x="3434795" y="1887109"/>
            <a:ext cx="614271" cy="1107996"/>
          </a:xfrm>
          <a:prstGeom prst="rect">
            <a:avLst/>
          </a:prstGeom>
          <a:noFill/>
        </p:spPr>
        <p:txBody>
          <a:bodyPr wrap="none" rtlCol="0">
            <a:spAutoFit/>
            <a:scene3d>
              <a:camera prst="isometricRightUp"/>
              <a:lightRig rig="threePt" dir="t"/>
            </a:scene3d>
          </a:bodyPr>
          <a:lstStyle/>
          <a:p>
            <a:r>
              <a:rPr lang="en-US" sz="6600" dirty="0">
                <a:solidFill>
                  <a:schemeClr val="bg1"/>
                </a:solidFill>
              </a:rPr>
              <a:t>1</a:t>
            </a:r>
            <a:endParaRPr lang="en-ID" sz="6600" dirty="0">
              <a:solidFill>
                <a:schemeClr val="bg1"/>
              </a:solidFill>
            </a:endParaRPr>
          </a:p>
        </p:txBody>
      </p:sp>
      <p:cxnSp>
        <p:nvCxnSpPr>
          <p:cNvPr id="13" name="Straight Connector 12">
            <a:extLst>
              <a:ext uri="{FF2B5EF4-FFF2-40B4-BE49-F238E27FC236}">
                <a16:creationId xmlns:a16="http://schemas.microsoft.com/office/drawing/2014/main" id="{944B23F8-B274-084E-D1E5-B008F4C2E91B}"/>
              </a:ext>
            </a:extLst>
          </p:cNvPr>
          <p:cNvCxnSpPr>
            <a:cxnSpLocks/>
          </p:cNvCxnSpPr>
          <p:nvPr/>
        </p:nvCxnSpPr>
        <p:spPr>
          <a:xfrm flipV="1">
            <a:off x="2078182" y="2744827"/>
            <a:ext cx="1970884" cy="110799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912403-1252-803C-4F91-4A0A32652761}"/>
              </a:ext>
            </a:extLst>
          </p:cNvPr>
          <p:cNvCxnSpPr>
            <a:cxnSpLocks/>
          </p:cNvCxnSpPr>
          <p:nvPr/>
        </p:nvCxnSpPr>
        <p:spPr>
          <a:xfrm>
            <a:off x="4006594" y="2766229"/>
            <a:ext cx="818540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961E6C8-1AEA-81F3-7AF9-F0ED429D0468}"/>
              </a:ext>
            </a:extLst>
          </p:cNvPr>
          <p:cNvGrpSpPr/>
          <p:nvPr/>
        </p:nvGrpSpPr>
        <p:grpSpPr>
          <a:xfrm>
            <a:off x="-491837" y="520334"/>
            <a:ext cx="5288023" cy="6025458"/>
            <a:chOff x="-491837" y="101601"/>
            <a:chExt cx="5288023" cy="6025458"/>
          </a:xfrm>
        </p:grpSpPr>
        <p:grpSp>
          <p:nvGrpSpPr>
            <p:cNvPr id="9" name="Group 8">
              <a:extLst>
                <a:ext uri="{FF2B5EF4-FFF2-40B4-BE49-F238E27FC236}">
                  <a16:creationId xmlns:a16="http://schemas.microsoft.com/office/drawing/2014/main" id="{39D40B52-9D17-AF13-5B9E-130EE0B2D369}"/>
                </a:ext>
              </a:extLst>
            </p:cNvPr>
            <p:cNvGrpSpPr/>
            <p:nvPr/>
          </p:nvGrpSpPr>
          <p:grpSpPr>
            <a:xfrm>
              <a:off x="-491837" y="101601"/>
              <a:ext cx="5288023" cy="5288023"/>
              <a:chOff x="-648856" y="1246909"/>
              <a:chExt cx="5288023" cy="5288023"/>
            </a:xfrm>
          </p:grpSpPr>
          <p:pic>
            <p:nvPicPr>
              <p:cNvPr id="6" name="Picture 5">
                <a:extLst>
                  <a:ext uri="{FF2B5EF4-FFF2-40B4-BE49-F238E27FC236}">
                    <a16:creationId xmlns:a16="http://schemas.microsoft.com/office/drawing/2014/main" id="{9075007E-C04A-C0E8-4DC8-1F7A1CFA3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56" y="1246909"/>
                <a:ext cx="5288023" cy="5288023"/>
              </a:xfrm>
              <a:prstGeom prst="rect">
                <a:avLst/>
              </a:prstGeom>
            </p:spPr>
          </p:pic>
          <p:sp>
            <p:nvSpPr>
              <p:cNvPr id="8" name="Right Triangle 7">
                <a:extLst>
                  <a:ext uri="{FF2B5EF4-FFF2-40B4-BE49-F238E27FC236}">
                    <a16:creationId xmlns:a16="http://schemas.microsoft.com/office/drawing/2014/main" id="{860C1C42-141E-646A-B43D-5A4CD9C7BF4B}"/>
                  </a:ext>
                </a:extLst>
              </p:cNvPr>
              <p:cNvSpPr/>
              <p:nvPr/>
            </p:nvSpPr>
            <p:spPr>
              <a:xfrm flipH="1" flipV="1">
                <a:off x="2225962" y="2733964"/>
                <a:ext cx="1533237" cy="1252334"/>
              </a:xfrm>
              <a:custGeom>
                <a:avLst/>
                <a:gdLst>
                  <a:gd name="connsiteX0" fmla="*/ 0 w 2115127"/>
                  <a:gd name="connsiteY0" fmla="*/ 840510 h 840510"/>
                  <a:gd name="connsiteX1" fmla="*/ 0 w 2115127"/>
                  <a:gd name="connsiteY1" fmla="*/ 0 h 840510"/>
                  <a:gd name="connsiteX2" fmla="*/ 2115127 w 2115127"/>
                  <a:gd name="connsiteY2" fmla="*/ 840510 h 840510"/>
                  <a:gd name="connsiteX3" fmla="*/ 0 w 2115127"/>
                  <a:gd name="connsiteY3" fmla="*/ 840510 h 840510"/>
                  <a:gd name="connsiteX0" fmla="*/ 0 w 1533237"/>
                  <a:gd name="connsiteY0" fmla="*/ 951345 h 951345"/>
                  <a:gd name="connsiteX1" fmla="*/ 0 w 1533237"/>
                  <a:gd name="connsiteY1" fmla="*/ 110835 h 951345"/>
                  <a:gd name="connsiteX2" fmla="*/ 1533237 w 1533237"/>
                  <a:gd name="connsiteY2" fmla="*/ 0 h 951345"/>
                  <a:gd name="connsiteX3" fmla="*/ 0 w 1533237"/>
                  <a:gd name="connsiteY3" fmla="*/ 951345 h 951345"/>
                  <a:gd name="connsiteX0" fmla="*/ 0 w 1533237"/>
                  <a:gd name="connsiteY0" fmla="*/ 1252334 h 1252334"/>
                  <a:gd name="connsiteX1" fmla="*/ 0 w 1533237"/>
                  <a:gd name="connsiteY1" fmla="*/ 411824 h 1252334"/>
                  <a:gd name="connsiteX2" fmla="*/ 1533237 w 1533237"/>
                  <a:gd name="connsiteY2" fmla="*/ 300989 h 1252334"/>
                  <a:gd name="connsiteX3" fmla="*/ 0 w 1533237"/>
                  <a:gd name="connsiteY3" fmla="*/ 1252334 h 1252334"/>
                </a:gdLst>
                <a:ahLst/>
                <a:cxnLst>
                  <a:cxn ang="0">
                    <a:pos x="connsiteX0" y="connsiteY0"/>
                  </a:cxn>
                  <a:cxn ang="0">
                    <a:pos x="connsiteX1" y="connsiteY1"/>
                  </a:cxn>
                  <a:cxn ang="0">
                    <a:pos x="connsiteX2" y="connsiteY2"/>
                  </a:cxn>
                  <a:cxn ang="0">
                    <a:pos x="connsiteX3" y="connsiteY3"/>
                  </a:cxn>
                </a:cxnLst>
                <a:rect l="l" t="t" r="r" b="b"/>
                <a:pathLst>
                  <a:path w="1533237" h="1252334">
                    <a:moveTo>
                      <a:pt x="0" y="1252334"/>
                    </a:moveTo>
                    <a:lnTo>
                      <a:pt x="0" y="411824"/>
                    </a:lnTo>
                    <a:cubicBezTo>
                      <a:pt x="511079" y="374879"/>
                      <a:pt x="1262303" y="-419448"/>
                      <a:pt x="1533237" y="300989"/>
                    </a:cubicBezTo>
                    <a:lnTo>
                      <a:pt x="0" y="1252334"/>
                    </a:lnTo>
                    <a:close/>
                  </a:path>
                </a:pathLst>
              </a:custGeom>
              <a:solidFill>
                <a:srgbClr val="473953"/>
              </a:solidFill>
              <a:ln>
                <a:solidFill>
                  <a:srgbClr val="473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pic>
          <p:nvPicPr>
            <p:cNvPr id="21" name="Picture 20">
              <a:extLst>
                <a:ext uri="{FF2B5EF4-FFF2-40B4-BE49-F238E27FC236}">
                  <a16:creationId xmlns:a16="http://schemas.microsoft.com/office/drawing/2014/main" id="{62C46C60-A1CB-7413-2369-B28E3DE2409D}"/>
                </a:ext>
              </a:extLst>
            </p:cNvPr>
            <p:cNvPicPr>
              <a:picLocks noChangeAspect="1"/>
            </p:cNvPicPr>
            <p:nvPr/>
          </p:nvPicPr>
          <p:blipFill rotWithShape="1">
            <a:blip r:embed="rId2">
              <a:extLst>
                <a:ext uri="{28A0092B-C50C-407E-A947-70E740481C1C}">
                  <a14:useLocalDpi xmlns:a14="http://schemas.microsoft.com/office/drawing/2010/main" val="0"/>
                </a:ext>
              </a:extLst>
            </a:blip>
            <a:srcRect t="57531"/>
            <a:stretch/>
          </p:blipFill>
          <p:spPr>
            <a:xfrm>
              <a:off x="-491837" y="4304876"/>
              <a:ext cx="5288023" cy="1822183"/>
            </a:xfrm>
            <a:prstGeom prst="rect">
              <a:avLst/>
            </a:prstGeom>
          </p:spPr>
        </p:pic>
      </p:grpSp>
      <p:sp>
        <p:nvSpPr>
          <p:cNvPr id="23" name="TextBox 22">
            <a:extLst>
              <a:ext uri="{FF2B5EF4-FFF2-40B4-BE49-F238E27FC236}">
                <a16:creationId xmlns:a16="http://schemas.microsoft.com/office/drawing/2014/main" id="{C173022C-7AD2-A424-8206-439565C5F1CC}"/>
              </a:ext>
            </a:extLst>
          </p:cNvPr>
          <p:cNvSpPr txBox="1"/>
          <p:nvPr/>
        </p:nvSpPr>
        <p:spPr>
          <a:xfrm>
            <a:off x="3381389" y="1894623"/>
            <a:ext cx="652743" cy="1200329"/>
          </a:xfrm>
          <a:prstGeom prst="rect">
            <a:avLst/>
          </a:prstGeom>
          <a:noFill/>
        </p:spPr>
        <p:txBody>
          <a:bodyPr wrap="none" rtlCol="0">
            <a:spAutoFit/>
            <a:scene3d>
              <a:camera prst="isometricRightUp"/>
              <a:lightRig rig="threePt" dir="t"/>
            </a:scene3d>
          </a:bodyPr>
          <a:lstStyle/>
          <a:p>
            <a:r>
              <a:rPr lang="en-US" sz="7200" b="1" dirty="0">
                <a:solidFill>
                  <a:schemeClr val="bg1"/>
                </a:solidFill>
                <a:latin typeface="Cera Pro"/>
              </a:rPr>
              <a:t>1</a:t>
            </a:r>
            <a:endParaRPr lang="en-ID" sz="7200" b="1" dirty="0">
              <a:solidFill>
                <a:schemeClr val="bg1"/>
              </a:solidFill>
              <a:latin typeface="Cera Pro"/>
            </a:endParaRPr>
          </a:p>
        </p:txBody>
      </p:sp>
      <p:sp>
        <p:nvSpPr>
          <p:cNvPr id="24" name="TextBox 23">
            <a:extLst>
              <a:ext uri="{FF2B5EF4-FFF2-40B4-BE49-F238E27FC236}">
                <a16:creationId xmlns:a16="http://schemas.microsoft.com/office/drawing/2014/main" id="{4DDE515B-73DB-9217-26A1-306C4794656B}"/>
              </a:ext>
            </a:extLst>
          </p:cNvPr>
          <p:cNvSpPr txBox="1"/>
          <p:nvPr/>
        </p:nvSpPr>
        <p:spPr>
          <a:xfrm>
            <a:off x="4087538" y="2003094"/>
            <a:ext cx="6022803" cy="723275"/>
          </a:xfrm>
          <a:prstGeom prst="rect">
            <a:avLst/>
          </a:prstGeom>
          <a:noFill/>
        </p:spPr>
        <p:txBody>
          <a:bodyPr wrap="none" rtlCol="0">
            <a:spAutoFit/>
          </a:bodyPr>
          <a:lstStyle/>
          <a:p>
            <a:r>
              <a:rPr lang="en-US" sz="4100" b="1" dirty="0" err="1">
                <a:solidFill>
                  <a:srgbClr val="25479E"/>
                </a:solidFill>
                <a:latin typeface="Cera Pro" panose="00000400000000000000"/>
              </a:rPr>
              <a:t>Capaian</a:t>
            </a:r>
            <a:r>
              <a:rPr lang="en-US" sz="4100" b="1" dirty="0">
                <a:solidFill>
                  <a:srgbClr val="25479E"/>
                </a:solidFill>
                <a:latin typeface="Cera Pro" panose="00000400000000000000"/>
              </a:rPr>
              <a:t> Kinerja TW 1 2023</a:t>
            </a:r>
            <a:endParaRPr lang="pl-PL" sz="4100" b="1" dirty="0">
              <a:solidFill>
                <a:srgbClr val="25479E"/>
              </a:solidFill>
              <a:latin typeface="Cera Pro" panose="00000400000000000000"/>
            </a:endParaRPr>
          </a:p>
        </p:txBody>
      </p:sp>
      <p:pic>
        <p:nvPicPr>
          <p:cNvPr id="30" name="Picture 29">
            <a:extLst>
              <a:ext uri="{FF2B5EF4-FFF2-40B4-BE49-F238E27FC236}">
                <a16:creationId xmlns:a16="http://schemas.microsoft.com/office/drawing/2014/main" id="{AD32DC16-B312-267B-B232-BBFF3A410BBC}"/>
              </a:ext>
            </a:extLst>
          </p:cNvPr>
          <p:cNvPicPr>
            <a:picLocks noChangeAspect="1"/>
          </p:cNvPicPr>
          <p:nvPr/>
        </p:nvPicPr>
        <p:blipFill rotWithShape="1">
          <a:blip r:embed="rId3">
            <a:extLst>
              <a:ext uri="{28A0092B-C50C-407E-A947-70E740481C1C}">
                <a14:useLocalDpi xmlns:a14="http://schemas.microsoft.com/office/drawing/2010/main" val="0"/>
              </a:ext>
            </a:extLst>
          </a:blip>
          <a:srcRect l="19415" t="30849" r="19906" b="41795"/>
          <a:stretch/>
        </p:blipFill>
        <p:spPr>
          <a:xfrm>
            <a:off x="10912508" y="137468"/>
            <a:ext cx="1210033" cy="544790"/>
          </a:xfrm>
          <a:prstGeom prst="rect">
            <a:avLst/>
          </a:prstGeom>
        </p:spPr>
      </p:pic>
      <p:grpSp>
        <p:nvGrpSpPr>
          <p:cNvPr id="32" name="Group 31">
            <a:extLst>
              <a:ext uri="{FF2B5EF4-FFF2-40B4-BE49-F238E27FC236}">
                <a16:creationId xmlns:a16="http://schemas.microsoft.com/office/drawing/2014/main" id="{F6E3A93A-085C-F4F5-F4C1-302E5DD5A5CC}"/>
              </a:ext>
            </a:extLst>
          </p:cNvPr>
          <p:cNvGrpSpPr/>
          <p:nvPr/>
        </p:nvGrpSpPr>
        <p:grpSpPr>
          <a:xfrm>
            <a:off x="8787782" y="3258727"/>
            <a:ext cx="3526123" cy="3459213"/>
            <a:chOff x="7507181" y="4531609"/>
            <a:chExt cx="3526123" cy="3459213"/>
          </a:xfrm>
        </p:grpSpPr>
        <p:sp>
          <p:nvSpPr>
            <p:cNvPr id="33" name="object 21">
              <a:extLst>
                <a:ext uri="{FF2B5EF4-FFF2-40B4-BE49-F238E27FC236}">
                  <a16:creationId xmlns:a16="http://schemas.microsoft.com/office/drawing/2014/main" id="{4B084C34-1551-CD16-FCC8-0657190D0533}"/>
                </a:ext>
              </a:extLst>
            </p:cNvPr>
            <p:cNvSpPr/>
            <p:nvPr/>
          </p:nvSpPr>
          <p:spPr>
            <a:xfrm>
              <a:off x="10100406" y="5985626"/>
              <a:ext cx="250304" cy="280920"/>
            </a:xfrm>
            <a:custGeom>
              <a:avLst/>
              <a:gdLst/>
              <a:ahLst/>
              <a:cxnLst/>
              <a:rect l="l" t="t" r="r" b="b"/>
              <a:pathLst>
                <a:path w="250304" h="280920">
                  <a:moveTo>
                    <a:pt x="250304" y="250326"/>
                  </a:moveTo>
                  <a:lnTo>
                    <a:pt x="250281" y="237706"/>
                  </a:lnTo>
                  <a:lnTo>
                    <a:pt x="248821" y="225153"/>
                  </a:lnTo>
                  <a:lnTo>
                    <a:pt x="245922" y="212799"/>
                  </a:lnTo>
                  <a:lnTo>
                    <a:pt x="241584" y="200778"/>
                  </a:lnTo>
                  <a:lnTo>
                    <a:pt x="235805" y="189224"/>
                  </a:lnTo>
                  <a:lnTo>
                    <a:pt x="228585" y="178271"/>
                  </a:lnTo>
                  <a:lnTo>
                    <a:pt x="219922" y="168052"/>
                  </a:lnTo>
                  <a:lnTo>
                    <a:pt x="144830" y="92871"/>
                  </a:lnTo>
                  <a:lnTo>
                    <a:pt x="62484" y="10537"/>
                  </a:lnTo>
                  <a:lnTo>
                    <a:pt x="52209" y="3297"/>
                  </a:lnTo>
                  <a:lnTo>
                    <a:pt x="40550" y="0"/>
                  </a:lnTo>
                  <a:lnTo>
                    <a:pt x="28548" y="647"/>
                  </a:lnTo>
                  <a:lnTo>
                    <a:pt x="17243" y="5241"/>
                  </a:lnTo>
                  <a:lnTo>
                    <a:pt x="10541" y="10562"/>
                  </a:lnTo>
                  <a:lnTo>
                    <a:pt x="3297" y="20810"/>
                  </a:lnTo>
                  <a:lnTo>
                    <a:pt x="0" y="32468"/>
                  </a:lnTo>
                  <a:lnTo>
                    <a:pt x="648" y="44482"/>
                  </a:lnTo>
                  <a:lnTo>
                    <a:pt x="5244" y="55800"/>
                  </a:lnTo>
                  <a:lnTo>
                    <a:pt x="92875" y="144827"/>
                  </a:lnTo>
                  <a:lnTo>
                    <a:pt x="166306" y="218258"/>
                  </a:lnTo>
                  <a:lnTo>
                    <a:pt x="218224" y="270163"/>
                  </a:lnTo>
                  <a:lnTo>
                    <a:pt x="229103" y="277680"/>
                  </a:lnTo>
                  <a:lnTo>
                    <a:pt x="241482" y="280817"/>
                  </a:lnTo>
                  <a:lnTo>
                    <a:pt x="244246" y="280920"/>
                  </a:lnTo>
                  <a:lnTo>
                    <a:pt x="247760" y="268622"/>
                  </a:lnTo>
                  <a:lnTo>
                    <a:pt x="249840" y="256094"/>
                  </a:lnTo>
                  <a:lnTo>
                    <a:pt x="250304" y="250326"/>
                  </a:lnTo>
                  <a:close/>
                </a:path>
              </a:pathLst>
            </a:custGeom>
            <a:solidFill>
              <a:srgbClr val="ECB133"/>
            </a:solidFill>
          </p:spPr>
          <p:txBody>
            <a:bodyPr wrap="square" lIns="0" tIns="0" rIns="0" bIns="0" rtlCol="0">
              <a:noAutofit/>
            </a:bodyPr>
            <a:lstStyle/>
            <a:p>
              <a:endParaRPr/>
            </a:p>
          </p:txBody>
        </p:sp>
        <p:sp>
          <p:nvSpPr>
            <p:cNvPr id="34" name="object 22">
              <a:extLst>
                <a:ext uri="{FF2B5EF4-FFF2-40B4-BE49-F238E27FC236}">
                  <a16:creationId xmlns:a16="http://schemas.microsoft.com/office/drawing/2014/main" id="{5FF67793-6747-61A3-2AAD-35FEAAB0D51E}"/>
                </a:ext>
              </a:extLst>
            </p:cNvPr>
            <p:cNvSpPr/>
            <p:nvPr/>
          </p:nvSpPr>
          <p:spPr>
            <a:xfrm>
              <a:off x="9944632" y="6141428"/>
              <a:ext cx="280857" cy="250493"/>
            </a:xfrm>
            <a:custGeom>
              <a:avLst/>
              <a:gdLst/>
              <a:ahLst/>
              <a:cxnLst/>
              <a:rect l="l" t="t" r="r" b="b"/>
              <a:pathLst>
                <a:path w="280857" h="250493">
                  <a:moveTo>
                    <a:pt x="280857" y="244245"/>
                  </a:moveTo>
                  <a:lnTo>
                    <a:pt x="278703" y="231711"/>
                  </a:lnTo>
                  <a:lnTo>
                    <a:pt x="272163" y="220400"/>
                  </a:lnTo>
                  <a:lnTo>
                    <a:pt x="270138" y="218198"/>
                  </a:lnTo>
                  <a:lnTo>
                    <a:pt x="219084" y="167144"/>
                  </a:lnTo>
                  <a:lnTo>
                    <a:pt x="217408" y="165467"/>
                  </a:lnTo>
                  <a:lnTo>
                    <a:pt x="144814" y="92874"/>
                  </a:lnTo>
                  <a:lnTo>
                    <a:pt x="62468" y="10527"/>
                  </a:lnTo>
                  <a:lnTo>
                    <a:pt x="52208" y="3290"/>
                  </a:lnTo>
                  <a:lnTo>
                    <a:pt x="40549" y="0"/>
                  </a:lnTo>
                  <a:lnTo>
                    <a:pt x="28537" y="647"/>
                  </a:lnTo>
                  <a:lnTo>
                    <a:pt x="17220" y="5228"/>
                  </a:lnTo>
                  <a:lnTo>
                    <a:pt x="10512" y="10527"/>
                  </a:lnTo>
                  <a:lnTo>
                    <a:pt x="3290" y="20783"/>
                  </a:lnTo>
                  <a:lnTo>
                    <a:pt x="0" y="32444"/>
                  </a:lnTo>
                  <a:lnTo>
                    <a:pt x="645" y="44461"/>
                  </a:lnTo>
                  <a:lnTo>
                    <a:pt x="5232" y="55783"/>
                  </a:lnTo>
                  <a:lnTo>
                    <a:pt x="166303" y="218248"/>
                  </a:lnTo>
                  <a:lnTo>
                    <a:pt x="176048" y="226910"/>
                  </a:lnTo>
                  <a:lnTo>
                    <a:pt x="186512" y="234220"/>
                  </a:lnTo>
                  <a:lnTo>
                    <a:pt x="197573" y="240179"/>
                  </a:lnTo>
                  <a:lnTo>
                    <a:pt x="209109" y="244786"/>
                  </a:lnTo>
                  <a:lnTo>
                    <a:pt x="220998" y="248040"/>
                  </a:lnTo>
                  <a:lnTo>
                    <a:pt x="233118" y="249943"/>
                  </a:lnTo>
                  <a:lnTo>
                    <a:pt x="245346" y="250493"/>
                  </a:lnTo>
                  <a:lnTo>
                    <a:pt x="257562" y="249691"/>
                  </a:lnTo>
                  <a:lnTo>
                    <a:pt x="269642" y="247536"/>
                  </a:lnTo>
                  <a:lnTo>
                    <a:pt x="280857" y="244245"/>
                  </a:lnTo>
                  <a:close/>
                </a:path>
              </a:pathLst>
            </a:custGeom>
            <a:solidFill>
              <a:srgbClr val="ECB133"/>
            </a:solidFill>
          </p:spPr>
          <p:txBody>
            <a:bodyPr wrap="square" lIns="0" tIns="0" rIns="0" bIns="0" rtlCol="0">
              <a:noAutofit/>
            </a:bodyPr>
            <a:lstStyle/>
            <a:p>
              <a:endParaRPr/>
            </a:p>
          </p:txBody>
        </p:sp>
        <p:sp>
          <p:nvSpPr>
            <p:cNvPr id="35" name="object 23">
              <a:extLst>
                <a:ext uri="{FF2B5EF4-FFF2-40B4-BE49-F238E27FC236}">
                  <a16:creationId xmlns:a16="http://schemas.microsoft.com/office/drawing/2014/main" id="{AC193559-5B09-0873-A5D4-5CB1AC12D63D}"/>
                </a:ext>
              </a:extLst>
            </p:cNvPr>
            <p:cNvSpPr/>
            <p:nvPr/>
          </p:nvSpPr>
          <p:spPr>
            <a:xfrm>
              <a:off x="10178272" y="6219286"/>
              <a:ext cx="124896" cy="124886"/>
            </a:xfrm>
            <a:custGeom>
              <a:avLst/>
              <a:gdLst/>
              <a:ahLst/>
              <a:cxnLst/>
              <a:rect l="l" t="t" r="r" b="b"/>
              <a:pathLst>
                <a:path w="124896" h="124886">
                  <a:moveTo>
                    <a:pt x="62453" y="114353"/>
                  </a:moveTo>
                  <a:lnTo>
                    <a:pt x="72702" y="121592"/>
                  </a:lnTo>
                  <a:lnTo>
                    <a:pt x="84360" y="124886"/>
                  </a:lnTo>
                  <a:lnTo>
                    <a:pt x="96374" y="124235"/>
                  </a:lnTo>
                  <a:lnTo>
                    <a:pt x="107696" y="119640"/>
                  </a:lnTo>
                  <a:lnTo>
                    <a:pt x="114371" y="114353"/>
                  </a:lnTo>
                  <a:lnTo>
                    <a:pt x="121609" y="104082"/>
                  </a:lnTo>
                  <a:lnTo>
                    <a:pt x="124896" y="92419"/>
                  </a:lnTo>
                  <a:lnTo>
                    <a:pt x="124241" y="80410"/>
                  </a:lnTo>
                  <a:lnTo>
                    <a:pt x="119652" y="69105"/>
                  </a:lnTo>
                  <a:lnTo>
                    <a:pt x="114371" y="62436"/>
                  </a:lnTo>
                  <a:lnTo>
                    <a:pt x="62491" y="10544"/>
                  </a:lnTo>
                  <a:lnTo>
                    <a:pt x="52199" y="3283"/>
                  </a:lnTo>
                  <a:lnTo>
                    <a:pt x="40530" y="0"/>
                  </a:lnTo>
                  <a:lnTo>
                    <a:pt x="28511" y="655"/>
                  </a:lnTo>
                  <a:lnTo>
                    <a:pt x="17192" y="5249"/>
                  </a:lnTo>
                  <a:lnTo>
                    <a:pt x="10548" y="10505"/>
                  </a:lnTo>
                  <a:lnTo>
                    <a:pt x="3301" y="20769"/>
                  </a:lnTo>
                  <a:lnTo>
                    <a:pt x="0" y="32435"/>
                  </a:lnTo>
                  <a:lnTo>
                    <a:pt x="643" y="44448"/>
                  </a:lnTo>
                  <a:lnTo>
                    <a:pt x="5232" y="55756"/>
                  </a:lnTo>
                  <a:lnTo>
                    <a:pt x="10548" y="62448"/>
                  </a:lnTo>
                  <a:lnTo>
                    <a:pt x="62453" y="114353"/>
                  </a:lnTo>
                  <a:close/>
                </a:path>
              </a:pathLst>
            </a:custGeom>
            <a:solidFill>
              <a:srgbClr val="ECB133"/>
            </a:solidFill>
          </p:spPr>
          <p:txBody>
            <a:bodyPr wrap="square" lIns="0" tIns="0" rIns="0" bIns="0" rtlCol="0">
              <a:noAutofit/>
            </a:bodyPr>
            <a:lstStyle/>
            <a:p>
              <a:endParaRPr/>
            </a:p>
          </p:txBody>
        </p:sp>
        <p:sp>
          <p:nvSpPr>
            <p:cNvPr id="36" name="object 24">
              <a:extLst>
                <a:ext uri="{FF2B5EF4-FFF2-40B4-BE49-F238E27FC236}">
                  <a16:creationId xmlns:a16="http://schemas.microsoft.com/office/drawing/2014/main" id="{8B5AB67B-4A34-F5D2-1916-159B678FEACF}"/>
                </a:ext>
              </a:extLst>
            </p:cNvPr>
            <p:cNvSpPr/>
            <p:nvPr/>
          </p:nvSpPr>
          <p:spPr>
            <a:xfrm>
              <a:off x="10541027" y="6456819"/>
              <a:ext cx="280885" cy="250311"/>
            </a:xfrm>
            <a:custGeom>
              <a:avLst/>
              <a:gdLst/>
              <a:ahLst/>
              <a:cxnLst/>
              <a:rect l="l" t="t" r="r" b="b"/>
              <a:pathLst>
                <a:path w="280885" h="250311">
                  <a:moveTo>
                    <a:pt x="30556" y="0"/>
                  </a:moveTo>
                  <a:lnTo>
                    <a:pt x="24817" y="470"/>
                  </a:lnTo>
                  <a:lnTo>
                    <a:pt x="12279" y="2554"/>
                  </a:lnTo>
                  <a:lnTo>
                    <a:pt x="0" y="6083"/>
                  </a:lnTo>
                  <a:lnTo>
                    <a:pt x="95" y="8875"/>
                  </a:lnTo>
                  <a:lnTo>
                    <a:pt x="3224" y="21245"/>
                  </a:lnTo>
                  <a:lnTo>
                    <a:pt x="10744" y="32105"/>
                  </a:lnTo>
                  <a:lnTo>
                    <a:pt x="62649" y="84010"/>
                  </a:lnTo>
                  <a:lnTo>
                    <a:pt x="136055" y="157441"/>
                  </a:lnTo>
                  <a:lnTo>
                    <a:pt x="218401" y="239788"/>
                  </a:lnTo>
                  <a:lnTo>
                    <a:pt x="225079" y="245075"/>
                  </a:lnTo>
                  <a:lnTo>
                    <a:pt x="236396" y="249663"/>
                  </a:lnTo>
                  <a:lnTo>
                    <a:pt x="248412" y="250311"/>
                  </a:lnTo>
                  <a:lnTo>
                    <a:pt x="260078" y="247019"/>
                  </a:lnTo>
                  <a:lnTo>
                    <a:pt x="270344" y="239788"/>
                  </a:lnTo>
                  <a:lnTo>
                    <a:pt x="275646" y="233098"/>
                  </a:lnTo>
                  <a:lnTo>
                    <a:pt x="280238" y="221783"/>
                  </a:lnTo>
                  <a:lnTo>
                    <a:pt x="280885" y="209776"/>
                  </a:lnTo>
                  <a:lnTo>
                    <a:pt x="277587" y="198119"/>
                  </a:lnTo>
                  <a:lnTo>
                    <a:pt x="270344" y="187858"/>
                  </a:lnTo>
                  <a:lnTo>
                    <a:pt x="187998" y="105486"/>
                  </a:lnTo>
                  <a:lnTo>
                    <a:pt x="114566" y="32067"/>
                  </a:lnTo>
                  <a:lnTo>
                    <a:pt x="102628" y="21745"/>
                  </a:lnTo>
                  <a:lnTo>
                    <a:pt x="91680" y="14521"/>
                  </a:lnTo>
                  <a:lnTo>
                    <a:pt x="80128" y="8740"/>
                  </a:lnTo>
                  <a:lnTo>
                    <a:pt x="68105" y="4399"/>
                  </a:lnTo>
                  <a:lnTo>
                    <a:pt x="55747" y="1497"/>
                  </a:lnTo>
                  <a:lnTo>
                    <a:pt x="43186" y="31"/>
                  </a:lnTo>
                  <a:lnTo>
                    <a:pt x="30556" y="0"/>
                  </a:lnTo>
                  <a:close/>
                </a:path>
              </a:pathLst>
            </a:custGeom>
            <a:solidFill>
              <a:srgbClr val="ECB133"/>
            </a:solidFill>
          </p:spPr>
          <p:txBody>
            <a:bodyPr wrap="square" lIns="0" tIns="0" rIns="0" bIns="0" rtlCol="0">
              <a:noAutofit/>
            </a:bodyPr>
            <a:lstStyle/>
            <a:p>
              <a:endParaRPr/>
            </a:p>
          </p:txBody>
        </p:sp>
        <p:sp>
          <p:nvSpPr>
            <p:cNvPr id="37" name="object 25">
              <a:extLst>
                <a:ext uri="{FF2B5EF4-FFF2-40B4-BE49-F238E27FC236}">
                  <a16:creationId xmlns:a16="http://schemas.microsoft.com/office/drawing/2014/main" id="{049E884E-5F40-8080-DEC5-CFF272D3EFFB}"/>
                </a:ext>
              </a:extLst>
            </p:cNvPr>
            <p:cNvSpPr/>
            <p:nvPr/>
          </p:nvSpPr>
          <p:spPr>
            <a:xfrm>
              <a:off x="10415624" y="6582016"/>
              <a:ext cx="250498" cy="280901"/>
            </a:xfrm>
            <a:custGeom>
              <a:avLst/>
              <a:gdLst/>
              <a:ahLst/>
              <a:cxnLst/>
              <a:rect l="l" t="t" r="r" b="b"/>
              <a:pathLst>
                <a:path w="250498" h="280901">
                  <a:moveTo>
                    <a:pt x="6237" y="0"/>
                  </a:moveTo>
                  <a:lnTo>
                    <a:pt x="2945" y="11247"/>
                  </a:lnTo>
                  <a:lnTo>
                    <a:pt x="797" y="23336"/>
                  </a:lnTo>
                  <a:lnTo>
                    <a:pt x="0" y="35556"/>
                  </a:lnTo>
                  <a:lnTo>
                    <a:pt x="554" y="47788"/>
                  </a:lnTo>
                  <a:lnTo>
                    <a:pt x="2459" y="59908"/>
                  </a:lnTo>
                  <a:lnTo>
                    <a:pt x="5715" y="71795"/>
                  </a:lnTo>
                  <a:lnTo>
                    <a:pt x="10320" y="83329"/>
                  </a:lnTo>
                  <a:lnTo>
                    <a:pt x="16276" y="94387"/>
                  </a:lnTo>
                  <a:lnTo>
                    <a:pt x="23581" y="104849"/>
                  </a:lnTo>
                  <a:lnTo>
                    <a:pt x="32234" y="114592"/>
                  </a:lnTo>
                  <a:lnTo>
                    <a:pt x="188025" y="270370"/>
                  </a:lnTo>
                  <a:lnTo>
                    <a:pt x="206035" y="280255"/>
                  </a:lnTo>
                  <a:lnTo>
                    <a:pt x="218044" y="280901"/>
                  </a:lnTo>
                  <a:lnTo>
                    <a:pt x="229702" y="277606"/>
                  </a:lnTo>
                  <a:lnTo>
                    <a:pt x="239968" y="270370"/>
                  </a:lnTo>
                  <a:lnTo>
                    <a:pt x="245274" y="263675"/>
                  </a:lnTo>
                  <a:lnTo>
                    <a:pt x="249857" y="252363"/>
                  </a:lnTo>
                  <a:lnTo>
                    <a:pt x="250498" y="240354"/>
                  </a:lnTo>
                  <a:lnTo>
                    <a:pt x="247200" y="228694"/>
                  </a:lnTo>
                  <a:lnTo>
                    <a:pt x="239968" y="218427"/>
                  </a:lnTo>
                  <a:lnTo>
                    <a:pt x="157621" y="136105"/>
                  </a:lnTo>
                  <a:lnTo>
                    <a:pt x="85028" y="63500"/>
                  </a:lnTo>
                  <a:lnTo>
                    <a:pt x="83326" y="61798"/>
                  </a:lnTo>
                  <a:lnTo>
                    <a:pt x="32323" y="10769"/>
                  </a:lnTo>
                  <a:lnTo>
                    <a:pt x="30095" y="8721"/>
                  </a:lnTo>
                  <a:lnTo>
                    <a:pt x="18774" y="2178"/>
                  </a:lnTo>
                  <a:lnTo>
                    <a:pt x="6237" y="0"/>
                  </a:lnTo>
                  <a:close/>
                </a:path>
              </a:pathLst>
            </a:custGeom>
            <a:solidFill>
              <a:srgbClr val="ECB133"/>
            </a:solidFill>
          </p:spPr>
          <p:txBody>
            <a:bodyPr wrap="square" lIns="0" tIns="0" rIns="0" bIns="0" rtlCol="0">
              <a:noAutofit/>
            </a:bodyPr>
            <a:lstStyle/>
            <a:p>
              <a:endParaRPr/>
            </a:p>
          </p:txBody>
        </p:sp>
        <p:sp>
          <p:nvSpPr>
            <p:cNvPr id="38" name="object 26">
              <a:extLst>
                <a:ext uri="{FF2B5EF4-FFF2-40B4-BE49-F238E27FC236}">
                  <a16:creationId xmlns:a16="http://schemas.microsoft.com/office/drawing/2014/main" id="{06004344-019E-7093-D182-76BE97D6937F}"/>
                </a:ext>
              </a:extLst>
            </p:cNvPr>
            <p:cNvSpPr/>
            <p:nvPr/>
          </p:nvSpPr>
          <p:spPr>
            <a:xfrm>
              <a:off x="10463385" y="6504373"/>
              <a:ext cx="124875" cy="124892"/>
            </a:xfrm>
            <a:custGeom>
              <a:avLst/>
              <a:gdLst/>
              <a:ahLst/>
              <a:cxnLst/>
              <a:rect l="l" t="t" r="r" b="b"/>
              <a:pathLst>
                <a:path w="124875" h="124892">
                  <a:moveTo>
                    <a:pt x="10530" y="62479"/>
                  </a:moveTo>
                  <a:lnTo>
                    <a:pt x="62410" y="114359"/>
                  </a:lnTo>
                  <a:lnTo>
                    <a:pt x="69068" y="119641"/>
                  </a:lnTo>
                  <a:lnTo>
                    <a:pt x="80381" y="124239"/>
                  </a:lnTo>
                  <a:lnTo>
                    <a:pt x="92396" y="124892"/>
                  </a:lnTo>
                  <a:lnTo>
                    <a:pt x="104057" y="121598"/>
                  </a:lnTo>
                  <a:lnTo>
                    <a:pt x="114315" y="114359"/>
                  </a:lnTo>
                  <a:lnTo>
                    <a:pt x="119611" y="107681"/>
                  </a:lnTo>
                  <a:lnTo>
                    <a:pt x="124216" y="96363"/>
                  </a:lnTo>
                  <a:lnTo>
                    <a:pt x="124875" y="84354"/>
                  </a:lnTo>
                  <a:lnTo>
                    <a:pt x="121591" y="72699"/>
                  </a:lnTo>
                  <a:lnTo>
                    <a:pt x="114366" y="62441"/>
                  </a:lnTo>
                  <a:lnTo>
                    <a:pt x="62461" y="10524"/>
                  </a:lnTo>
                  <a:lnTo>
                    <a:pt x="55791" y="5237"/>
                  </a:lnTo>
                  <a:lnTo>
                    <a:pt x="44471" y="648"/>
                  </a:lnTo>
                  <a:lnTo>
                    <a:pt x="32455" y="0"/>
                  </a:lnTo>
                  <a:lnTo>
                    <a:pt x="20792" y="3291"/>
                  </a:lnTo>
                  <a:lnTo>
                    <a:pt x="10530" y="10524"/>
                  </a:lnTo>
                  <a:lnTo>
                    <a:pt x="5229" y="17230"/>
                  </a:lnTo>
                  <a:lnTo>
                    <a:pt x="644" y="28550"/>
                  </a:lnTo>
                  <a:lnTo>
                    <a:pt x="0" y="40558"/>
                  </a:lnTo>
                  <a:lnTo>
                    <a:pt x="3295" y="52215"/>
                  </a:lnTo>
                  <a:lnTo>
                    <a:pt x="10530" y="62479"/>
                  </a:lnTo>
                  <a:close/>
                </a:path>
              </a:pathLst>
            </a:custGeom>
            <a:solidFill>
              <a:srgbClr val="ECB133"/>
            </a:solidFill>
          </p:spPr>
          <p:txBody>
            <a:bodyPr wrap="square" lIns="0" tIns="0" rIns="0" bIns="0" rtlCol="0">
              <a:noAutofit/>
            </a:bodyPr>
            <a:lstStyle/>
            <a:p>
              <a:endParaRPr/>
            </a:p>
          </p:txBody>
        </p:sp>
        <p:sp>
          <p:nvSpPr>
            <p:cNvPr id="39" name="object 27">
              <a:extLst>
                <a:ext uri="{FF2B5EF4-FFF2-40B4-BE49-F238E27FC236}">
                  <a16:creationId xmlns:a16="http://schemas.microsoft.com/office/drawing/2014/main" id="{933D05A5-3822-5C65-BB13-AD43CA0C420B}"/>
                </a:ext>
              </a:extLst>
            </p:cNvPr>
            <p:cNvSpPr/>
            <p:nvPr/>
          </p:nvSpPr>
          <p:spPr>
            <a:xfrm>
              <a:off x="10415835" y="5985618"/>
              <a:ext cx="250281" cy="280909"/>
            </a:xfrm>
            <a:custGeom>
              <a:avLst/>
              <a:gdLst/>
              <a:ahLst/>
              <a:cxnLst/>
              <a:rect l="l" t="t" r="r" b="b"/>
              <a:pathLst>
                <a:path w="250281" h="280909">
                  <a:moveTo>
                    <a:pt x="0" y="250353"/>
                  </a:moveTo>
                  <a:lnTo>
                    <a:pt x="446" y="256084"/>
                  </a:lnTo>
                  <a:lnTo>
                    <a:pt x="2505" y="268626"/>
                  </a:lnTo>
                  <a:lnTo>
                    <a:pt x="6032" y="280909"/>
                  </a:lnTo>
                  <a:lnTo>
                    <a:pt x="8837" y="280810"/>
                  </a:lnTo>
                  <a:lnTo>
                    <a:pt x="21214" y="277678"/>
                  </a:lnTo>
                  <a:lnTo>
                    <a:pt x="32080" y="270165"/>
                  </a:lnTo>
                  <a:lnTo>
                    <a:pt x="83959" y="218260"/>
                  </a:lnTo>
                  <a:lnTo>
                    <a:pt x="157403" y="144829"/>
                  </a:lnTo>
                  <a:lnTo>
                    <a:pt x="239763" y="62495"/>
                  </a:lnTo>
                  <a:lnTo>
                    <a:pt x="245050" y="55812"/>
                  </a:lnTo>
                  <a:lnTo>
                    <a:pt x="249636" y="44491"/>
                  </a:lnTo>
                  <a:lnTo>
                    <a:pt x="250281" y="32477"/>
                  </a:lnTo>
                  <a:lnTo>
                    <a:pt x="246981" y="20818"/>
                  </a:lnTo>
                  <a:lnTo>
                    <a:pt x="239737" y="10564"/>
                  </a:lnTo>
                  <a:lnTo>
                    <a:pt x="233067" y="5262"/>
                  </a:lnTo>
                  <a:lnTo>
                    <a:pt x="221759" y="655"/>
                  </a:lnTo>
                  <a:lnTo>
                    <a:pt x="209755" y="0"/>
                  </a:lnTo>
                  <a:lnTo>
                    <a:pt x="198102" y="3295"/>
                  </a:lnTo>
                  <a:lnTo>
                    <a:pt x="187845" y="10539"/>
                  </a:lnTo>
                  <a:lnTo>
                    <a:pt x="105498" y="92886"/>
                  </a:lnTo>
                  <a:lnTo>
                    <a:pt x="32016" y="166343"/>
                  </a:lnTo>
                  <a:lnTo>
                    <a:pt x="30366" y="168081"/>
                  </a:lnTo>
                  <a:lnTo>
                    <a:pt x="21706" y="178290"/>
                  </a:lnTo>
                  <a:lnTo>
                    <a:pt x="14488" y="189236"/>
                  </a:lnTo>
                  <a:lnTo>
                    <a:pt x="8711" y="200786"/>
                  </a:lnTo>
                  <a:lnTo>
                    <a:pt x="4374" y="212806"/>
                  </a:lnTo>
                  <a:lnTo>
                    <a:pt x="1476" y="225163"/>
                  </a:lnTo>
                  <a:lnTo>
                    <a:pt x="18" y="237723"/>
                  </a:lnTo>
                  <a:lnTo>
                    <a:pt x="0" y="250353"/>
                  </a:lnTo>
                  <a:close/>
                </a:path>
              </a:pathLst>
            </a:custGeom>
            <a:solidFill>
              <a:srgbClr val="ECB133"/>
            </a:solidFill>
          </p:spPr>
          <p:txBody>
            <a:bodyPr wrap="square" lIns="0" tIns="0" rIns="0" bIns="0" rtlCol="0">
              <a:noAutofit/>
            </a:bodyPr>
            <a:lstStyle/>
            <a:p>
              <a:endParaRPr/>
            </a:p>
          </p:txBody>
        </p:sp>
        <p:sp>
          <p:nvSpPr>
            <p:cNvPr id="40" name="object 28">
              <a:extLst>
                <a:ext uri="{FF2B5EF4-FFF2-40B4-BE49-F238E27FC236}">
                  <a16:creationId xmlns:a16="http://schemas.microsoft.com/office/drawing/2014/main" id="{1C6EF128-3297-EBDA-C48B-67B88B51B7F4}"/>
                </a:ext>
              </a:extLst>
            </p:cNvPr>
            <p:cNvSpPr/>
            <p:nvPr/>
          </p:nvSpPr>
          <p:spPr>
            <a:xfrm>
              <a:off x="10541025" y="6141415"/>
              <a:ext cx="280872" cy="250506"/>
            </a:xfrm>
            <a:custGeom>
              <a:avLst/>
              <a:gdLst/>
              <a:ahLst/>
              <a:cxnLst/>
              <a:rect l="l" t="t" r="r" b="b"/>
              <a:pathLst>
                <a:path w="280872" h="250506">
                  <a:moveTo>
                    <a:pt x="0" y="244258"/>
                  </a:moveTo>
                  <a:lnTo>
                    <a:pt x="11236" y="247551"/>
                  </a:lnTo>
                  <a:lnTo>
                    <a:pt x="23323" y="249705"/>
                  </a:lnTo>
                  <a:lnTo>
                    <a:pt x="35540" y="250506"/>
                  </a:lnTo>
                  <a:lnTo>
                    <a:pt x="47768" y="249955"/>
                  </a:lnTo>
                  <a:lnTo>
                    <a:pt x="59884" y="248052"/>
                  </a:lnTo>
                  <a:lnTo>
                    <a:pt x="71769" y="244797"/>
                  </a:lnTo>
                  <a:lnTo>
                    <a:pt x="83300" y="240191"/>
                  </a:lnTo>
                  <a:lnTo>
                    <a:pt x="94357" y="234232"/>
                  </a:lnTo>
                  <a:lnTo>
                    <a:pt x="104820" y="226922"/>
                  </a:lnTo>
                  <a:lnTo>
                    <a:pt x="114566" y="218261"/>
                  </a:lnTo>
                  <a:lnTo>
                    <a:pt x="270357" y="62483"/>
                  </a:lnTo>
                  <a:lnTo>
                    <a:pt x="280236" y="44456"/>
                  </a:lnTo>
                  <a:lnTo>
                    <a:pt x="280872" y="32444"/>
                  </a:lnTo>
                  <a:lnTo>
                    <a:pt x="277570" y="20789"/>
                  </a:lnTo>
                  <a:lnTo>
                    <a:pt x="270332" y="10540"/>
                  </a:lnTo>
                  <a:lnTo>
                    <a:pt x="263640" y="5238"/>
                  </a:lnTo>
                  <a:lnTo>
                    <a:pt x="252324" y="646"/>
                  </a:lnTo>
                  <a:lnTo>
                    <a:pt x="240314" y="0"/>
                  </a:lnTo>
                  <a:lnTo>
                    <a:pt x="228657" y="3297"/>
                  </a:lnTo>
                  <a:lnTo>
                    <a:pt x="218401" y="10540"/>
                  </a:lnTo>
                  <a:lnTo>
                    <a:pt x="136055" y="92887"/>
                  </a:lnTo>
                  <a:lnTo>
                    <a:pt x="63474" y="165467"/>
                  </a:lnTo>
                  <a:lnTo>
                    <a:pt x="61798" y="167156"/>
                  </a:lnTo>
                  <a:lnTo>
                    <a:pt x="10756" y="218185"/>
                  </a:lnTo>
                  <a:lnTo>
                    <a:pt x="8700" y="220428"/>
                  </a:lnTo>
                  <a:lnTo>
                    <a:pt x="2155" y="231746"/>
                  </a:lnTo>
                  <a:lnTo>
                    <a:pt x="0" y="244258"/>
                  </a:lnTo>
                  <a:close/>
                </a:path>
              </a:pathLst>
            </a:custGeom>
            <a:solidFill>
              <a:srgbClr val="ECB133"/>
            </a:solidFill>
          </p:spPr>
          <p:txBody>
            <a:bodyPr wrap="square" lIns="0" tIns="0" rIns="0" bIns="0" rtlCol="0">
              <a:noAutofit/>
            </a:bodyPr>
            <a:lstStyle/>
            <a:p>
              <a:endParaRPr/>
            </a:p>
          </p:txBody>
        </p:sp>
        <p:sp>
          <p:nvSpPr>
            <p:cNvPr id="41" name="object 29">
              <a:extLst>
                <a:ext uri="{FF2B5EF4-FFF2-40B4-BE49-F238E27FC236}">
                  <a16:creationId xmlns:a16="http://schemas.microsoft.com/office/drawing/2014/main" id="{8B8695F7-D711-8254-3430-F767D5158349}"/>
                </a:ext>
              </a:extLst>
            </p:cNvPr>
            <p:cNvSpPr/>
            <p:nvPr/>
          </p:nvSpPr>
          <p:spPr>
            <a:xfrm>
              <a:off x="10463361" y="6219278"/>
              <a:ext cx="124883" cy="124894"/>
            </a:xfrm>
            <a:custGeom>
              <a:avLst/>
              <a:gdLst/>
              <a:ahLst/>
              <a:cxnLst/>
              <a:rect l="l" t="t" r="r" b="b"/>
              <a:pathLst>
                <a:path w="124883" h="124894">
                  <a:moveTo>
                    <a:pt x="62458" y="114361"/>
                  </a:moveTo>
                  <a:lnTo>
                    <a:pt x="114338" y="62507"/>
                  </a:lnTo>
                  <a:lnTo>
                    <a:pt x="119651" y="55760"/>
                  </a:lnTo>
                  <a:lnTo>
                    <a:pt x="124238" y="44451"/>
                  </a:lnTo>
                  <a:lnTo>
                    <a:pt x="124883" y="32439"/>
                  </a:lnTo>
                  <a:lnTo>
                    <a:pt x="121583" y="20776"/>
                  </a:lnTo>
                  <a:lnTo>
                    <a:pt x="114338" y="10513"/>
                  </a:lnTo>
                  <a:lnTo>
                    <a:pt x="107701" y="5248"/>
                  </a:lnTo>
                  <a:lnTo>
                    <a:pt x="96386" y="651"/>
                  </a:lnTo>
                  <a:lnTo>
                    <a:pt x="84368" y="0"/>
                  </a:lnTo>
                  <a:lnTo>
                    <a:pt x="72702" y="3288"/>
                  </a:lnTo>
                  <a:lnTo>
                    <a:pt x="62445" y="10513"/>
                  </a:lnTo>
                  <a:lnTo>
                    <a:pt x="10553" y="62444"/>
                  </a:lnTo>
                  <a:lnTo>
                    <a:pt x="5244" y="69114"/>
                  </a:lnTo>
                  <a:lnTo>
                    <a:pt x="648" y="80421"/>
                  </a:lnTo>
                  <a:lnTo>
                    <a:pt x="0" y="92432"/>
                  </a:lnTo>
                  <a:lnTo>
                    <a:pt x="3297" y="104095"/>
                  </a:lnTo>
                  <a:lnTo>
                    <a:pt x="10541" y="114361"/>
                  </a:lnTo>
                  <a:lnTo>
                    <a:pt x="17210" y="119648"/>
                  </a:lnTo>
                  <a:lnTo>
                    <a:pt x="28525" y="124243"/>
                  </a:lnTo>
                  <a:lnTo>
                    <a:pt x="40537" y="124894"/>
                  </a:lnTo>
                  <a:lnTo>
                    <a:pt x="52198" y="121600"/>
                  </a:lnTo>
                  <a:lnTo>
                    <a:pt x="62458" y="114361"/>
                  </a:lnTo>
                  <a:close/>
                </a:path>
              </a:pathLst>
            </a:custGeom>
            <a:solidFill>
              <a:srgbClr val="ECB133"/>
            </a:solidFill>
          </p:spPr>
          <p:txBody>
            <a:bodyPr wrap="square" lIns="0" tIns="0" rIns="0" bIns="0" rtlCol="0">
              <a:noAutofit/>
            </a:bodyPr>
            <a:lstStyle/>
            <a:p>
              <a:endParaRPr/>
            </a:p>
          </p:txBody>
        </p:sp>
        <p:sp>
          <p:nvSpPr>
            <p:cNvPr id="42" name="object 30">
              <a:extLst>
                <a:ext uri="{FF2B5EF4-FFF2-40B4-BE49-F238E27FC236}">
                  <a16:creationId xmlns:a16="http://schemas.microsoft.com/office/drawing/2014/main" id="{0A1BC973-94DC-767E-0821-0B90CED054EF}"/>
                </a:ext>
              </a:extLst>
            </p:cNvPr>
            <p:cNvSpPr/>
            <p:nvPr/>
          </p:nvSpPr>
          <p:spPr>
            <a:xfrm>
              <a:off x="9944629" y="6456819"/>
              <a:ext cx="280864" cy="250311"/>
            </a:xfrm>
            <a:custGeom>
              <a:avLst/>
              <a:gdLst/>
              <a:ahLst/>
              <a:cxnLst/>
              <a:rect l="l" t="t" r="r" b="b"/>
              <a:pathLst>
                <a:path w="280864" h="250311">
                  <a:moveTo>
                    <a:pt x="250307" y="0"/>
                  </a:moveTo>
                  <a:lnTo>
                    <a:pt x="237684" y="31"/>
                  </a:lnTo>
                  <a:lnTo>
                    <a:pt x="225126" y="1498"/>
                  </a:lnTo>
                  <a:lnTo>
                    <a:pt x="212769" y="4402"/>
                  </a:lnTo>
                  <a:lnTo>
                    <a:pt x="200747" y="8745"/>
                  </a:lnTo>
                  <a:lnTo>
                    <a:pt x="189194" y="14529"/>
                  </a:lnTo>
                  <a:lnTo>
                    <a:pt x="178244" y="21757"/>
                  </a:lnTo>
                  <a:lnTo>
                    <a:pt x="168032" y="30430"/>
                  </a:lnTo>
                  <a:lnTo>
                    <a:pt x="92866" y="105524"/>
                  </a:lnTo>
                  <a:lnTo>
                    <a:pt x="10519" y="187858"/>
                  </a:lnTo>
                  <a:lnTo>
                    <a:pt x="3296" y="198119"/>
                  </a:lnTo>
                  <a:lnTo>
                    <a:pt x="0" y="209776"/>
                  </a:lnTo>
                  <a:lnTo>
                    <a:pt x="638" y="221783"/>
                  </a:lnTo>
                  <a:lnTo>
                    <a:pt x="5220" y="233098"/>
                  </a:lnTo>
                  <a:lnTo>
                    <a:pt x="10519" y="239788"/>
                  </a:lnTo>
                  <a:lnTo>
                    <a:pt x="20785" y="247019"/>
                  </a:lnTo>
                  <a:lnTo>
                    <a:pt x="32451" y="250311"/>
                  </a:lnTo>
                  <a:lnTo>
                    <a:pt x="44467" y="249663"/>
                  </a:lnTo>
                  <a:lnTo>
                    <a:pt x="55784" y="245075"/>
                  </a:lnTo>
                  <a:lnTo>
                    <a:pt x="62462" y="239788"/>
                  </a:lnTo>
                  <a:lnTo>
                    <a:pt x="144809" y="157441"/>
                  </a:lnTo>
                  <a:lnTo>
                    <a:pt x="218240" y="84010"/>
                  </a:lnTo>
                  <a:lnTo>
                    <a:pt x="270119" y="32105"/>
                  </a:lnTo>
                  <a:lnTo>
                    <a:pt x="277644" y="21226"/>
                  </a:lnTo>
                  <a:lnTo>
                    <a:pt x="280769" y="8868"/>
                  </a:lnTo>
                  <a:lnTo>
                    <a:pt x="280864" y="6083"/>
                  </a:lnTo>
                  <a:lnTo>
                    <a:pt x="268595" y="2554"/>
                  </a:lnTo>
                  <a:lnTo>
                    <a:pt x="256048" y="470"/>
                  </a:lnTo>
                  <a:lnTo>
                    <a:pt x="250307" y="0"/>
                  </a:lnTo>
                  <a:close/>
                </a:path>
              </a:pathLst>
            </a:custGeom>
            <a:solidFill>
              <a:srgbClr val="ECB133"/>
            </a:solidFill>
          </p:spPr>
          <p:txBody>
            <a:bodyPr wrap="square" lIns="0" tIns="0" rIns="0" bIns="0" rtlCol="0">
              <a:noAutofit/>
            </a:bodyPr>
            <a:lstStyle/>
            <a:p>
              <a:endParaRPr/>
            </a:p>
          </p:txBody>
        </p:sp>
        <p:sp>
          <p:nvSpPr>
            <p:cNvPr id="43" name="object 31">
              <a:extLst>
                <a:ext uri="{FF2B5EF4-FFF2-40B4-BE49-F238E27FC236}">
                  <a16:creationId xmlns:a16="http://schemas.microsoft.com/office/drawing/2014/main" id="{FB352A07-2F62-2E04-AC1D-FFA197F96F3D}"/>
                </a:ext>
              </a:extLst>
            </p:cNvPr>
            <p:cNvSpPr/>
            <p:nvPr/>
          </p:nvSpPr>
          <p:spPr>
            <a:xfrm>
              <a:off x="10100408" y="6582016"/>
              <a:ext cx="250507" cy="280901"/>
            </a:xfrm>
            <a:custGeom>
              <a:avLst/>
              <a:gdLst/>
              <a:ahLst/>
              <a:cxnLst/>
              <a:rect l="l" t="t" r="r" b="b"/>
              <a:pathLst>
                <a:path w="250507" h="280901">
                  <a:moveTo>
                    <a:pt x="244249" y="0"/>
                  </a:moveTo>
                  <a:lnTo>
                    <a:pt x="231706" y="2185"/>
                  </a:lnTo>
                  <a:lnTo>
                    <a:pt x="220397" y="8750"/>
                  </a:lnTo>
                  <a:lnTo>
                    <a:pt x="218214" y="10769"/>
                  </a:lnTo>
                  <a:lnTo>
                    <a:pt x="167160" y="61798"/>
                  </a:lnTo>
                  <a:lnTo>
                    <a:pt x="165484" y="63500"/>
                  </a:lnTo>
                  <a:lnTo>
                    <a:pt x="92878" y="136105"/>
                  </a:lnTo>
                  <a:lnTo>
                    <a:pt x="10531" y="218427"/>
                  </a:lnTo>
                  <a:lnTo>
                    <a:pt x="3294" y="228696"/>
                  </a:lnTo>
                  <a:lnTo>
                    <a:pt x="0" y="240359"/>
                  </a:lnTo>
                  <a:lnTo>
                    <a:pt x="646" y="252371"/>
                  </a:lnTo>
                  <a:lnTo>
                    <a:pt x="5234" y="263684"/>
                  </a:lnTo>
                  <a:lnTo>
                    <a:pt x="10531" y="270370"/>
                  </a:lnTo>
                  <a:lnTo>
                    <a:pt x="20794" y="277606"/>
                  </a:lnTo>
                  <a:lnTo>
                    <a:pt x="32454" y="280901"/>
                  </a:lnTo>
                  <a:lnTo>
                    <a:pt x="44466" y="280255"/>
                  </a:lnTo>
                  <a:lnTo>
                    <a:pt x="55783" y="275666"/>
                  </a:lnTo>
                  <a:lnTo>
                    <a:pt x="218239" y="114592"/>
                  </a:lnTo>
                  <a:lnTo>
                    <a:pt x="226908" y="104851"/>
                  </a:lnTo>
                  <a:lnTo>
                    <a:pt x="234223" y="94392"/>
                  </a:lnTo>
                  <a:lnTo>
                    <a:pt x="240186" y="83336"/>
                  </a:lnTo>
                  <a:lnTo>
                    <a:pt x="244795" y="71805"/>
                  </a:lnTo>
                  <a:lnTo>
                    <a:pt x="248052" y="59920"/>
                  </a:lnTo>
                  <a:lnTo>
                    <a:pt x="249956" y="47803"/>
                  </a:lnTo>
                  <a:lnTo>
                    <a:pt x="250507" y="35575"/>
                  </a:lnTo>
                  <a:lnTo>
                    <a:pt x="249707" y="23356"/>
                  </a:lnTo>
                  <a:lnTo>
                    <a:pt x="247554" y="11270"/>
                  </a:lnTo>
                  <a:lnTo>
                    <a:pt x="244249" y="0"/>
                  </a:lnTo>
                  <a:close/>
                </a:path>
              </a:pathLst>
            </a:custGeom>
            <a:solidFill>
              <a:srgbClr val="ECB133"/>
            </a:solidFill>
          </p:spPr>
          <p:txBody>
            <a:bodyPr wrap="square" lIns="0" tIns="0" rIns="0" bIns="0" rtlCol="0">
              <a:noAutofit/>
            </a:bodyPr>
            <a:lstStyle/>
            <a:p>
              <a:endParaRPr/>
            </a:p>
          </p:txBody>
        </p:sp>
        <p:sp>
          <p:nvSpPr>
            <p:cNvPr id="44" name="object 32">
              <a:extLst>
                <a:ext uri="{FF2B5EF4-FFF2-40B4-BE49-F238E27FC236}">
                  <a16:creationId xmlns:a16="http://schemas.microsoft.com/office/drawing/2014/main" id="{A4409AF1-C650-2D20-4A78-FC551BE871F0}"/>
                </a:ext>
              </a:extLst>
            </p:cNvPr>
            <p:cNvSpPr/>
            <p:nvPr/>
          </p:nvSpPr>
          <p:spPr>
            <a:xfrm>
              <a:off x="10178266" y="6504376"/>
              <a:ext cx="124879" cy="124891"/>
            </a:xfrm>
            <a:custGeom>
              <a:avLst/>
              <a:gdLst/>
              <a:ahLst/>
              <a:cxnLst/>
              <a:rect l="l" t="t" r="r" b="b"/>
              <a:pathLst>
                <a:path w="124879" h="124891">
                  <a:moveTo>
                    <a:pt x="114364" y="62453"/>
                  </a:moveTo>
                  <a:lnTo>
                    <a:pt x="121591" y="52190"/>
                  </a:lnTo>
                  <a:lnTo>
                    <a:pt x="124879" y="40526"/>
                  </a:lnTo>
                  <a:lnTo>
                    <a:pt x="124227" y="28509"/>
                  </a:lnTo>
                  <a:lnTo>
                    <a:pt x="119636" y="17188"/>
                  </a:lnTo>
                  <a:lnTo>
                    <a:pt x="114364" y="10523"/>
                  </a:lnTo>
                  <a:lnTo>
                    <a:pt x="104101" y="3292"/>
                  </a:lnTo>
                  <a:lnTo>
                    <a:pt x="92441" y="0"/>
                  </a:lnTo>
                  <a:lnTo>
                    <a:pt x="80427" y="644"/>
                  </a:lnTo>
                  <a:lnTo>
                    <a:pt x="69103" y="5226"/>
                  </a:lnTo>
                  <a:lnTo>
                    <a:pt x="62409" y="10510"/>
                  </a:lnTo>
                  <a:lnTo>
                    <a:pt x="10555" y="62415"/>
                  </a:lnTo>
                  <a:lnTo>
                    <a:pt x="3292" y="72696"/>
                  </a:lnTo>
                  <a:lnTo>
                    <a:pt x="0" y="84348"/>
                  </a:lnTo>
                  <a:lnTo>
                    <a:pt x="653" y="96355"/>
                  </a:lnTo>
                  <a:lnTo>
                    <a:pt x="5253" y="107671"/>
                  </a:lnTo>
                  <a:lnTo>
                    <a:pt x="10555" y="114358"/>
                  </a:lnTo>
                  <a:lnTo>
                    <a:pt x="20807" y="121597"/>
                  </a:lnTo>
                  <a:lnTo>
                    <a:pt x="32468" y="124891"/>
                  </a:lnTo>
                  <a:lnTo>
                    <a:pt x="44485" y="124238"/>
                  </a:lnTo>
                  <a:lnTo>
                    <a:pt x="55801" y="119640"/>
                  </a:lnTo>
                  <a:lnTo>
                    <a:pt x="62460" y="114358"/>
                  </a:lnTo>
                  <a:lnTo>
                    <a:pt x="114364" y="62478"/>
                  </a:lnTo>
                  <a:close/>
                </a:path>
              </a:pathLst>
            </a:custGeom>
            <a:solidFill>
              <a:srgbClr val="ECB133"/>
            </a:solidFill>
          </p:spPr>
          <p:txBody>
            <a:bodyPr wrap="square" lIns="0" tIns="0" rIns="0" bIns="0" rtlCol="0">
              <a:noAutofit/>
            </a:bodyPr>
            <a:lstStyle/>
            <a:p>
              <a:endParaRPr/>
            </a:p>
          </p:txBody>
        </p:sp>
        <p:sp>
          <p:nvSpPr>
            <p:cNvPr id="45" name="object 33">
              <a:extLst>
                <a:ext uri="{FF2B5EF4-FFF2-40B4-BE49-F238E27FC236}">
                  <a16:creationId xmlns:a16="http://schemas.microsoft.com/office/drawing/2014/main" id="{77287BA0-D0FB-C91E-F516-01287CBD937A}"/>
                </a:ext>
              </a:extLst>
            </p:cNvPr>
            <p:cNvSpPr/>
            <p:nvPr/>
          </p:nvSpPr>
          <p:spPr>
            <a:xfrm>
              <a:off x="10346496" y="6387509"/>
              <a:ext cx="73535" cy="73542"/>
            </a:xfrm>
            <a:custGeom>
              <a:avLst/>
              <a:gdLst/>
              <a:ahLst/>
              <a:cxnLst/>
              <a:rect l="l" t="t" r="r" b="b"/>
              <a:pathLst>
                <a:path w="73535" h="73542">
                  <a:moveTo>
                    <a:pt x="10594" y="62930"/>
                  </a:moveTo>
                  <a:lnTo>
                    <a:pt x="17679" y="68488"/>
                  </a:lnTo>
                  <a:lnTo>
                    <a:pt x="29030" y="72973"/>
                  </a:lnTo>
                  <a:lnTo>
                    <a:pt x="41047" y="73542"/>
                  </a:lnTo>
                  <a:lnTo>
                    <a:pt x="52692" y="70194"/>
                  </a:lnTo>
                  <a:lnTo>
                    <a:pt x="62931" y="62930"/>
                  </a:lnTo>
                  <a:lnTo>
                    <a:pt x="68470" y="55864"/>
                  </a:lnTo>
                  <a:lnTo>
                    <a:pt x="72958" y="44514"/>
                  </a:lnTo>
                  <a:lnTo>
                    <a:pt x="73535" y="32497"/>
                  </a:lnTo>
                  <a:lnTo>
                    <a:pt x="70202" y="20846"/>
                  </a:lnTo>
                  <a:lnTo>
                    <a:pt x="62956" y="10593"/>
                  </a:lnTo>
                  <a:lnTo>
                    <a:pt x="55873" y="5045"/>
                  </a:lnTo>
                  <a:lnTo>
                    <a:pt x="44520" y="567"/>
                  </a:lnTo>
                  <a:lnTo>
                    <a:pt x="32499" y="0"/>
                  </a:lnTo>
                  <a:lnTo>
                    <a:pt x="20846" y="3341"/>
                  </a:lnTo>
                  <a:lnTo>
                    <a:pt x="10594" y="10593"/>
                  </a:lnTo>
                  <a:lnTo>
                    <a:pt x="5056" y="17659"/>
                  </a:lnTo>
                  <a:lnTo>
                    <a:pt x="571" y="29008"/>
                  </a:lnTo>
                  <a:lnTo>
                    <a:pt x="0" y="41025"/>
                  </a:lnTo>
                  <a:lnTo>
                    <a:pt x="3340" y="52676"/>
                  </a:lnTo>
                  <a:lnTo>
                    <a:pt x="10594" y="62930"/>
                  </a:lnTo>
                  <a:close/>
                </a:path>
              </a:pathLst>
            </a:custGeom>
            <a:solidFill>
              <a:srgbClr val="ECB133"/>
            </a:solidFill>
          </p:spPr>
          <p:txBody>
            <a:bodyPr wrap="square" lIns="0" tIns="0" rIns="0" bIns="0" rtlCol="0">
              <a:noAutofit/>
            </a:bodyPr>
            <a:lstStyle/>
            <a:p>
              <a:endParaRPr/>
            </a:p>
          </p:txBody>
        </p:sp>
        <p:sp>
          <p:nvSpPr>
            <p:cNvPr id="46" name="object 34">
              <a:extLst>
                <a:ext uri="{FF2B5EF4-FFF2-40B4-BE49-F238E27FC236}">
                  <a16:creationId xmlns:a16="http://schemas.microsoft.com/office/drawing/2014/main" id="{FFAF64EF-4529-941C-CC05-C267D198F441}"/>
                </a:ext>
              </a:extLst>
            </p:cNvPr>
            <p:cNvSpPr/>
            <p:nvPr/>
          </p:nvSpPr>
          <p:spPr>
            <a:xfrm>
              <a:off x="8487779" y="7584522"/>
              <a:ext cx="250304" cy="280923"/>
            </a:xfrm>
            <a:custGeom>
              <a:avLst/>
              <a:gdLst/>
              <a:ahLst/>
              <a:cxnLst/>
              <a:rect l="l" t="t" r="r" b="b"/>
              <a:pathLst>
                <a:path w="250304" h="280923">
                  <a:moveTo>
                    <a:pt x="228585" y="178273"/>
                  </a:moveTo>
                  <a:lnTo>
                    <a:pt x="219922" y="168055"/>
                  </a:lnTo>
                  <a:lnTo>
                    <a:pt x="144830" y="92874"/>
                  </a:lnTo>
                  <a:lnTo>
                    <a:pt x="62484" y="10527"/>
                  </a:lnTo>
                  <a:lnTo>
                    <a:pt x="52208" y="3293"/>
                  </a:lnTo>
                  <a:lnTo>
                    <a:pt x="40548" y="0"/>
                  </a:lnTo>
                  <a:lnTo>
                    <a:pt x="28544" y="650"/>
                  </a:lnTo>
                  <a:lnTo>
                    <a:pt x="17238" y="5246"/>
                  </a:lnTo>
                  <a:lnTo>
                    <a:pt x="10541" y="10565"/>
                  </a:lnTo>
                  <a:lnTo>
                    <a:pt x="3297" y="20812"/>
                  </a:lnTo>
                  <a:lnTo>
                    <a:pt x="0" y="32466"/>
                  </a:lnTo>
                  <a:lnTo>
                    <a:pt x="648" y="44479"/>
                  </a:lnTo>
                  <a:lnTo>
                    <a:pt x="5244" y="55799"/>
                  </a:lnTo>
                  <a:lnTo>
                    <a:pt x="10541" y="62483"/>
                  </a:lnTo>
                  <a:lnTo>
                    <a:pt x="92875" y="144817"/>
                  </a:lnTo>
                  <a:lnTo>
                    <a:pt x="136626" y="188576"/>
                  </a:lnTo>
                  <a:lnTo>
                    <a:pt x="235376" y="188576"/>
                  </a:lnTo>
                  <a:lnTo>
                    <a:pt x="228585" y="178273"/>
                  </a:lnTo>
                  <a:close/>
                </a:path>
              </a:pathLst>
            </a:custGeom>
            <a:solidFill>
              <a:srgbClr val="ECB133"/>
            </a:solidFill>
          </p:spPr>
          <p:txBody>
            <a:bodyPr wrap="square" lIns="0" tIns="0" rIns="0" bIns="0" rtlCol="0">
              <a:noAutofit/>
            </a:bodyPr>
            <a:lstStyle/>
            <a:p>
              <a:endParaRPr/>
            </a:p>
          </p:txBody>
        </p:sp>
        <p:sp>
          <p:nvSpPr>
            <p:cNvPr id="47" name="object 35">
              <a:extLst>
                <a:ext uri="{FF2B5EF4-FFF2-40B4-BE49-F238E27FC236}">
                  <a16:creationId xmlns:a16="http://schemas.microsoft.com/office/drawing/2014/main" id="{AB8FB01F-192A-7FC0-593B-EED72617820D}"/>
                </a:ext>
              </a:extLst>
            </p:cNvPr>
            <p:cNvSpPr/>
            <p:nvPr/>
          </p:nvSpPr>
          <p:spPr>
            <a:xfrm>
              <a:off x="8332008" y="7740324"/>
              <a:ext cx="280847" cy="250497"/>
            </a:xfrm>
            <a:custGeom>
              <a:avLst/>
              <a:gdLst/>
              <a:ahLst/>
              <a:cxnLst/>
              <a:rect l="l" t="t" r="r" b="b"/>
              <a:pathLst>
                <a:path w="280847" h="250497">
                  <a:moveTo>
                    <a:pt x="62458" y="10523"/>
                  </a:moveTo>
                  <a:lnTo>
                    <a:pt x="52199" y="3289"/>
                  </a:lnTo>
                  <a:lnTo>
                    <a:pt x="40536" y="0"/>
                  </a:lnTo>
                  <a:lnTo>
                    <a:pt x="28521" y="649"/>
                  </a:lnTo>
                  <a:lnTo>
                    <a:pt x="17202" y="5234"/>
                  </a:lnTo>
                  <a:lnTo>
                    <a:pt x="10515" y="10523"/>
                  </a:lnTo>
                  <a:lnTo>
                    <a:pt x="3293" y="20776"/>
                  </a:lnTo>
                  <a:lnTo>
                    <a:pt x="0" y="32435"/>
                  </a:lnTo>
                  <a:lnTo>
                    <a:pt x="18" y="32773"/>
                  </a:lnTo>
                  <a:lnTo>
                    <a:pt x="84709" y="32773"/>
                  </a:lnTo>
                  <a:lnTo>
                    <a:pt x="62458" y="10523"/>
                  </a:lnTo>
                  <a:close/>
                </a:path>
              </a:pathLst>
            </a:custGeom>
            <a:solidFill>
              <a:srgbClr val="ECB133"/>
            </a:solidFill>
          </p:spPr>
          <p:txBody>
            <a:bodyPr wrap="square" lIns="0" tIns="0" rIns="0" bIns="0" rtlCol="0">
              <a:noAutofit/>
            </a:bodyPr>
            <a:lstStyle/>
            <a:p>
              <a:endParaRPr/>
            </a:p>
          </p:txBody>
        </p:sp>
        <p:sp>
          <p:nvSpPr>
            <p:cNvPr id="48" name="object 36">
              <a:extLst>
                <a:ext uri="{FF2B5EF4-FFF2-40B4-BE49-F238E27FC236}">
                  <a16:creationId xmlns:a16="http://schemas.microsoft.com/office/drawing/2014/main" id="{2A2ACF0A-BDFC-A298-D437-3FE62D54B852}"/>
                </a:ext>
              </a:extLst>
            </p:cNvPr>
            <p:cNvSpPr/>
            <p:nvPr/>
          </p:nvSpPr>
          <p:spPr>
            <a:xfrm>
              <a:off x="8803208" y="7584520"/>
              <a:ext cx="250281" cy="280899"/>
            </a:xfrm>
            <a:custGeom>
              <a:avLst/>
              <a:gdLst/>
              <a:ahLst/>
              <a:cxnLst/>
              <a:rect l="l" t="t" r="r" b="b"/>
              <a:pathLst>
                <a:path w="250281" h="280899">
                  <a:moveTo>
                    <a:pt x="157391" y="144819"/>
                  </a:moveTo>
                  <a:lnTo>
                    <a:pt x="239763" y="62485"/>
                  </a:lnTo>
                  <a:lnTo>
                    <a:pt x="245045" y="55809"/>
                  </a:lnTo>
                  <a:lnTo>
                    <a:pt x="249635" y="44488"/>
                  </a:lnTo>
                  <a:lnTo>
                    <a:pt x="250281" y="32473"/>
                  </a:lnTo>
                  <a:lnTo>
                    <a:pt x="246982" y="20816"/>
                  </a:lnTo>
                  <a:lnTo>
                    <a:pt x="239737" y="10567"/>
                  </a:lnTo>
                  <a:lnTo>
                    <a:pt x="233072" y="5268"/>
                  </a:lnTo>
                  <a:lnTo>
                    <a:pt x="221763" y="658"/>
                  </a:lnTo>
                  <a:lnTo>
                    <a:pt x="209758" y="0"/>
                  </a:lnTo>
                  <a:lnTo>
                    <a:pt x="198103" y="3291"/>
                  </a:lnTo>
                  <a:lnTo>
                    <a:pt x="187845" y="10529"/>
                  </a:lnTo>
                  <a:lnTo>
                    <a:pt x="105498" y="92876"/>
                  </a:lnTo>
                  <a:lnTo>
                    <a:pt x="32016" y="166333"/>
                  </a:lnTo>
                  <a:lnTo>
                    <a:pt x="30366" y="168071"/>
                  </a:lnTo>
                  <a:lnTo>
                    <a:pt x="21706" y="178280"/>
                  </a:lnTo>
                  <a:lnTo>
                    <a:pt x="14916" y="188578"/>
                  </a:lnTo>
                  <a:lnTo>
                    <a:pt x="113639" y="188578"/>
                  </a:lnTo>
                  <a:lnTo>
                    <a:pt x="157391" y="144819"/>
                  </a:lnTo>
                  <a:close/>
                </a:path>
              </a:pathLst>
            </a:custGeom>
            <a:solidFill>
              <a:srgbClr val="ECB133"/>
            </a:solidFill>
          </p:spPr>
          <p:txBody>
            <a:bodyPr wrap="square" lIns="0" tIns="0" rIns="0" bIns="0" rtlCol="0">
              <a:noAutofit/>
            </a:bodyPr>
            <a:lstStyle/>
            <a:p>
              <a:endParaRPr/>
            </a:p>
          </p:txBody>
        </p:sp>
        <p:sp>
          <p:nvSpPr>
            <p:cNvPr id="49" name="object 37">
              <a:extLst>
                <a:ext uri="{FF2B5EF4-FFF2-40B4-BE49-F238E27FC236}">
                  <a16:creationId xmlns:a16="http://schemas.microsoft.com/office/drawing/2014/main" id="{F5CBA94A-F693-C6EE-89C7-C8FD61A6F6AA}"/>
                </a:ext>
              </a:extLst>
            </p:cNvPr>
            <p:cNvSpPr/>
            <p:nvPr/>
          </p:nvSpPr>
          <p:spPr>
            <a:xfrm>
              <a:off x="8928397" y="7740316"/>
              <a:ext cx="280871" cy="250506"/>
            </a:xfrm>
            <a:custGeom>
              <a:avLst/>
              <a:gdLst/>
              <a:ahLst/>
              <a:cxnLst/>
              <a:rect l="l" t="t" r="r" b="b"/>
              <a:pathLst>
                <a:path w="280871" h="250506">
                  <a:moveTo>
                    <a:pt x="280871" y="32432"/>
                  </a:moveTo>
                  <a:lnTo>
                    <a:pt x="277569" y="20779"/>
                  </a:lnTo>
                  <a:lnTo>
                    <a:pt x="270332" y="10531"/>
                  </a:lnTo>
                  <a:lnTo>
                    <a:pt x="263649" y="5240"/>
                  </a:lnTo>
                  <a:lnTo>
                    <a:pt x="252331" y="648"/>
                  </a:lnTo>
                  <a:lnTo>
                    <a:pt x="240319" y="0"/>
                  </a:lnTo>
                  <a:lnTo>
                    <a:pt x="228660" y="3294"/>
                  </a:lnTo>
                  <a:lnTo>
                    <a:pt x="218401" y="10531"/>
                  </a:lnTo>
                  <a:lnTo>
                    <a:pt x="196151" y="32782"/>
                  </a:lnTo>
                  <a:lnTo>
                    <a:pt x="280853" y="32782"/>
                  </a:lnTo>
                  <a:lnTo>
                    <a:pt x="280871" y="32432"/>
                  </a:lnTo>
                  <a:close/>
                </a:path>
              </a:pathLst>
            </a:custGeom>
            <a:solidFill>
              <a:srgbClr val="ECB133"/>
            </a:solidFill>
          </p:spPr>
          <p:txBody>
            <a:bodyPr wrap="square" lIns="0" tIns="0" rIns="0" bIns="0" rtlCol="0">
              <a:noAutofit/>
            </a:bodyPr>
            <a:lstStyle/>
            <a:p>
              <a:endParaRPr/>
            </a:p>
          </p:txBody>
        </p:sp>
        <p:sp>
          <p:nvSpPr>
            <p:cNvPr id="50" name="object 38">
              <a:extLst>
                <a:ext uri="{FF2B5EF4-FFF2-40B4-BE49-F238E27FC236}">
                  <a16:creationId xmlns:a16="http://schemas.microsoft.com/office/drawing/2014/main" id="{4304ED94-EB7F-F156-A383-A13D12500A01}"/>
                </a:ext>
              </a:extLst>
            </p:cNvPr>
            <p:cNvSpPr/>
            <p:nvPr/>
          </p:nvSpPr>
          <p:spPr>
            <a:xfrm>
              <a:off x="10752447" y="5332296"/>
              <a:ext cx="280857" cy="250493"/>
            </a:xfrm>
            <a:custGeom>
              <a:avLst/>
              <a:gdLst/>
              <a:ahLst/>
              <a:cxnLst/>
              <a:rect l="l" t="t" r="r" b="b"/>
              <a:pathLst>
                <a:path w="280857" h="250493">
                  <a:moveTo>
                    <a:pt x="155557" y="103609"/>
                  </a:moveTo>
                  <a:lnTo>
                    <a:pt x="144815" y="92865"/>
                  </a:lnTo>
                  <a:lnTo>
                    <a:pt x="62468" y="10531"/>
                  </a:lnTo>
                  <a:lnTo>
                    <a:pt x="52213" y="3293"/>
                  </a:lnTo>
                  <a:lnTo>
                    <a:pt x="40555" y="0"/>
                  </a:lnTo>
                  <a:lnTo>
                    <a:pt x="28541" y="646"/>
                  </a:lnTo>
                  <a:lnTo>
                    <a:pt x="17221" y="5228"/>
                  </a:lnTo>
                  <a:lnTo>
                    <a:pt x="10512" y="10531"/>
                  </a:lnTo>
                  <a:lnTo>
                    <a:pt x="3289" y="20782"/>
                  </a:lnTo>
                  <a:lnTo>
                    <a:pt x="0" y="32442"/>
                  </a:lnTo>
                  <a:lnTo>
                    <a:pt x="647" y="44460"/>
                  </a:lnTo>
                  <a:lnTo>
                    <a:pt x="5237" y="55782"/>
                  </a:lnTo>
                  <a:lnTo>
                    <a:pt x="10512" y="62449"/>
                  </a:lnTo>
                  <a:lnTo>
                    <a:pt x="155557" y="207493"/>
                  </a:lnTo>
                  <a:lnTo>
                    <a:pt x="155557" y="103609"/>
                  </a:lnTo>
                  <a:close/>
                </a:path>
              </a:pathLst>
            </a:custGeom>
            <a:solidFill>
              <a:srgbClr val="ECB133"/>
            </a:solidFill>
          </p:spPr>
          <p:txBody>
            <a:bodyPr wrap="square" lIns="0" tIns="0" rIns="0" bIns="0" rtlCol="0">
              <a:noAutofit/>
            </a:bodyPr>
            <a:lstStyle/>
            <a:p>
              <a:endParaRPr/>
            </a:p>
          </p:txBody>
        </p:sp>
        <p:sp>
          <p:nvSpPr>
            <p:cNvPr id="51" name="object 39">
              <a:extLst>
                <a:ext uri="{FF2B5EF4-FFF2-40B4-BE49-F238E27FC236}">
                  <a16:creationId xmlns:a16="http://schemas.microsoft.com/office/drawing/2014/main" id="{7781971D-82DD-80D9-6828-B3DA5B9A0687}"/>
                </a:ext>
              </a:extLst>
            </p:cNvPr>
            <p:cNvSpPr/>
            <p:nvPr/>
          </p:nvSpPr>
          <p:spPr>
            <a:xfrm>
              <a:off x="10752450" y="5647684"/>
              <a:ext cx="280851" cy="250311"/>
            </a:xfrm>
            <a:custGeom>
              <a:avLst/>
              <a:gdLst/>
              <a:ahLst/>
              <a:cxnLst/>
              <a:rect l="l" t="t" r="r" b="b"/>
              <a:pathLst>
                <a:path w="280851" h="250311">
                  <a:moveTo>
                    <a:pt x="44464" y="249663"/>
                  </a:moveTo>
                  <a:lnTo>
                    <a:pt x="55783" y="245075"/>
                  </a:lnTo>
                  <a:lnTo>
                    <a:pt x="62462" y="239788"/>
                  </a:lnTo>
                  <a:lnTo>
                    <a:pt x="144809" y="157441"/>
                  </a:lnTo>
                  <a:lnTo>
                    <a:pt x="155554" y="146696"/>
                  </a:lnTo>
                  <a:lnTo>
                    <a:pt x="155554" y="42824"/>
                  </a:lnTo>
                  <a:lnTo>
                    <a:pt x="92866" y="105524"/>
                  </a:lnTo>
                  <a:lnTo>
                    <a:pt x="10519" y="187858"/>
                  </a:lnTo>
                  <a:lnTo>
                    <a:pt x="3296" y="198120"/>
                  </a:lnTo>
                  <a:lnTo>
                    <a:pt x="0" y="209780"/>
                  </a:lnTo>
                  <a:lnTo>
                    <a:pt x="638" y="221789"/>
                  </a:lnTo>
                  <a:lnTo>
                    <a:pt x="5220" y="233102"/>
                  </a:lnTo>
                  <a:lnTo>
                    <a:pt x="10519" y="239788"/>
                  </a:lnTo>
                  <a:lnTo>
                    <a:pt x="20780" y="247019"/>
                  </a:lnTo>
                  <a:lnTo>
                    <a:pt x="32446" y="250311"/>
                  </a:lnTo>
                  <a:lnTo>
                    <a:pt x="44464" y="249663"/>
                  </a:lnTo>
                  <a:close/>
                </a:path>
              </a:pathLst>
            </a:custGeom>
            <a:solidFill>
              <a:srgbClr val="ECB133"/>
            </a:solidFill>
          </p:spPr>
          <p:txBody>
            <a:bodyPr wrap="square" lIns="0" tIns="0" rIns="0" bIns="0" rtlCol="0">
              <a:noAutofit/>
            </a:bodyPr>
            <a:lstStyle/>
            <a:p>
              <a:endParaRPr/>
            </a:p>
          </p:txBody>
        </p:sp>
        <p:sp>
          <p:nvSpPr>
            <p:cNvPr id="52" name="object 40">
              <a:extLst>
                <a:ext uri="{FF2B5EF4-FFF2-40B4-BE49-F238E27FC236}">
                  <a16:creationId xmlns:a16="http://schemas.microsoft.com/office/drawing/2014/main" id="{ED70A47F-2F00-67AC-7472-AECD4345F0CA}"/>
                </a:ext>
              </a:extLst>
            </p:cNvPr>
            <p:cNvSpPr/>
            <p:nvPr/>
          </p:nvSpPr>
          <p:spPr>
            <a:xfrm>
              <a:off x="10752441" y="4531609"/>
              <a:ext cx="280857" cy="250496"/>
            </a:xfrm>
            <a:custGeom>
              <a:avLst/>
              <a:gdLst/>
              <a:ahLst/>
              <a:cxnLst/>
              <a:rect l="l" t="t" r="r" b="b"/>
              <a:pathLst>
                <a:path w="280857" h="250496">
                  <a:moveTo>
                    <a:pt x="155562" y="103617"/>
                  </a:moveTo>
                  <a:lnTo>
                    <a:pt x="144814" y="92869"/>
                  </a:lnTo>
                  <a:lnTo>
                    <a:pt x="62468" y="10522"/>
                  </a:lnTo>
                  <a:lnTo>
                    <a:pt x="52205" y="3290"/>
                  </a:lnTo>
                  <a:lnTo>
                    <a:pt x="40544" y="0"/>
                  </a:lnTo>
                  <a:lnTo>
                    <a:pt x="28530" y="647"/>
                  </a:lnTo>
                  <a:lnTo>
                    <a:pt x="17211" y="5229"/>
                  </a:lnTo>
                  <a:lnTo>
                    <a:pt x="10512" y="10522"/>
                  </a:lnTo>
                  <a:lnTo>
                    <a:pt x="3290" y="20778"/>
                  </a:lnTo>
                  <a:lnTo>
                    <a:pt x="0" y="32439"/>
                  </a:lnTo>
                  <a:lnTo>
                    <a:pt x="645" y="44456"/>
                  </a:lnTo>
                  <a:lnTo>
                    <a:pt x="5232" y="55778"/>
                  </a:lnTo>
                  <a:lnTo>
                    <a:pt x="10512" y="62453"/>
                  </a:lnTo>
                  <a:lnTo>
                    <a:pt x="155562" y="207503"/>
                  </a:lnTo>
                  <a:lnTo>
                    <a:pt x="155562" y="103617"/>
                  </a:lnTo>
                  <a:close/>
                </a:path>
              </a:pathLst>
            </a:custGeom>
            <a:solidFill>
              <a:srgbClr val="ECB133"/>
            </a:solidFill>
          </p:spPr>
          <p:txBody>
            <a:bodyPr wrap="square" lIns="0" tIns="0" rIns="0" bIns="0" rtlCol="0">
              <a:noAutofit/>
            </a:bodyPr>
            <a:lstStyle/>
            <a:p>
              <a:endParaRPr/>
            </a:p>
          </p:txBody>
        </p:sp>
        <p:sp>
          <p:nvSpPr>
            <p:cNvPr id="53" name="object 41">
              <a:extLst>
                <a:ext uri="{FF2B5EF4-FFF2-40B4-BE49-F238E27FC236}">
                  <a16:creationId xmlns:a16="http://schemas.microsoft.com/office/drawing/2014/main" id="{7FCF2526-8ACA-B752-855D-BCC1C7B1FC08}"/>
                </a:ext>
              </a:extLst>
            </p:cNvPr>
            <p:cNvSpPr/>
            <p:nvPr/>
          </p:nvSpPr>
          <p:spPr>
            <a:xfrm>
              <a:off x="10752440" y="4846995"/>
              <a:ext cx="280860" cy="250311"/>
            </a:xfrm>
            <a:custGeom>
              <a:avLst/>
              <a:gdLst/>
              <a:ahLst/>
              <a:cxnLst/>
              <a:rect l="l" t="t" r="r" b="b"/>
              <a:pathLst>
                <a:path w="280860" h="250311">
                  <a:moveTo>
                    <a:pt x="44464" y="249663"/>
                  </a:moveTo>
                  <a:lnTo>
                    <a:pt x="55781" y="245075"/>
                  </a:lnTo>
                  <a:lnTo>
                    <a:pt x="62458" y="239788"/>
                  </a:lnTo>
                  <a:lnTo>
                    <a:pt x="144805" y="157441"/>
                  </a:lnTo>
                  <a:lnTo>
                    <a:pt x="155563" y="146683"/>
                  </a:lnTo>
                  <a:lnTo>
                    <a:pt x="155563" y="42812"/>
                  </a:lnTo>
                  <a:lnTo>
                    <a:pt x="92862" y="105524"/>
                  </a:lnTo>
                  <a:lnTo>
                    <a:pt x="10515" y="187858"/>
                  </a:lnTo>
                  <a:lnTo>
                    <a:pt x="3293" y="198123"/>
                  </a:lnTo>
                  <a:lnTo>
                    <a:pt x="0" y="209785"/>
                  </a:lnTo>
                  <a:lnTo>
                    <a:pt x="641" y="221796"/>
                  </a:lnTo>
                  <a:lnTo>
                    <a:pt x="5226" y="233110"/>
                  </a:lnTo>
                  <a:lnTo>
                    <a:pt x="10515" y="239788"/>
                  </a:lnTo>
                  <a:lnTo>
                    <a:pt x="20782" y="247019"/>
                  </a:lnTo>
                  <a:lnTo>
                    <a:pt x="32448" y="250311"/>
                  </a:lnTo>
                  <a:lnTo>
                    <a:pt x="44464" y="249663"/>
                  </a:lnTo>
                  <a:close/>
                </a:path>
              </a:pathLst>
            </a:custGeom>
            <a:solidFill>
              <a:srgbClr val="ECB133"/>
            </a:solidFill>
          </p:spPr>
          <p:txBody>
            <a:bodyPr wrap="square" lIns="0" tIns="0" rIns="0" bIns="0" rtlCol="0">
              <a:noAutofit/>
            </a:bodyPr>
            <a:lstStyle/>
            <a:p>
              <a:endParaRPr/>
            </a:p>
          </p:txBody>
        </p:sp>
        <p:sp>
          <p:nvSpPr>
            <p:cNvPr id="54" name="object 42">
              <a:extLst>
                <a:ext uri="{FF2B5EF4-FFF2-40B4-BE49-F238E27FC236}">
                  <a16:creationId xmlns:a16="http://schemas.microsoft.com/office/drawing/2014/main" id="{1A07D1E9-F3AE-D14B-EAD9-CFAB6DA6BE7D}"/>
                </a:ext>
              </a:extLst>
            </p:cNvPr>
            <p:cNvSpPr/>
            <p:nvPr/>
          </p:nvSpPr>
          <p:spPr>
            <a:xfrm>
              <a:off x="9294168" y="6791871"/>
              <a:ext cx="250309" cy="280876"/>
            </a:xfrm>
            <a:custGeom>
              <a:avLst/>
              <a:gdLst/>
              <a:ahLst/>
              <a:cxnLst/>
              <a:rect l="l" t="t" r="r" b="b"/>
              <a:pathLst>
                <a:path w="250309" h="280876">
                  <a:moveTo>
                    <a:pt x="250309" y="250332"/>
                  </a:moveTo>
                  <a:lnTo>
                    <a:pt x="250280" y="237697"/>
                  </a:lnTo>
                  <a:lnTo>
                    <a:pt x="248812" y="225135"/>
                  </a:lnTo>
                  <a:lnTo>
                    <a:pt x="245905" y="212778"/>
                  </a:lnTo>
                  <a:lnTo>
                    <a:pt x="241559" y="200759"/>
                  </a:lnTo>
                  <a:lnTo>
                    <a:pt x="235774" y="189212"/>
                  </a:lnTo>
                  <a:lnTo>
                    <a:pt x="228549" y="178269"/>
                  </a:lnTo>
                  <a:lnTo>
                    <a:pt x="219884" y="168064"/>
                  </a:lnTo>
                  <a:lnTo>
                    <a:pt x="144785" y="92890"/>
                  </a:lnTo>
                  <a:lnTo>
                    <a:pt x="62450" y="10544"/>
                  </a:lnTo>
                  <a:lnTo>
                    <a:pt x="52195" y="3298"/>
                  </a:lnTo>
                  <a:lnTo>
                    <a:pt x="40535" y="0"/>
                  </a:lnTo>
                  <a:lnTo>
                    <a:pt x="28523" y="648"/>
                  </a:lnTo>
                  <a:lnTo>
                    <a:pt x="17207" y="5241"/>
                  </a:lnTo>
                  <a:lnTo>
                    <a:pt x="10546" y="10518"/>
                  </a:lnTo>
                  <a:lnTo>
                    <a:pt x="3302" y="20790"/>
                  </a:lnTo>
                  <a:lnTo>
                    <a:pt x="0" y="32451"/>
                  </a:lnTo>
                  <a:lnTo>
                    <a:pt x="638" y="44458"/>
                  </a:lnTo>
                  <a:lnTo>
                    <a:pt x="5219" y="55767"/>
                  </a:lnTo>
                  <a:lnTo>
                    <a:pt x="10520" y="62461"/>
                  </a:lnTo>
                  <a:lnTo>
                    <a:pt x="92880" y="144808"/>
                  </a:lnTo>
                  <a:lnTo>
                    <a:pt x="166311" y="218252"/>
                  </a:lnTo>
                  <a:lnTo>
                    <a:pt x="218216" y="270144"/>
                  </a:lnTo>
                  <a:lnTo>
                    <a:pt x="229097" y="277661"/>
                  </a:lnTo>
                  <a:lnTo>
                    <a:pt x="241471" y="280780"/>
                  </a:lnTo>
                  <a:lnTo>
                    <a:pt x="244213" y="280876"/>
                  </a:lnTo>
                  <a:lnTo>
                    <a:pt x="247771" y="268604"/>
                  </a:lnTo>
                  <a:lnTo>
                    <a:pt x="249850" y="256059"/>
                  </a:lnTo>
                  <a:lnTo>
                    <a:pt x="250309" y="250332"/>
                  </a:lnTo>
                  <a:close/>
                </a:path>
              </a:pathLst>
            </a:custGeom>
            <a:solidFill>
              <a:srgbClr val="ECB133"/>
            </a:solidFill>
          </p:spPr>
          <p:txBody>
            <a:bodyPr wrap="square" lIns="0" tIns="0" rIns="0" bIns="0" rtlCol="0">
              <a:noAutofit/>
            </a:bodyPr>
            <a:lstStyle/>
            <a:p>
              <a:endParaRPr/>
            </a:p>
          </p:txBody>
        </p:sp>
        <p:sp>
          <p:nvSpPr>
            <p:cNvPr id="55" name="object 43">
              <a:extLst>
                <a:ext uri="{FF2B5EF4-FFF2-40B4-BE49-F238E27FC236}">
                  <a16:creationId xmlns:a16="http://schemas.microsoft.com/office/drawing/2014/main" id="{71BE2BA4-EA11-0D7F-BBE9-F339A0EFB9EC}"/>
                </a:ext>
              </a:extLst>
            </p:cNvPr>
            <p:cNvSpPr/>
            <p:nvPr/>
          </p:nvSpPr>
          <p:spPr>
            <a:xfrm>
              <a:off x="9138383" y="6947668"/>
              <a:ext cx="280892" cy="250505"/>
            </a:xfrm>
            <a:custGeom>
              <a:avLst/>
              <a:gdLst/>
              <a:ahLst/>
              <a:cxnLst/>
              <a:rect l="l" t="t" r="r" b="b"/>
              <a:pathLst>
                <a:path w="280892" h="250505">
                  <a:moveTo>
                    <a:pt x="280892" y="244238"/>
                  </a:moveTo>
                  <a:lnTo>
                    <a:pt x="278731" y="231696"/>
                  </a:lnTo>
                  <a:lnTo>
                    <a:pt x="272186" y="220389"/>
                  </a:lnTo>
                  <a:lnTo>
                    <a:pt x="270160" y="218190"/>
                  </a:lnTo>
                  <a:lnTo>
                    <a:pt x="219094" y="167136"/>
                  </a:lnTo>
                  <a:lnTo>
                    <a:pt x="217405" y="165460"/>
                  </a:lnTo>
                  <a:lnTo>
                    <a:pt x="144824" y="92892"/>
                  </a:lnTo>
                  <a:lnTo>
                    <a:pt x="62452" y="10520"/>
                  </a:lnTo>
                  <a:lnTo>
                    <a:pt x="52185" y="3289"/>
                  </a:lnTo>
                  <a:lnTo>
                    <a:pt x="40528" y="0"/>
                  </a:lnTo>
                  <a:lnTo>
                    <a:pt x="28521" y="652"/>
                  </a:lnTo>
                  <a:lnTo>
                    <a:pt x="17207" y="5249"/>
                  </a:lnTo>
                  <a:lnTo>
                    <a:pt x="10522" y="10545"/>
                  </a:lnTo>
                  <a:lnTo>
                    <a:pt x="3292" y="20808"/>
                  </a:lnTo>
                  <a:lnTo>
                    <a:pt x="0" y="32470"/>
                  </a:lnTo>
                  <a:lnTo>
                    <a:pt x="648" y="44482"/>
                  </a:lnTo>
                  <a:lnTo>
                    <a:pt x="5241" y="55793"/>
                  </a:lnTo>
                  <a:lnTo>
                    <a:pt x="166325" y="218254"/>
                  </a:lnTo>
                  <a:lnTo>
                    <a:pt x="176062" y="226920"/>
                  </a:lnTo>
                  <a:lnTo>
                    <a:pt x="186520" y="234234"/>
                  </a:lnTo>
                  <a:lnTo>
                    <a:pt x="197577" y="240194"/>
                  </a:lnTo>
                  <a:lnTo>
                    <a:pt x="209111" y="244802"/>
                  </a:lnTo>
                  <a:lnTo>
                    <a:pt x="220999" y="248056"/>
                  </a:lnTo>
                  <a:lnTo>
                    <a:pt x="233120" y="249957"/>
                  </a:lnTo>
                  <a:lnTo>
                    <a:pt x="245350" y="250505"/>
                  </a:lnTo>
                  <a:lnTo>
                    <a:pt x="257567" y="249700"/>
                  </a:lnTo>
                  <a:lnTo>
                    <a:pt x="269650" y="247542"/>
                  </a:lnTo>
                  <a:lnTo>
                    <a:pt x="280892" y="244238"/>
                  </a:lnTo>
                  <a:close/>
                </a:path>
              </a:pathLst>
            </a:custGeom>
            <a:solidFill>
              <a:srgbClr val="ECB133"/>
            </a:solidFill>
          </p:spPr>
          <p:txBody>
            <a:bodyPr wrap="square" lIns="0" tIns="0" rIns="0" bIns="0" rtlCol="0">
              <a:noAutofit/>
            </a:bodyPr>
            <a:lstStyle/>
            <a:p>
              <a:endParaRPr/>
            </a:p>
          </p:txBody>
        </p:sp>
        <p:sp>
          <p:nvSpPr>
            <p:cNvPr id="56" name="object 44">
              <a:extLst>
                <a:ext uri="{FF2B5EF4-FFF2-40B4-BE49-F238E27FC236}">
                  <a16:creationId xmlns:a16="http://schemas.microsoft.com/office/drawing/2014/main" id="{7A53FD4D-4878-A57E-D4C6-C731C3956A99}"/>
                </a:ext>
              </a:extLst>
            </p:cNvPr>
            <p:cNvSpPr/>
            <p:nvPr/>
          </p:nvSpPr>
          <p:spPr>
            <a:xfrm>
              <a:off x="9372025" y="7025514"/>
              <a:ext cx="124898" cy="124917"/>
            </a:xfrm>
            <a:custGeom>
              <a:avLst/>
              <a:gdLst/>
              <a:ahLst/>
              <a:cxnLst/>
              <a:rect l="l" t="t" r="r" b="b"/>
              <a:pathLst>
                <a:path w="124898" h="124917">
                  <a:moveTo>
                    <a:pt x="62437" y="114377"/>
                  </a:moveTo>
                  <a:lnTo>
                    <a:pt x="72698" y="121619"/>
                  </a:lnTo>
                  <a:lnTo>
                    <a:pt x="84355" y="124917"/>
                  </a:lnTo>
                  <a:lnTo>
                    <a:pt x="96362" y="124270"/>
                  </a:lnTo>
                  <a:lnTo>
                    <a:pt x="107676" y="119678"/>
                  </a:lnTo>
                  <a:lnTo>
                    <a:pt x="114367" y="114377"/>
                  </a:lnTo>
                  <a:lnTo>
                    <a:pt x="121603" y="104107"/>
                  </a:lnTo>
                  <a:lnTo>
                    <a:pt x="124898" y="92444"/>
                  </a:lnTo>
                  <a:lnTo>
                    <a:pt x="124252" y="80433"/>
                  </a:lnTo>
                  <a:lnTo>
                    <a:pt x="119664" y="69119"/>
                  </a:lnTo>
                  <a:lnTo>
                    <a:pt x="114367" y="62434"/>
                  </a:lnTo>
                  <a:lnTo>
                    <a:pt x="62500" y="10554"/>
                  </a:lnTo>
                  <a:lnTo>
                    <a:pt x="52206" y="3293"/>
                  </a:lnTo>
                  <a:lnTo>
                    <a:pt x="40550" y="0"/>
                  </a:lnTo>
                  <a:lnTo>
                    <a:pt x="28540" y="651"/>
                  </a:lnTo>
                  <a:lnTo>
                    <a:pt x="17223" y="5248"/>
                  </a:lnTo>
                  <a:lnTo>
                    <a:pt x="10532" y="10554"/>
                  </a:lnTo>
                  <a:lnTo>
                    <a:pt x="3293" y="20817"/>
                  </a:lnTo>
                  <a:lnTo>
                    <a:pt x="0" y="32483"/>
                  </a:lnTo>
                  <a:lnTo>
                    <a:pt x="650" y="44498"/>
                  </a:lnTo>
                  <a:lnTo>
                    <a:pt x="5245" y="55810"/>
                  </a:lnTo>
                  <a:lnTo>
                    <a:pt x="10532" y="62472"/>
                  </a:lnTo>
                  <a:lnTo>
                    <a:pt x="62437" y="114377"/>
                  </a:lnTo>
                  <a:close/>
                </a:path>
              </a:pathLst>
            </a:custGeom>
            <a:solidFill>
              <a:srgbClr val="ECB133"/>
            </a:solidFill>
          </p:spPr>
          <p:txBody>
            <a:bodyPr wrap="square" lIns="0" tIns="0" rIns="0" bIns="0" rtlCol="0">
              <a:noAutofit/>
            </a:bodyPr>
            <a:lstStyle/>
            <a:p>
              <a:endParaRPr/>
            </a:p>
          </p:txBody>
        </p:sp>
        <p:sp>
          <p:nvSpPr>
            <p:cNvPr id="57" name="object 45">
              <a:extLst>
                <a:ext uri="{FF2B5EF4-FFF2-40B4-BE49-F238E27FC236}">
                  <a16:creationId xmlns:a16="http://schemas.microsoft.com/office/drawing/2014/main" id="{270ACE57-0BC0-5CF3-304B-70C078FB5062}"/>
                </a:ext>
              </a:extLst>
            </p:cNvPr>
            <p:cNvSpPr/>
            <p:nvPr/>
          </p:nvSpPr>
          <p:spPr>
            <a:xfrm>
              <a:off x="9734757" y="7263053"/>
              <a:ext cx="280916" cy="250321"/>
            </a:xfrm>
            <a:custGeom>
              <a:avLst/>
              <a:gdLst/>
              <a:ahLst/>
              <a:cxnLst/>
              <a:rect l="l" t="t" r="r" b="b"/>
              <a:pathLst>
                <a:path w="280916" h="250321">
                  <a:moveTo>
                    <a:pt x="30594" y="0"/>
                  </a:moveTo>
                  <a:lnTo>
                    <a:pt x="24817" y="465"/>
                  </a:lnTo>
                  <a:lnTo>
                    <a:pt x="12284" y="2552"/>
                  </a:lnTo>
                  <a:lnTo>
                    <a:pt x="0" y="6096"/>
                  </a:lnTo>
                  <a:lnTo>
                    <a:pt x="103" y="8875"/>
                  </a:lnTo>
                  <a:lnTo>
                    <a:pt x="3255" y="21248"/>
                  </a:lnTo>
                  <a:lnTo>
                    <a:pt x="10807" y="32105"/>
                  </a:lnTo>
                  <a:lnTo>
                    <a:pt x="62661" y="83997"/>
                  </a:lnTo>
                  <a:lnTo>
                    <a:pt x="136093" y="157441"/>
                  </a:lnTo>
                  <a:lnTo>
                    <a:pt x="218452" y="239763"/>
                  </a:lnTo>
                  <a:lnTo>
                    <a:pt x="236460" y="249677"/>
                  </a:lnTo>
                  <a:lnTo>
                    <a:pt x="248467" y="250321"/>
                  </a:lnTo>
                  <a:lnTo>
                    <a:pt x="260123" y="247016"/>
                  </a:lnTo>
                  <a:lnTo>
                    <a:pt x="270382" y="239763"/>
                  </a:lnTo>
                  <a:lnTo>
                    <a:pt x="275659" y="233118"/>
                  </a:lnTo>
                  <a:lnTo>
                    <a:pt x="280261" y="221807"/>
                  </a:lnTo>
                  <a:lnTo>
                    <a:pt x="280916" y="209793"/>
                  </a:lnTo>
                  <a:lnTo>
                    <a:pt x="277623" y="198130"/>
                  </a:lnTo>
                  <a:lnTo>
                    <a:pt x="270382" y="187871"/>
                  </a:lnTo>
                  <a:lnTo>
                    <a:pt x="188036" y="105549"/>
                  </a:lnTo>
                  <a:lnTo>
                    <a:pt x="114566" y="32092"/>
                  </a:lnTo>
                  <a:lnTo>
                    <a:pt x="102662" y="21772"/>
                  </a:lnTo>
                  <a:lnTo>
                    <a:pt x="91713" y="14543"/>
                  </a:lnTo>
                  <a:lnTo>
                    <a:pt x="80161" y="8758"/>
                  </a:lnTo>
                  <a:lnTo>
                    <a:pt x="68140" y="4413"/>
                  </a:lnTo>
                  <a:lnTo>
                    <a:pt x="55782" y="1506"/>
                  </a:lnTo>
                  <a:lnTo>
                    <a:pt x="43222" y="36"/>
                  </a:lnTo>
                  <a:lnTo>
                    <a:pt x="30594" y="0"/>
                  </a:lnTo>
                  <a:close/>
                </a:path>
              </a:pathLst>
            </a:custGeom>
            <a:solidFill>
              <a:srgbClr val="ECB133"/>
            </a:solidFill>
          </p:spPr>
          <p:txBody>
            <a:bodyPr wrap="square" lIns="0" tIns="0" rIns="0" bIns="0" rtlCol="0">
              <a:noAutofit/>
            </a:bodyPr>
            <a:lstStyle/>
            <a:p>
              <a:endParaRPr/>
            </a:p>
          </p:txBody>
        </p:sp>
        <p:sp>
          <p:nvSpPr>
            <p:cNvPr id="58" name="object 46">
              <a:extLst>
                <a:ext uri="{FF2B5EF4-FFF2-40B4-BE49-F238E27FC236}">
                  <a16:creationId xmlns:a16="http://schemas.microsoft.com/office/drawing/2014/main" id="{2FC2AD7E-CC46-57AA-C93F-1B09DB4B9086}"/>
                </a:ext>
              </a:extLst>
            </p:cNvPr>
            <p:cNvSpPr/>
            <p:nvPr/>
          </p:nvSpPr>
          <p:spPr>
            <a:xfrm>
              <a:off x="9609382" y="7388273"/>
              <a:ext cx="250504" cy="280893"/>
            </a:xfrm>
            <a:custGeom>
              <a:avLst/>
              <a:gdLst/>
              <a:ahLst/>
              <a:cxnLst/>
              <a:rect l="l" t="t" r="r" b="b"/>
              <a:pathLst>
                <a:path w="250504" h="280893">
                  <a:moveTo>
                    <a:pt x="6246" y="0"/>
                  </a:moveTo>
                  <a:lnTo>
                    <a:pt x="2959" y="11222"/>
                  </a:lnTo>
                  <a:lnTo>
                    <a:pt x="804" y="23312"/>
                  </a:lnTo>
                  <a:lnTo>
                    <a:pt x="0" y="35533"/>
                  </a:lnTo>
                  <a:lnTo>
                    <a:pt x="547" y="47765"/>
                  </a:lnTo>
                  <a:lnTo>
                    <a:pt x="2447" y="59884"/>
                  </a:lnTo>
                  <a:lnTo>
                    <a:pt x="5701" y="71771"/>
                  </a:lnTo>
                  <a:lnTo>
                    <a:pt x="10307" y="83302"/>
                  </a:lnTo>
                  <a:lnTo>
                    <a:pt x="16268" y="94358"/>
                  </a:lnTo>
                  <a:lnTo>
                    <a:pt x="23584" y="104815"/>
                  </a:lnTo>
                  <a:lnTo>
                    <a:pt x="32256" y="114554"/>
                  </a:lnTo>
                  <a:lnTo>
                    <a:pt x="188034" y="270370"/>
                  </a:lnTo>
                  <a:lnTo>
                    <a:pt x="206040" y="280245"/>
                  </a:lnTo>
                  <a:lnTo>
                    <a:pt x="218051" y="280893"/>
                  </a:lnTo>
                  <a:lnTo>
                    <a:pt x="229716" y="277602"/>
                  </a:lnTo>
                  <a:lnTo>
                    <a:pt x="239990" y="270370"/>
                  </a:lnTo>
                  <a:lnTo>
                    <a:pt x="245266" y="263692"/>
                  </a:lnTo>
                  <a:lnTo>
                    <a:pt x="249854" y="252368"/>
                  </a:lnTo>
                  <a:lnTo>
                    <a:pt x="250504" y="240351"/>
                  </a:lnTo>
                  <a:lnTo>
                    <a:pt x="247216" y="228688"/>
                  </a:lnTo>
                  <a:lnTo>
                    <a:pt x="239990" y="218427"/>
                  </a:lnTo>
                  <a:lnTo>
                    <a:pt x="157630" y="136067"/>
                  </a:lnTo>
                  <a:lnTo>
                    <a:pt x="85037" y="63487"/>
                  </a:lnTo>
                  <a:lnTo>
                    <a:pt x="83335" y="61798"/>
                  </a:lnTo>
                  <a:lnTo>
                    <a:pt x="32281" y="10769"/>
                  </a:lnTo>
                  <a:lnTo>
                    <a:pt x="30085" y="8735"/>
                  </a:lnTo>
                  <a:lnTo>
                    <a:pt x="18781" y="2165"/>
                  </a:lnTo>
                  <a:lnTo>
                    <a:pt x="6246" y="0"/>
                  </a:lnTo>
                  <a:close/>
                </a:path>
              </a:pathLst>
            </a:custGeom>
            <a:solidFill>
              <a:srgbClr val="ECB133"/>
            </a:solidFill>
          </p:spPr>
          <p:txBody>
            <a:bodyPr wrap="square" lIns="0" tIns="0" rIns="0" bIns="0" rtlCol="0">
              <a:noAutofit/>
            </a:bodyPr>
            <a:lstStyle/>
            <a:p>
              <a:endParaRPr/>
            </a:p>
          </p:txBody>
        </p:sp>
        <p:sp>
          <p:nvSpPr>
            <p:cNvPr id="59" name="object 47">
              <a:extLst>
                <a:ext uri="{FF2B5EF4-FFF2-40B4-BE49-F238E27FC236}">
                  <a16:creationId xmlns:a16="http://schemas.microsoft.com/office/drawing/2014/main" id="{36623C9A-CDFD-2ACB-4CF8-6D1BE443C1C5}"/>
                </a:ext>
              </a:extLst>
            </p:cNvPr>
            <p:cNvSpPr/>
            <p:nvPr/>
          </p:nvSpPr>
          <p:spPr>
            <a:xfrm>
              <a:off x="9657115" y="7310614"/>
              <a:ext cx="124914" cy="124882"/>
            </a:xfrm>
            <a:custGeom>
              <a:avLst/>
              <a:gdLst/>
              <a:ahLst/>
              <a:cxnLst/>
              <a:rect l="l" t="t" r="r" b="b"/>
              <a:pathLst>
                <a:path w="124914" h="124882">
                  <a:moveTo>
                    <a:pt x="10541" y="62459"/>
                  </a:moveTo>
                  <a:lnTo>
                    <a:pt x="62421" y="114351"/>
                  </a:lnTo>
                  <a:lnTo>
                    <a:pt x="69144" y="119660"/>
                  </a:lnTo>
                  <a:lnTo>
                    <a:pt x="80459" y="124238"/>
                  </a:lnTo>
                  <a:lnTo>
                    <a:pt x="92462" y="124882"/>
                  </a:lnTo>
                  <a:lnTo>
                    <a:pt x="104118" y="121588"/>
                  </a:lnTo>
                  <a:lnTo>
                    <a:pt x="114389" y="114351"/>
                  </a:lnTo>
                  <a:lnTo>
                    <a:pt x="119656" y="107714"/>
                  </a:lnTo>
                  <a:lnTo>
                    <a:pt x="124258" y="96400"/>
                  </a:lnTo>
                  <a:lnTo>
                    <a:pt x="124914" y="84381"/>
                  </a:lnTo>
                  <a:lnTo>
                    <a:pt x="121624" y="72716"/>
                  </a:lnTo>
                  <a:lnTo>
                    <a:pt x="114389" y="62459"/>
                  </a:lnTo>
                  <a:lnTo>
                    <a:pt x="62484" y="10541"/>
                  </a:lnTo>
                  <a:lnTo>
                    <a:pt x="55785" y="5210"/>
                  </a:lnTo>
                  <a:lnTo>
                    <a:pt x="44464" y="635"/>
                  </a:lnTo>
                  <a:lnTo>
                    <a:pt x="32453" y="0"/>
                  </a:lnTo>
                  <a:lnTo>
                    <a:pt x="20797" y="3303"/>
                  </a:lnTo>
                  <a:lnTo>
                    <a:pt x="10541" y="10541"/>
                  </a:lnTo>
                  <a:lnTo>
                    <a:pt x="5242" y="17226"/>
                  </a:lnTo>
                  <a:lnTo>
                    <a:pt x="650" y="28538"/>
                  </a:lnTo>
                  <a:lnTo>
                    <a:pt x="0" y="40549"/>
                  </a:lnTo>
                  <a:lnTo>
                    <a:pt x="3295" y="52207"/>
                  </a:lnTo>
                  <a:lnTo>
                    <a:pt x="10541" y="62459"/>
                  </a:lnTo>
                  <a:close/>
                </a:path>
              </a:pathLst>
            </a:custGeom>
            <a:solidFill>
              <a:srgbClr val="ECB133"/>
            </a:solidFill>
          </p:spPr>
          <p:txBody>
            <a:bodyPr wrap="square" lIns="0" tIns="0" rIns="0" bIns="0" rtlCol="0">
              <a:noAutofit/>
            </a:bodyPr>
            <a:lstStyle/>
            <a:p>
              <a:endParaRPr/>
            </a:p>
          </p:txBody>
        </p:sp>
        <p:sp>
          <p:nvSpPr>
            <p:cNvPr id="60" name="object 48">
              <a:extLst>
                <a:ext uri="{FF2B5EF4-FFF2-40B4-BE49-F238E27FC236}">
                  <a16:creationId xmlns:a16="http://schemas.microsoft.com/office/drawing/2014/main" id="{C2032F4F-41B8-564A-EB00-820EE9D4F8CB}"/>
                </a:ext>
              </a:extLst>
            </p:cNvPr>
            <p:cNvSpPr/>
            <p:nvPr/>
          </p:nvSpPr>
          <p:spPr>
            <a:xfrm>
              <a:off x="9609571" y="6791873"/>
              <a:ext cx="250300" cy="280874"/>
            </a:xfrm>
            <a:custGeom>
              <a:avLst/>
              <a:gdLst/>
              <a:ahLst/>
              <a:cxnLst/>
              <a:rect l="l" t="t" r="r" b="b"/>
              <a:pathLst>
                <a:path w="250300" h="280874">
                  <a:moveTo>
                    <a:pt x="0" y="250330"/>
                  </a:moveTo>
                  <a:lnTo>
                    <a:pt x="456" y="256046"/>
                  </a:lnTo>
                  <a:lnTo>
                    <a:pt x="2541" y="268595"/>
                  </a:lnTo>
                  <a:lnTo>
                    <a:pt x="6057" y="280874"/>
                  </a:lnTo>
                  <a:lnTo>
                    <a:pt x="8855" y="280775"/>
                  </a:lnTo>
                  <a:lnTo>
                    <a:pt x="21225" y="277647"/>
                  </a:lnTo>
                  <a:lnTo>
                    <a:pt x="32092" y="270117"/>
                  </a:lnTo>
                  <a:lnTo>
                    <a:pt x="83947" y="218250"/>
                  </a:lnTo>
                  <a:lnTo>
                    <a:pt x="157429" y="144793"/>
                  </a:lnTo>
                  <a:lnTo>
                    <a:pt x="239750" y="62459"/>
                  </a:lnTo>
                  <a:lnTo>
                    <a:pt x="245057" y="55764"/>
                  </a:lnTo>
                  <a:lnTo>
                    <a:pt x="249653" y="44452"/>
                  </a:lnTo>
                  <a:lnTo>
                    <a:pt x="250300" y="32450"/>
                  </a:lnTo>
                  <a:lnTo>
                    <a:pt x="246999" y="20800"/>
                  </a:lnTo>
                  <a:lnTo>
                    <a:pt x="239750" y="10542"/>
                  </a:lnTo>
                  <a:lnTo>
                    <a:pt x="233092" y="5255"/>
                  </a:lnTo>
                  <a:lnTo>
                    <a:pt x="221781" y="652"/>
                  </a:lnTo>
                  <a:lnTo>
                    <a:pt x="209772" y="0"/>
                  </a:lnTo>
                  <a:lnTo>
                    <a:pt x="198113" y="3296"/>
                  </a:lnTo>
                  <a:lnTo>
                    <a:pt x="187858" y="10542"/>
                  </a:lnTo>
                  <a:lnTo>
                    <a:pt x="105524" y="92888"/>
                  </a:lnTo>
                  <a:lnTo>
                    <a:pt x="32067" y="166332"/>
                  </a:lnTo>
                  <a:lnTo>
                    <a:pt x="30424" y="168062"/>
                  </a:lnTo>
                  <a:lnTo>
                    <a:pt x="21755" y="178267"/>
                  </a:lnTo>
                  <a:lnTo>
                    <a:pt x="14529" y="189210"/>
                  </a:lnTo>
                  <a:lnTo>
                    <a:pt x="8744" y="200757"/>
                  </a:lnTo>
                  <a:lnTo>
                    <a:pt x="4399" y="212776"/>
                  </a:lnTo>
                  <a:lnTo>
                    <a:pt x="1494" y="225133"/>
                  </a:lnTo>
                  <a:lnTo>
                    <a:pt x="28" y="237695"/>
                  </a:lnTo>
                  <a:lnTo>
                    <a:pt x="0" y="250330"/>
                  </a:lnTo>
                  <a:close/>
                </a:path>
              </a:pathLst>
            </a:custGeom>
            <a:solidFill>
              <a:srgbClr val="ECB133"/>
            </a:solidFill>
          </p:spPr>
          <p:txBody>
            <a:bodyPr wrap="square" lIns="0" tIns="0" rIns="0" bIns="0" rtlCol="0">
              <a:noAutofit/>
            </a:bodyPr>
            <a:lstStyle/>
            <a:p>
              <a:endParaRPr/>
            </a:p>
          </p:txBody>
        </p:sp>
        <p:sp>
          <p:nvSpPr>
            <p:cNvPr id="61" name="object 49">
              <a:extLst>
                <a:ext uri="{FF2B5EF4-FFF2-40B4-BE49-F238E27FC236}">
                  <a16:creationId xmlns:a16="http://schemas.microsoft.com/office/drawing/2014/main" id="{47F1E871-A000-D2C3-5A53-110F0248B36C}"/>
                </a:ext>
              </a:extLst>
            </p:cNvPr>
            <p:cNvSpPr/>
            <p:nvPr/>
          </p:nvSpPr>
          <p:spPr>
            <a:xfrm>
              <a:off x="9734773" y="6947673"/>
              <a:ext cx="280887" cy="250500"/>
            </a:xfrm>
            <a:custGeom>
              <a:avLst/>
              <a:gdLst/>
              <a:ahLst/>
              <a:cxnLst/>
              <a:rect l="l" t="t" r="r" b="b"/>
              <a:pathLst>
                <a:path w="280887" h="250500">
                  <a:moveTo>
                    <a:pt x="0" y="244233"/>
                  </a:moveTo>
                  <a:lnTo>
                    <a:pt x="11270" y="247541"/>
                  </a:lnTo>
                  <a:lnTo>
                    <a:pt x="23355" y="249697"/>
                  </a:lnTo>
                  <a:lnTo>
                    <a:pt x="35572" y="250500"/>
                  </a:lnTo>
                  <a:lnTo>
                    <a:pt x="47799" y="249950"/>
                  </a:lnTo>
                  <a:lnTo>
                    <a:pt x="59916" y="248048"/>
                  </a:lnTo>
                  <a:lnTo>
                    <a:pt x="71800" y="244793"/>
                  </a:lnTo>
                  <a:lnTo>
                    <a:pt x="83330" y="240186"/>
                  </a:lnTo>
                  <a:lnTo>
                    <a:pt x="94387" y="234226"/>
                  </a:lnTo>
                  <a:lnTo>
                    <a:pt x="104848" y="226914"/>
                  </a:lnTo>
                  <a:lnTo>
                    <a:pt x="114592" y="218249"/>
                  </a:lnTo>
                  <a:lnTo>
                    <a:pt x="270370" y="62445"/>
                  </a:lnTo>
                  <a:lnTo>
                    <a:pt x="280241" y="44476"/>
                  </a:lnTo>
                  <a:lnTo>
                    <a:pt x="280887" y="32465"/>
                  </a:lnTo>
                  <a:lnTo>
                    <a:pt x="277594" y="20802"/>
                  </a:lnTo>
                  <a:lnTo>
                    <a:pt x="270370" y="10540"/>
                  </a:lnTo>
                  <a:lnTo>
                    <a:pt x="263678" y="5238"/>
                  </a:lnTo>
                  <a:lnTo>
                    <a:pt x="252359" y="646"/>
                  </a:lnTo>
                  <a:lnTo>
                    <a:pt x="240347" y="0"/>
                  </a:lnTo>
                  <a:lnTo>
                    <a:pt x="228691" y="3297"/>
                  </a:lnTo>
                  <a:lnTo>
                    <a:pt x="218440" y="10540"/>
                  </a:lnTo>
                  <a:lnTo>
                    <a:pt x="136067" y="92887"/>
                  </a:lnTo>
                  <a:lnTo>
                    <a:pt x="63474" y="165455"/>
                  </a:lnTo>
                  <a:lnTo>
                    <a:pt x="61798" y="167131"/>
                  </a:lnTo>
                  <a:lnTo>
                    <a:pt x="10769" y="218210"/>
                  </a:lnTo>
                  <a:lnTo>
                    <a:pt x="8751" y="220389"/>
                  </a:lnTo>
                  <a:lnTo>
                    <a:pt x="2180" y="231685"/>
                  </a:lnTo>
                  <a:lnTo>
                    <a:pt x="0" y="244233"/>
                  </a:lnTo>
                  <a:close/>
                </a:path>
              </a:pathLst>
            </a:custGeom>
            <a:solidFill>
              <a:srgbClr val="ECB133"/>
            </a:solidFill>
          </p:spPr>
          <p:txBody>
            <a:bodyPr wrap="square" lIns="0" tIns="0" rIns="0" bIns="0" rtlCol="0">
              <a:noAutofit/>
            </a:bodyPr>
            <a:lstStyle/>
            <a:p>
              <a:endParaRPr/>
            </a:p>
          </p:txBody>
        </p:sp>
        <p:sp>
          <p:nvSpPr>
            <p:cNvPr id="62" name="object 50">
              <a:extLst>
                <a:ext uri="{FF2B5EF4-FFF2-40B4-BE49-F238E27FC236}">
                  <a16:creationId xmlns:a16="http://schemas.microsoft.com/office/drawing/2014/main" id="{E1DC3506-C7C4-B2ED-5598-EBD7B2EBFBDA}"/>
                </a:ext>
              </a:extLst>
            </p:cNvPr>
            <p:cNvSpPr/>
            <p:nvPr/>
          </p:nvSpPr>
          <p:spPr>
            <a:xfrm>
              <a:off x="9657111" y="7025520"/>
              <a:ext cx="124881" cy="124910"/>
            </a:xfrm>
            <a:custGeom>
              <a:avLst/>
              <a:gdLst/>
              <a:ahLst/>
              <a:cxnLst/>
              <a:rect l="l" t="t" r="r" b="b"/>
              <a:pathLst>
                <a:path w="124881" h="124910">
                  <a:moveTo>
                    <a:pt x="62493" y="114370"/>
                  </a:moveTo>
                  <a:lnTo>
                    <a:pt x="114334" y="62465"/>
                  </a:lnTo>
                  <a:lnTo>
                    <a:pt x="119628" y="55779"/>
                  </a:lnTo>
                  <a:lnTo>
                    <a:pt x="124225" y="44462"/>
                  </a:lnTo>
                  <a:lnTo>
                    <a:pt x="124881" y="32456"/>
                  </a:lnTo>
                  <a:lnTo>
                    <a:pt x="121594" y="20803"/>
                  </a:lnTo>
                  <a:lnTo>
                    <a:pt x="114360" y="10548"/>
                  </a:lnTo>
                  <a:lnTo>
                    <a:pt x="107654" y="5232"/>
                  </a:lnTo>
                  <a:lnTo>
                    <a:pt x="96344" y="644"/>
                  </a:lnTo>
                  <a:lnTo>
                    <a:pt x="84339" y="0"/>
                  </a:lnTo>
                  <a:lnTo>
                    <a:pt x="72679" y="3293"/>
                  </a:lnTo>
                  <a:lnTo>
                    <a:pt x="62404" y="10522"/>
                  </a:lnTo>
                  <a:lnTo>
                    <a:pt x="10550" y="62427"/>
                  </a:lnTo>
                  <a:lnTo>
                    <a:pt x="5248" y="69132"/>
                  </a:lnTo>
                  <a:lnTo>
                    <a:pt x="649" y="80437"/>
                  </a:lnTo>
                  <a:lnTo>
                    <a:pt x="0" y="92448"/>
                  </a:lnTo>
                  <a:lnTo>
                    <a:pt x="3300" y="104110"/>
                  </a:lnTo>
                  <a:lnTo>
                    <a:pt x="10550" y="114370"/>
                  </a:lnTo>
                  <a:lnTo>
                    <a:pt x="17244" y="119677"/>
                  </a:lnTo>
                  <a:lnTo>
                    <a:pt x="28553" y="124265"/>
                  </a:lnTo>
                  <a:lnTo>
                    <a:pt x="40560" y="124910"/>
                  </a:lnTo>
                  <a:lnTo>
                    <a:pt x="52221" y="121612"/>
                  </a:lnTo>
                  <a:lnTo>
                    <a:pt x="62493" y="114370"/>
                  </a:lnTo>
                  <a:close/>
                </a:path>
              </a:pathLst>
            </a:custGeom>
            <a:solidFill>
              <a:srgbClr val="ECB133"/>
            </a:solidFill>
          </p:spPr>
          <p:txBody>
            <a:bodyPr wrap="square" lIns="0" tIns="0" rIns="0" bIns="0" rtlCol="0">
              <a:noAutofit/>
            </a:bodyPr>
            <a:lstStyle/>
            <a:p>
              <a:endParaRPr/>
            </a:p>
          </p:txBody>
        </p:sp>
        <p:sp>
          <p:nvSpPr>
            <p:cNvPr id="63" name="object 51">
              <a:extLst>
                <a:ext uri="{FF2B5EF4-FFF2-40B4-BE49-F238E27FC236}">
                  <a16:creationId xmlns:a16="http://schemas.microsoft.com/office/drawing/2014/main" id="{B2FF42BB-F855-6C31-D7C2-E482EAF10FB9}"/>
                </a:ext>
              </a:extLst>
            </p:cNvPr>
            <p:cNvSpPr/>
            <p:nvPr/>
          </p:nvSpPr>
          <p:spPr>
            <a:xfrm>
              <a:off x="9138384" y="7263077"/>
              <a:ext cx="280888" cy="250296"/>
            </a:xfrm>
            <a:custGeom>
              <a:avLst/>
              <a:gdLst/>
              <a:ahLst/>
              <a:cxnLst/>
              <a:rect l="l" t="t" r="r" b="b"/>
              <a:pathLst>
                <a:path w="280888" h="250296">
                  <a:moveTo>
                    <a:pt x="250320" y="0"/>
                  </a:moveTo>
                  <a:lnTo>
                    <a:pt x="237694" y="26"/>
                  </a:lnTo>
                  <a:lnTo>
                    <a:pt x="225135" y="1489"/>
                  </a:lnTo>
                  <a:lnTo>
                    <a:pt x="212777" y="4388"/>
                  </a:lnTo>
                  <a:lnTo>
                    <a:pt x="200754" y="8727"/>
                  </a:lnTo>
                  <a:lnTo>
                    <a:pt x="189201" y="14507"/>
                  </a:lnTo>
                  <a:lnTo>
                    <a:pt x="178251" y="21729"/>
                  </a:lnTo>
                  <a:lnTo>
                    <a:pt x="168040" y="30397"/>
                  </a:lnTo>
                  <a:lnTo>
                    <a:pt x="92878" y="105524"/>
                  </a:lnTo>
                  <a:lnTo>
                    <a:pt x="10531" y="187845"/>
                  </a:lnTo>
                  <a:lnTo>
                    <a:pt x="3295" y="198102"/>
                  </a:lnTo>
                  <a:lnTo>
                    <a:pt x="0" y="209763"/>
                  </a:lnTo>
                  <a:lnTo>
                    <a:pt x="648" y="221774"/>
                  </a:lnTo>
                  <a:lnTo>
                    <a:pt x="5245" y="233083"/>
                  </a:lnTo>
                  <a:lnTo>
                    <a:pt x="10531" y="239737"/>
                  </a:lnTo>
                  <a:lnTo>
                    <a:pt x="20780" y="246991"/>
                  </a:lnTo>
                  <a:lnTo>
                    <a:pt x="32425" y="250296"/>
                  </a:lnTo>
                  <a:lnTo>
                    <a:pt x="44427" y="249652"/>
                  </a:lnTo>
                  <a:lnTo>
                    <a:pt x="55744" y="245059"/>
                  </a:lnTo>
                  <a:lnTo>
                    <a:pt x="62461" y="239737"/>
                  </a:lnTo>
                  <a:lnTo>
                    <a:pt x="144795" y="157429"/>
                  </a:lnTo>
                  <a:lnTo>
                    <a:pt x="218227" y="83972"/>
                  </a:lnTo>
                  <a:lnTo>
                    <a:pt x="270157" y="32080"/>
                  </a:lnTo>
                  <a:lnTo>
                    <a:pt x="277669" y="21189"/>
                  </a:lnTo>
                  <a:lnTo>
                    <a:pt x="280788" y="8810"/>
                  </a:lnTo>
                  <a:lnTo>
                    <a:pt x="280888" y="6083"/>
                  </a:lnTo>
                  <a:lnTo>
                    <a:pt x="268596" y="2529"/>
                  </a:lnTo>
                  <a:lnTo>
                    <a:pt x="256059" y="451"/>
                  </a:lnTo>
                  <a:lnTo>
                    <a:pt x="250320" y="0"/>
                  </a:lnTo>
                  <a:close/>
                </a:path>
              </a:pathLst>
            </a:custGeom>
            <a:solidFill>
              <a:srgbClr val="ECB133"/>
            </a:solidFill>
          </p:spPr>
          <p:txBody>
            <a:bodyPr wrap="square" lIns="0" tIns="0" rIns="0" bIns="0" rtlCol="0">
              <a:noAutofit/>
            </a:bodyPr>
            <a:lstStyle/>
            <a:p>
              <a:endParaRPr/>
            </a:p>
          </p:txBody>
        </p:sp>
        <p:sp>
          <p:nvSpPr>
            <p:cNvPr id="64" name="object 52">
              <a:extLst>
                <a:ext uri="{FF2B5EF4-FFF2-40B4-BE49-F238E27FC236}">
                  <a16:creationId xmlns:a16="http://schemas.microsoft.com/office/drawing/2014/main" id="{1F2783A8-693B-6CE0-E356-7761CCD9402D}"/>
                </a:ext>
              </a:extLst>
            </p:cNvPr>
            <p:cNvSpPr/>
            <p:nvPr/>
          </p:nvSpPr>
          <p:spPr>
            <a:xfrm>
              <a:off x="9294171" y="7388273"/>
              <a:ext cx="250488" cy="280892"/>
            </a:xfrm>
            <a:custGeom>
              <a:avLst/>
              <a:gdLst/>
              <a:ahLst/>
              <a:cxnLst/>
              <a:rect l="l" t="t" r="r" b="b"/>
              <a:pathLst>
                <a:path w="250488" h="280892">
                  <a:moveTo>
                    <a:pt x="244229" y="0"/>
                  </a:moveTo>
                  <a:lnTo>
                    <a:pt x="231697" y="2173"/>
                  </a:lnTo>
                  <a:lnTo>
                    <a:pt x="220386" y="8740"/>
                  </a:lnTo>
                  <a:lnTo>
                    <a:pt x="167140" y="61798"/>
                  </a:lnTo>
                  <a:lnTo>
                    <a:pt x="92883" y="136067"/>
                  </a:lnTo>
                  <a:lnTo>
                    <a:pt x="10511" y="218427"/>
                  </a:lnTo>
                  <a:lnTo>
                    <a:pt x="3286" y="228686"/>
                  </a:lnTo>
                  <a:lnTo>
                    <a:pt x="0" y="240346"/>
                  </a:lnTo>
                  <a:lnTo>
                    <a:pt x="652" y="252361"/>
                  </a:lnTo>
                  <a:lnTo>
                    <a:pt x="5245" y="263683"/>
                  </a:lnTo>
                  <a:lnTo>
                    <a:pt x="10536" y="270370"/>
                  </a:lnTo>
                  <a:lnTo>
                    <a:pt x="20798" y="277599"/>
                  </a:lnTo>
                  <a:lnTo>
                    <a:pt x="32461" y="280892"/>
                  </a:lnTo>
                  <a:lnTo>
                    <a:pt x="44472" y="280244"/>
                  </a:lnTo>
                  <a:lnTo>
                    <a:pt x="55784" y="275650"/>
                  </a:lnTo>
                  <a:lnTo>
                    <a:pt x="218245" y="114579"/>
                  </a:lnTo>
                  <a:lnTo>
                    <a:pt x="226908" y="104837"/>
                  </a:lnTo>
                  <a:lnTo>
                    <a:pt x="234218" y="94377"/>
                  </a:lnTo>
                  <a:lnTo>
                    <a:pt x="240177" y="83320"/>
                  </a:lnTo>
                  <a:lnTo>
                    <a:pt x="244783" y="71789"/>
                  </a:lnTo>
                  <a:lnTo>
                    <a:pt x="248037" y="59904"/>
                  </a:lnTo>
                  <a:lnTo>
                    <a:pt x="249938" y="47786"/>
                  </a:lnTo>
                  <a:lnTo>
                    <a:pt x="250488" y="35557"/>
                  </a:lnTo>
                  <a:lnTo>
                    <a:pt x="249685" y="23338"/>
                  </a:lnTo>
                  <a:lnTo>
                    <a:pt x="247529" y="11251"/>
                  </a:lnTo>
                  <a:lnTo>
                    <a:pt x="244229" y="0"/>
                  </a:lnTo>
                  <a:close/>
                </a:path>
              </a:pathLst>
            </a:custGeom>
            <a:solidFill>
              <a:srgbClr val="ECB133"/>
            </a:solidFill>
          </p:spPr>
          <p:txBody>
            <a:bodyPr wrap="square" lIns="0" tIns="0" rIns="0" bIns="0" rtlCol="0">
              <a:noAutofit/>
            </a:bodyPr>
            <a:lstStyle/>
            <a:p>
              <a:endParaRPr/>
            </a:p>
          </p:txBody>
        </p:sp>
        <p:sp>
          <p:nvSpPr>
            <p:cNvPr id="65" name="object 53">
              <a:extLst>
                <a:ext uri="{FF2B5EF4-FFF2-40B4-BE49-F238E27FC236}">
                  <a16:creationId xmlns:a16="http://schemas.microsoft.com/office/drawing/2014/main" id="{359E4783-2887-C230-5B1F-8C1CC1EDA45A}"/>
                </a:ext>
              </a:extLst>
            </p:cNvPr>
            <p:cNvSpPr/>
            <p:nvPr/>
          </p:nvSpPr>
          <p:spPr>
            <a:xfrm>
              <a:off x="9372019" y="7310602"/>
              <a:ext cx="124896" cy="124895"/>
            </a:xfrm>
            <a:custGeom>
              <a:avLst/>
              <a:gdLst/>
              <a:ahLst/>
              <a:cxnLst/>
              <a:rect l="l" t="t" r="r" b="b"/>
              <a:pathLst>
                <a:path w="124896" h="124895">
                  <a:moveTo>
                    <a:pt x="3289" y="72728"/>
                  </a:moveTo>
                  <a:lnTo>
                    <a:pt x="0" y="84394"/>
                  </a:lnTo>
                  <a:lnTo>
                    <a:pt x="656" y="96412"/>
                  </a:lnTo>
                  <a:lnTo>
                    <a:pt x="5257" y="107726"/>
                  </a:lnTo>
                  <a:lnTo>
                    <a:pt x="10524" y="114363"/>
                  </a:lnTo>
                  <a:lnTo>
                    <a:pt x="20784" y="121601"/>
                  </a:lnTo>
                  <a:lnTo>
                    <a:pt x="32443" y="124895"/>
                  </a:lnTo>
                  <a:lnTo>
                    <a:pt x="44454" y="124249"/>
                  </a:lnTo>
                  <a:lnTo>
                    <a:pt x="55772" y="119667"/>
                  </a:lnTo>
                  <a:lnTo>
                    <a:pt x="62442" y="114363"/>
                  </a:lnTo>
                  <a:lnTo>
                    <a:pt x="114346" y="62471"/>
                  </a:lnTo>
                  <a:lnTo>
                    <a:pt x="121596" y="52219"/>
                  </a:lnTo>
                  <a:lnTo>
                    <a:pt x="124896" y="40562"/>
                  </a:lnTo>
                  <a:lnTo>
                    <a:pt x="124249" y="28550"/>
                  </a:lnTo>
                  <a:lnTo>
                    <a:pt x="119654" y="17238"/>
                  </a:lnTo>
                  <a:lnTo>
                    <a:pt x="114346" y="10554"/>
                  </a:lnTo>
                  <a:lnTo>
                    <a:pt x="104098" y="3302"/>
                  </a:lnTo>
                  <a:lnTo>
                    <a:pt x="92443" y="0"/>
                  </a:lnTo>
                  <a:lnTo>
                    <a:pt x="80431" y="645"/>
                  </a:lnTo>
                  <a:lnTo>
                    <a:pt x="69113" y="5236"/>
                  </a:lnTo>
                  <a:lnTo>
                    <a:pt x="62429" y="10554"/>
                  </a:lnTo>
                  <a:lnTo>
                    <a:pt x="10537" y="62420"/>
                  </a:lnTo>
                  <a:lnTo>
                    <a:pt x="3289" y="72728"/>
                  </a:lnTo>
                  <a:close/>
                </a:path>
              </a:pathLst>
            </a:custGeom>
            <a:solidFill>
              <a:srgbClr val="ECB133"/>
            </a:solidFill>
          </p:spPr>
          <p:txBody>
            <a:bodyPr wrap="square" lIns="0" tIns="0" rIns="0" bIns="0" rtlCol="0">
              <a:noAutofit/>
            </a:bodyPr>
            <a:lstStyle/>
            <a:p>
              <a:endParaRPr/>
            </a:p>
          </p:txBody>
        </p:sp>
        <p:sp>
          <p:nvSpPr>
            <p:cNvPr id="66" name="object 54">
              <a:extLst>
                <a:ext uri="{FF2B5EF4-FFF2-40B4-BE49-F238E27FC236}">
                  <a16:creationId xmlns:a16="http://schemas.microsoft.com/office/drawing/2014/main" id="{78343BED-7827-09B2-D8CA-C604EEA48A79}"/>
                </a:ext>
              </a:extLst>
            </p:cNvPr>
            <p:cNvSpPr/>
            <p:nvPr/>
          </p:nvSpPr>
          <p:spPr>
            <a:xfrm>
              <a:off x="9540267" y="7193742"/>
              <a:ext cx="73540" cy="73540"/>
            </a:xfrm>
            <a:custGeom>
              <a:avLst/>
              <a:gdLst/>
              <a:ahLst/>
              <a:cxnLst/>
              <a:rect l="l" t="t" r="r" b="b"/>
              <a:pathLst>
                <a:path w="73540" h="73540">
                  <a:moveTo>
                    <a:pt x="10584" y="62922"/>
                  </a:moveTo>
                  <a:lnTo>
                    <a:pt x="17686" y="68484"/>
                  </a:lnTo>
                  <a:lnTo>
                    <a:pt x="29036" y="72968"/>
                  </a:lnTo>
                  <a:lnTo>
                    <a:pt x="41042" y="73540"/>
                  </a:lnTo>
                  <a:lnTo>
                    <a:pt x="52676" y="70194"/>
                  </a:lnTo>
                  <a:lnTo>
                    <a:pt x="62908" y="62922"/>
                  </a:lnTo>
                  <a:lnTo>
                    <a:pt x="68457" y="55868"/>
                  </a:lnTo>
                  <a:lnTo>
                    <a:pt x="72958" y="44523"/>
                  </a:lnTo>
                  <a:lnTo>
                    <a:pt x="73540" y="32508"/>
                  </a:lnTo>
                  <a:lnTo>
                    <a:pt x="70206" y="20859"/>
                  </a:lnTo>
                  <a:lnTo>
                    <a:pt x="62959" y="10611"/>
                  </a:lnTo>
                  <a:lnTo>
                    <a:pt x="55858" y="5048"/>
                  </a:lnTo>
                  <a:lnTo>
                    <a:pt x="44507" y="566"/>
                  </a:lnTo>
                  <a:lnTo>
                    <a:pt x="32496" y="0"/>
                  </a:lnTo>
                  <a:lnTo>
                    <a:pt x="20854" y="3348"/>
                  </a:lnTo>
                  <a:lnTo>
                    <a:pt x="10609" y="10611"/>
                  </a:lnTo>
                  <a:lnTo>
                    <a:pt x="5075" y="17656"/>
                  </a:lnTo>
                  <a:lnTo>
                    <a:pt x="579" y="29003"/>
                  </a:lnTo>
                  <a:lnTo>
                    <a:pt x="0" y="41020"/>
                  </a:lnTo>
                  <a:lnTo>
                    <a:pt x="3335" y="52672"/>
                  </a:lnTo>
                  <a:lnTo>
                    <a:pt x="10584" y="62922"/>
                  </a:lnTo>
                  <a:close/>
                </a:path>
              </a:pathLst>
            </a:custGeom>
            <a:solidFill>
              <a:srgbClr val="ECB133"/>
            </a:solidFill>
          </p:spPr>
          <p:txBody>
            <a:bodyPr wrap="square" lIns="0" tIns="0" rIns="0" bIns="0" rtlCol="0">
              <a:noAutofit/>
            </a:bodyPr>
            <a:lstStyle/>
            <a:p>
              <a:endParaRPr/>
            </a:p>
          </p:txBody>
        </p:sp>
        <p:sp>
          <p:nvSpPr>
            <p:cNvPr id="67" name="object 55">
              <a:extLst>
                <a:ext uri="{FF2B5EF4-FFF2-40B4-BE49-F238E27FC236}">
                  <a16:creationId xmlns:a16="http://schemas.microsoft.com/office/drawing/2014/main" id="{6516CE20-61D6-0138-D945-211B94B6967A}"/>
                </a:ext>
              </a:extLst>
            </p:cNvPr>
            <p:cNvSpPr/>
            <p:nvPr/>
          </p:nvSpPr>
          <p:spPr>
            <a:xfrm>
              <a:off x="10106518" y="6792146"/>
              <a:ext cx="250312" cy="280868"/>
            </a:xfrm>
            <a:custGeom>
              <a:avLst/>
              <a:gdLst/>
              <a:ahLst/>
              <a:cxnLst/>
              <a:rect l="l" t="t" r="r" b="b"/>
              <a:pathLst>
                <a:path w="250312" h="280868">
                  <a:moveTo>
                    <a:pt x="250312" y="250312"/>
                  </a:moveTo>
                  <a:lnTo>
                    <a:pt x="250292" y="237688"/>
                  </a:lnTo>
                  <a:lnTo>
                    <a:pt x="248831" y="225130"/>
                  </a:lnTo>
                  <a:lnTo>
                    <a:pt x="245929" y="212773"/>
                  </a:lnTo>
                  <a:lnTo>
                    <a:pt x="241585" y="200752"/>
                  </a:lnTo>
                  <a:lnTo>
                    <a:pt x="235801" y="189201"/>
                  </a:lnTo>
                  <a:lnTo>
                    <a:pt x="228576" y="178257"/>
                  </a:lnTo>
                  <a:lnTo>
                    <a:pt x="219911" y="168053"/>
                  </a:lnTo>
                  <a:lnTo>
                    <a:pt x="144813" y="92870"/>
                  </a:lnTo>
                  <a:lnTo>
                    <a:pt x="62467" y="10548"/>
                  </a:lnTo>
                  <a:lnTo>
                    <a:pt x="52225" y="3301"/>
                  </a:lnTo>
                  <a:lnTo>
                    <a:pt x="40573" y="0"/>
                  </a:lnTo>
                  <a:lnTo>
                    <a:pt x="28561" y="643"/>
                  </a:lnTo>
                  <a:lnTo>
                    <a:pt x="17238" y="5232"/>
                  </a:lnTo>
                  <a:lnTo>
                    <a:pt x="10524" y="10548"/>
                  </a:lnTo>
                  <a:lnTo>
                    <a:pt x="3289" y="20809"/>
                  </a:lnTo>
                  <a:lnTo>
                    <a:pt x="0" y="32477"/>
                  </a:lnTo>
                  <a:lnTo>
                    <a:pt x="654" y="44495"/>
                  </a:lnTo>
                  <a:lnTo>
                    <a:pt x="5252" y="55808"/>
                  </a:lnTo>
                  <a:lnTo>
                    <a:pt x="10524" y="62453"/>
                  </a:lnTo>
                  <a:lnTo>
                    <a:pt x="92870" y="144775"/>
                  </a:lnTo>
                  <a:lnTo>
                    <a:pt x="166289" y="218231"/>
                  </a:lnTo>
                  <a:lnTo>
                    <a:pt x="218219" y="270136"/>
                  </a:lnTo>
                  <a:lnTo>
                    <a:pt x="229099" y="277639"/>
                  </a:lnTo>
                  <a:lnTo>
                    <a:pt x="241469" y="280770"/>
                  </a:lnTo>
                  <a:lnTo>
                    <a:pt x="244242" y="280868"/>
                  </a:lnTo>
                  <a:lnTo>
                    <a:pt x="247768" y="268593"/>
                  </a:lnTo>
                  <a:lnTo>
                    <a:pt x="249851" y="256049"/>
                  </a:lnTo>
                  <a:lnTo>
                    <a:pt x="250312" y="250312"/>
                  </a:lnTo>
                  <a:close/>
                </a:path>
              </a:pathLst>
            </a:custGeom>
            <a:solidFill>
              <a:srgbClr val="ECB133"/>
            </a:solidFill>
          </p:spPr>
          <p:txBody>
            <a:bodyPr wrap="square" lIns="0" tIns="0" rIns="0" bIns="0" rtlCol="0">
              <a:noAutofit/>
            </a:bodyPr>
            <a:lstStyle/>
            <a:p>
              <a:endParaRPr/>
            </a:p>
          </p:txBody>
        </p:sp>
        <p:sp>
          <p:nvSpPr>
            <p:cNvPr id="68" name="object 56">
              <a:extLst>
                <a:ext uri="{FF2B5EF4-FFF2-40B4-BE49-F238E27FC236}">
                  <a16:creationId xmlns:a16="http://schemas.microsoft.com/office/drawing/2014/main" id="{ED19CFF7-8D6D-953E-CEB4-008B3E8E45F4}"/>
                </a:ext>
              </a:extLst>
            </p:cNvPr>
            <p:cNvSpPr/>
            <p:nvPr/>
          </p:nvSpPr>
          <p:spPr>
            <a:xfrm>
              <a:off x="9950750" y="6947928"/>
              <a:ext cx="280854" cy="250493"/>
            </a:xfrm>
            <a:custGeom>
              <a:avLst/>
              <a:gdLst/>
              <a:ahLst/>
              <a:cxnLst/>
              <a:rect l="l" t="t" r="r" b="b"/>
              <a:pathLst>
                <a:path w="280854" h="250493">
                  <a:moveTo>
                    <a:pt x="280854" y="244232"/>
                  </a:moveTo>
                  <a:lnTo>
                    <a:pt x="278713" y="231709"/>
                  </a:lnTo>
                  <a:lnTo>
                    <a:pt x="272160" y="220401"/>
                  </a:lnTo>
                  <a:lnTo>
                    <a:pt x="270122" y="218197"/>
                  </a:lnTo>
                  <a:lnTo>
                    <a:pt x="219081" y="167130"/>
                  </a:lnTo>
                  <a:lnTo>
                    <a:pt x="217392" y="165492"/>
                  </a:lnTo>
                  <a:lnTo>
                    <a:pt x="144811" y="92861"/>
                  </a:lnTo>
                  <a:lnTo>
                    <a:pt x="62439" y="10539"/>
                  </a:lnTo>
                  <a:lnTo>
                    <a:pt x="52176" y="3299"/>
                  </a:lnTo>
                  <a:lnTo>
                    <a:pt x="40519" y="0"/>
                  </a:lnTo>
                  <a:lnTo>
                    <a:pt x="28514" y="644"/>
                  </a:lnTo>
                  <a:lnTo>
                    <a:pt x="17208" y="5238"/>
                  </a:lnTo>
                  <a:lnTo>
                    <a:pt x="10534" y="10539"/>
                  </a:lnTo>
                  <a:lnTo>
                    <a:pt x="3295" y="20793"/>
                  </a:lnTo>
                  <a:lnTo>
                    <a:pt x="0" y="32458"/>
                  </a:lnTo>
                  <a:lnTo>
                    <a:pt x="647" y="44479"/>
                  </a:lnTo>
                  <a:lnTo>
                    <a:pt x="5237" y="55798"/>
                  </a:lnTo>
                  <a:lnTo>
                    <a:pt x="166287" y="218235"/>
                  </a:lnTo>
                  <a:lnTo>
                    <a:pt x="176031" y="226905"/>
                  </a:lnTo>
                  <a:lnTo>
                    <a:pt x="186494" y="234221"/>
                  </a:lnTo>
                  <a:lnTo>
                    <a:pt x="197554" y="240182"/>
                  </a:lnTo>
                  <a:lnTo>
                    <a:pt x="209090" y="244790"/>
                  </a:lnTo>
                  <a:lnTo>
                    <a:pt x="220978" y="248044"/>
                  </a:lnTo>
                  <a:lnTo>
                    <a:pt x="233098" y="249945"/>
                  </a:lnTo>
                  <a:lnTo>
                    <a:pt x="245326" y="250493"/>
                  </a:lnTo>
                  <a:lnTo>
                    <a:pt x="257541" y="249688"/>
                  </a:lnTo>
                  <a:lnTo>
                    <a:pt x="269620" y="247531"/>
                  </a:lnTo>
                  <a:lnTo>
                    <a:pt x="280854" y="244232"/>
                  </a:lnTo>
                  <a:close/>
                </a:path>
              </a:pathLst>
            </a:custGeom>
            <a:solidFill>
              <a:srgbClr val="ECB133"/>
            </a:solidFill>
          </p:spPr>
          <p:txBody>
            <a:bodyPr wrap="square" lIns="0" tIns="0" rIns="0" bIns="0" rtlCol="0">
              <a:noAutofit/>
            </a:bodyPr>
            <a:lstStyle/>
            <a:p>
              <a:endParaRPr/>
            </a:p>
          </p:txBody>
        </p:sp>
        <p:sp>
          <p:nvSpPr>
            <p:cNvPr id="69" name="object 57">
              <a:extLst>
                <a:ext uri="{FF2B5EF4-FFF2-40B4-BE49-F238E27FC236}">
                  <a16:creationId xmlns:a16="http://schemas.microsoft.com/office/drawing/2014/main" id="{C95DD095-FFE6-6AD4-0C49-247E73B7089D}"/>
                </a:ext>
              </a:extLst>
            </p:cNvPr>
            <p:cNvSpPr/>
            <p:nvPr/>
          </p:nvSpPr>
          <p:spPr>
            <a:xfrm>
              <a:off x="10184393" y="7025793"/>
              <a:ext cx="124885" cy="124872"/>
            </a:xfrm>
            <a:custGeom>
              <a:avLst/>
              <a:gdLst/>
              <a:ahLst/>
              <a:cxnLst/>
              <a:rect l="l" t="t" r="r" b="b"/>
              <a:pathLst>
                <a:path w="124885" h="124872">
                  <a:moveTo>
                    <a:pt x="62447" y="114339"/>
                  </a:moveTo>
                  <a:lnTo>
                    <a:pt x="72703" y="121578"/>
                  </a:lnTo>
                  <a:lnTo>
                    <a:pt x="84362" y="124872"/>
                  </a:lnTo>
                  <a:lnTo>
                    <a:pt x="96375" y="124219"/>
                  </a:lnTo>
                  <a:lnTo>
                    <a:pt x="107690" y="119621"/>
                  </a:lnTo>
                  <a:lnTo>
                    <a:pt x="114352" y="114339"/>
                  </a:lnTo>
                  <a:lnTo>
                    <a:pt x="121593" y="104071"/>
                  </a:lnTo>
                  <a:lnTo>
                    <a:pt x="124885" y="92410"/>
                  </a:lnTo>
                  <a:lnTo>
                    <a:pt x="124231" y="80402"/>
                  </a:lnTo>
                  <a:lnTo>
                    <a:pt x="119629" y="69095"/>
                  </a:lnTo>
                  <a:lnTo>
                    <a:pt x="114352" y="62447"/>
                  </a:lnTo>
                  <a:lnTo>
                    <a:pt x="62485" y="10555"/>
                  </a:lnTo>
                  <a:lnTo>
                    <a:pt x="52207" y="3292"/>
                  </a:lnTo>
                  <a:lnTo>
                    <a:pt x="40549" y="0"/>
                  </a:lnTo>
                  <a:lnTo>
                    <a:pt x="28537" y="653"/>
                  </a:lnTo>
                  <a:lnTo>
                    <a:pt x="17222" y="5253"/>
                  </a:lnTo>
                  <a:lnTo>
                    <a:pt x="10542" y="10555"/>
                  </a:lnTo>
                  <a:lnTo>
                    <a:pt x="3294" y="20804"/>
                  </a:lnTo>
                  <a:lnTo>
                    <a:pt x="0" y="32462"/>
                  </a:lnTo>
                  <a:lnTo>
                    <a:pt x="654" y="44473"/>
                  </a:lnTo>
                  <a:lnTo>
                    <a:pt x="5253" y="55783"/>
                  </a:lnTo>
                  <a:lnTo>
                    <a:pt x="10542" y="62447"/>
                  </a:lnTo>
                  <a:lnTo>
                    <a:pt x="62447" y="114339"/>
                  </a:lnTo>
                  <a:close/>
                </a:path>
              </a:pathLst>
            </a:custGeom>
            <a:solidFill>
              <a:srgbClr val="ECB133"/>
            </a:solidFill>
          </p:spPr>
          <p:txBody>
            <a:bodyPr wrap="square" lIns="0" tIns="0" rIns="0" bIns="0" rtlCol="0">
              <a:noAutofit/>
            </a:bodyPr>
            <a:lstStyle/>
            <a:p>
              <a:endParaRPr/>
            </a:p>
          </p:txBody>
        </p:sp>
        <p:sp>
          <p:nvSpPr>
            <p:cNvPr id="70" name="object 58">
              <a:extLst>
                <a:ext uri="{FF2B5EF4-FFF2-40B4-BE49-F238E27FC236}">
                  <a16:creationId xmlns:a16="http://schemas.microsoft.com/office/drawing/2014/main" id="{D5D3E4AC-43B3-6994-6E24-2B4709138390}"/>
                </a:ext>
              </a:extLst>
            </p:cNvPr>
            <p:cNvSpPr/>
            <p:nvPr/>
          </p:nvSpPr>
          <p:spPr>
            <a:xfrm>
              <a:off x="10547148" y="7263357"/>
              <a:ext cx="280883" cy="250276"/>
            </a:xfrm>
            <a:custGeom>
              <a:avLst/>
              <a:gdLst/>
              <a:ahLst/>
              <a:cxnLst/>
              <a:rect l="l" t="t" r="r" b="b"/>
              <a:pathLst>
                <a:path w="280883" h="250276">
                  <a:moveTo>
                    <a:pt x="30556" y="0"/>
                  </a:moveTo>
                  <a:lnTo>
                    <a:pt x="24820" y="458"/>
                  </a:lnTo>
                  <a:lnTo>
                    <a:pt x="12275" y="2530"/>
                  </a:lnTo>
                  <a:lnTo>
                    <a:pt x="0" y="6057"/>
                  </a:lnTo>
                  <a:lnTo>
                    <a:pt x="103" y="8836"/>
                  </a:lnTo>
                  <a:lnTo>
                    <a:pt x="3240" y="21210"/>
                  </a:lnTo>
                  <a:lnTo>
                    <a:pt x="10769" y="32092"/>
                  </a:lnTo>
                  <a:lnTo>
                    <a:pt x="62623" y="83946"/>
                  </a:lnTo>
                  <a:lnTo>
                    <a:pt x="136055" y="157378"/>
                  </a:lnTo>
                  <a:lnTo>
                    <a:pt x="218401" y="239750"/>
                  </a:lnTo>
                  <a:lnTo>
                    <a:pt x="225105" y="245052"/>
                  </a:lnTo>
                  <a:lnTo>
                    <a:pt x="236425" y="249635"/>
                  </a:lnTo>
                  <a:lnTo>
                    <a:pt x="248435" y="250276"/>
                  </a:lnTo>
                  <a:lnTo>
                    <a:pt x="260090" y="246973"/>
                  </a:lnTo>
                  <a:lnTo>
                    <a:pt x="270344" y="239725"/>
                  </a:lnTo>
                  <a:lnTo>
                    <a:pt x="275616" y="233090"/>
                  </a:lnTo>
                  <a:lnTo>
                    <a:pt x="280223" y="221783"/>
                  </a:lnTo>
                  <a:lnTo>
                    <a:pt x="280883" y="209771"/>
                  </a:lnTo>
                  <a:lnTo>
                    <a:pt x="277598" y="198104"/>
                  </a:lnTo>
                  <a:lnTo>
                    <a:pt x="270370" y="187832"/>
                  </a:lnTo>
                  <a:lnTo>
                    <a:pt x="187998" y="105486"/>
                  </a:lnTo>
                  <a:lnTo>
                    <a:pt x="114553" y="32042"/>
                  </a:lnTo>
                  <a:lnTo>
                    <a:pt x="112809" y="30383"/>
                  </a:lnTo>
                  <a:lnTo>
                    <a:pt x="102603" y="21714"/>
                  </a:lnTo>
                  <a:lnTo>
                    <a:pt x="91657" y="14489"/>
                  </a:lnTo>
                  <a:lnTo>
                    <a:pt x="80106" y="8707"/>
                  </a:lnTo>
                  <a:lnTo>
                    <a:pt x="68086" y="4367"/>
                  </a:lnTo>
                  <a:lnTo>
                    <a:pt x="55731" y="1470"/>
                  </a:lnTo>
                  <a:lnTo>
                    <a:pt x="43176" y="14"/>
                  </a:lnTo>
                  <a:lnTo>
                    <a:pt x="30556" y="0"/>
                  </a:lnTo>
                  <a:close/>
                </a:path>
              </a:pathLst>
            </a:custGeom>
            <a:solidFill>
              <a:srgbClr val="ECB133"/>
            </a:solidFill>
          </p:spPr>
          <p:txBody>
            <a:bodyPr wrap="square" lIns="0" tIns="0" rIns="0" bIns="0" rtlCol="0">
              <a:noAutofit/>
            </a:bodyPr>
            <a:lstStyle/>
            <a:p>
              <a:endParaRPr/>
            </a:p>
          </p:txBody>
        </p:sp>
        <p:sp>
          <p:nvSpPr>
            <p:cNvPr id="71" name="object 59">
              <a:extLst>
                <a:ext uri="{FF2B5EF4-FFF2-40B4-BE49-F238E27FC236}">
                  <a16:creationId xmlns:a16="http://schemas.microsoft.com/office/drawing/2014/main" id="{18F55137-2A57-0B9B-DB65-512186530FBB}"/>
                </a:ext>
              </a:extLst>
            </p:cNvPr>
            <p:cNvSpPr/>
            <p:nvPr/>
          </p:nvSpPr>
          <p:spPr>
            <a:xfrm>
              <a:off x="10421748" y="7388533"/>
              <a:ext cx="250486" cy="280885"/>
            </a:xfrm>
            <a:custGeom>
              <a:avLst/>
              <a:gdLst/>
              <a:ahLst/>
              <a:cxnLst/>
              <a:rect l="l" t="t" r="r" b="b"/>
              <a:pathLst>
                <a:path w="250486" h="280885">
                  <a:moveTo>
                    <a:pt x="6253" y="0"/>
                  </a:moveTo>
                  <a:lnTo>
                    <a:pt x="2954" y="11250"/>
                  </a:lnTo>
                  <a:lnTo>
                    <a:pt x="801" y="23333"/>
                  </a:lnTo>
                  <a:lnTo>
                    <a:pt x="0" y="35550"/>
                  </a:lnTo>
                  <a:lnTo>
                    <a:pt x="549" y="47779"/>
                  </a:lnTo>
                  <a:lnTo>
                    <a:pt x="2451" y="59898"/>
                  </a:lnTo>
                  <a:lnTo>
                    <a:pt x="5705" y="71786"/>
                  </a:lnTo>
                  <a:lnTo>
                    <a:pt x="10312" y="83321"/>
                  </a:lnTo>
                  <a:lnTo>
                    <a:pt x="16271" y="94382"/>
                  </a:lnTo>
                  <a:lnTo>
                    <a:pt x="23584" y="104846"/>
                  </a:lnTo>
                  <a:lnTo>
                    <a:pt x="32249" y="114592"/>
                  </a:lnTo>
                  <a:lnTo>
                    <a:pt x="188028" y="270344"/>
                  </a:lnTo>
                  <a:lnTo>
                    <a:pt x="206019" y="280237"/>
                  </a:lnTo>
                  <a:lnTo>
                    <a:pt x="218029" y="280885"/>
                  </a:lnTo>
                  <a:lnTo>
                    <a:pt x="229687" y="277588"/>
                  </a:lnTo>
                  <a:lnTo>
                    <a:pt x="239945" y="270344"/>
                  </a:lnTo>
                  <a:lnTo>
                    <a:pt x="245247" y="263658"/>
                  </a:lnTo>
                  <a:lnTo>
                    <a:pt x="249839" y="252345"/>
                  </a:lnTo>
                  <a:lnTo>
                    <a:pt x="250486" y="240336"/>
                  </a:lnTo>
                  <a:lnTo>
                    <a:pt x="247188" y="228677"/>
                  </a:lnTo>
                  <a:lnTo>
                    <a:pt x="239945" y="218414"/>
                  </a:lnTo>
                  <a:lnTo>
                    <a:pt x="157598" y="136067"/>
                  </a:lnTo>
                  <a:lnTo>
                    <a:pt x="84993" y="63499"/>
                  </a:lnTo>
                  <a:lnTo>
                    <a:pt x="83329" y="61772"/>
                  </a:lnTo>
                  <a:lnTo>
                    <a:pt x="32288" y="10769"/>
                  </a:lnTo>
                  <a:lnTo>
                    <a:pt x="30089" y="8738"/>
                  </a:lnTo>
                  <a:lnTo>
                    <a:pt x="18776" y="2172"/>
                  </a:lnTo>
                  <a:lnTo>
                    <a:pt x="6253" y="0"/>
                  </a:lnTo>
                  <a:close/>
                </a:path>
              </a:pathLst>
            </a:custGeom>
            <a:solidFill>
              <a:srgbClr val="ECB133"/>
            </a:solidFill>
          </p:spPr>
          <p:txBody>
            <a:bodyPr wrap="square" lIns="0" tIns="0" rIns="0" bIns="0" rtlCol="0">
              <a:noAutofit/>
            </a:bodyPr>
            <a:lstStyle/>
            <a:p>
              <a:endParaRPr/>
            </a:p>
          </p:txBody>
        </p:sp>
        <p:sp>
          <p:nvSpPr>
            <p:cNvPr id="72" name="object 60">
              <a:extLst>
                <a:ext uri="{FF2B5EF4-FFF2-40B4-BE49-F238E27FC236}">
                  <a16:creationId xmlns:a16="http://schemas.microsoft.com/office/drawing/2014/main" id="{D3A68677-51CE-CD27-5729-B507EAA2D4FE}"/>
                </a:ext>
              </a:extLst>
            </p:cNvPr>
            <p:cNvSpPr/>
            <p:nvPr/>
          </p:nvSpPr>
          <p:spPr>
            <a:xfrm>
              <a:off x="10469500" y="7310898"/>
              <a:ext cx="124876" cy="124865"/>
            </a:xfrm>
            <a:custGeom>
              <a:avLst/>
              <a:gdLst/>
              <a:ahLst/>
              <a:cxnLst/>
              <a:rect l="l" t="t" r="r" b="b"/>
              <a:pathLst>
                <a:path w="124876" h="124865">
                  <a:moveTo>
                    <a:pt x="10511" y="62448"/>
                  </a:moveTo>
                  <a:lnTo>
                    <a:pt x="62416" y="114328"/>
                  </a:lnTo>
                  <a:lnTo>
                    <a:pt x="69112" y="119627"/>
                  </a:lnTo>
                  <a:lnTo>
                    <a:pt x="80423" y="124215"/>
                  </a:lnTo>
                  <a:lnTo>
                    <a:pt x="92430" y="124865"/>
                  </a:lnTo>
                  <a:lnTo>
                    <a:pt x="104086" y="121571"/>
                  </a:lnTo>
                  <a:lnTo>
                    <a:pt x="114346" y="114328"/>
                  </a:lnTo>
                  <a:lnTo>
                    <a:pt x="119630" y="107654"/>
                  </a:lnTo>
                  <a:lnTo>
                    <a:pt x="124225" y="96335"/>
                  </a:lnTo>
                  <a:lnTo>
                    <a:pt x="124876" y="84325"/>
                  </a:lnTo>
                  <a:lnTo>
                    <a:pt x="121586" y="72669"/>
                  </a:lnTo>
                  <a:lnTo>
                    <a:pt x="114359" y="62410"/>
                  </a:lnTo>
                  <a:lnTo>
                    <a:pt x="62454" y="10518"/>
                  </a:lnTo>
                  <a:lnTo>
                    <a:pt x="55803" y="5251"/>
                  </a:lnTo>
                  <a:lnTo>
                    <a:pt x="44487" y="655"/>
                  </a:lnTo>
                  <a:lnTo>
                    <a:pt x="32472" y="0"/>
                  </a:lnTo>
                  <a:lnTo>
                    <a:pt x="20805" y="3287"/>
                  </a:lnTo>
                  <a:lnTo>
                    <a:pt x="10537" y="10518"/>
                  </a:lnTo>
                  <a:lnTo>
                    <a:pt x="5250" y="17191"/>
                  </a:lnTo>
                  <a:lnTo>
                    <a:pt x="654" y="28511"/>
                  </a:lnTo>
                  <a:lnTo>
                    <a:pt x="0" y="40526"/>
                  </a:lnTo>
                  <a:lnTo>
                    <a:pt x="3286" y="52187"/>
                  </a:lnTo>
                  <a:lnTo>
                    <a:pt x="10511" y="62448"/>
                  </a:lnTo>
                  <a:close/>
                </a:path>
              </a:pathLst>
            </a:custGeom>
            <a:solidFill>
              <a:srgbClr val="ECB133"/>
            </a:solidFill>
          </p:spPr>
          <p:txBody>
            <a:bodyPr wrap="square" lIns="0" tIns="0" rIns="0" bIns="0" rtlCol="0">
              <a:noAutofit/>
            </a:bodyPr>
            <a:lstStyle/>
            <a:p>
              <a:endParaRPr/>
            </a:p>
          </p:txBody>
        </p:sp>
        <p:sp>
          <p:nvSpPr>
            <p:cNvPr id="73" name="object 61">
              <a:extLst>
                <a:ext uri="{FF2B5EF4-FFF2-40B4-BE49-F238E27FC236}">
                  <a16:creationId xmlns:a16="http://schemas.microsoft.com/office/drawing/2014/main" id="{FDB3CE09-C7DC-5243-0D1C-3D58F297F927}"/>
                </a:ext>
              </a:extLst>
            </p:cNvPr>
            <p:cNvSpPr/>
            <p:nvPr/>
          </p:nvSpPr>
          <p:spPr>
            <a:xfrm>
              <a:off x="10421924" y="6792135"/>
              <a:ext cx="250308" cy="280879"/>
            </a:xfrm>
            <a:custGeom>
              <a:avLst/>
              <a:gdLst/>
              <a:ahLst/>
              <a:cxnLst/>
              <a:rect l="l" t="t" r="r" b="b"/>
              <a:pathLst>
                <a:path w="250308" h="280879">
                  <a:moveTo>
                    <a:pt x="0" y="250323"/>
                  </a:moveTo>
                  <a:lnTo>
                    <a:pt x="455" y="256062"/>
                  </a:lnTo>
                  <a:lnTo>
                    <a:pt x="2537" y="268605"/>
                  </a:lnTo>
                  <a:lnTo>
                    <a:pt x="6083" y="280879"/>
                  </a:lnTo>
                  <a:lnTo>
                    <a:pt x="8866" y="280781"/>
                  </a:lnTo>
                  <a:lnTo>
                    <a:pt x="21232" y="277648"/>
                  </a:lnTo>
                  <a:lnTo>
                    <a:pt x="32118" y="270147"/>
                  </a:lnTo>
                  <a:lnTo>
                    <a:pt x="83997" y="218243"/>
                  </a:lnTo>
                  <a:lnTo>
                    <a:pt x="157429" y="144798"/>
                  </a:lnTo>
                  <a:lnTo>
                    <a:pt x="239776" y="62464"/>
                  </a:lnTo>
                  <a:lnTo>
                    <a:pt x="245057" y="55803"/>
                  </a:lnTo>
                  <a:lnTo>
                    <a:pt x="249656" y="44487"/>
                  </a:lnTo>
                  <a:lnTo>
                    <a:pt x="250308" y="32475"/>
                  </a:lnTo>
                  <a:lnTo>
                    <a:pt x="247015" y="20815"/>
                  </a:lnTo>
                  <a:lnTo>
                    <a:pt x="239776" y="10559"/>
                  </a:lnTo>
                  <a:lnTo>
                    <a:pt x="233093" y="5258"/>
                  </a:lnTo>
                  <a:lnTo>
                    <a:pt x="221775" y="656"/>
                  </a:lnTo>
                  <a:lnTo>
                    <a:pt x="209763" y="0"/>
                  </a:lnTo>
                  <a:lnTo>
                    <a:pt x="198104" y="3285"/>
                  </a:lnTo>
                  <a:lnTo>
                    <a:pt x="187845" y="10509"/>
                  </a:lnTo>
                  <a:lnTo>
                    <a:pt x="105524" y="92881"/>
                  </a:lnTo>
                  <a:lnTo>
                    <a:pt x="32092" y="166325"/>
                  </a:lnTo>
                  <a:lnTo>
                    <a:pt x="30440" y="168050"/>
                  </a:lnTo>
                  <a:lnTo>
                    <a:pt x="21772" y="178254"/>
                  </a:lnTo>
                  <a:lnTo>
                    <a:pt x="14545" y="189200"/>
                  </a:lnTo>
                  <a:lnTo>
                    <a:pt x="8758" y="200753"/>
                  </a:lnTo>
                  <a:lnTo>
                    <a:pt x="4411" y="212776"/>
                  </a:lnTo>
                  <a:lnTo>
                    <a:pt x="1503" y="225136"/>
                  </a:lnTo>
                  <a:lnTo>
                    <a:pt x="33" y="237697"/>
                  </a:lnTo>
                  <a:lnTo>
                    <a:pt x="0" y="250323"/>
                  </a:lnTo>
                  <a:close/>
                </a:path>
              </a:pathLst>
            </a:custGeom>
            <a:solidFill>
              <a:srgbClr val="ECB133"/>
            </a:solidFill>
          </p:spPr>
          <p:txBody>
            <a:bodyPr wrap="square" lIns="0" tIns="0" rIns="0" bIns="0" rtlCol="0">
              <a:noAutofit/>
            </a:bodyPr>
            <a:lstStyle/>
            <a:p>
              <a:endParaRPr/>
            </a:p>
          </p:txBody>
        </p:sp>
        <p:sp>
          <p:nvSpPr>
            <p:cNvPr id="74" name="object 62">
              <a:extLst>
                <a:ext uri="{FF2B5EF4-FFF2-40B4-BE49-F238E27FC236}">
                  <a16:creationId xmlns:a16="http://schemas.microsoft.com/office/drawing/2014/main" id="{30F2DBF4-C5CF-E7A7-8934-D0A0622716C2}"/>
                </a:ext>
              </a:extLst>
            </p:cNvPr>
            <p:cNvSpPr/>
            <p:nvPr/>
          </p:nvSpPr>
          <p:spPr>
            <a:xfrm>
              <a:off x="10547151" y="6947921"/>
              <a:ext cx="280871" cy="250490"/>
            </a:xfrm>
            <a:custGeom>
              <a:avLst/>
              <a:gdLst/>
              <a:ahLst/>
              <a:cxnLst/>
              <a:rect l="l" t="t" r="r" b="b"/>
              <a:pathLst>
                <a:path w="280871" h="250490">
                  <a:moveTo>
                    <a:pt x="0" y="244221"/>
                  </a:moveTo>
                  <a:lnTo>
                    <a:pt x="11229" y="247521"/>
                  </a:lnTo>
                  <a:lnTo>
                    <a:pt x="23313" y="249682"/>
                  </a:lnTo>
                  <a:lnTo>
                    <a:pt x="35531" y="250490"/>
                  </a:lnTo>
                  <a:lnTo>
                    <a:pt x="47759" y="249945"/>
                  </a:lnTo>
                  <a:lnTo>
                    <a:pt x="59878" y="248047"/>
                  </a:lnTo>
                  <a:lnTo>
                    <a:pt x="71764" y="244795"/>
                  </a:lnTo>
                  <a:lnTo>
                    <a:pt x="83296" y="240189"/>
                  </a:lnTo>
                  <a:lnTo>
                    <a:pt x="94353" y="234230"/>
                  </a:lnTo>
                  <a:lnTo>
                    <a:pt x="104813" y="226917"/>
                  </a:lnTo>
                  <a:lnTo>
                    <a:pt x="114554" y="218249"/>
                  </a:lnTo>
                  <a:lnTo>
                    <a:pt x="270344" y="62458"/>
                  </a:lnTo>
                  <a:lnTo>
                    <a:pt x="280227" y="44469"/>
                  </a:lnTo>
                  <a:lnTo>
                    <a:pt x="280871" y="32456"/>
                  </a:lnTo>
                  <a:lnTo>
                    <a:pt x="277569" y="20795"/>
                  </a:lnTo>
                  <a:lnTo>
                    <a:pt x="270319" y="10541"/>
                  </a:lnTo>
                  <a:lnTo>
                    <a:pt x="263620" y="5237"/>
                  </a:lnTo>
                  <a:lnTo>
                    <a:pt x="252307" y="648"/>
                  </a:lnTo>
                  <a:lnTo>
                    <a:pt x="240302" y="0"/>
                  </a:lnTo>
                  <a:lnTo>
                    <a:pt x="228648" y="3296"/>
                  </a:lnTo>
                  <a:lnTo>
                    <a:pt x="218389" y="10541"/>
                  </a:lnTo>
                  <a:lnTo>
                    <a:pt x="136042" y="92888"/>
                  </a:lnTo>
                  <a:lnTo>
                    <a:pt x="63449" y="165494"/>
                  </a:lnTo>
                  <a:lnTo>
                    <a:pt x="61798" y="167145"/>
                  </a:lnTo>
                  <a:lnTo>
                    <a:pt x="10769" y="218199"/>
                  </a:lnTo>
                  <a:lnTo>
                    <a:pt x="8729" y="220398"/>
                  </a:lnTo>
                  <a:lnTo>
                    <a:pt x="2154" y="231706"/>
                  </a:lnTo>
                  <a:lnTo>
                    <a:pt x="0" y="244221"/>
                  </a:lnTo>
                  <a:close/>
                </a:path>
              </a:pathLst>
            </a:custGeom>
            <a:solidFill>
              <a:srgbClr val="ECB133"/>
            </a:solidFill>
          </p:spPr>
          <p:txBody>
            <a:bodyPr wrap="square" lIns="0" tIns="0" rIns="0" bIns="0" rtlCol="0">
              <a:noAutofit/>
            </a:bodyPr>
            <a:lstStyle/>
            <a:p>
              <a:endParaRPr/>
            </a:p>
          </p:txBody>
        </p:sp>
        <p:sp>
          <p:nvSpPr>
            <p:cNvPr id="75" name="object 63">
              <a:extLst>
                <a:ext uri="{FF2B5EF4-FFF2-40B4-BE49-F238E27FC236}">
                  <a16:creationId xmlns:a16="http://schemas.microsoft.com/office/drawing/2014/main" id="{2B7F442E-4421-B631-A5DA-45C7D974B14E}"/>
                </a:ext>
              </a:extLst>
            </p:cNvPr>
            <p:cNvSpPr/>
            <p:nvPr/>
          </p:nvSpPr>
          <p:spPr>
            <a:xfrm>
              <a:off x="10469480" y="7025791"/>
              <a:ext cx="124881" cy="124873"/>
            </a:xfrm>
            <a:custGeom>
              <a:avLst/>
              <a:gdLst/>
              <a:ahLst/>
              <a:cxnLst/>
              <a:rect l="l" t="t" r="r" b="b"/>
              <a:pathLst>
                <a:path w="124881" h="124873">
                  <a:moveTo>
                    <a:pt x="62453" y="114341"/>
                  </a:moveTo>
                  <a:lnTo>
                    <a:pt x="114371" y="62449"/>
                  </a:lnTo>
                  <a:lnTo>
                    <a:pt x="119621" y="55791"/>
                  </a:lnTo>
                  <a:lnTo>
                    <a:pt x="124224" y="44479"/>
                  </a:lnTo>
                  <a:lnTo>
                    <a:pt x="124881" y="32463"/>
                  </a:lnTo>
                  <a:lnTo>
                    <a:pt x="121596" y="20796"/>
                  </a:lnTo>
                  <a:lnTo>
                    <a:pt x="114371" y="10531"/>
                  </a:lnTo>
                  <a:lnTo>
                    <a:pt x="107688" y="5240"/>
                  </a:lnTo>
                  <a:lnTo>
                    <a:pt x="96370" y="648"/>
                  </a:lnTo>
                  <a:lnTo>
                    <a:pt x="84358" y="0"/>
                  </a:lnTo>
                  <a:lnTo>
                    <a:pt x="72699" y="3294"/>
                  </a:lnTo>
                  <a:lnTo>
                    <a:pt x="62440" y="10531"/>
                  </a:lnTo>
                  <a:lnTo>
                    <a:pt x="10535" y="62385"/>
                  </a:lnTo>
                  <a:lnTo>
                    <a:pt x="5248" y="69089"/>
                  </a:lnTo>
                  <a:lnTo>
                    <a:pt x="651" y="80403"/>
                  </a:lnTo>
                  <a:lnTo>
                    <a:pt x="0" y="92417"/>
                  </a:lnTo>
                  <a:lnTo>
                    <a:pt x="3294" y="104081"/>
                  </a:lnTo>
                  <a:lnTo>
                    <a:pt x="10535" y="114341"/>
                  </a:lnTo>
                  <a:lnTo>
                    <a:pt x="17199" y="119628"/>
                  </a:lnTo>
                  <a:lnTo>
                    <a:pt x="28505" y="124223"/>
                  </a:lnTo>
                  <a:lnTo>
                    <a:pt x="40512" y="124873"/>
                  </a:lnTo>
                  <a:lnTo>
                    <a:pt x="52176" y="121579"/>
                  </a:lnTo>
                  <a:lnTo>
                    <a:pt x="62453" y="114341"/>
                  </a:lnTo>
                  <a:close/>
                </a:path>
              </a:pathLst>
            </a:custGeom>
            <a:solidFill>
              <a:srgbClr val="ECB133"/>
            </a:solidFill>
          </p:spPr>
          <p:txBody>
            <a:bodyPr wrap="square" lIns="0" tIns="0" rIns="0" bIns="0" rtlCol="0">
              <a:noAutofit/>
            </a:bodyPr>
            <a:lstStyle/>
            <a:p>
              <a:endParaRPr/>
            </a:p>
          </p:txBody>
        </p:sp>
        <p:sp>
          <p:nvSpPr>
            <p:cNvPr id="76" name="object 64">
              <a:extLst>
                <a:ext uri="{FF2B5EF4-FFF2-40B4-BE49-F238E27FC236}">
                  <a16:creationId xmlns:a16="http://schemas.microsoft.com/office/drawing/2014/main" id="{E95DAB5E-B394-F78C-563F-E2D357AECA96}"/>
                </a:ext>
              </a:extLst>
            </p:cNvPr>
            <p:cNvSpPr/>
            <p:nvPr/>
          </p:nvSpPr>
          <p:spPr>
            <a:xfrm>
              <a:off x="9950739" y="7263320"/>
              <a:ext cx="280868" cy="250312"/>
            </a:xfrm>
            <a:custGeom>
              <a:avLst/>
              <a:gdLst/>
              <a:ahLst/>
              <a:cxnLst/>
              <a:rect l="l" t="t" r="r" b="b"/>
              <a:pathLst>
                <a:path w="280868" h="250312">
                  <a:moveTo>
                    <a:pt x="250324" y="0"/>
                  </a:moveTo>
                  <a:lnTo>
                    <a:pt x="237685" y="29"/>
                  </a:lnTo>
                  <a:lnTo>
                    <a:pt x="225120" y="1496"/>
                  </a:lnTo>
                  <a:lnTo>
                    <a:pt x="212762" y="4404"/>
                  </a:lnTo>
                  <a:lnTo>
                    <a:pt x="200744" y="8750"/>
                  </a:lnTo>
                  <a:lnTo>
                    <a:pt x="189198" y="14537"/>
                  </a:lnTo>
                  <a:lnTo>
                    <a:pt x="178259" y="21764"/>
                  </a:lnTo>
                  <a:lnTo>
                    <a:pt x="168058" y="30433"/>
                  </a:lnTo>
                  <a:lnTo>
                    <a:pt x="92895" y="105537"/>
                  </a:lnTo>
                  <a:lnTo>
                    <a:pt x="10523" y="187858"/>
                  </a:lnTo>
                  <a:lnTo>
                    <a:pt x="3289" y="198121"/>
                  </a:lnTo>
                  <a:lnTo>
                    <a:pt x="0" y="209781"/>
                  </a:lnTo>
                  <a:lnTo>
                    <a:pt x="649" y="221793"/>
                  </a:lnTo>
                  <a:lnTo>
                    <a:pt x="5234" y="233110"/>
                  </a:lnTo>
                  <a:lnTo>
                    <a:pt x="10523" y="239801"/>
                  </a:lnTo>
                  <a:lnTo>
                    <a:pt x="20787" y="247022"/>
                  </a:lnTo>
                  <a:lnTo>
                    <a:pt x="32448" y="250312"/>
                  </a:lnTo>
                  <a:lnTo>
                    <a:pt x="44459" y="249665"/>
                  </a:lnTo>
                  <a:lnTo>
                    <a:pt x="55776" y="245076"/>
                  </a:lnTo>
                  <a:lnTo>
                    <a:pt x="62453" y="239788"/>
                  </a:lnTo>
                  <a:lnTo>
                    <a:pt x="144775" y="157416"/>
                  </a:lnTo>
                  <a:lnTo>
                    <a:pt x="218231" y="83985"/>
                  </a:lnTo>
                  <a:lnTo>
                    <a:pt x="270136" y="32105"/>
                  </a:lnTo>
                  <a:lnTo>
                    <a:pt x="277647" y="21233"/>
                  </a:lnTo>
                  <a:lnTo>
                    <a:pt x="280770" y="8859"/>
                  </a:lnTo>
                  <a:lnTo>
                    <a:pt x="280868" y="6070"/>
                  </a:lnTo>
                  <a:lnTo>
                    <a:pt x="268589" y="2553"/>
                  </a:lnTo>
                  <a:lnTo>
                    <a:pt x="256046" y="474"/>
                  </a:lnTo>
                  <a:lnTo>
                    <a:pt x="250324" y="0"/>
                  </a:lnTo>
                  <a:close/>
                </a:path>
              </a:pathLst>
            </a:custGeom>
            <a:solidFill>
              <a:srgbClr val="ECB133"/>
            </a:solidFill>
          </p:spPr>
          <p:txBody>
            <a:bodyPr wrap="square" lIns="0" tIns="0" rIns="0" bIns="0" rtlCol="0">
              <a:noAutofit/>
            </a:bodyPr>
            <a:lstStyle/>
            <a:p>
              <a:endParaRPr/>
            </a:p>
          </p:txBody>
        </p:sp>
        <p:sp>
          <p:nvSpPr>
            <p:cNvPr id="77" name="object 65">
              <a:extLst>
                <a:ext uri="{FF2B5EF4-FFF2-40B4-BE49-F238E27FC236}">
                  <a16:creationId xmlns:a16="http://schemas.microsoft.com/office/drawing/2014/main" id="{B12EEFD2-75A7-AF54-8614-24830639CAB7}"/>
                </a:ext>
              </a:extLst>
            </p:cNvPr>
            <p:cNvSpPr/>
            <p:nvPr/>
          </p:nvSpPr>
          <p:spPr>
            <a:xfrm>
              <a:off x="10106516" y="7388533"/>
              <a:ext cx="250504" cy="280884"/>
            </a:xfrm>
            <a:custGeom>
              <a:avLst/>
              <a:gdLst/>
              <a:ahLst/>
              <a:cxnLst/>
              <a:rect l="l" t="t" r="r" b="b"/>
              <a:pathLst>
                <a:path w="250504" h="280884">
                  <a:moveTo>
                    <a:pt x="244262" y="0"/>
                  </a:moveTo>
                  <a:lnTo>
                    <a:pt x="231732" y="2172"/>
                  </a:lnTo>
                  <a:lnTo>
                    <a:pt x="220428" y="8738"/>
                  </a:lnTo>
                  <a:lnTo>
                    <a:pt x="218227" y="10769"/>
                  </a:lnTo>
                  <a:lnTo>
                    <a:pt x="167160" y="61772"/>
                  </a:lnTo>
                  <a:lnTo>
                    <a:pt x="165497" y="63474"/>
                  </a:lnTo>
                  <a:lnTo>
                    <a:pt x="92878" y="136105"/>
                  </a:lnTo>
                  <a:lnTo>
                    <a:pt x="10531" y="218414"/>
                  </a:lnTo>
                  <a:lnTo>
                    <a:pt x="3294" y="228679"/>
                  </a:lnTo>
                  <a:lnTo>
                    <a:pt x="0" y="240341"/>
                  </a:lnTo>
                  <a:lnTo>
                    <a:pt x="648" y="252353"/>
                  </a:lnTo>
                  <a:lnTo>
                    <a:pt x="5240" y="263667"/>
                  </a:lnTo>
                  <a:lnTo>
                    <a:pt x="10531" y="270344"/>
                  </a:lnTo>
                  <a:lnTo>
                    <a:pt x="20795" y="277586"/>
                  </a:lnTo>
                  <a:lnTo>
                    <a:pt x="32458" y="280884"/>
                  </a:lnTo>
                  <a:lnTo>
                    <a:pt x="44470" y="280239"/>
                  </a:lnTo>
                  <a:lnTo>
                    <a:pt x="55783" y="275651"/>
                  </a:lnTo>
                  <a:lnTo>
                    <a:pt x="218252" y="114592"/>
                  </a:lnTo>
                  <a:lnTo>
                    <a:pt x="226916" y="104845"/>
                  </a:lnTo>
                  <a:lnTo>
                    <a:pt x="234227" y="94381"/>
                  </a:lnTo>
                  <a:lnTo>
                    <a:pt x="240185" y="83320"/>
                  </a:lnTo>
                  <a:lnTo>
                    <a:pt x="244793" y="71784"/>
                  </a:lnTo>
                  <a:lnTo>
                    <a:pt x="248048" y="59896"/>
                  </a:lnTo>
                  <a:lnTo>
                    <a:pt x="249952" y="47776"/>
                  </a:lnTo>
                  <a:lnTo>
                    <a:pt x="250504" y="35547"/>
                  </a:lnTo>
                  <a:lnTo>
                    <a:pt x="249706" y="23329"/>
                  </a:lnTo>
                  <a:lnTo>
                    <a:pt x="247556" y="11245"/>
                  </a:lnTo>
                  <a:lnTo>
                    <a:pt x="244262" y="0"/>
                  </a:lnTo>
                  <a:close/>
                </a:path>
              </a:pathLst>
            </a:custGeom>
            <a:solidFill>
              <a:srgbClr val="ECB133"/>
            </a:solidFill>
          </p:spPr>
          <p:txBody>
            <a:bodyPr wrap="square" lIns="0" tIns="0" rIns="0" bIns="0" rtlCol="0">
              <a:noAutofit/>
            </a:bodyPr>
            <a:lstStyle/>
            <a:p>
              <a:endParaRPr/>
            </a:p>
          </p:txBody>
        </p:sp>
        <p:sp>
          <p:nvSpPr>
            <p:cNvPr id="78" name="object 66">
              <a:extLst>
                <a:ext uri="{FF2B5EF4-FFF2-40B4-BE49-F238E27FC236}">
                  <a16:creationId xmlns:a16="http://schemas.microsoft.com/office/drawing/2014/main" id="{5B207D04-E250-E4A9-6D02-36F88F9D2E6F}"/>
                </a:ext>
              </a:extLst>
            </p:cNvPr>
            <p:cNvSpPr/>
            <p:nvPr/>
          </p:nvSpPr>
          <p:spPr>
            <a:xfrm>
              <a:off x="10184388" y="7310907"/>
              <a:ext cx="124881" cy="124859"/>
            </a:xfrm>
            <a:custGeom>
              <a:avLst/>
              <a:gdLst/>
              <a:ahLst/>
              <a:cxnLst/>
              <a:rect l="l" t="t" r="r" b="b"/>
              <a:pathLst>
                <a:path w="124881" h="124859">
                  <a:moveTo>
                    <a:pt x="114356" y="62421"/>
                  </a:moveTo>
                  <a:lnTo>
                    <a:pt x="121593" y="52168"/>
                  </a:lnTo>
                  <a:lnTo>
                    <a:pt x="124881" y="40507"/>
                  </a:lnTo>
                  <a:lnTo>
                    <a:pt x="124225" y="28491"/>
                  </a:lnTo>
                  <a:lnTo>
                    <a:pt x="119630" y="17174"/>
                  </a:lnTo>
                  <a:lnTo>
                    <a:pt x="114356" y="10516"/>
                  </a:lnTo>
                  <a:lnTo>
                    <a:pt x="104083" y="3289"/>
                  </a:lnTo>
                  <a:lnTo>
                    <a:pt x="92417" y="0"/>
                  </a:lnTo>
                  <a:lnTo>
                    <a:pt x="80402" y="647"/>
                  </a:lnTo>
                  <a:lnTo>
                    <a:pt x="69081" y="5229"/>
                  </a:lnTo>
                  <a:lnTo>
                    <a:pt x="62413" y="10490"/>
                  </a:lnTo>
                  <a:lnTo>
                    <a:pt x="10521" y="62383"/>
                  </a:lnTo>
                  <a:lnTo>
                    <a:pt x="3293" y="72659"/>
                  </a:lnTo>
                  <a:lnTo>
                    <a:pt x="0" y="84312"/>
                  </a:lnTo>
                  <a:lnTo>
                    <a:pt x="646" y="96321"/>
                  </a:lnTo>
                  <a:lnTo>
                    <a:pt x="5236" y="107643"/>
                  </a:lnTo>
                  <a:lnTo>
                    <a:pt x="10521" y="114326"/>
                  </a:lnTo>
                  <a:lnTo>
                    <a:pt x="20781" y="121568"/>
                  </a:lnTo>
                  <a:lnTo>
                    <a:pt x="32438" y="124859"/>
                  </a:lnTo>
                  <a:lnTo>
                    <a:pt x="44445" y="124207"/>
                  </a:lnTo>
                  <a:lnTo>
                    <a:pt x="55756" y="119621"/>
                  </a:lnTo>
                  <a:lnTo>
                    <a:pt x="62451" y="114326"/>
                  </a:lnTo>
                  <a:lnTo>
                    <a:pt x="114356" y="62433"/>
                  </a:lnTo>
                  <a:close/>
                </a:path>
              </a:pathLst>
            </a:custGeom>
            <a:solidFill>
              <a:srgbClr val="ECB133"/>
            </a:solidFill>
          </p:spPr>
          <p:txBody>
            <a:bodyPr wrap="square" lIns="0" tIns="0" rIns="0" bIns="0" rtlCol="0">
              <a:noAutofit/>
            </a:bodyPr>
            <a:lstStyle/>
            <a:p>
              <a:endParaRPr/>
            </a:p>
          </p:txBody>
        </p:sp>
        <p:sp>
          <p:nvSpPr>
            <p:cNvPr id="79" name="object 67">
              <a:extLst>
                <a:ext uri="{FF2B5EF4-FFF2-40B4-BE49-F238E27FC236}">
                  <a16:creationId xmlns:a16="http://schemas.microsoft.com/office/drawing/2014/main" id="{59CFE649-7790-7721-7638-D77505412ECF}"/>
                </a:ext>
              </a:extLst>
            </p:cNvPr>
            <p:cNvSpPr/>
            <p:nvPr/>
          </p:nvSpPr>
          <p:spPr>
            <a:xfrm>
              <a:off x="10352600" y="7193994"/>
              <a:ext cx="73540" cy="73548"/>
            </a:xfrm>
            <a:custGeom>
              <a:avLst/>
              <a:gdLst/>
              <a:ahLst/>
              <a:cxnLst/>
              <a:rect l="l" t="t" r="r" b="b"/>
              <a:pathLst>
                <a:path w="73540" h="73548">
                  <a:moveTo>
                    <a:pt x="10592" y="62969"/>
                  </a:moveTo>
                  <a:lnTo>
                    <a:pt x="17674" y="68512"/>
                  </a:lnTo>
                  <a:lnTo>
                    <a:pt x="29022" y="72985"/>
                  </a:lnTo>
                  <a:lnTo>
                    <a:pt x="41038" y="73548"/>
                  </a:lnTo>
                  <a:lnTo>
                    <a:pt x="52692" y="70202"/>
                  </a:lnTo>
                  <a:lnTo>
                    <a:pt x="62955" y="62944"/>
                  </a:lnTo>
                  <a:lnTo>
                    <a:pt x="68487" y="55883"/>
                  </a:lnTo>
                  <a:lnTo>
                    <a:pt x="72968" y="44534"/>
                  </a:lnTo>
                  <a:lnTo>
                    <a:pt x="73540" y="32514"/>
                  </a:lnTo>
                  <a:lnTo>
                    <a:pt x="70202" y="20856"/>
                  </a:lnTo>
                  <a:lnTo>
                    <a:pt x="62955" y="10594"/>
                  </a:lnTo>
                  <a:lnTo>
                    <a:pt x="55847" y="5028"/>
                  </a:lnTo>
                  <a:lnTo>
                    <a:pt x="44499" y="558"/>
                  </a:lnTo>
                  <a:lnTo>
                    <a:pt x="32491" y="0"/>
                  </a:lnTo>
                  <a:lnTo>
                    <a:pt x="20847" y="3347"/>
                  </a:lnTo>
                  <a:lnTo>
                    <a:pt x="10592" y="10594"/>
                  </a:lnTo>
                  <a:lnTo>
                    <a:pt x="5040" y="17690"/>
                  </a:lnTo>
                  <a:lnTo>
                    <a:pt x="565" y="29043"/>
                  </a:lnTo>
                  <a:lnTo>
                    <a:pt x="0" y="41062"/>
                  </a:lnTo>
                  <a:lnTo>
                    <a:pt x="3342" y="52714"/>
                  </a:lnTo>
                  <a:lnTo>
                    <a:pt x="10592" y="62969"/>
                  </a:lnTo>
                  <a:close/>
                </a:path>
              </a:pathLst>
            </a:custGeom>
            <a:solidFill>
              <a:srgbClr val="ECB133"/>
            </a:solidFill>
          </p:spPr>
          <p:txBody>
            <a:bodyPr wrap="square" lIns="0" tIns="0" rIns="0" bIns="0" rtlCol="0">
              <a:noAutofit/>
            </a:bodyPr>
            <a:lstStyle/>
            <a:p>
              <a:endParaRPr/>
            </a:p>
          </p:txBody>
        </p:sp>
        <p:sp>
          <p:nvSpPr>
            <p:cNvPr id="80" name="object 68">
              <a:extLst>
                <a:ext uri="{FF2B5EF4-FFF2-40B4-BE49-F238E27FC236}">
                  <a16:creationId xmlns:a16="http://schemas.microsoft.com/office/drawing/2014/main" id="{BD433E13-91C7-5BBF-C7D1-C8E37B8279BD}"/>
                </a:ext>
              </a:extLst>
            </p:cNvPr>
            <p:cNvSpPr/>
            <p:nvPr/>
          </p:nvSpPr>
          <p:spPr>
            <a:xfrm>
              <a:off x="10097413" y="5176507"/>
              <a:ext cx="250283" cy="280872"/>
            </a:xfrm>
            <a:custGeom>
              <a:avLst/>
              <a:gdLst/>
              <a:ahLst/>
              <a:cxnLst/>
              <a:rect l="l" t="t" r="r" b="b"/>
              <a:pathLst>
                <a:path w="250283" h="280872">
                  <a:moveTo>
                    <a:pt x="250283" y="250316"/>
                  </a:moveTo>
                  <a:lnTo>
                    <a:pt x="250260" y="237678"/>
                  </a:lnTo>
                  <a:lnTo>
                    <a:pt x="248798" y="225113"/>
                  </a:lnTo>
                  <a:lnTo>
                    <a:pt x="245898" y="212754"/>
                  </a:lnTo>
                  <a:lnTo>
                    <a:pt x="241557" y="200734"/>
                  </a:lnTo>
                  <a:lnTo>
                    <a:pt x="235777" y="189186"/>
                  </a:lnTo>
                  <a:lnTo>
                    <a:pt x="228555" y="178245"/>
                  </a:lnTo>
                  <a:lnTo>
                    <a:pt x="219893" y="168043"/>
                  </a:lnTo>
                  <a:lnTo>
                    <a:pt x="144810" y="92874"/>
                  </a:lnTo>
                  <a:lnTo>
                    <a:pt x="62463" y="10540"/>
                  </a:lnTo>
                  <a:lnTo>
                    <a:pt x="52204" y="3297"/>
                  </a:lnTo>
                  <a:lnTo>
                    <a:pt x="40542" y="0"/>
                  </a:lnTo>
                  <a:lnTo>
                    <a:pt x="28529" y="646"/>
                  </a:lnTo>
                  <a:lnTo>
                    <a:pt x="17216" y="5238"/>
                  </a:lnTo>
                  <a:lnTo>
                    <a:pt x="10533" y="10540"/>
                  </a:lnTo>
                  <a:lnTo>
                    <a:pt x="3295" y="20798"/>
                  </a:lnTo>
                  <a:lnTo>
                    <a:pt x="0" y="32456"/>
                  </a:lnTo>
                  <a:lnTo>
                    <a:pt x="647" y="44468"/>
                  </a:lnTo>
                  <a:lnTo>
                    <a:pt x="5236" y="55788"/>
                  </a:lnTo>
                  <a:lnTo>
                    <a:pt x="10520" y="62470"/>
                  </a:lnTo>
                  <a:lnTo>
                    <a:pt x="92879" y="144792"/>
                  </a:lnTo>
                  <a:lnTo>
                    <a:pt x="166311" y="218261"/>
                  </a:lnTo>
                  <a:lnTo>
                    <a:pt x="218190" y="270115"/>
                  </a:lnTo>
                  <a:lnTo>
                    <a:pt x="229070" y="277642"/>
                  </a:lnTo>
                  <a:lnTo>
                    <a:pt x="241439" y="280773"/>
                  </a:lnTo>
                  <a:lnTo>
                    <a:pt x="244200" y="280872"/>
                  </a:lnTo>
                  <a:lnTo>
                    <a:pt x="247744" y="268591"/>
                  </a:lnTo>
                  <a:lnTo>
                    <a:pt x="249819" y="256046"/>
                  </a:lnTo>
                  <a:lnTo>
                    <a:pt x="250283" y="250316"/>
                  </a:lnTo>
                  <a:close/>
                </a:path>
              </a:pathLst>
            </a:custGeom>
            <a:solidFill>
              <a:srgbClr val="ECB133"/>
            </a:solidFill>
          </p:spPr>
          <p:txBody>
            <a:bodyPr wrap="square" lIns="0" tIns="0" rIns="0" bIns="0" rtlCol="0">
              <a:noAutofit/>
            </a:bodyPr>
            <a:lstStyle/>
            <a:p>
              <a:endParaRPr/>
            </a:p>
          </p:txBody>
        </p:sp>
        <p:sp>
          <p:nvSpPr>
            <p:cNvPr id="81" name="object 69">
              <a:extLst>
                <a:ext uri="{FF2B5EF4-FFF2-40B4-BE49-F238E27FC236}">
                  <a16:creationId xmlns:a16="http://schemas.microsoft.com/office/drawing/2014/main" id="{B3D89BF7-5F2A-34D9-0FFA-9FFE82E5EE9F}"/>
                </a:ext>
              </a:extLst>
            </p:cNvPr>
            <p:cNvSpPr/>
            <p:nvPr/>
          </p:nvSpPr>
          <p:spPr>
            <a:xfrm>
              <a:off x="9941617" y="5332288"/>
              <a:ext cx="280883" cy="250503"/>
            </a:xfrm>
            <a:custGeom>
              <a:avLst/>
              <a:gdLst/>
              <a:ahLst/>
              <a:cxnLst/>
              <a:rect l="l" t="t" r="r" b="b"/>
              <a:pathLst>
                <a:path w="280883" h="250503">
                  <a:moveTo>
                    <a:pt x="280883" y="244262"/>
                  </a:moveTo>
                  <a:lnTo>
                    <a:pt x="278711" y="231711"/>
                  </a:lnTo>
                  <a:lnTo>
                    <a:pt x="272155" y="220409"/>
                  </a:lnTo>
                  <a:lnTo>
                    <a:pt x="270126" y="218214"/>
                  </a:lnTo>
                  <a:lnTo>
                    <a:pt x="219098" y="167160"/>
                  </a:lnTo>
                  <a:lnTo>
                    <a:pt x="217409" y="165497"/>
                  </a:lnTo>
                  <a:lnTo>
                    <a:pt x="144816" y="92878"/>
                  </a:lnTo>
                  <a:lnTo>
                    <a:pt x="62456" y="10518"/>
                  </a:lnTo>
                  <a:lnTo>
                    <a:pt x="52201" y="3287"/>
                  </a:lnTo>
                  <a:lnTo>
                    <a:pt x="40542" y="0"/>
                  </a:lnTo>
                  <a:lnTo>
                    <a:pt x="28530" y="659"/>
                  </a:lnTo>
                  <a:lnTo>
                    <a:pt x="17218" y="5268"/>
                  </a:lnTo>
                  <a:lnTo>
                    <a:pt x="10551" y="10569"/>
                  </a:lnTo>
                  <a:lnTo>
                    <a:pt x="3300" y="20820"/>
                  </a:lnTo>
                  <a:lnTo>
                    <a:pt x="0" y="32473"/>
                  </a:lnTo>
                  <a:lnTo>
                    <a:pt x="648" y="44480"/>
                  </a:lnTo>
                  <a:lnTo>
                    <a:pt x="5244" y="55795"/>
                  </a:lnTo>
                  <a:lnTo>
                    <a:pt x="166317" y="218214"/>
                  </a:lnTo>
                  <a:lnTo>
                    <a:pt x="176057" y="226888"/>
                  </a:lnTo>
                  <a:lnTo>
                    <a:pt x="186516" y="234208"/>
                  </a:lnTo>
                  <a:lnTo>
                    <a:pt x="197573" y="240173"/>
                  </a:lnTo>
                  <a:lnTo>
                    <a:pt x="209106" y="244785"/>
                  </a:lnTo>
                  <a:lnTo>
                    <a:pt x="220993" y="248044"/>
                  </a:lnTo>
                  <a:lnTo>
                    <a:pt x="233112" y="249950"/>
                  </a:lnTo>
                  <a:lnTo>
                    <a:pt x="245342" y="250503"/>
                  </a:lnTo>
                  <a:lnTo>
                    <a:pt x="257559" y="249705"/>
                  </a:lnTo>
                  <a:lnTo>
                    <a:pt x="269643" y="247554"/>
                  </a:lnTo>
                  <a:lnTo>
                    <a:pt x="280883" y="244262"/>
                  </a:lnTo>
                  <a:close/>
                </a:path>
              </a:pathLst>
            </a:custGeom>
            <a:solidFill>
              <a:srgbClr val="ECB133"/>
            </a:solidFill>
          </p:spPr>
          <p:txBody>
            <a:bodyPr wrap="square" lIns="0" tIns="0" rIns="0" bIns="0" rtlCol="0">
              <a:noAutofit/>
            </a:bodyPr>
            <a:lstStyle/>
            <a:p>
              <a:endParaRPr/>
            </a:p>
          </p:txBody>
        </p:sp>
        <p:sp>
          <p:nvSpPr>
            <p:cNvPr id="82" name="object 70">
              <a:extLst>
                <a:ext uri="{FF2B5EF4-FFF2-40B4-BE49-F238E27FC236}">
                  <a16:creationId xmlns:a16="http://schemas.microsoft.com/office/drawing/2014/main" id="{FD65C398-D994-EC38-3B2A-D3473E9D6C66}"/>
                </a:ext>
              </a:extLst>
            </p:cNvPr>
            <p:cNvSpPr/>
            <p:nvPr/>
          </p:nvSpPr>
          <p:spPr>
            <a:xfrm>
              <a:off x="10175285" y="5410149"/>
              <a:ext cx="124877" cy="124883"/>
            </a:xfrm>
            <a:custGeom>
              <a:avLst/>
              <a:gdLst/>
              <a:ahLst/>
              <a:cxnLst/>
              <a:rect l="l" t="t" r="r" b="b"/>
              <a:pathLst>
                <a:path w="124877" h="124883">
                  <a:moveTo>
                    <a:pt x="62416" y="114342"/>
                  </a:moveTo>
                  <a:lnTo>
                    <a:pt x="72667" y="121585"/>
                  </a:lnTo>
                  <a:lnTo>
                    <a:pt x="84323" y="124883"/>
                  </a:lnTo>
                  <a:lnTo>
                    <a:pt x="96335" y="124236"/>
                  </a:lnTo>
                  <a:lnTo>
                    <a:pt x="107654" y="119644"/>
                  </a:lnTo>
                  <a:lnTo>
                    <a:pt x="114346" y="114342"/>
                  </a:lnTo>
                  <a:lnTo>
                    <a:pt x="121584" y="104096"/>
                  </a:lnTo>
                  <a:lnTo>
                    <a:pt x="124877" y="92436"/>
                  </a:lnTo>
                  <a:lnTo>
                    <a:pt x="124227" y="80417"/>
                  </a:lnTo>
                  <a:lnTo>
                    <a:pt x="119639" y="69092"/>
                  </a:lnTo>
                  <a:lnTo>
                    <a:pt x="114371" y="62425"/>
                  </a:lnTo>
                  <a:lnTo>
                    <a:pt x="62466" y="10558"/>
                  </a:lnTo>
                  <a:lnTo>
                    <a:pt x="52185" y="3288"/>
                  </a:lnTo>
                  <a:lnTo>
                    <a:pt x="40524" y="0"/>
                  </a:lnTo>
                  <a:lnTo>
                    <a:pt x="28511" y="657"/>
                  </a:lnTo>
                  <a:lnTo>
                    <a:pt x="17198" y="5264"/>
                  </a:lnTo>
                  <a:lnTo>
                    <a:pt x="10536" y="10558"/>
                  </a:lnTo>
                  <a:lnTo>
                    <a:pt x="3295" y="20807"/>
                  </a:lnTo>
                  <a:lnTo>
                    <a:pt x="0" y="32470"/>
                  </a:lnTo>
                  <a:lnTo>
                    <a:pt x="648" y="44490"/>
                  </a:lnTo>
                  <a:lnTo>
                    <a:pt x="5238" y="55813"/>
                  </a:lnTo>
                  <a:lnTo>
                    <a:pt x="10498" y="62463"/>
                  </a:lnTo>
                  <a:lnTo>
                    <a:pt x="62416" y="114342"/>
                  </a:lnTo>
                  <a:close/>
                </a:path>
              </a:pathLst>
            </a:custGeom>
            <a:solidFill>
              <a:srgbClr val="ECB133"/>
            </a:solidFill>
          </p:spPr>
          <p:txBody>
            <a:bodyPr wrap="square" lIns="0" tIns="0" rIns="0" bIns="0" rtlCol="0">
              <a:noAutofit/>
            </a:bodyPr>
            <a:lstStyle/>
            <a:p>
              <a:endParaRPr/>
            </a:p>
          </p:txBody>
        </p:sp>
        <p:sp>
          <p:nvSpPr>
            <p:cNvPr id="83" name="object 71">
              <a:extLst>
                <a:ext uri="{FF2B5EF4-FFF2-40B4-BE49-F238E27FC236}">
                  <a16:creationId xmlns:a16="http://schemas.microsoft.com/office/drawing/2014/main" id="{15CD225D-745D-172F-2F3C-65B362302D98}"/>
                </a:ext>
              </a:extLst>
            </p:cNvPr>
            <p:cNvSpPr/>
            <p:nvPr/>
          </p:nvSpPr>
          <p:spPr>
            <a:xfrm>
              <a:off x="10538007" y="5647703"/>
              <a:ext cx="280885" cy="250296"/>
            </a:xfrm>
            <a:custGeom>
              <a:avLst/>
              <a:gdLst/>
              <a:ahLst/>
              <a:cxnLst/>
              <a:rect l="l" t="t" r="r" b="b"/>
              <a:pathLst>
                <a:path w="280885" h="250296">
                  <a:moveTo>
                    <a:pt x="30556" y="0"/>
                  </a:moveTo>
                  <a:lnTo>
                    <a:pt x="24828" y="459"/>
                  </a:lnTo>
                  <a:lnTo>
                    <a:pt x="12287" y="2532"/>
                  </a:lnTo>
                  <a:lnTo>
                    <a:pt x="0" y="6070"/>
                  </a:lnTo>
                  <a:lnTo>
                    <a:pt x="100" y="8842"/>
                  </a:lnTo>
                  <a:lnTo>
                    <a:pt x="3229" y="21225"/>
                  </a:lnTo>
                  <a:lnTo>
                    <a:pt x="10744" y="32092"/>
                  </a:lnTo>
                  <a:lnTo>
                    <a:pt x="62649" y="83997"/>
                  </a:lnTo>
                  <a:lnTo>
                    <a:pt x="136080" y="157416"/>
                  </a:lnTo>
                  <a:lnTo>
                    <a:pt x="218439" y="239763"/>
                  </a:lnTo>
                  <a:lnTo>
                    <a:pt x="225089" y="245045"/>
                  </a:lnTo>
                  <a:lnTo>
                    <a:pt x="236397" y="249643"/>
                  </a:lnTo>
                  <a:lnTo>
                    <a:pt x="248412" y="250296"/>
                  </a:lnTo>
                  <a:lnTo>
                    <a:pt x="260079" y="247002"/>
                  </a:lnTo>
                  <a:lnTo>
                    <a:pt x="270344" y="239763"/>
                  </a:lnTo>
                  <a:lnTo>
                    <a:pt x="275641" y="233086"/>
                  </a:lnTo>
                  <a:lnTo>
                    <a:pt x="280237" y="221777"/>
                  </a:lnTo>
                  <a:lnTo>
                    <a:pt x="280885" y="209772"/>
                  </a:lnTo>
                  <a:lnTo>
                    <a:pt x="277588" y="198113"/>
                  </a:lnTo>
                  <a:lnTo>
                    <a:pt x="270344" y="187845"/>
                  </a:lnTo>
                  <a:lnTo>
                    <a:pt x="188023" y="105524"/>
                  </a:lnTo>
                  <a:lnTo>
                    <a:pt x="114579" y="32067"/>
                  </a:lnTo>
                  <a:lnTo>
                    <a:pt x="112824" y="30377"/>
                  </a:lnTo>
                  <a:lnTo>
                    <a:pt x="102616" y="21726"/>
                  </a:lnTo>
                  <a:lnTo>
                    <a:pt x="91673" y="14509"/>
                  </a:lnTo>
                  <a:lnTo>
                    <a:pt x="80126" y="8729"/>
                  </a:lnTo>
                  <a:lnTo>
                    <a:pt x="68108" y="4387"/>
                  </a:lnTo>
                  <a:lnTo>
                    <a:pt x="55752" y="1483"/>
                  </a:lnTo>
                  <a:lnTo>
                    <a:pt x="43191" y="20"/>
                  </a:lnTo>
                  <a:lnTo>
                    <a:pt x="30556" y="0"/>
                  </a:lnTo>
                  <a:close/>
                </a:path>
              </a:pathLst>
            </a:custGeom>
            <a:solidFill>
              <a:srgbClr val="ECB133"/>
            </a:solidFill>
          </p:spPr>
          <p:txBody>
            <a:bodyPr wrap="square" lIns="0" tIns="0" rIns="0" bIns="0" rtlCol="0">
              <a:noAutofit/>
            </a:bodyPr>
            <a:lstStyle/>
            <a:p>
              <a:endParaRPr/>
            </a:p>
          </p:txBody>
        </p:sp>
        <p:sp>
          <p:nvSpPr>
            <p:cNvPr id="84" name="object 72">
              <a:extLst>
                <a:ext uri="{FF2B5EF4-FFF2-40B4-BE49-F238E27FC236}">
                  <a16:creationId xmlns:a16="http://schemas.microsoft.com/office/drawing/2014/main" id="{56F16270-F261-695B-44FA-D1786D8E3250}"/>
                </a:ext>
              </a:extLst>
            </p:cNvPr>
            <p:cNvSpPr/>
            <p:nvPr/>
          </p:nvSpPr>
          <p:spPr>
            <a:xfrm>
              <a:off x="10412609" y="5772918"/>
              <a:ext cx="250507" cy="280879"/>
            </a:xfrm>
            <a:custGeom>
              <a:avLst/>
              <a:gdLst/>
              <a:ahLst/>
              <a:cxnLst/>
              <a:rect l="l" t="t" r="r" b="b"/>
              <a:pathLst>
                <a:path w="250507" h="280879">
                  <a:moveTo>
                    <a:pt x="6258" y="0"/>
                  </a:moveTo>
                  <a:lnTo>
                    <a:pt x="2960" y="11228"/>
                  </a:lnTo>
                  <a:lnTo>
                    <a:pt x="803" y="23309"/>
                  </a:lnTo>
                  <a:lnTo>
                    <a:pt x="0" y="35526"/>
                  </a:lnTo>
                  <a:lnTo>
                    <a:pt x="549" y="47755"/>
                  </a:lnTo>
                  <a:lnTo>
                    <a:pt x="2451" y="59875"/>
                  </a:lnTo>
                  <a:lnTo>
                    <a:pt x="5707" y="71764"/>
                  </a:lnTo>
                  <a:lnTo>
                    <a:pt x="10317" y="83299"/>
                  </a:lnTo>
                  <a:lnTo>
                    <a:pt x="16280" y="94357"/>
                  </a:lnTo>
                  <a:lnTo>
                    <a:pt x="23596" y="104816"/>
                  </a:lnTo>
                  <a:lnTo>
                    <a:pt x="32267" y="114553"/>
                  </a:lnTo>
                  <a:lnTo>
                    <a:pt x="188045" y="270370"/>
                  </a:lnTo>
                  <a:lnTo>
                    <a:pt x="206028" y="280229"/>
                  </a:lnTo>
                  <a:lnTo>
                    <a:pt x="218043" y="280879"/>
                  </a:lnTo>
                  <a:lnTo>
                    <a:pt x="229708" y="277592"/>
                  </a:lnTo>
                  <a:lnTo>
                    <a:pt x="239976" y="270370"/>
                  </a:lnTo>
                  <a:lnTo>
                    <a:pt x="245272" y="263673"/>
                  </a:lnTo>
                  <a:lnTo>
                    <a:pt x="249860" y="252347"/>
                  </a:lnTo>
                  <a:lnTo>
                    <a:pt x="250507" y="240330"/>
                  </a:lnTo>
                  <a:lnTo>
                    <a:pt x="247212" y="228673"/>
                  </a:lnTo>
                  <a:lnTo>
                    <a:pt x="239976" y="218427"/>
                  </a:lnTo>
                  <a:lnTo>
                    <a:pt x="157629" y="136067"/>
                  </a:lnTo>
                  <a:lnTo>
                    <a:pt x="85023" y="63449"/>
                  </a:lnTo>
                  <a:lnTo>
                    <a:pt x="83334" y="61798"/>
                  </a:lnTo>
                  <a:lnTo>
                    <a:pt x="32293" y="10718"/>
                  </a:lnTo>
                  <a:lnTo>
                    <a:pt x="30082" y="8690"/>
                  </a:lnTo>
                  <a:lnTo>
                    <a:pt x="18784" y="2146"/>
                  </a:lnTo>
                  <a:lnTo>
                    <a:pt x="6258" y="0"/>
                  </a:lnTo>
                  <a:close/>
                </a:path>
              </a:pathLst>
            </a:custGeom>
            <a:solidFill>
              <a:srgbClr val="ECB133"/>
            </a:solidFill>
          </p:spPr>
          <p:txBody>
            <a:bodyPr wrap="square" lIns="0" tIns="0" rIns="0" bIns="0" rtlCol="0">
              <a:noAutofit/>
            </a:bodyPr>
            <a:lstStyle/>
            <a:p>
              <a:endParaRPr/>
            </a:p>
          </p:txBody>
        </p:sp>
        <p:sp>
          <p:nvSpPr>
            <p:cNvPr id="85" name="object 73">
              <a:extLst>
                <a:ext uri="{FF2B5EF4-FFF2-40B4-BE49-F238E27FC236}">
                  <a16:creationId xmlns:a16="http://schemas.microsoft.com/office/drawing/2014/main" id="{77919E89-1F9E-424D-F3DA-02278A5B6323}"/>
                </a:ext>
              </a:extLst>
            </p:cNvPr>
            <p:cNvSpPr/>
            <p:nvPr/>
          </p:nvSpPr>
          <p:spPr>
            <a:xfrm>
              <a:off x="10460364" y="5695246"/>
              <a:ext cx="124881" cy="124897"/>
            </a:xfrm>
            <a:custGeom>
              <a:avLst/>
              <a:gdLst/>
              <a:ahLst/>
              <a:cxnLst/>
              <a:rect l="l" t="t" r="r" b="b"/>
              <a:pathLst>
                <a:path w="124881" h="124897">
                  <a:moveTo>
                    <a:pt x="10531" y="62466"/>
                  </a:moveTo>
                  <a:lnTo>
                    <a:pt x="62410" y="114370"/>
                  </a:lnTo>
                  <a:lnTo>
                    <a:pt x="69110" y="119668"/>
                  </a:lnTo>
                  <a:lnTo>
                    <a:pt x="80432" y="124251"/>
                  </a:lnTo>
                  <a:lnTo>
                    <a:pt x="92448" y="124897"/>
                  </a:lnTo>
                  <a:lnTo>
                    <a:pt x="104109" y="121604"/>
                  </a:lnTo>
                  <a:lnTo>
                    <a:pt x="114366" y="114370"/>
                  </a:lnTo>
                  <a:lnTo>
                    <a:pt x="119633" y="107713"/>
                  </a:lnTo>
                  <a:lnTo>
                    <a:pt x="124227" y="96389"/>
                  </a:lnTo>
                  <a:lnTo>
                    <a:pt x="124881" y="84369"/>
                  </a:lnTo>
                  <a:lnTo>
                    <a:pt x="121594" y="72706"/>
                  </a:lnTo>
                  <a:lnTo>
                    <a:pt x="114366" y="62453"/>
                  </a:lnTo>
                  <a:lnTo>
                    <a:pt x="62487" y="10535"/>
                  </a:lnTo>
                  <a:lnTo>
                    <a:pt x="55792" y="5241"/>
                  </a:lnTo>
                  <a:lnTo>
                    <a:pt x="44477" y="650"/>
                  </a:lnTo>
                  <a:lnTo>
                    <a:pt x="32463" y="0"/>
                  </a:lnTo>
                  <a:lnTo>
                    <a:pt x="20798" y="3290"/>
                  </a:lnTo>
                  <a:lnTo>
                    <a:pt x="10531" y="10523"/>
                  </a:lnTo>
                  <a:lnTo>
                    <a:pt x="5234" y="17214"/>
                  </a:lnTo>
                  <a:lnTo>
                    <a:pt x="646" y="28533"/>
                  </a:lnTo>
                  <a:lnTo>
                    <a:pt x="0" y="40548"/>
                  </a:lnTo>
                  <a:lnTo>
                    <a:pt x="3294" y="52208"/>
                  </a:lnTo>
                  <a:lnTo>
                    <a:pt x="10531" y="62466"/>
                  </a:lnTo>
                  <a:close/>
                </a:path>
              </a:pathLst>
            </a:custGeom>
            <a:solidFill>
              <a:srgbClr val="ECB133"/>
            </a:solidFill>
          </p:spPr>
          <p:txBody>
            <a:bodyPr wrap="square" lIns="0" tIns="0" rIns="0" bIns="0" rtlCol="0">
              <a:noAutofit/>
            </a:bodyPr>
            <a:lstStyle/>
            <a:p>
              <a:endParaRPr/>
            </a:p>
          </p:txBody>
        </p:sp>
        <p:sp>
          <p:nvSpPr>
            <p:cNvPr id="86" name="object 74">
              <a:extLst>
                <a:ext uri="{FF2B5EF4-FFF2-40B4-BE49-F238E27FC236}">
                  <a16:creationId xmlns:a16="http://schemas.microsoft.com/office/drawing/2014/main" id="{7BDB1767-ADBD-3099-A633-2B146A76C4C7}"/>
                </a:ext>
              </a:extLst>
            </p:cNvPr>
            <p:cNvSpPr/>
            <p:nvPr/>
          </p:nvSpPr>
          <p:spPr>
            <a:xfrm>
              <a:off x="10412815" y="5176500"/>
              <a:ext cx="250292" cy="280873"/>
            </a:xfrm>
            <a:custGeom>
              <a:avLst/>
              <a:gdLst/>
              <a:ahLst/>
              <a:cxnLst/>
              <a:rect l="l" t="t" r="r" b="b"/>
              <a:pathLst>
                <a:path w="250292" h="280873">
                  <a:moveTo>
                    <a:pt x="0" y="250304"/>
                  </a:moveTo>
                  <a:lnTo>
                    <a:pt x="469" y="256046"/>
                  </a:lnTo>
                  <a:lnTo>
                    <a:pt x="2538" y="268593"/>
                  </a:lnTo>
                  <a:lnTo>
                    <a:pt x="6057" y="280873"/>
                  </a:lnTo>
                  <a:lnTo>
                    <a:pt x="8840" y="280775"/>
                  </a:lnTo>
                  <a:lnTo>
                    <a:pt x="21205" y="277651"/>
                  </a:lnTo>
                  <a:lnTo>
                    <a:pt x="32080" y="270129"/>
                  </a:lnTo>
                  <a:lnTo>
                    <a:pt x="83972" y="218262"/>
                  </a:lnTo>
                  <a:lnTo>
                    <a:pt x="157429" y="144805"/>
                  </a:lnTo>
                  <a:lnTo>
                    <a:pt x="239763" y="62484"/>
                  </a:lnTo>
                  <a:lnTo>
                    <a:pt x="245068" y="55780"/>
                  </a:lnTo>
                  <a:lnTo>
                    <a:pt x="249652" y="44460"/>
                  </a:lnTo>
                  <a:lnTo>
                    <a:pt x="250292" y="32450"/>
                  </a:lnTo>
                  <a:lnTo>
                    <a:pt x="246994" y="20795"/>
                  </a:lnTo>
                  <a:lnTo>
                    <a:pt x="239763" y="10541"/>
                  </a:lnTo>
                  <a:lnTo>
                    <a:pt x="233084" y="5244"/>
                  </a:lnTo>
                  <a:lnTo>
                    <a:pt x="221771" y="648"/>
                  </a:lnTo>
                  <a:lnTo>
                    <a:pt x="209761" y="0"/>
                  </a:lnTo>
                  <a:lnTo>
                    <a:pt x="198103" y="3297"/>
                  </a:lnTo>
                  <a:lnTo>
                    <a:pt x="187845" y="10541"/>
                  </a:lnTo>
                  <a:lnTo>
                    <a:pt x="105498" y="92875"/>
                  </a:lnTo>
                  <a:lnTo>
                    <a:pt x="32067" y="166306"/>
                  </a:lnTo>
                  <a:lnTo>
                    <a:pt x="21752" y="178246"/>
                  </a:lnTo>
                  <a:lnTo>
                    <a:pt x="14526" y="189190"/>
                  </a:lnTo>
                  <a:lnTo>
                    <a:pt x="8741" y="200740"/>
                  </a:lnTo>
                  <a:lnTo>
                    <a:pt x="4395" y="212762"/>
                  </a:lnTo>
                  <a:lnTo>
                    <a:pt x="1489" y="225119"/>
                  </a:lnTo>
                  <a:lnTo>
                    <a:pt x="24" y="237678"/>
                  </a:lnTo>
                  <a:lnTo>
                    <a:pt x="0" y="250304"/>
                  </a:lnTo>
                  <a:close/>
                </a:path>
              </a:pathLst>
            </a:custGeom>
            <a:solidFill>
              <a:srgbClr val="ECB133"/>
            </a:solidFill>
          </p:spPr>
          <p:txBody>
            <a:bodyPr wrap="square" lIns="0" tIns="0" rIns="0" bIns="0" rtlCol="0">
              <a:noAutofit/>
            </a:bodyPr>
            <a:lstStyle/>
            <a:p>
              <a:endParaRPr/>
            </a:p>
          </p:txBody>
        </p:sp>
        <p:sp>
          <p:nvSpPr>
            <p:cNvPr id="87" name="object 75">
              <a:extLst>
                <a:ext uri="{FF2B5EF4-FFF2-40B4-BE49-F238E27FC236}">
                  <a16:creationId xmlns:a16="http://schemas.microsoft.com/office/drawing/2014/main" id="{6AA1526B-1A9F-777A-541E-E055037B127E}"/>
                </a:ext>
              </a:extLst>
            </p:cNvPr>
            <p:cNvSpPr/>
            <p:nvPr/>
          </p:nvSpPr>
          <p:spPr>
            <a:xfrm>
              <a:off x="10538010" y="5332284"/>
              <a:ext cx="280887" cy="250509"/>
            </a:xfrm>
            <a:custGeom>
              <a:avLst/>
              <a:gdLst/>
              <a:ahLst/>
              <a:cxnLst/>
              <a:rect l="l" t="t" r="r" b="b"/>
              <a:pathLst>
                <a:path w="280887" h="250509">
                  <a:moveTo>
                    <a:pt x="0" y="244266"/>
                  </a:moveTo>
                  <a:lnTo>
                    <a:pt x="11216" y="247553"/>
                  </a:lnTo>
                  <a:lnTo>
                    <a:pt x="23301" y="249707"/>
                  </a:lnTo>
                  <a:lnTo>
                    <a:pt x="35518" y="250509"/>
                  </a:lnTo>
                  <a:lnTo>
                    <a:pt x="47748" y="249959"/>
                  </a:lnTo>
                  <a:lnTo>
                    <a:pt x="59867" y="248058"/>
                  </a:lnTo>
                  <a:lnTo>
                    <a:pt x="71755" y="244806"/>
                  </a:lnTo>
                  <a:lnTo>
                    <a:pt x="83291" y="240202"/>
                  </a:lnTo>
                  <a:lnTo>
                    <a:pt x="94352" y="234247"/>
                  </a:lnTo>
                  <a:lnTo>
                    <a:pt x="104818" y="226940"/>
                  </a:lnTo>
                  <a:lnTo>
                    <a:pt x="114566" y="218282"/>
                  </a:lnTo>
                  <a:lnTo>
                    <a:pt x="270370" y="62478"/>
                  </a:lnTo>
                  <a:lnTo>
                    <a:pt x="280246" y="44466"/>
                  </a:lnTo>
                  <a:lnTo>
                    <a:pt x="280887" y="32457"/>
                  </a:lnTo>
                  <a:lnTo>
                    <a:pt x="277586" y="20795"/>
                  </a:lnTo>
                  <a:lnTo>
                    <a:pt x="270344" y="10523"/>
                  </a:lnTo>
                  <a:lnTo>
                    <a:pt x="263674" y="5241"/>
                  </a:lnTo>
                  <a:lnTo>
                    <a:pt x="252354" y="650"/>
                  </a:lnTo>
                  <a:lnTo>
                    <a:pt x="240335" y="0"/>
                  </a:lnTo>
                  <a:lnTo>
                    <a:pt x="228671" y="3290"/>
                  </a:lnTo>
                  <a:lnTo>
                    <a:pt x="218414" y="10523"/>
                  </a:lnTo>
                  <a:lnTo>
                    <a:pt x="136067" y="92895"/>
                  </a:lnTo>
                  <a:lnTo>
                    <a:pt x="63474" y="165475"/>
                  </a:lnTo>
                  <a:lnTo>
                    <a:pt x="61798" y="167164"/>
                  </a:lnTo>
                  <a:lnTo>
                    <a:pt x="10744" y="218218"/>
                  </a:lnTo>
                  <a:lnTo>
                    <a:pt x="8718" y="220414"/>
                  </a:lnTo>
                  <a:lnTo>
                    <a:pt x="2167" y="231727"/>
                  </a:lnTo>
                  <a:lnTo>
                    <a:pt x="0" y="244266"/>
                  </a:lnTo>
                  <a:close/>
                </a:path>
              </a:pathLst>
            </a:custGeom>
            <a:solidFill>
              <a:srgbClr val="ECB133"/>
            </a:solidFill>
          </p:spPr>
          <p:txBody>
            <a:bodyPr wrap="square" lIns="0" tIns="0" rIns="0" bIns="0" rtlCol="0">
              <a:noAutofit/>
            </a:bodyPr>
            <a:lstStyle/>
            <a:p>
              <a:endParaRPr/>
            </a:p>
          </p:txBody>
        </p:sp>
        <p:sp>
          <p:nvSpPr>
            <p:cNvPr id="88" name="object 76">
              <a:extLst>
                <a:ext uri="{FF2B5EF4-FFF2-40B4-BE49-F238E27FC236}">
                  <a16:creationId xmlns:a16="http://schemas.microsoft.com/office/drawing/2014/main" id="{11B5C378-FDFA-46AE-E489-8CF991BA1925}"/>
                </a:ext>
              </a:extLst>
            </p:cNvPr>
            <p:cNvSpPr/>
            <p:nvPr/>
          </p:nvSpPr>
          <p:spPr>
            <a:xfrm>
              <a:off x="10460342" y="5410150"/>
              <a:ext cx="124891" cy="124896"/>
            </a:xfrm>
            <a:custGeom>
              <a:avLst/>
              <a:gdLst/>
              <a:ahLst/>
              <a:cxnLst/>
              <a:rect l="l" t="t" r="r" b="b"/>
              <a:pathLst>
                <a:path w="124891" h="124896">
                  <a:moveTo>
                    <a:pt x="62487" y="114341"/>
                  </a:moveTo>
                  <a:lnTo>
                    <a:pt x="114366" y="62462"/>
                  </a:lnTo>
                  <a:lnTo>
                    <a:pt x="119640" y="55799"/>
                  </a:lnTo>
                  <a:lnTo>
                    <a:pt x="124236" y="44478"/>
                  </a:lnTo>
                  <a:lnTo>
                    <a:pt x="124891" y="32461"/>
                  </a:lnTo>
                  <a:lnTo>
                    <a:pt x="121603" y="20803"/>
                  </a:lnTo>
                  <a:lnTo>
                    <a:pt x="114366" y="10557"/>
                  </a:lnTo>
                  <a:lnTo>
                    <a:pt x="107692" y="5253"/>
                  </a:lnTo>
                  <a:lnTo>
                    <a:pt x="96379" y="654"/>
                  </a:lnTo>
                  <a:lnTo>
                    <a:pt x="84363" y="0"/>
                  </a:lnTo>
                  <a:lnTo>
                    <a:pt x="72698" y="3289"/>
                  </a:lnTo>
                  <a:lnTo>
                    <a:pt x="62436" y="10519"/>
                  </a:lnTo>
                  <a:lnTo>
                    <a:pt x="10557" y="62424"/>
                  </a:lnTo>
                  <a:lnTo>
                    <a:pt x="5240" y="69107"/>
                  </a:lnTo>
                  <a:lnTo>
                    <a:pt x="648" y="80430"/>
                  </a:lnTo>
                  <a:lnTo>
                    <a:pt x="0" y="92447"/>
                  </a:lnTo>
                  <a:lnTo>
                    <a:pt x="3294" y="104106"/>
                  </a:lnTo>
                  <a:lnTo>
                    <a:pt x="10531" y="114354"/>
                  </a:lnTo>
                  <a:lnTo>
                    <a:pt x="17270" y="119676"/>
                  </a:lnTo>
                  <a:lnTo>
                    <a:pt x="28590" y="124255"/>
                  </a:lnTo>
                  <a:lnTo>
                    <a:pt x="40594" y="124896"/>
                  </a:lnTo>
                  <a:lnTo>
                    <a:pt x="52241" y="121594"/>
                  </a:lnTo>
                  <a:lnTo>
                    <a:pt x="62487" y="114341"/>
                  </a:lnTo>
                  <a:close/>
                </a:path>
              </a:pathLst>
            </a:custGeom>
            <a:solidFill>
              <a:srgbClr val="ECB133"/>
            </a:solidFill>
          </p:spPr>
          <p:txBody>
            <a:bodyPr wrap="square" lIns="0" tIns="0" rIns="0" bIns="0" rtlCol="0">
              <a:noAutofit/>
            </a:bodyPr>
            <a:lstStyle/>
            <a:p>
              <a:endParaRPr/>
            </a:p>
          </p:txBody>
        </p:sp>
        <p:sp>
          <p:nvSpPr>
            <p:cNvPr id="89" name="object 77">
              <a:extLst>
                <a:ext uri="{FF2B5EF4-FFF2-40B4-BE49-F238E27FC236}">
                  <a16:creationId xmlns:a16="http://schemas.microsoft.com/office/drawing/2014/main" id="{48A4BCD9-7B63-6390-FBD3-F863B1C04AC6}"/>
                </a:ext>
              </a:extLst>
            </p:cNvPr>
            <p:cNvSpPr/>
            <p:nvPr/>
          </p:nvSpPr>
          <p:spPr>
            <a:xfrm>
              <a:off x="9941620" y="5647703"/>
              <a:ext cx="280877" cy="250295"/>
            </a:xfrm>
            <a:custGeom>
              <a:avLst/>
              <a:gdLst/>
              <a:ahLst/>
              <a:cxnLst/>
              <a:rect l="l" t="t" r="r" b="b"/>
              <a:pathLst>
                <a:path w="280877" h="250295">
                  <a:moveTo>
                    <a:pt x="250320" y="0"/>
                  </a:moveTo>
                  <a:lnTo>
                    <a:pt x="237698" y="19"/>
                  </a:lnTo>
                  <a:lnTo>
                    <a:pt x="225143" y="1479"/>
                  </a:lnTo>
                  <a:lnTo>
                    <a:pt x="212788" y="4379"/>
                  </a:lnTo>
                  <a:lnTo>
                    <a:pt x="200768" y="8719"/>
                  </a:lnTo>
                  <a:lnTo>
                    <a:pt x="189217" y="14498"/>
                  </a:lnTo>
                  <a:lnTo>
                    <a:pt x="178267" y="21717"/>
                  </a:lnTo>
                  <a:lnTo>
                    <a:pt x="168053" y="30375"/>
                  </a:lnTo>
                  <a:lnTo>
                    <a:pt x="92879" y="105473"/>
                  </a:lnTo>
                  <a:lnTo>
                    <a:pt x="10532" y="187845"/>
                  </a:lnTo>
                  <a:lnTo>
                    <a:pt x="3293" y="198095"/>
                  </a:lnTo>
                  <a:lnTo>
                    <a:pt x="0" y="209756"/>
                  </a:lnTo>
                  <a:lnTo>
                    <a:pt x="650" y="221772"/>
                  </a:lnTo>
                  <a:lnTo>
                    <a:pt x="5245" y="233092"/>
                  </a:lnTo>
                  <a:lnTo>
                    <a:pt x="10532" y="239763"/>
                  </a:lnTo>
                  <a:lnTo>
                    <a:pt x="20798" y="247000"/>
                  </a:lnTo>
                  <a:lnTo>
                    <a:pt x="32463" y="250295"/>
                  </a:lnTo>
                  <a:lnTo>
                    <a:pt x="44476" y="249646"/>
                  </a:lnTo>
                  <a:lnTo>
                    <a:pt x="55788" y="245054"/>
                  </a:lnTo>
                  <a:lnTo>
                    <a:pt x="62462" y="239763"/>
                  </a:lnTo>
                  <a:lnTo>
                    <a:pt x="144809" y="157416"/>
                  </a:lnTo>
                  <a:lnTo>
                    <a:pt x="218253" y="83997"/>
                  </a:lnTo>
                  <a:lnTo>
                    <a:pt x="270132" y="32092"/>
                  </a:lnTo>
                  <a:lnTo>
                    <a:pt x="277640" y="21208"/>
                  </a:lnTo>
                  <a:lnTo>
                    <a:pt x="280774" y="8824"/>
                  </a:lnTo>
                  <a:lnTo>
                    <a:pt x="280877" y="6070"/>
                  </a:lnTo>
                  <a:lnTo>
                    <a:pt x="268596" y="2532"/>
                  </a:lnTo>
                  <a:lnTo>
                    <a:pt x="256057" y="459"/>
                  </a:lnTo>
                  <a:lnTo>
                    <a:pt x="250320" y="0"/>
                  </a:lnTo>
                  <a:close/>
                </a:path>
              </a:pathLst>
            </a:custGeom>
            <a:solidFill>
              <a:srgbClr val="ECB133"/>
            </a:solidFill>
          </p:spPr>
          <p:txBody>
            <a:bodyPr wrap="square" lIns="0" tIns="0" rIns="0" bIns="0" rtlCol="0">
              <a:noAutofit/>
            </a:bodyPr>
            <a:lstStyle/>
            <a:p>
              <a:endParaRPr/>
            </a:p>
          </p:txBody>
        </p:sp>
        <p:sp>
          <p:nvSpPr>
            <p:cNvPr id="90" name="object 78">
              <a:extLst>
                <a:ext uri="{FF2B5EF4-FFF2-40B4-BE49-F238E27FC236}">
                  <a16:creationId xmlns:a16="http://schemas.microsoft.com/office/drawing/2014/main" id="{3FF002CF-B3B7-0494-98F2-62A1DE69088C}"/>
                </a:ext>
              </a:extLst>
            </p:cNvPr>
            <p:cNvSpPr/>
            <p:nvPr/>
          </p:nvSpPr>
          <p:spPr>
            <a:xfrm>
              <a:off x="10097412" y="5772918"/>
              <a:ext cx="250485" cy="280876"/>
            </a:xfrm>
            <a:custGeom>
              <a:avLst/>
              <a:gdLst/>
              <a:ahLst/>
              <a:cxnLst/>
              <a:rect l="l" t="t" r="r" b="b"/>
              <a:pathLst>
                <a:path w="250485" h="280876">
                  <a:moveTo>
                    <a:pt x="244231" y="0"/>
                  </a:moveTo>
                  <a:lnTo>
                    <a:pt x="231685" y="2172"/>
                  </a:lnTo>
                  <a:lnTo>
                    <a:pt x="220373" y="8716"/>
                  </a:lnTo>
                  <a:lnTo>
                    <a:pt x="218196" y="10718"/>
                  </a:lnTo>
                  <a:lnTo>
                    <a:pt x="167180" y="61798"/>
                  </a:lnTo>
                  <a:lnTo>
                    <a:pt x="165441" y="63449"/>
                  </a:lnTo>
                  <a:lnTo>
                    <a:pt x="92860" y="136067"/>
                  </a:lnTo>
                  <a:lnTo>
                    <a:pt x="10513" y="218427"/>
                  </a:lnTo>
                  <a:lnTo>
                    <a:pt x="3287" y="228678"/>
                  </a:lnTo>
                  <a:lnTo>
                    <a:pt x="0" y="240340"/>
                  </a:lnTo>
                  <a:lnTo>
                    <a:pt x="649" y="252362"/>
                  </a:lnTo>
                  <a:lnTo>
                    <a:pt x="5237" y="263691"/>
                  </a:lnTo>
                  <a:lnTo>
                    <a:pt x="10513" y="270370"/>
                  </a:lnTo>
                  <a:lnTo>
                    <a:pt x="20774" y="277592"/>
                  </a:lnTo>
                  <a:lnTo>
                    <a:pt x="32438" y="280876"/>
                  </a:lnTo>
                  <a:lnTo>
                    <a:pt x="44455" y="280220"/>
                  </a:lnTo>
                  <a:lnTo>
                    <a:pt x="55773" y="275626"/>
                  </a:lnTo>
                  <a:lnTo>
                    <a:pt x="218234" y="114553"/>
                  </a:lnTo>
                  <a:lnTo>
                    <a:pt x="226896" y="104816"/>
                  </a:lnTo>
                  <a:lnTo>
                    <a:pt x="234207" y="94358"/>
                  </a:lnTo>
                  <a:lnTo>
                    <a:pt x="240166" y="83302"/>
                  </a:lnTo>
                  <a:lnTo>
                    <a:pt x="244774" y="71769"/>
                  </a:lnTo>
                  <a:lnTo>
                    <a:pt x="248030" y="59882"/>
                  </a:lnTo>
                  <a:lnTo>
                    <a:pt x="249934" y="47763"/>
                  </a:lnTo>
                  <a:lnTo>
                    <a:pt x="250485" y="35533"/>
                  </a:lnTo>
                  <a:lnTo>
                    <a:pt x="249683" y="23315"/>
                  </a:lnTo>
                  <a:lnTo>
                    <a:pt x="247527" y="11230"/>
                  </a:lnTo>
                  <a:lnTo>
                    <a:pt x="244231" y="0"/>
                  </a:lnTo>
                  <a:close/>
                </a:path>
              </a:pathLst>
            </a:custGeom>
            <a:solidFill>
              <a:srgbClr val="ECB133"/>
            </a:solidFill>
          </p:spPr>
          <p:txBody>
            <a:bodyPr wrap="square" lIns="0" tIns="0" rIns="0" bIns="0" rtlCol="0">
              <a:noAutofit/>
            </a:bodyPr>
            <a:lstStyle/>
            <a:p>
              <a:endParaRPr/>
            </a:p>
          </p:txBody>
        </p:sp>
        <p:sp>
          <p:nvSpPr>
            <p:cNvPr id="91" name="object 79">
              <a:extLst>
                <a:ext uri="{FF2B5EF4-FFF2-40B4-BE49-F238E27FC236}">
                  <a16:creationId xmlns:a16="http://schemas.microsoft.com/office/drawing/2014/main" id="{00B7C96B-1D66-A4C6-3F08-F9A1CBE86795}"/>
                </a:ext>
              </a:extLst>
            </p:cNvPr>
            <p:cNvSpPr/>
            <p:nvPr/>
          </p:nvSpPr>
          <p:spPr>
            <a:xfrm>
              <a:off x="10175261" y="5695244"/>
              <a:ext cx="124874" cy="124884"/>
            </a:xfrm>
            <a:custGeom>
              <a:avLst/>
              <a:gdLst/>
              <a:ahLst/>
              <a:cxnLst/>
              <a:rect l="l" t="t" r="r" b="b"/>
              <a:pathLst>
                <a:path w="124874" h="124884">
                  <a:moveTo>
                    <a:pt x="114324" y="62449"/>
                  </a:moveTo>
                  <a:lnTo>
                    <a:pt x="121574" y="52188"/>
                  </a:lnTo>
                  <a:lnTo>
                    <a:pt x="124874" y="40533"/>
                  </a:lnTo>
                  <a:lnTo>
                    <a:pt x="124225" y="28530"/>
                  </a:lnTo>
                  <a:lnTo>
                    <a:pt x="119626" y="17222"/>
                  </a:lnTo>
                  <a:lnTo>
                    <a:pt x="114324" y="10544"/>
                  </a:lnTo>
                  <a:lnTo>
                    <a:pt x="104073" y="3297"/>
                  </a:lnTo>
                  <a:lnTo>
                    <a:pt x="92415" y="0"/>
                  </a:lnTo>
                  <a:lnTo>
                    <a:pt x="80402" y="650"/>
                  </a:lnTo>
                  <a:lnTo>
                    <a:pt x="69086" y="5247"/>
                  </a:lnTo>
                  <a:lnTo>
                    <a:pt x="62432" y="10519"/>
                  </a:lnTo>
                  <a:lnTo>
                    <a:pt x="10565" y="62424"/>
                  </a:lnTo>
                  <a:lnTo>
                    <a:pt x="3286" y="72703"/>
                  </a:lnTo>
                  <a:lnTo>
                    <a:pt x="0" y="84365"/>
                  </a:lnTo>
                  <a:lnTo>
                    <a:pt x="653" y="96385"/>
                  </a:lnTo>
                  <a:lnTo>
                    <a:pt x="5248" y="107709"/>
                  </a:lnTo>
                  <a:lnTo>
                    <a:pt x="10514" y="114367"/>
                  </a:lnTo>
                  <a:lnTo>
                    <a:pt x="20788" y="121597"/>
                  </a:lnTo>
                  <a:lnTo>
                    <a:pt x="32454" y="124884"/>
                  </a:lnTo>
                  <a:lnTo>
                    <a:pt x="44466" y="124233"/>
                  </a:lnTo>
                  <a:lnTo>
                    <a:pt x="55776" y="119651"/>
                  </a:lnTo>
                  <a:lnTo>
                    <a:pt x="62470" y="114354"/>
                  </a:lnTo>
                  <a:lnTo>
                    <a:pt x="114349" y="62462"/>
                  </a:lnTo>
                  <a:close/>
                </a:path>
              </a:pathLst>
            </a:custGeom>
            <a:solidFill>
              <a:srgbClr val="ECB133"/>
            </a:solidFill>
          </p:spPr>
          <p:txBody>
            <a:bodyPr wrap="square" lIns="0" tIns="0" rIns="0" bIns="0" rtlCol="0">
              <a:noAutofit/>
            </a:bodyPr>
            <a:lstStyle/>
            <a:p>
              <a:endParaRPr/>
            </a:p>
          </p:txBody>
        </p:sp>
        <p:sp>
          <p:nvSpPr>
            <p:cNvPr id="92" name="object 80">
              <a:extLst>
                <a:ext uri="{FF2B5EF4-FFF2-40B4-BE49-F238E27FC236}">
                  <a16:creationId xmlns:a16="http://schemas.microsoft.com/office/drawing/2014/main" id="{3AE25C28-9021-1AB6-8DC0-24780537C883}"/>
                </a:ext>
              </a:extLst>
            </p:cNvPr>
            <p:cNvSpPr/>
            <p:nvPr/>
          </p:nvSpPr>
          <p:spPr>
            <a:xfrm>
              <a:off x="10343508" y="5578366"/>
              <a:ext cx="73515" cy="73533"/>
            </a:xfrm>
            <a:custGeom>
              <a:avLst/>
              <a:gdLst/>
              <a:ahLst/>
              <a:cxnLst/>
              <a:rect l="l" t="t" r="r" b="b"/>
              <a:pathLst>
                <a:path w="73515" h="73533">
                  <a:moveTo>
                    <a:pt x="10594" y="62931"/>
                  </a:moveTo>
                  <a:lnTo>
                    <a:pt x="17656" y="68478"/>
                  </a:lnTo>
                  <a:lnTo>
                    <a:pt x="28998" y="72965"/>
                  </a:lnTo>
                  <a:lnTo>
                    <a:pt x="41008" y="73533"/>
                  </a:lnTo>
                  <a:lnTo>
                    <a:pt x="52654" y="70187"/>
                  </a:lnTo>
                  <a:lnTo>
                    <a:pt x="62905" y="62931"/>
                  </a:lnTo>
                  <a:lnTo>
                    <a:pt x="68450" y="55856"/>
                  </a:lnTo>
                  <a:lnTo>
                    <a:pt x="72937" y="44508"/>
                  </a:lnTo>
                  <a:lnTo>
                    <a:pt x="73515" y="32494"/>
                  </a:lnTo>
                  <a:lnTo>
                    <a:pt x="70180" y="20845"/>
                  </a:lnTo>
                  <a:lnTo>
                    <a:pt x="62931" y="10594"/>
                  </a:lnTo>
                  <a:lnTo>
                    <a:pt x="55863" y="5056"/>
                  </a:lnTo>
                  <a:lnTo>
                    <a:pt x="44509" y="571"/>
                  </a:lnTo>
                  <a:lnTo>
                    <a:pt x="32488" y="0"/>
                  </a:lnTo>
                  <a:lnTo>
                    <a:pt x="20837" y="3340"/>
                  </a:lnTo>
                  <a:lnTo>
                    <a:pt x="10594" y="10594"/>
                  </a:lnTo>
                  <a:lnTo>
                    <a:pt x="5056" y="17660"/>
                  </a:lnTo>
                  <a:lnTo>
                    <a:pt x="571" y="29009"/>
                  </a:lnTo>
                  <a:lnTo>
                    <a:pt x="0" y="41026"/>
                  </a:lnTo>
                  <a:lnTo>
                    <a:pt x="3340" y="52677"/>
                  </a:lnTo>
                  <a:lnTo>
                    <a:pt x="10594" y="62931"/>
                  </a:lnTo>
                  <a:close/>
                </a:path>
              </a:pathLst>
            </a:custGeom>
            <a:solidFill>
              <a:srgbClr val="ECB133"/>
            </a:solidFill>
          </p:spPr>
          <p:txBody>
            <a:bodyPr wrap="square" lIns="0" tIns="0" rIns="0" bIns="0" rtlCol="0">
              <a:noAutofit/>
            </a:bodyPr>
            <a:lstStyle/>
            <a:p>
              <a:endParaRPr/>
            </a:p>
          </p:txBody>
        </p:sp>
        <p:sp>
          <p:nvSpPr>
            <p:cNvPr id="93" name="object 81">
              <a:extLst>
                <a:ext uri="{FF2B5EF4-FFF2-40B4-BE49-F238E27FC236}">
                  <a16:creationId xmlns:a16="http://schemas.microsoft.com/office/drawing/2014/main" id="{24424443-1304-86C4-9900-292B12B156C7}"/>
                </a:ext>
              </a:extLst>
            </p:cNvPr>
            <p:cNvSpPr/>
            <p:nvPr/>
          </p:nvSpPr>
          <p:spPr>
            <a:xfrm>
              <a:off x="8487790" y="6786127"/>
              <a:ext cx="250306" cy="280897"/>
            </a:xfrm>
            <a:custGeom>
              <a:avLst/>
              <a:gdLst/>
              <a:ahLst/>
              <a:cxnLst/>
              <a:rect l="l" t="t" r="r" b="b"/>
              <a:pathLst>
                <a:path w="250306" h="280897">
                  <a:moveTo>
                    <a:pt x="250306" y="250328"/>
                  </a:moveTo>
                  <a:lnTo>
                    <a:pt x="250282" y="237704"/>
                  </a:lnTo>
                  <a:lnTo>
                    <a:pt x="248818" y="225148"/>
                  </a:lnTo>
                  <a:lnTo>
                    <a:pt x="245916" y="212792"/>
                  </a:lnTo>
                  <a:lnTo>
                    <a:pt x="241575" y="200771"/>
                  </a:lnTo>
                  <a:lnTo>
                    <a:pt x="235796" y="189218"/>
                  </a:lnTo>
                  <a:lnTo>
                    <a:pt x="228578" y="178268"/>
                  </a:lnTo>
                  <a:lnTo>
                    <a:pt x="219922" y="168054"/>
                  </a:lnTo>
                  <a:lnTo>
                    <a:pt x="144807" y="92899"/>
                  </a:lnTo>
                  <a:lnTo>
                    <a:pt x="62447" y="10514"/>
                  </a:lnTo>
                  <a:lnTo>
                    <a:pt x="52194" y="3286"/>
                  </a:lnTo>
                  <a:lnTo>
                    <a:pt x="40531" y="0"/>
                  </a:lnTo>
                  <a:lnTo>
                    <a:pt x="28511" y="653"/>
                  </a:lnTo>
                  <a:lnTo>
                    <a:pt x="17187" y="5248"/>
                  </a:lnTo>
                  <a:lnTo>
                    <a:pt x="10530" y="10514"/>
                  </a:lnTo>
                  <a:lnTo>
                    <a:pt x="3295" y="20780"/>
                  </a:lnTo>
                  <a:lnTo>
                    <a:pt x="0" y="32440"/>
                  </a:lnTo>
                  <a:lnTo>
                    <a:pt x="642" y="44452"/>
                  </a:lnTo>
                  <a:lnTo>
                    <a:pt x="5223" y="55771"/>
                  </a:lnTo>
                  <a:lnTo>
                    <a:pt x="10530" y="62483"/>
                  </a:lnTo>
                  <a:lnTo>
                    <a:pt x="92864" y="144829"/>
                  </a:lnTo>
                  <a:lnTo>
                    <a:pt x="166283" y="218286"/>
                  </a:lnTo>
                  <a:lnTo>
                    <a:pt x="218188" y="270140"/>
                  </a:lnTo>
                  <a:lnTo>
                    <a:pt x="229064" y="277660"/>
                  </a:lnTo>
                  <a:lnTo>
                    <a:pt x="241431" y="280798"/>
                  </a:lnTo>
                  <a:lnTo>
                    <a:pt x="244223" y="280897"/>
                  </a:lnTo>
                  <a:lnTo>
                    <a:pt x="247758" y="268620"/>
                  </a:lnTo>
                  <a:lnTo>
                    <a:pt x="249843" y="256075"/>
                  </a:lnTo>
                  <a:lnTo>
                    <a:pt x="250306" y="250328"/>
                  </a:lnTo>
                  <a:close/>
                </a:path>
              </a:pathLst>
            </a:custGeom>
            <a:solidFill>
              <a:srgbClr val="ECB133"/>
            </a:solidFill>
          </p:spPr>
          <p:txBody>
            <a:bodyPr wrap="square" lIns="0" tIns="0" rIns="0" bIns="0" rtlCol="0">
              <a:noAutofit/>
            </a:bodyPr>
            <a:lstStyle/>
            <a:p>
              <a:endParaRPr/>
            </a:p>
          </p:txBody>
        </p:sp>
        <p:sp>
          <p:nvSpPr>
            <p:cNvPr id="94" name="object 82">
              <a:extLst>
                <a:ext uri="{FF2B5EF4-FFF2-40B4-BE49-F238E27FC236}">
                  <a16:creationId xmlns:a16="http://schemas.microsoft.com/office/drawing/2014/main" id="{6EA27355-56FD-6D68-764C-0D974D239220}"/>
                </a:ext>
              </a:extLst>
            </p:cNvPr>
            <p:cNvSpPr/>
            <p:nvPr/>
          </p:nvSpPr>
          <p:spPr>
            <a:xfrm>
              <a:off x="8331998" y="6941916"/>
              <a:ext cx="280896" cy="250493"/>
            </a:xfrm>
            <a:custGeom>
              <a:avLst/>
              <a:gdLst/>
              <a:ahLst/>
              <a:cxnLst/>
              <a:rect l="l" t="t" r="r" b="b"/>
              <a:pathLst>
                <a:path w="280896" h="250493">
                  <a:moveTo>
                    <a:pt x="280896" y="244229"/>
                  </a:moveTo>
                  <a:lnTo>
                    <a:pt x="278724" y="231696"/>
                  </a:lnTo>
                  <a:lnTo>
                    <a:pt x="272150" y="220389"/>
                  </a:lnTo>
                  <a:lnTo>
                    <a:pt x="270126" y="218207"/>
                  </a:lnTo>
                  <a:lnTo>
                    <a:pt x="219098" y="167166"/>
                  </a:lnTo>
                  <a:lnTo>
                    <a:pt x="217396" y="165464"/>
                  </a:lnTo>
                  <a:lnTo>
                    <a:pt x="144803" y="92871"/>
                  </a:lnTo>
                  <a:lnTo>
                    <a:pt x="62468" y="10549"/>
                  </a:lnTo>
                  <a:lnTo>
                    <a:pt x="52200" y="3300"/>
                  </a:lnTo>
                  <a:lnTo>
                    <a:pt x="40539" y="0"/>
                  </a:lnTo>
                  <a:lnTo>
                    <a:pt x="28533" y="647"/>
                  </a:lnTo>
                  <a:lnTo>
                    <a:pt x="17229" y="5242"/>
                  </a:lnTo>
                  <a:lnTo>
                    <a:pt x="10551" y="10549"/>
                  </a:lnTo>
                  <a:lnTo>
                    <a:pt x="3303" y="20803"/>
                  </a:lnTo>
                  <a:lnTo>
                    <a:pt x="0" y="32458"/>
                  </a:lnTo>
                  <a:lnTo>
                    <a:pt x="640" y="44468"/>
                  </a:lnTo>
                  <a:lnTo>
                    <a:pt x="5224" y="55788"/>
                  </a:lnTo>
                  <a:lnTo>
                    <a:pt x="166329" y="218232"/>
                  </a:lnTo>
                  <a:lnTo>
                    <a:pt x="176068" y="226906"/>
                  </a:lnTo>
                  <a:lnTo>
                    <a:pt x="186526" y="234223"/>
                  </a:lnTo>
                  <a:lnTo>
                    <a:pt x="197581" y="240185"/>
                  </a:lnTo>
                  <a:lnTo>
                    <a:pt x="209112" y="244793"/>
                  </a:lnTo>
                  <a:lnTo>
                    <a:pt x="220996" y="248046"/>
                  </a:lnTo>
                  <a:lnTo>
                    <a:pt x="233114" y="249946"/>
                  </a:lnTo>
                  <a:lnTo>
                    <a:pt x="245343" y="250493"/>
                  </a:lnTo>
                  <a:lnTo>
                    <a:pt x="257562" y="249687"/>
                  </a:lnTo>
                  <a:lnTo>
                    <a:pt x="269650" y="247529"/>
                  </a:lnTo>
                  <a:lnTo>
                    <a:pt x="280896" y="244229"/>
                  </a:lnTo>
                  <a:close/>
                </a:path>
              </a:pathLst>
            </a:custGeom>
            <a:solidFill>
              <a:srgbClr val="ECB133"/>
            </a:solidFill>
          </p:spPr>
          <p:txBody>
            <a:bodyPr wrap="square" lIns="0" tIns="0" rIns="0" bIns="0" rtlCol="0">
              <a:noAutofit/>
            </a:bodyPr>
            <a:lstStyle/>
            <a:p>
              <a:endParaRPr/>
            </a:p>
          </p:txBody>
        </p:sp>
        <p:sp>
          <p:nvSpPr>
            <p:cNvPr id="95" name="object 83">
              <a:extLst>
                <a:ext uri="{FF2B5EF4-FFF2-40B4-BE49-F238E27FC236}">
                  <a16:creationId xmlns:a16="http://schemas.microsoft.com/office/drawing/2014/main" id="{1B03260D-E46B-40C3-C474-D92858F624F0}"/>
                </a:ext>
              </a:extLst>
            </p:cNvPr>
            <p:cNvSpPr/>
            <p:nvPr/>
          </p:nvSpPr>
          <p:spPr>
            <a:xfrm>
              <a:off x="8565649" y="7019772"/>
              <a:ext cx="124896" cy="124903"/>
            </a:xfrm>
            <a:custGeom>
              <a:avLst/>
              <a:gdLst/>
              <a:ahLst/>
              <a:cxnLst/>
              <a:rect l="l" t="t" r="r" b="b"/>
              <a:pathLst>
                <a:path w="124896" h="124903">
                  <a:moveTo>
                    <a:pt x="62450" y="114371"/>
                  </a:moveTo>
                  <a:lnTo>
                    <a:pt x="72692" y="121608"/>
                  </a:lnTo>
                  <a:lnTo>
                    <a:pt x="84347" y="124903"/>
                  </a:lnTo>
                  <a:lnTo>
                    <a:pt x="96365" y="124254"/>
                  </a:lnTo>
                  <a:lnTo>
                    <a:pt x="107692" y="119662"/>
                  </a:lnTo>
                  <a:lnTo>
                    <a:pt x="114380" y="114371"/>
                  </a:lnTo>
                  <a:lnTo>
                    <a:pt x="121608" y="104101"/>
                  </a:lnTo>
                  <a:lnTo>
                    <a:pt x="124896" y="92436"/>
                  </a:lnTo>
                  <a:lnTo>
                    <a:pt x="124244" y="80422"/>
                  </a:lnTo>
                  <a:lnTo>
                    <a:pt x="119652" y="69104"/>
                  </a:lnTo>
                  <a:lnTo>
                    <a:pt x="114393" y="62453"/>
                  </a:lnTo>
                  <a:lnTo>
                    <a:pt x="62501" y="10574"/>
                  </a:lnTo>
                  <a:lnTo>
                    <a:pt x="52217" y="3287"/>
                  </a:lnTo>
                  <a:lnTo>
                    <a:pt x="40556" y="0"/>
                  </a:lnTo>
                  <a:lnTo>
                    <a:pt x="28539" y="650"/>
                  </a:lnTo>
                  <a:lnTo>
                    <a:pt x="17215" y="5239"/>
                  </a:lnTo>
                  <a:lnTo>
                    <a:pt x="10520" y="10536"/>
                  </a:lnTo>
                  <a:lnTo>
                    <a:pt x="3287" y="20800"/>
                  </a:lnTo>
                  <a:lnTo>
                    <a:pt x="0" y="32463"/>
                  </a:lnTo>
                  <a:lnTo>
                    <a:pt x="655" y="44474"/>
                  </a:lnTo>
                  <a:lnTo>
                    <a:pt x="5252" y="55783"/>
                  </a:lnTo>
                  <a:lnTo>
                    <a:pt x="10558" y="62466"/>
                  </a:lnTo>
                  <a:lnTo>
                    <a:pt x="62450" y="114371"/>
                  </a:lnTo>
                  <a:close/>
                </a:path>
              </a:pathLst>
            </a:custGeom>
            <a:solidFill>
              <a:srgbClr val="ECB133"/>
            </a:solidFill>
          </p:spPr>
          <p:txBody>
            <a:bodyPr wrap="square" lIns="0" tIns="0" rIns="0" bIns="0" rtlCol="0">
              <a:noAutofit/>
            </a:bodyPr>
            <a:lstStyle/>
            <a:p>
              <a:endParaRPr/>
            </a:p>
          </p:txBody>
        </p:sp>
        <p:sp>
          <p:nvSpPr>
            <p:cNvPr id="96" name="object 84">
              <a:extLst>
                <a:ext uri="{FF2B5EF4-FFF2-40B4-BE49-F238E27FC236}">
                  <a16:creationId xmlns:a16="http://schemas.microsoft.com/office/drawing/2014/main" id="{C1D26EC7-1C70-EB0F-7F64-DEE5B0DE442E}"/>
                </a:ext>
              </a:extLst>
            </p:cNvPr>
            <p:cNvSpPr/>
            <p:nvPr/>
          </p:nvSpPr>
          <p:spPr>
            <a:xfrm>
              <a:off x="8928413" y="7257323"/>
              <a:ext cx="280877" cy="250312"/>
            </a:xfrm>
            <a:custGeom>
              <a:avLst/>
              <a:gdLst/>
              <a:ahLst/>
              <a:cxnLst/>
              <a:rect l="l" t="t" r="r" b="b"/>
              <a:pathLst>
                <a:path w="280877" h="250312">
                  <a:moveTo>
                    <a:pt x="30556" y="0"/>
                  </a:moveTo>
                  <a:lnTo>
                    <a:pt x="24813" y="461"/>
                  </a:lnTo>
                  <a:lnTo>
                    <a:pt x="12267" y="2549"/>
                  </a:lnTo>
                  <a:lnTo>
                    <a:pt x="0" y="6095"/>
                  </a:lnTo>
                  <a:lnTo>
                    <a:pt x="90" y="8861"/>
                  </a:lnTo>
                  <a:lnTo>
                    <a:pt x="3204" y="21233"/>
                  </a:lnTo>
                  <a:lnTo>
                    <a:pt x="10731" y="32092"/>
                  </a:lnTo>
                  <a:lnTo>
                    <a:pt x="62623" y="84023"/>
                  </a:lnTo>
                  <a:lnTo>
                    <a:pt x="136080" y="157441"/>
                  </a:lnTo>
                  <a:lnTo>
                    <a:pt x="218439" y="239775"/>
                  </a:lnTo>
                  <a:lnTo>
                    <a:pt x="225097" y="245067"/>
                  </a:lnTo>
                  <a:lnTo>
                    <a:pt x="236401" y="249663"/>
                  </a:lnTo>
                  <a:lnTo>
                    <a:pt x="248412" y="250312"/>
                  </a:lnTo>
                  <a:lnTo>
                    <a:pt x="260077" y="247015"/>
                  </a:lnTo>
                  <a:lnTo>
                    <a:pt x="270344" y="239775"/>
                  </a:lnTo>
                  <a:lnTo>
                    <a:pt x="275631" y="233109"/>
                  </a:lnTo>
                  <a:lnTo>
                    <a:pt x="280226" y="221793"/>
                  </a:lnTo>
                  <a:lnTo>
                    <a:pt x="280877" y="209778"/>
                  </a:lnTo>
                  <a:lnTo>
                    <a:pt x="277583" y="198115"/>
                  </a:lnTo>
                  <a:lnTo>
                    <a:pt x="270344" y="187858"/>
                  </a:lnTo>
                  <a:lnTo>
                    <a:pt x="187998" y="105524"/>
                  </a:lnTo>
                  <a:lnTo>
                    <a:pt x="114541" y="32067"/>
                  </a:lnTo>
                  <a:lnTo>
                    <a:pt x="102615" y="21755"/>
                  </a:lnTo>
                  <a:lnTo>
                    <a:pt x="91664" y="14531"/>
                  </a:lnTo>
                  <a:lnTo>
                    <a:pt x="80112" y="8748"/>
                  </a:lnTo>
                  <a:lnTo>
                    <a:pt x="68092" y="4404"/>
                  </a:lnTo>
                  <a:lnTo>
                    <a:pt x="55738" y="1500"/>
                  </a:lnTo>
                  <a:lnTo>
                    <a:pt x="43181" y="32"/>
                  </a:lnTo>
                  <a:lnTo>
                    <a:pt x="30556" y="0"/>
                  </a:lnTo>
                  <a:close/>
                </a:path>
              </a:pathLst>
            </a:custGeom>
            <a:solidFill>
              <a:srgbClr val="ECB133"/>
            </a:solidFill>
          </p:spPr>
          <p:txBody>
            <a:bodyPr wrap="square" lIns="0" tIns="0" rIns="0" bIns="0" rtlCol="0">
              <a:noAutofit/>
            </a:bodyPr>
            <a:lstStyle/>
            <a:p>
              <a:endParaRPr/>
            </a:p>
          </p:txBody>
        </p:sp>
        <p:sp>
          <p:nvSpPr>
            <p:cNvPr id="97" name="object 85">
              <a:extLst>
                <a:ext uri="{FF2B5EF4-FFF2-40B4-BE49-F238E27FC236}">
                  <a16:creationId xmlns:a16="http://schemas.microsoft.com/office/drawing/2014/main" id="{EF553ECF-4FC9-9F6B-6FF4-CAB71E27A34A}"/>
                </a:ext>
              </a:extLst>
            </p:cNvPr>
            <p:cNvSpPr/>
            <p:nvPr/>
          </p:nvSpPr>
          <p:spPr>
            <a:xfrm>
              <a:off x="8803000" y="7382531"/>
              <a:ext cx="250492" cy="280893"/>
            </a:xfrm>
            <a:custGeom>
              <a:avLst/>
              <a:gdLst/>
              <a:ahLst/>
              <a:cxnLst/>
              <a:rect l="l" t="t" r="r" b="b"/>
              <a:pathLst>
                <a:path w="250492" h="280893">
                  <a:moveTo>
                    <a:pt x="6241" y="0"/>
                  </a:moveTo>
                  <a:lnTo>
                    <a:pt x="2950" y="11235"/>
                  </a:lnTo>
                  <a:lnTo>
                    <a:pt x="799" y="23318"/>
                  </a:lnTo>
                  <a:lnTo>
                    <a:pt x="0" y="35535"/>
                  </a:lnTo>
                  <a:lnTo>
                    <a:pt x="552" y="47764"/>
                  </a:lnTo>
                  <a:lnTo>
                    <a:pt x="2457" y="59882"/>
                  </a:lnTo>
                  <a:lnTo>
                    <a:pt x="5715" y="71769"/>
                  </a:lnTo>
                  <a:lnTo>
                    <a:pt x="10325" y="83302"/>
                  </a:lnTo>
                  <a:lnTo>
                    <a:pt x="16288" y="94361"/>
                  </a:lnTo>
                  <a:lnTo>
                    <a:pt x="23605" y="104823"/>
                  </a:lnTo>
                  <a:lnTo>
                    <a:pt x="32276" y="114566"/>
                  </a:lnTo>
                  <a:lnTo>
                    <a:pt x="188029" y="270370"/>
                  </a:lnTo>
                  <a:lnTo>
                    <a:pt x="206025" y="280243"/>
                  </a:lnTo>
                  <a:lnTo>
                    <a:pt x="218042" y="280893"/>
                  </a:lnTo>
                  <a:lnTo>
                    <a:pt x="229704" y="277602"/>
                  </a:lnTo>
                  <a:lnTo>
                    <a:pt x="239959" y="270370"/>
                  </a:lnTo>
                  <a:lnTo>
                    <a:pt x="245241" y="263703"/>
                  </a:lnTo>
                  <a:lnTo>
                    <a:pt x="249839" y="252384"/>
                  </a:lnTo>
                  <a:lnTo>
                    <a:pt x="250492" y="240371"/>
                  </a:lnTo>
                  <a:lnTo>
                    <a:pt x="247199" y="228714"/>
                  </a:lnTo>
                  <a:lnTo>
                    <a:pt x="239959" y="218465"/>
                  </a:lnTo>
                  <a:lnTo>
                    <a:pt x="157612" y="136080"/>
                  </a:lnTo>
                  <a:lnTo>
                    <a:pt x="85032" y="63487"/>
                  </a:lnTo>
                  <a:lnTo>
                    <a:pt x="83343" y="61810"/>
                  </a:lnTo>
                  <a:lnTo>
                    <a:pt x="32301" y="10756"/>
                  </a:lnTo>
                  <a:lnTo>
                    <a:pt x="30081" y="8717"/>
                  </a:lnTo>
                  <a:lnTo>
                    <a:pt x="18771" y="2167"/>
                  </a:lnTo>
                  <a:lnTo>
                    <a:pt x="6241" y="0"/>
                  </a:lnTo>
                  <a:close/>
                </a:path>
              </a:pathLst>
            </a:custGeom>
            <a:solidFill>
              <a:srgbClr val="ECB133"/>
            </a:solidFill>
          </p:spPr>
          <p:txBody>
            <a:bodyPr wrap="square" lIns="0" tIns="0" rIns="0" bIns="0" rtlCol="0">
              <a:noAutofit/>
            </a:bodyPr>
            <a:lstStyle/>
            <a:p>
              <a:endParaRPr/>
            </a:p>
          </p:txBody>
        </p:sp>
        <p:sp>
          <p:nvSpPr>
            <p:cNvPr id="98" name="object 86">
              <a:extLst>
                <a:ext uri="{FF2B5EF4-FFF2-40B4-BE49-F238E27FC236}">
                  <a16:creationId xmlns:a16="http://schemas.microsoft.com/office/drawing/2014/main" id="{AA2C642F-A050-99D7-F1E4-EEF4D623BA2C}"/>
                </a:ext>
              </a:extLst>
            </p:cNvPr>
            <p:cNvSpPr/>
            <p:nvPr/>
          </p:nvSpPr>
          <p:spPr>
            <a:xfrm>
              <a:off x="8850758" y="7304897"/>
              <a:ext cx="124877" cy="124861"/>
            </a:xfrm>
            <a:custGeom>
              <a:avLst/>
              <a:gdLst/>
              <a:ahLst/>
              <a:cxnLst/>
              <a:rect l="l" t="t" r="r" b="b"/>
              <a:pathLst>
                <a:path w="124877" h="124861">
                  <a:moveTo>
                    <a:pt x="10542" y="62441"/>
                  </a:moveTo>
                  <a:lnTo>
                    <a:pt x="62421" y="114320"/>
                  </a:lnTo>
                  <a:lnTo>
                    <a:pt x="69125" y="119629"/>
                  </a:lnTo>
                  <a:lnTo>
                    <a:pt x="80435" y="124214"/>
                  </a:lnTo>
                  <a:lnTo>
                    <a:pt x="92442" y="124861"/>
                  </a:lnTo>
                  <a:lnTo>
                    <a:pt x="104100" y="121564"/>
                  </a:lnTo>
                  <a:lnTo>
                    <a:pt x="114364" y="114320"/>
                  </a:lnTo>
                  <a:lnTo>
                    <a:pt x="119640" y="107660"/>
                  </a:lnTo>
                  <a:lnTo>
                    <a:pt x="124229" y="96346"/>
                  </a:lnTo>
                  <a:lnTo>
                    <a:pt x="124877" y="84334"/>
                  </a:lnTo>
                  <a:lnTo>
                    <a:pt x="121587" y="72670"/>
                  </a:lnTo>
                  <a:lnTo>
                    <a:pt x="114364" y="62402"/>
                  </a:lnTo>
                  <a:lnTo>
                    <a:pt x="62434" y="10536"/>
                  </a:lnTo>
                  <a:lnTo>
                    <a:pt x="55785" y="5233"/>
                  </a:lnTo>
                  <a:lnTo>
                    <a:pt x="44472" y="646"/>
                  </a:lnTo>
                  <a:lnTo>
                    <a:pt x="32453" y="0"/>
                  </a:lnTo>
                  <a:lnTo>
                    <a:pt x="20783" y="3295"/>
                  </a:lnTo>
                  <a:lnTo>
                    <a:pt x="10516" y="10536"/>
                  </a:lnTo>
                  <a:lnTo>
                    <a:pt x="5230" y="17194"/>
                  </a:lnTo>
                  <a:lnTo>
                    <a:pt x="642" y="28500"/>
                  </a:lnTo>
                  <a:lnTo>
                    <a:pt x="0" y="40513"/>
                  </a:lnTo>
                  <a:lnTo>
                    <a:pt x="3300" y="52178"/>
                  </a:lnTo>
                  <a:lnTo>
                    <a:pt x="10542" y="62441"/>
                  </a:lnTo>
                  <a:close/>
                </a:path>
              </a:pathLst>
            </a:custGeom>
            <a:solidFill>
              <a:srgbClr val="ECB133"/>
            </a:solidFill>
          </p:spPr>
          <p:txBody>
            <a:bodyPr wrap="square" lIns="0" tIns="0" rIns="0" bIns="0" rtlCol="0">
              <a:noAutofit/>
            </a:bodyPr>
            <a:lstStyle/>
            <a:p>
              <a:endParaRPr/>
            </a:p>
          </p:txBody>
        </p:sp>
        <p:sp>
          <p:nvSpPr>
            <p:cNvPr id="99" name="object 87">
              <a:extLst>
                <a:ext uri="{FF2B5EF4-FFF2-40B4-BE49-F238E27FC236}">
                  <a16:creationId xmlns:a16="http://schemas.microsoft.com/office/drawing/2014/main" id="{89027BA3-9E88-C564-3D26-0986A084092A}"/>
                </a:ext>
              </a:extLst>
            </p:cNvPr>
            <p:cNvSpPr/>
            <p:nvPr/>
          </p:nvSpPr>
          <p:spPr>
            <a:xfrm>
              <a:off x="8803184" y="6786128"/>
              <a:ext cx="250306" cy="280896"/>
            </a:xfrm>
            <a:custGeom>
              <a:avLst/>
              <a:gdLst/>
              <a:ahLst/>
              <a:cxnLst/>
              <a:rect l="l" t="t" r="r" b="b"/>
              <a:pathLst>
                <a:path w="250306" h="280896">
                  <a:moveTo>
                    <a:pt x="0" y="250327"/>
                  </a:moveTo>
                  <a:lnTo>
                    <a:pt x="467" y="256070"/>
                  </a:lnTo>
                  <a:lnTo>
                    <a:pt x="2551" y="268617"/>
                  </a:lnTo>
                  <a:lnTo>
                    <a:pt x="6057" y="280896"/>
                  </a:lnTo>
                  <a:lnTo>
                    <a:pt x="8856" y="280791"/>
                  </a:lnTo>
                  <a:lnTo>
                    <a:pt x="21226" y="277649"/>
                  </a:lnTo>
                  <a:lnTo>
                    <a:pt x="32118" y="270139"/>
                  </a:lnTo>
                  <a:lnTo>
                    <a:pt x="83997" y="218285"/>
                  </a:lnTo>
                  <a:lnTo>
                    <a:pt x="157429" y="144828"/>
                  </a:lnTo>
                  <a:lnTo>
                    <a:pt x="239776" y="62482"/>
                  </a:lnTo>
                  <a:lnTo>
                    <a:pt x="245082" y="55772"/>
                  </a:lnTo>
                  <a:lnTo>
                    <a:pt x="249663" y="44457"/>
                  </a:lnTo>
                  <a:lnTo>
                    <a:pt x="250306" y="32450"/>
                  </a:lnTo>
                  <a:lnTo>
                    <a:pt x="247010" y="20789"/>
                  </a:lnTo>
                  <a:lnTo>
                    <a:pt x="239776" y="10513"/>
                  </a:lnTo>
                  <a:lnTo>
                    <a:pt x="233099" y="5237"/>
                  </a:lnTo>
                  <a:lnTo>
                    <a:pt x="221780" y="649"/>
                  </a:lnTo>
                  <a:lnTo>
                    <a:pt x="209767" y="0"/>
                  </a:lnTo>
                  <a:lnTo>
                    <a:pt x="198104" y="3287"/>
                  </a:lnTo>
                  <a:lnTo>
                    <a:pt x="187833" y="10513"/>
                  </a:lnTo>
                  <a:lnTo>
                    <a:pt x="105511" y="92898"/>
                  </a:lnTo>
                  <a:lnTo>
                    <a:pt x="32067" y="166330"/>
                  </a:lnTo>
                  <a:lnTo>
                    <a:pt x="30416" y="168045"/>
                  </a:lnTo>
                  <a:lnTo>
                    <a:pt x="21758" y="178260"/>
                  </a:lnTo>
                  <a:lnTo>
                    <a:pt x="14538" y="189211"/>
                  </a:lnTo>
                  <a:lnTo>
                    <a:pt x="8756" y="200765"/>
                  </a:lnTo>
                  <a:lnTo>
                    <a:pt x="4411" y="212787"/>
                  </a:lnTo>
                  <a:lnTo>
                    <a:pt x="1503" y="225144"/>
                  </a:lnTo>
                  <a:lnTo>
                    <a:pt x="33" y="237702"/>
                  </a:lnTo>
                  <a:lnTo>
                    <a:pt x="0" y="250327"/>
                  </a:lnTo>
                  <a:close/>
                </a:path>
              </a:pathLst>
            </a:custGeom>
            <a:solidFill>
              <a:srgbClr val="ECB133"/>
            </a:solidFill>
          </p:spPr>
          <p:txBody>
            <a:bodyPr wrap="square" lIns="0" tIns="0" rIns="0" bIns="0" rtlCol="0">
              <a:noAutofit/>
            </a:bodyPr>
            <a:lstStyle/>
            <a:p>
              <a:endParaRPr/>
            </a:p>
          </p:txBody>
        </p:sp>
        <p:sp>
          <p:nvSpPr>
            <p:cNvPr id="100" name="object 88">
              <a:extLst>
                <a:ext uri="{FF2B5EF4-FFF2-40B4-BE49-F238E27FC236}">
                  <a16:creationId xmlns:a16="http://schemas.microsoft.com/office/drawing/2014/main" id="{B804BBAA-C169-7989-A352-839BFA4A462A}"/>
                </a:ext>
              </a:extLst>
            </p:cNvPr>
            <p:cNvSpPr/>
            <p:nvPr/>
          </p:nvSpPr>
          <p:spPr>
            <a:xfrm>
              <a:off x="8928409" y="6941916"/>
              <a:ext cx="280882" cy="250493"/>
            </a:xfrm>
            <a:custGeom>
              <a:avLst/>
              <a:gdLst/>
              <a:ahLst/>
              <a:cxnLst/>
              <a:rect l="l" t="t" r="r" b="b"/>
              <a:pathLst>
                <a:path w="280882" h="250493">
                  <a:moveTo>
                    <a:pt x="0" y="244230"/>
                  </a:moveTo>
                  <a:lnTo>
                    <a:pt x="11229" y="247527"/>
                  </a:lnTo>
                  <a:lnTo>
                    <a:pt x="23312" y="249686"/>
                  </a:lnTo>
                  <a:lnTo>
                    <a:pt x="35528" y="250493"/>
                  </a:lnTo>
                  <a:lnTo>
                    <a:pt x="47756" y="249947"/>
                  </a:lnTo>
                  <a:lnTo>
                    <a:pt x="59873" y="248048"/>
                  </a:lnTo>
                  <a:lnTo>
                    <a:pt x="71758" y="244795"/>
                  </a:lnTo>
                  <a:lnTo>
                    <a:pt x="83291" y="240187"/>
                  </a:lnTo>
                  <a:lnTo>
                    <a:pt x="94348" y="234225"/>
                  </a:lnTo>
                  <a:lnTo>
                    <a:pt x="104810" y="226907"/>
                  </a:lnTo>
                  <a:lnTo>
                    <a:pt x="114554" y="218233"/>
                  </a:lnTo>
                  <a:lnTo>
                    <a:pt x="270319" y="62493"/>
                  </a:lnTo>
                  <a:lnTo>
                    <a:pt x="280234" y="44465"/>
                  </a:lnTo>
                  <a:lnTo>
                    <a:pt x="280882" y="32459"/>
                  </a:lnTo>
                  <a:lnTo>
                    <a:pt x="277585" y="20807"/>
                  </a:lnTo>
                  <a:lnTo>
                    <a:pt x="270344" y="10550"/>
                  </a:lnTo>
                  <a:lnTo>
                    <a:pt x="263660" y="5248"/>
                  </a:lnTo>
                  <a:lnTo>
                    <a:pt x="252341" y="649"/>
                  </a:lnTo>
                  <a:lnTo>
                    <a:pt x="240330" y="0"/>
                  </a:lnTo>
                  <a:lnTo>
                    <a:pt x="228679" y="3300"/>
                  </a:lnTo>
                  <a:lnTo>
                    <a:pt x="218440" y="10550"/>
                  </a:lnTo>
                  <a:lnTo>
                    <a:pt x="136055" y="92884"/>
                  </a:lnTo>
                  <a:lnTo>
                    <a:pt x="63449" y="165464"/>
                  </a:lnTo>
                  <a:lnTo>
                    <a:pt x="61772" y="167166"/>
                  </a:lnTo>
                  <a:lnTo>
                    <a:pt x="10744" y="218208"/>
                  </a:lnTo>
                  <a:lnTo>
                    <a:pt x="8717" y="220397"/>
                  </a:lnTo>
                  <a:lnTo>
                    <a:pt x="2153" y="231706"/>
                  </a:lnTo>
                  <a:lnTo>
                    <a:pt x="0" y="244230"/>
                  </a:lnTo>
                  <a:close/>
                </a:path>
              </a:pathLst>
            </a:custGeom>
            <a:solidFill>
              <a:srgbClr val="ECB133"/>
            </a:solidFill>
          </p:spPr>
          <p:txBody>
            <a:bodyPr wrap="square" lIns="0" tIns="0" rIns="0" bIns="0" rtlCol="0">
              <a:noAutofit/>
            </a:bodyPr>
            <a:lstStyle/>
            <a:p>
              <a:endParaRPr/>
            </a:p>
          </p:txBody>
        </p:sp>
        <p:sp>
          <p:nvSpPr>
            <p:cNvPr id="101" name="object 89">
              <a:extLst>
                <a:ext uri="{FF2B5EF4-FFF2-40B4-BE49-F238E27FC236}">
                  <a16:creationId xmlns:a16="http://schemas.microsoft.com/office/drawing/2014/main" id="{B0D6E2BF-B25B-7B21-15C5-98C3EB3F397C}"/>
                </a:ext>
              </a:extLst>
            </p:cNvPr>
            <p:cNvSpPr/>
            <p:nvPr/>
          </p:nvSpPr>
          <p:spPr>
            <a:xfrm>
              <a:off x="8850733" y="7019776"/>
              <a:ext cx="124881" cy="124900"/>
            </a:xfrm>
            <a:custGeom>
              <a:avLst/>
              <a:gdLst/>
              <a:ahLst/>
              <a:cxnLst/>
              <a:rect l="l" t="t" r="r" b="b"/>
              <a:pathLst>
                <a:path w="124881" h="124900">
                  <a:moveTo>
                    <a:pt x="62466" y="114367"/>
                  </a:moveTo>
                  <a:lnTo>
                    <a:pt x="114370" y="62487"/>
                  </a:lnTo>
                  <a:lnTo>
                    <a:pt x="119641" y="55801"/>
                  </a:lnTo>
                  <a:lnTo>
                    <a:pt x="124231" y="44482"/>
                  </a:lnTo>
                  <a:lnTo>
                    <a:pt x="124881" y="32465"/>
                  </a:lnTo>
                  <a:lnTo>
                    <a:pt x="121594" y="20798"/>
                  </a:lnTo>
                  <a:lnTo>
                    <a:pt x="114370" y="10532"/>
                  </a:lnTo>
                  <a:lnTo>
                    <a:pt x="107699" y="5245"/>
                  </a:lnTo>
                  <a:lnTo>
                    <a:pt x="96380" y="650"/>
                  </a:lnTo>
                  <a:lnTo>
                    <a:pt x="84363" y="0"/>
                  </a:lnTo>
                  <a:lnTo>
                    <a:pt x="72703" y="3293"/>
                  </a:lnTo>
                  <a:lnTo>
                    <a:pt x="62453" y="10532"/>
                  </a:lnTo>
                  <a:lnTo>
                    <a:pt x="10548" y="62411"/>
                  </a:lnTo>
                  <a:lnTo>
                    <a:pt x="5241" y="69118"/>
                  </a:lnTo>
                  <a:lnTo>
                    <a:pt x="650" y="80431"/>
                  </a:lnTo>
                  <a:lnTo>
                    <a:pt x="0" y="92443"/>
                  </a:lnTo>
                  <a:lnTo>
                    <a:pt x="3290" y="104108"/>
                  </a:lnTo>
                  <a:lnTo>
                    <a:pt x="10523" y="114380"/>
                  </a:lnTo>
                  <a:lnTo>
                    <a:pt x="17213" y="119669"/>
                  </a:lnTo>
                  <a:lnTo>
                    <a:pt x="28532" y="124254"/>
                  </a:lnTo>
                  <a:lnTo>
                    <a:pt x="40544" y="124900"/>
                  </a:lnTo>
                  <a:lnTo>
                    <a:pt x="52203" y="121604"/>
                  </a:lnTo>
                  <a:lnTo>
                    <a:pt x="62466" y="114367"/>
                  </a:lnTo>
                  <a:close/>
                </a:path>
              </a:pathLst>
            </a:custGeom>
            <a:solidFill>
              <a:srgbClr val="ECB133"/>
            </a:solidFill>
          </p:spPr>
          <p:txBody>
            <a:bodyPr wrap="square" lIns="0" tIns="0" rIns="0" bIns="0" rtlCol="0">
              <a:noAutofit/>
            </a:bodyPr>
            <a:lstStyle/>
            <a:p>
              <a:endParaRPr/>
            </a:p>
          </p:txBody>
        </p:sp>
        <p:sp>
          <p:nvSpPr>
            <p:cNvPr id="102" name="object 90">
              <a:extLst>
                <a:ext uri="{FF2B5EF4-FFF2-40B4-BE49-F238E27FC236}">
                  <a16:creationId xmlns:a16="http://schemas.microsoft.com/office/drawing/2014/main" id="{5747BFF5-24C8-7069-FCA2-A70746B2A7E2}"/>
                </a:ext>
              </a:extLst>
            </p:cNvPr>
            <p:cNvSpPr/>
            <p:nvPr/>
          </p:nvSpPr>
          <p:spPr>
            <a:xfrm>
              <a:off x="8331988" y="7257323"/>
              <a:ext cx="280902" cy="250315"/>
            </a:xfrm>
            <a:custGeom>
              <a:avLst/>
              <a:gdLst/>
              <a:ahLst/>
              <a:cxnLst/>
              <a:rect l="l" t="t" r="r" b="b"/>
              <a:pathLst>
                <a:path w="280902" h="250315">
                  <a:moveTo>
                    <a:pt x="250346" y="0"/>
                  </a:moveTo>
                  <a:lnTo>
                    <a:pt x="237711" y="32"/>
                  </a:lnTo>
                  <a:lnTo>
                    <a:pt x="225149" y="1500"/>
                  </a:lnTo>
                  <a:lnTo>
                    <a:pt x="212791" y="4404"/>
                  </a:lnTo>
                  <a:lnTo>
                    <a:pt x="200771" y="8748"/>
                  </a:lnTo>
                  <a:lnTo>
                    <a:pt x="189222" y="14531"/>
                  </a:lnTo>
                  <a:lnTo>
                    <a:pt x="178276" y="21755"/>
                  </a:lnTo>
                  <a:lnTo>
                    <a:pt x="168067" y="30422"/>
                  </a:lnTo>
                  <a:lnTo>
                    <a:pt x="92891" y="105524"/>
                  </a:lnTo>
                  <a:lnTo>
                    <a:pt x="10532" y="187858"/>
                  </a:lnTo>
                  <a:lnTo>
                    <a:pt x="3293" y="198110"/>
                  </a:lnTo>
                  <a:lnTo>
                    <a:pt x="0" y="209766"/>
                  </a:lnTo>
                  <a:lnTo>
                    <a:pt x="650" y="221777"/>
                  </a:lnTo>
                  <a:lnTo>
                    <a:pt x="5245" y="233097"/>
                  </a:lnTo>
                  <a:lnTo>
                    <a:pt x="10532" y="239775"/>
                  </a:lnTo>
                  <a:lnTo>
                    <a:pt x="20790" y="247016"/>
                  </a:lnTo>
                  <a:lnTo>
                    <a:pt x="32447" y="250315"/>
                  </a:lnTo>
                  <a:lnTo>
                    <a:pt x="44456" y="249672"/>
                  </a:lnTo>
                  <a:lnTo>
                    <a:pt x="55775" y="245087"/>
                  </a:lnTo>
                  <a:lnTo>
                    <a:pt x="62487" y="239775"/>
                  </a:lnTo>
                  <a:lnTo>
                    <a:pt x="144809" y="157441"/>
                  </a:lnTo>
                  <a:lnTo>
                    <a:pt x="218240" y="83997"/>
                  </a:lnTo>
                  <a:lnTo>
                    <a:pt x="270145" y="32118"/>
                  </a:lnTo>
                  <a:lnTo>
                    <a:pt x="277667" y="21243"/>
                  </a:lnTo>
                  <a:lnTo>
                    <a:pt x="280804" y="8874"/>
                  </a:lnTo>
                  <a:lnTo>
                    <a:pt x="280902" y="6095"/>
                  </a:lnTo>
                  <a:lnTo>
                    <a:pt x="268614" y="2549"/>
                  </a:lnTo>
                  <a:lnTo>
                    <a:pt x="256081" y="461"/>
                  </a:lnTo>
                  <a:lnTo>
                    <a:pt x="250346" y="0"/>
                  </a:lnTo>
                  <a:close/>
                </a:path>
              </a:pathLst>
            </a:custGeom>
            <a:solidFill>
              <a:srgbClr val="ECB133"/>
            </a:solidFill>
          </p:spPr>
          <p:txBody>
            <a:bodyPr wrap="square" lIns="0" tIns="0" rIns="0" bIns="0" rtlCol="0">
              <a:noAutofit/>
            </a:bodyPr>
            <a:lstStyle/>
            <a:p>
              <a:endParaRPr/>
            </a:p>
          </p:txBody>
        </p:sp>
        <p:sp>
          <p:nvSpPr>
            <p:cNvPr id="103" name="object 91">
              <a:extLst>
                <a:ext uri="{FF2B5EF4-FFF2-40B4-BE49-F238E27FC236}">
                  <a16:creationId xmlns:a16="http://schemas.microsoft.com/office/drawing/2014/main" id="{FC9E1A7F-831B-BA65-C8B7-FCA8E880CC91}"/>
                </a:ext>
              </a:extLst>
            </p:cNvPr>
            <p:cNvSpPr/>
            <p:nvPr/>
          </p:nvSpPr>
          <p:spPr>
            <a:xfrm>
              <a:off x="8487784" y="7382531"/>
              <a:ext cx="250498" cy="280894"/>
            </a:xfrm>
            <a:custGeom>
              <a:avLst/>
              <a:gdLst/>
              <a:ahLst/>
              <a:cxnLst/>
              <a:rect l="l" t="t" r="r" b="b"/>
              <a:pathLst>
                <a:path w="250498" h="280894">
                  <a:moveTo>
                    <a:pt x="244246" y="0"/>
                  </a:moveTo>
                  <a:lnTo>
                    <a:pt x="231700" y="2172"/>
                  </a:lnTo>
                  <a:lnTo>
                    <a:pt x="220387" y="8723"/>
                  </a:lnTo>
                  <a:lnTo>
                    <a:pt x="218186" y="10756"/>
                  </a:lnTo>
                  <a:lnTo>
                    <a:pt x="167157" y="61785"/>
                  </a:lnTo>
                  <a:lnTo>
                    <a:pt x="165481" y="63487"/>
                  </a:lnTo>
                  <a:lnTo>
                    <a:pt x="92862" y="136080"/>
                  </a:lnTo>
                  <a:lnTo>
                    <a:pt x="10541" y="218465"/>
                  </a:lnTo>
                  <a:lnTo>
                    <a:pt x="3296" y="228712"/>
                  </a:lnTo>
                  <a:lnTo>
                    <a:pt x="0" y="240366"/>
                  </a:lnTo>
                  <a:lnTo>
                    <a:pt x="650" y="252376"/>
                  </a:lnTo>
                  <a:lnTo>
                    <a:pt x="5249" y="263694"/>
                  </a:lnTo>
                  <a:lnTo>
                    <a:pt x="10541" y="270370"/>
                  </a:lnTo>
                  <a:lnTo>
                    <a:pt x="20808" y="277604"/>
                  </a:lnTo>
                  <a:lnTo>
                    <a:pt x="32479" y="280894"/>
                  </a:lnTo>
                  <a:lnTo>
                    <a:pt x="44496" y="280240"/>
                  </a:lnTo>
                  <a:lnTo>
                    <a:pt x="55806" y="275642"/>
                  </a:lnTo>
                  <a:lnTo>
                    <a:pt x="218237" y="114579"/>
                  </a:lnTo>
                  <a:lnTo>
                    <a:pt x="226897" y="104834"/>
                  </a:lnTo>
                  <a:lnTo>
                    <a:pt x="234207" y="94371"/>
                  </a:lnTo>
                  <a:lnTo>
                    <a:pt x="240168" y="83313"/>
                  </a:lnTo>
                  <a:lnTo>
                    <a:pt x="244778" y="71780"/>
                  </a:lnTo>
                  <a:lnTo>
                    <a:pt x="248036" y="59894"/>
                  </a:lnTo>
                  <a:lnTo>
                    <a:pt x="249943" y="47777"/>
                  </a:lnTo>
                  <a:lnTo>
                    <a:pt x="250498" y="35551"/>
                  </a:lnTo>
                  <a:lnTo>
                    <a:pt x="249700" y="23335"/>
                  </a:lnTo>
                  <a:lnTo>
                    <a:pt x="247548" y="11253"/>
                  </a:lnTo>
                  <a:lnTo>
                    <a:pt x="244246" y="0"/>
                  </a:lnTo>
                  <a:close/>
                </a:path>
              </a:pathLst>
            </a:custGeom>
            <a:solidFill>
              <a:srgbClr val="ECB133"/>
            </a:solidFill>
          </p:spPr>
          <p:txBody>
            <a:bodyPr wrap="square" lIns="0" tIns="0" rIns="0" bIns="0" rtlCol="0">
              <a:noAutofit/>
            </a:bodyPr>
            <a:lstStyle/>
            <a:p>
              <a:endParaRPr/>
            </a:p>
          </p:txBody>
        </p:sp>
        <p:sp>
          <p:nvSpPr>
            <p:cNvPr id="104" name="object 92">
              <a:extLst>
                <a:ext uri="{FF2B5EF4-FFF2-40B4-BE49-F238E27FC236}">
                  <a16:creationId xmlns:a16="http://schemas.microsoft.com/office/drawing/2014/main" id="{D6F942E9-7069-80BC-870C-ED3427092549}"/>
                </a:ext>
              </a:extLst>
            </p:cNvPr>
            <p:cNvSpPr/>
            <p:nvPr/>
          </p:nvSpPr>
          <p:spPr>
            <a:xfrm>
              <a:off x="8565630" y="7304897"/>
              <a:ext cx="124901" cy="124861"/>
            </a:xfrm>
            <a:custGeom>
              <a:avLst/>
              <a:gdLst/>
              <a:ahLst/>
              <a:cxnLst/>
              <a:rect l="l" t="t" r="r" b="b"/>
              <a:pathLst>
                <a:path w="124901" h="124861">
                  <a:moveTo>
                    <a:pt x="114372" y="62441"/>
                  </a:moveTo>
                  <a:lnTo>
                    <a:pt x="121609" y="52179"/>
                  </a:lnTo>
                  <a:lnTo>
                    <a:pt x="124901" y="40516"/>
                  </a:lnTo>
                  <a:lnTo>
                    <a:pt x="124244" y="28504"/>
                  </a:lnTo>
                  <a:lnTo>
                    <a:pt x="119638" y="17198"/>
                  </a:lnTo>
                  <a:lnTo>
                    <a:pt x="114334" y="10536"/>
                  </a:lnTo>
                  <a:lnTo>
                    <a:pt x="104084" y="3295"/>
                  </a:lnTo>
                  <a:lnTo>
                    <a:pt x="92422" y="0"/>
                  </a:lnTo>
                  <a:lnTo>
                    <a:pt x="80401" y="648"/>
                  </a:lnTo>
                  <a:lnTo>
                    <a:pt x="69079" y="5238"/>
                  </a:lnTo>
                  <a:lnTo>
                    <a:pt x="62429" y="10498"/>
                  </a:lnTo>
                  <a:lnTo>
                    <a:pt x="10575" y="62403"/>
                  </a:lnTo>
                  <a:lnTo>
                    <a:pt x="3294" y="72670"/>
                  </a:lnTo>
                  <a:lnTo>
                    <a:pt x="0" y="84336"/>
                  </a:lnTo>
                  <a:lnTo>
                    <a:pt x="650" y="96349"/>
                  </a:lnTo>
                  <a:lnTo>
                    <a:pt x="5244" y="107655"/>
                  </a:lnTo>
                  <a:lnTo>
                    <a:pt x="10537" y="114321"/>
                  </a:lnTo>
                  <a:lnTo>
                    <a:pt x="20788" y="121564"/>
                  </a:lnTo>
                  <a:lnTo>
                    <a:pt x="32441" y="124861"/>
                  </a:lnTo>
                  <a:lnTo>
                    <a:pt x="44451" y="124216"/>
                  </a:lnTo>
                  <a:lnTo>
                    <a:pt x="55771" y="119634"/>
                  </a:lnTo>
                  <a:lnTo>
                    <a:pt x="62492" y="114321"/>
                  </a:lnTo>
                  <a:lnTo>
                    <a:pt x="114372" y="62441"/>
                  </a:lnTo>
                  <a:close/>
                </a:path>
              </a:pathLst>
            </a:custGeom>
            <a:solidFill>
              <a:srgbClr val="ECB133"/>
            </a:solidFill>
          </p:spPr>
          <p:txBody>
            <a:bodyPr wrap="square" lIns="0" tIns="0" rIns="0" bIns="0" rtlCol="0">
              <a:noAutofit/>
            </a:bodyPr>
            <a:lstStyle/>
            <a:p>
              <a:endParaRPr/>
            </a:p>
          </p:txBody>
        </p:sp>
        <p:sp>
          <p:nvSpPr>
            <p:cNvPr id="105" name="object 93">
              <a:extLst>
                <a:ext uri="{FF2B5EF4-FFF2-40B4-BE49-F238E27FC236}">
                  <a16:creationId xmlns:a16="http://schemas.microsoft.com/office/drawing/2014/main" id="{83C6827C-5760-755A-5AC9-A2B6B5A564B9}"/>
                </a:ext>
              </a:extLst>
            </p:cNvPr>
            <p:cNvSpPr/>
            <p:nvPr/>
          </p:nvSpPr>
          <p:spPr>
            <a:xfrm>
              <a:off x="8733877" y="7187994"/>
              <a:ext cx="73524" cy="73548"/>
            </a:xfrm>
            <a:custGeom>
              <a:avLst/>
              <a:gdLst/>
              <a:ahLst/>
              <a:cxnLst/>
              <a:rect l="l" t="t" r="r" b="b"/>
              <a:pathLst>
                <a:path w="73524" h="73548">
                  <a:moveTo>
                    <a:pt x="10593" y="62954"/>
                  </a:moveTo>
                  <a:lnTo>
                    <a:pt x="17657" y="68492"/>
                  </a:lnTo>
                  <a:lnTo>
                    <a:pt x="29002" y="72976"/>
                  </a:lnTo>
                  <a:lnTo>
                    <a:pt x="41014" y="73548"/>
                  </a:lnTo>
                  <a:lnTo>
                    <a:pt x="52666" y="70207"/>
                  </a:lnTo>
                  <a:lnTo>
                    <a:pt x="62930" y="62954"/>
                  </a:lnTo>
                  <a:lnTo>
                    <a:pt x="68468" y="55882"/>
                  </a:lnTo>
                  <a:lnTo>
                    <a:pt x="72952" y="44526"/>
                  </a:lnTo>
                  <a:lnTo>
                    <a:pt x="73524" y="32507"/>
                  </a:lnTo>
                  <a:lnTo>
                    <a:pt x="70183" y="20859"/>
                  </a:lnTo>
                  <a:lnTo>
                    <a:pt x="62930" y="10617"/>
                  </a:lnTo>
                  <a:lnTo>
                    <a:pt x="55855" y="5063"/>
                  </a:lnTo>
                  <a:lnTo>
                    <a:pt x="44507" y="574"/>
                  </a:lnTo>
                  <a:lnTo>
                    <a:pt x="32492" y="0"/>
                  </a:lnTo>
                  <a:lnTo>
                    <a:pt x="20844" y="3339"/>
                  </a:lnTo>
                  <a:lnTo>
                    <a:pt x="10593" y="10591"/>
                  </a:lnTo>
                  <a:lnTo>
                    <a:pt x="5045" y="17674"/>
                  </a:lnTo>
                  <a:lnTo>
                    <a:pt x="567" y="29025"/>
                  </a:lnTo>
                  <a:lnTo>
                    <a:pt x="0" y="41043"/>
                  </a:lnTo>
                  <a:lnTo>
                    <a:pt x="3341" y="52697"/>
                  </a:lnTo>
                  <a:lnTo>
                    <a:pt x="10593" y="62954"/>
                  </a:lnTo>
                  <a:close/>
                </a:path>
              </a:pathLst>
            </a:custGeom>
            <a:solidFill>
              <a:srgbClr val="ECB133"/>
            </a:solidFill>
          </p:spPr>
          <p:txBody>
            <a:bodyPr wrap="square" lIns="0" tIns="0" rIns="0" bIns="0" rtlCol="0">
              <a:noAutofit/>
            </a:bodyPr>
            <a:lstStyle/>
            <a:p>
              <a:endParaRPr/>
            </a:p>
          </p:txBody>
        </p:sp>
        <p:sp>
          <p:nvSpPr>
            <p:cNvPr id="106" name="object 94">
              <a:extLst>
                <a:ext uri="{FF2B5EF4-FFF2-40B4-BE49-F238E27FC236}">
                  <a16:creationId xmlns:a16="http://schemas.microsoft.com/office/drawing/2014/main" id="{6FDB4D5D-E8DA-A478-6BB0-18D794AB6486}"/>
                </a:ext>
              </a:extLst>
            </p:cNvPr>
            <p:cNvSpPr/>
            <p:nvPr/>
          </p:nvSpPr>
          <p:spPr>
            <a:xfrm>
              <a:off x="7662972" y="7580091"/>
              <a:ext cx="250306" cy="280888"/>
            </a:xfrm>
            <a:custGeom>
              <a:avLst/>
              <a:gdLst/>
              <a:ahLst/>
              <a:cxnLst/>
              <a:rect l="l" t="t" r="r" b="b"/>
              <a:pathLst>
                <a:path w="250306" h="280888">
                  <a:moveTo>
                    <a:pt x="235802" y="189216"/>
                  </a:moveTo>
                  <a:lnTo>
                    <a:pt x="228584" y="178266"/>
                  </a:lnTo>
                  <a:lnTo>
                    <a:pt x="219929" y="168052"/>
                  </a:lnTo>
                  <a:lnTo>
                    <a:pt x="218238" y="166322"/>
                  </a:lnTo>
                  <a:lnTo>
                    <a:pt x="144807" y="92890"/>
                  </a:lnTo>
                  <a:lnTo>
                    <a:pt x="62447" y="10505"/>
                  </a:lnTo>
                  <a:lnTo>
                    <a:pt x="52192" y="3283"/>
                  </a:lnTo>
                  <a:lnTo>
                    <a:pt x="40526" y="0"/>
                  </a:lnTo>
                  <a:lnTo>
                    <a:pt x="28504" y="655"/>
                  </a:lnTo>
                  <a:lnTo>
                    <a:pt x="17179" y="5249"/>
                  </a:lnTo>
                  <a:lnTo>
                    <a:pt x="10530" y="10505"/>
                  </a:lnTo>
                  <a:lnTo>
                    <a:pt x="3295" y="20777"/>
                  </a:lnTo>
                  <a:lnTo>
                    <a:pt x="0" y="32440"/>
                  </a:lnTo>
                  <a:lnTo>
                    <a:pt x="642" y="44452"/>
                  </a:lnTo>
                  <a:lnTo>
                    <a:pt x="5223" y="55767"/>
                  </a:lnTo>
                  <a:lnTo>
                    <a:pt x="10530" y="62474"/>
                  </a:lnTo>
                  <a:lnTo>
                    <a:pt x="92864" y="144821"/>
                  </a:lnTo>
                  <a:lnTo>
                    <a:pt x="141025" y="193007"/>
                  </a:lnTo>
                  <a:lnTo>
                    <a:pt x="237699" y="193007"/>
                  </a:lnTo>
                  <a:lnTo>
                    <a:pt x="235802" y="189216"/>
                  </a:lnTo>
                  <a:close/>
                </a:path>
              </a:pathLst>
            </a:custGeom>
            <a:solidFill>
              <a:srgbClr val="ECB133"/>
            </a:solidFill>
          </p:spPr>
          <p:txBody>
            <a:bodyPr wrap="square" lIns="0" tIns="0" rIns="0" bIns="0" rtlCol="0">
              <a:noAutofit/>
            </a:bodyPr>
            <a:lstStyle/>
            <a:p>
              <a:endParaRPr/>
            </a:p>
          </p:txBody>
        </p:sp>
        <p:sp>
          <p:nvSpPr>
            <p:cNvPr id="107" name="object 95">
              <a:extLst>
                <a:ext uri="{FF2B5EF4-FFF2-40B4-BE49-F238E27FC236}">
                  <a16:creationId xmlns:a16="http://schemas.microsoft.com/office/drawing/2014/main" id="{12EA271A-FEEC-6A87-5BDB-BB3367415A39}"/>
                </a:ext>
              </a:extLst>
            </p:cNvPr>
            <p:cNvSpPr/>
            <p:nvPr/>
          </p:nvSpPr>
          <p:spPr>
            <a:xfrm>
              <a:off x="7507181" y="7735865"/>
              <a:ext cx="280895" cy="250505"/>
            </a:xfrm>
            <a:custGeom>
              <a:avLst/>
              <a:gdLst/>
              <a:ahLst/>
              <a:cxnLst/>
              <a:rect l="l" t="t" r="r" b="b"/>
              <a:pathLst>
                <a:path w="280895" h="250505">
                  <a:moveTo>
                    <a:pt x="67810" y="15879"/>
                  </a:moveTo>
                  <a:lnTo>
                    <a:pt x="67810" y="37233"/>
                  </a:lnTo>
                  <a:lnTo>
                    <a:pt x="89161" y="37233"/>
                  </a:lnTo>
                  <a:lnTo>
                    <a:pt x="67810" y="15879"/>
                  </a:lnTo>
                  <a:close/>
                </a:path>
              </a:pathLst>
            </a:custGeom>
            <a:solidFill>
              <a:srgbClr val="ECB133"/>
            </a:solidFill>
          </p:spPr>
          <p:txBody>
            <a:bodyPr wrap="square" lIns="0" tIns="0" rIns="0" bIns="0" rtlCol="0">
              <a:noAutofit/>
            </a:bodyPr>
            <a:lstStyle/>
            <a:p>
              <a:endParaRPr/>
            </a:p>
          </p:txBody>
        </p:sp>
        <p:sp>
          <p:nvSpPr>
            <p:cNvPr id="108" name="object 96">
              <a:extLst>
                <a:ext uri="{FF2B5EF4-FFF2-40B4-BE49-F238E27FC236}">
                  <a16:creationId xmlns:a16="http://schemas.microsoft.com/office/drawing/2014/main" id="{C56A97C3-0629-2314-1234-71BCF7F0382E}"/>
                </a:ext>
              </a:extLst>
            </p:cNvPr>
            <p:cNvSpPr/>
            <p:nvPr/>
          </p:nvSpPr>
          <p:spPr>
            <a:xfrm>
              <a:off x="7978372" y="7580092"/>
              <a:ext cx="250302" cy="280887"/>
            </a:xfrm>
            <a:custGeom>
              <a:avLst/>
              <a:gdLst/>
              <a:ahLst/>
              <a:cxnLst/>
              <a:rect l="l" t="t" r="r" b="b"/>
              <a:pathLst>
                <a:path w="250302" h="280887">
                  <a:moveTo>
                    <a:pt x="157429" y="144820"/>
                  </a:moveTo>
                  <a:lnTo>
                    <a:pt x="239763" y="62473"/>
                  </a:lnTo>
                  <a:lnTo>
                    <a:pt x="245079" y="55758"/>
                  </a:lnTo>
                  <a:lnTo>
                    <a:pt x="249661" y="44446"/>
                  </a:lnTo>
                  <a:lnTo>
                    <a:pt x="250302" y="32440"/>
                  </a:lnTo>
                  <a:lnTo>
                    <a:pt x="247003" y="20779"/>
                  </a:lnTo>
                  <a:lnTo>
                    <a:pt x="239763" y="10504"/>
                  </a:lnTo>
                  <a:lnTo>
                    <a:pt x="233099" y="5238"/>
                  </a:lnTo>
                  <a:lnTo>
                    <a:pt x="221780" y="651"/>
                  </a:lnTo>
                  <a:lnTo>
                    <a:pt x="209763" y="0"/>
                  </a:lnTo>
                  <a:lnTo>
                    <a:pt x="198095" y="3284"/>
                  </a:lnTo>
                  <a:lnTo>
                    <a:pt x="187820" y="10504"/>
                  </a:lnTo>
                  <a:lnTo>
                    <a:pt x="105498" y="92889"/>
                  </a:lnTo>
                  <a:lnTo>
                    <a:pt x="32067" y="166321"/>
                  </a:lnTo>
                  <a:lnTo>
                    <a:pt x="30408" y="168044"/>
                  </a:lnTo>
                  <a:lnTo>
                    <a:pt x="21747" y="178258"/>
                  </a:lnTo>
                  <a:lnTo>
                    <a:pt x="14526" y="189209"/>
                  </a:lnTo>
                  <a:lnTo>
                    <a:pt x="12626" y="193006"/>
                  </a:lnTo>
                  <a:lnTo>
                    <a:pt x="109259" y="193006"/>
                  </a:lnTo>
                  <a:lnTo>
                    <a:pt x="157429" y="144820"/>
                  </a:lnTo>
                  <a:close/>
                </a:path>
              </a:pathLst>
            </a:custGeom>
            <a:solidFill>
              <a:srgbClr val="ECB133"/>
            </a:solidFill>
          </p:spPr>
          <p:txBody>
            <a:bodyPr wrap="square" lIns="0" tIns="0" rIns="0" bIns="0" rtlCol="0">
              <a:noAutofit/>
            </a:bodyPr>
            <a:lstStyle/>
            <a:p>
              <a:endParaRPr/>
            </a:p>
          </p:txBody>
        </p:sp>
        <p:sp>
          <p:nvSpPr>
            <p:cNvPr id="109" name="object 97">
              <a:extLst>
                <a:ext uri="{FF2B5EF4-FFF2-40B4-BE49-F238E27FC236}">
                  <a16:creationId xmlns:a16="http://schemas.microsoft.com/office/drawing/2014/main" id="{ECF1F564-9BB3-EE37-4678-02485C7DA9D2}"/>
                </a:ext>
              </a:extLst>
            </p:cNvPr>
            <p:cNvSpPr/>
            <p:nvPr/>
          </p:nvSpPr>
          <p:spPr>
            <a:xfrm>
              <a:off x="8103591" y="7735864"/>
              <a:ext cx="280881" cy="250506"/>
            </a:xfrm>
            <a:custGeom>
              <a:avLst/>
              <a:gdLst/>
              <a:ahLst/>
              <a:cxnLst/>
              <a:rect l="l" t="t" r="r" b="b"/>
              <a:pathLst>
                <a:path w="280881" h="250506">
                  <a:moveTo>
                    <a:pt x="280881" y="32461"/>
                  </a:moveTo>
                  <a:lnTo>
                    <a:pt x="277584" y="20810"/>
                  </a:lnTo>
                  <a:lnTo>
                    <a:pt x="270344" y="10550"/>
                  </a:lnTo>
                  <a:lnTo>
                    <a:pt x="263664" y="5248"/>
                  </a:lnTo>
                  <a:lnTo>
                    <a:pt x="252346" y="649"/>
                  </a:lnTo>
                  <a:lnTo>
                    <a:pt x="240334" y="0"/>
                  </a:lnTo>
                  <a:lnTo>
                    <a:pt x="228681" y="3300"/>
                  </a:lnTo>
                  <a:lnTo>
                    <a:pt x="218440" y="10550"/>
                  </a:lnTo>
                  <a:lnTo>
                    <a:pt x="191743" y="37234"/>
                  </a:lnTo>
                  <a:lnTo>
                    <a:pt x="280625" y="37234"/>
                  </a:lnTo>
                  <a:lnTo>
                    <a:pt x="280881" y="32461"/>
                  </a:lnTo>
                  <a:close/>
                </a:path>
              </a:pathLst>
            </a:custGeom>
            <a:solidFill>
              <a:srgbClr val="ECB133"/>
            </a:solidFill>
          </p:spPr>
          <p:txBody>
            <a:bodyPr wrap="square" lIns="0" tIns="0" rIns="0" bIns="0" rtlCol="0">
              <a:noAutofit/>
            </a:bodyPr>
            <a:lstStyle/>
            <a:p>
              <a:endParaRPr/>
            </a:p>
          </p:txBody>
        </p:sp>
        <p:sp>
          <p:nvSpPr>
            <p:cNvPr id="110" name="object 98">
              <a:extLst>
                <a:ext uri="{FF2B5EF4-FFF2-40B4-BE49-F238E27FC236}">
                  <a16:creationId xmlns:a16="http://schemas.microsoft.com/office/drawing/2014/main" id="{FFA627F3-D2FB-977B-27DE-220B0BEC18D4}"/>
                </a:ext>
              </a:extLst>
            </p:cNvPr>
            <p:cNvSpPr/>
            <p:nvPr/>
          </p:nvSpPr>
          <p:spPr>
            <a:xfrm>
              <a:off x="9294130" y="5979780"/>
              <a:ext cx="250304" cy="280868"/>
            </a:xfrm>
            <a:custGeom>
              <a:avLst/>
              <a:gdLst/>
              <a:ahLst/>
              <a:cxnLst/>
              <a:rect l="l" t="t" r="r" b="b"/>
              <a:pathLst>
                <a:path w="250304" h="280868">
                  <a:moveTo>
                    <a:pt x="250304" y="250312"/>
                  </a:moveTo>
                  <a:lnTo>
                    <a:pt x="250284" y="237685"/>
                  </a:lnTo>
                  <a:lnTo>
                    <a:pt x="248823" y="225126"/>
                  </a:lnTo>
                  <a:lnTo>
                    <a:pt x="245922" y="212768"/>
                  </a:lnTo>
                  <a:lnTo>
                    <a:pt x="241580" y="200746"/>
                  </a:lnTo>
                  <a:lnTo>
                    <a:pt x="235797" y="189196"/>
                  </a:lnTo>
                  <a:lnTo>
                    <a:pt x="228574" y="178252"/>
                  </a:lnTo>
                  <a:lnTo>
                    <a:pt x="219911" y="168050"/>
                  </a:lnTo>
                  <a:lnTo>
                    <a:pt x="144805" y="92870"/>
                  </a:lnTo>
                  <a:lnTo>
                    <a:pt x="62458" y="10523"/>
                  </a:lnTo>
                  <a:lnTo>
                    <a:pt x="52196" y="3290"/>
                  </a:lnTo>
                  <a:lnTo>
                    <a:pt x="40532" y="0"/>
                  </a:lnTo>
                  <a:lnTo>
                    <a:pt x="28518" y="652"/>
                  </a:lnTo>
                  <a:lnTo>
                    <a:pt x="17202" y="5246"/>
                  </a:lnTo>
                  <a:lnTo>
                    <a:pt x="10541" y="10523"/>
                  </a:lnTo>
                  <a:lnTo>
                    <a:pt x="3297" y="20781"/>
                  </a:lnTo>
                  <a:lnTo>
                    <a:pt x="0" y="32439"/>
                  </a:lnTo>
                  <a:lnTo>
                    <a:pt x="648" y="44449"/>
                  </a:lnTo>
                  <a:lnTo>
                    <a:pt x="5244" y="55762"/>
                  </a:lnTo>
                  <a:lnTo>
                    <a:pt x="10541" y="62441"/>
                  </a:lnTo>
                  <a:lnTo>
                    <a:pt x="92875" y="144787"/>
                  </a:lnTo>
                  <a:lnTo>
                    <a:pt x="166306" y="218244"/>
                  </a:lnTo>
                  <a:lnTo>
                    <a:pt x="218211" y="270149"/>
                  </a:lnTo>
                  <a:lnTo>
                    <a:pt x="229095" y="277647"/>
                  </a:lnTo>
                  <a:lnTo>
                    <a:pt x="241459" y="280773"/>
                  </a:lnTo>
                  <a:lnTo>
                    <a:pt x="244246" y="280868"/>
                  </a:lnTo>
                  <a:lnTo>
                    <a:pt x="247768" y="268590"/>
                  </a:lnTo>
                  <a:lnTo>
                    <a:pt x="249844" y="256039"/>
                  </a:lnTo>
                  <a:lnTo>
                    <a:pt x="250304" y="250312"/>
                  </a:lnTo>
                  <a:close/>
                </a:path>
              </a:pathLst>
            </a:custGeom>
            <a:solidFill>
              <a:srgbClr val="ECB133"/>
            </a:solidFill>
          </p:spPr>
          <p:txBody>
            <a:bodyPr wrap="square" lIns="0" tIns="0" rIns="0" bIns="0" rtlCol="0">
              <a:noAutofit/>
            </a:bodyPr>
            <a:lstStyle/>
            <a:p>
              <a:endParaRPr/>
            </a:p>
          </p:txBody>
        </p:sp>
        <p:sp>
          <p:nvSpPr>
            <p:cNvPr id="111" name="object 99">
              <a:extLst>
                <a:ext uri="{FF2B5EF4-FFF2-40B4-BE49-F238E27FC236}">
                  <a16:creationId xmlns:a16="http://schemas.microsoft.com/office/drawing/2014/main" id="{6F98204A-66C1-77ED-57C7-783C102F2E38}"/>
                </a:ext>
              </a:extLst>
            </p:cNvPr>
            <p:cNvSpPr/>
            <p:nvPr/>
          </p:nvSpPr>
          <p:spPr>
            <a:xfrm>
              <a:off x="9138354" y="6135562"/>
              <a:ext cx="280878" cy="250489"/>
            </a:xfrm>
            <a:custGeom>
              <a:avLst/>
              <a:gdLst/>
              <a:ahLst/>
              <a:cxnLst/>
              <a:rect l="l" t="t" r="r" b="b"/>
              <a:pathLst>
                <a:path w="280878" h="250489">
                  <a:moveTo>
                    <a:pt x="280878" y="244245"/>
                  </a:moveTo>
                  <a:lnTo>
                    <a:pt x="278733" y="231720"/>
                  </a:lnTo>
                  <a:lnTo>
                    <a:pt x="272179" y="220408"/>
                  </a:lnTo>
                  <a:lnTo>
                    <a:pt x="270134" y="218198"/>
                  </a:lnTo>
                  <a:lnTo>
                    <a:pt x="219105" y="167156"/>
                  </a:lnTo>
                  <a:lnTo>
                    <a:pt x="217416" y="165455"/>
                  </a:lnTo>
                  <a:lnTo>
                    <a:pt x="144810" y="92874"/>
                  </a:lnTo>
                  <a:lnTo>
                    <a:pt x="62464" y="10540"/>
                  </a:lnTo>
                  <a:lnTo>
                    <a:pt x="52203" y="3297"/>
                  </a:lnTo>
                  <a:lnTo>
                    <a:pt x="40546" y="0"/>
                  </a:lnTo>
                  <a:lnTo>
                    <a:pt x="28538" y="646"/>
                  </a:lnTo>
                  <a:lnTo>
                    <a:pt x="17224" y="5238"/>
                  </a:lnTo>
                  <a:lnTo>
                    <a:pt x="10533" y="10540"/>
                  </a:lnTo>
                  <a:lnTo>
                    <a:pt x="3299" y="20786"/>
                  </a:lnTo>
                  <a:lnTo>
                    <a:pt x="0" y="32440"/>
                  </a:lnTo>
                  <a:lnTo>
                    <a:pt x="640" y="44452"/>
                  </a:lnTo>
                  <a:lnTo>
                    <a:pt x="5228" y="55769"/>
                  </a:lnTo>
                  <a:lnTo>
                    <a:pt x="166312" y="218210"/>
                  </a:lnTo>
                  <a:lnTo>
                    <a:pt x="176055" y="226884"/>
                  </a:lnTo>
                  <a:lnTo>
                    <a:pt x="186517" y="234203"/>
                  </a:lnTo>
                  <a:lnTo>
                    <a:pt x="197575" y="240167"/>
                  </a:lnTo>
                  <a:lnTo>
                    <a:pt x="209109" y="244778"/>
                  </a:lnTo>
                  <a:lnTo>
                    <a:pt x="220996" y="248034"/>
                  </a:lnTo>
                  <a:lnTo>
                    <a:pt x="233114" y="249938"/>
                  </a:lnTo>
                  <a:lnTo>
                    <a:pt x="245343" y="250489"/>
                  </a:lnTo>
                  <a:lnTo>
                    <a:pt x="257559" y="249689"/>
                  </a:lnTo>
                  <a:lnTo>
                    <a:pt x="269643" y="247537"/>
                  </a:lnTo>
                  <a:lnTo>
                    <a:pt x="280878" y="244245"/>
                  </a:lnTo>
                  <a:close/>
                </a:path>
              </a:pathLst>
            </a:custGeom>
            <a:solidFill>
              <a:srgbClr val="ECB133"/>
            </a:solidFill>
          </p:spPr>
          <p:txBody>
            <a:bodyPr wrap="square" lIns="0" tIns="0" rIns="0" bIns="0" rtlCol="0">
              <a:noAutofit/>
            </a:bodyPr>
            <a:lstStyle/>
            <a:p>
              <a:endParaRPr/>
            </a:p>
          </p:txBody>
        </p:sp>
        <p:sp>
          <p:nvSpPr>
            <p:cNvPr id="112" name="object 100">
              <a:extLst>
                <a:ext uri="{FF2B5EF4-FFF2-40B4-BE49-F238E27FC236}">
                  <a16:creationId xmlns:a16="http://schemas.microsoft.com/office/drawing/2014/main" id="{62E7DD7C-32B7-F294-9DAD-EC2142F2A633}"/>
                </a:ext>
              </a:extLst>
            </p:cNvPr>
            <p:cNvSpPr/>
            <p:nvPr/>
          </p:nvSpPr>
          <p:spPr>
            <a:xfrm>
              <a:off x="9372007" y="6213423"/>
              <a:ext cx="124887" cy="124879"/>
            </a:xfrm>
            <a:custGeom>
              <a:avLst/>
              <a:gdLst/>
              <a:ahLst/>
              <a:cxnLst/>
              <a:rect l="l" t="t" r="r" b="b"/>
              <a:pathLst>
                <a:path w="124887" h="124879">
                  <a:moveTo>
                    <a:pt x="62418" y="114356"/>
                  </a:moveTo>
                  <a:lnTo>
                    <a:pt x="72681" y="121585"/>
                  </a:lnTo>
                  <a:lnTo>
                    <a:pt x="84345" y="124879"/>
                  </a:lnTo>
                  <a:lnTo>
                    <a:pt x="96360" y="124235"/>
                  </a:lnTo>
                  <a:lnTo>
                    <a:pt x="107674" y="119647"/>
                  </a:lnTo>
                  <a:lnTo>
                    <a:pt x="114335" y="114369"/>
                  </a:lnTo>
                  <a:lnTo>
                    <a:pt x="121585" y="104099"/>
                  </a:lnTo>
                  <a:lnTo>
                    <a:pt x="124887" y="92434"/>
                  </a:lnTo>
                  <a:lnTo>
                    <a:pt x="124245" y="80424"/>
                  </a:lnTo>
                  <a:lnTo>
                    <a:pt x="119658" y="69117"/>
                  </a:lnTo>
                  <a:lnTo>
                    <a:pt x="114361" y="62439"/>
                  </a:lnTo>
                  <a:lnTo>
                    <a:pt x="62481" y="10547"/>
                  </a:lnTo>
                  <a:lnTo>
                    <a:pt x="52198" y="3287"/>
                  </a:lnTo>
                  <a:lnTo>
                    <a:pt x="40540" y="0"/>
                  </a:lnTo>
                  <a:lnTo>
                    <a:pt x="28530" y="656"/>
                  </a:lnTo>
                  <a:lnTo>
                    <a:pt x="17217" y="5253"/>
                  </a:lnTo>
                  <a:lnTo>
                    <a:pt x="10538" y="10547"/>
                  </a:lnTo>
                  <a:lnTo>
                    <a:pt x="3291" y="20801"/>
                  </a:lnTo>
                  <a:lnTo>
                    <a:pt x="0" y="32459"/>
                  </a:lnTo>
                  <a:lnTo>
                    <a:pt x="656" y="44468"/>
                  </a:lnTo>
                  <a:lnTo>
                    <a:pt x="5253" y="55776"/>
                  </a:lnTo>
                  <a:lnTo>
                    <a:pt x="10538" y="62439"/>
                  </a:lnTo>
                  <a:lnTo>
                    <a:pt x="62418" y="114356"/>
                  </a:lnTo>
                  <a:close/>
                </a:path>
              </a:pathLst>
            </a:custGeom>
            <a:solidFill>
              <a:srgbClr val="ECB133"/>
            </a:solidFill>
          </p:spPr>
          <p:txBody>
            <a:bodyPr wrap="square" lIns="0" tIns="0" rIns="0" bIns="0" rtlCol="0">
              <a:noAutofit/>
            </a:bodyPr>
            <a:lstStyle/>
            <a:p>
              <a:endParaRPr/>
            </a:p>
          </p:txBody>
        </p:sp>
        <p:sp>
          <p:nvSpPr>
            <p:cNvPr id="113" name="object 101">
              <a:extLst>
                <a:ext uri="{FF2B5EF4-FFF2-40B4-BE49-F238E27FC236}">
                  <a16:creationId xmlns:a16="http://schemas.microsoft.com/office/drawing/2014/main" id="{E0BB0487-A274-D8B4-63F3-CCBF9573DCE5}"/>
                </a:ext>
              </a:extLst>
            </p:cNvPr>
            <p:cNvSpPr/>
            <p:nvPr/>
          </p:nvSpPr>
          <p:spPr>
            <a:xfrm>
              <a:off x="9734757" y="6450978"/>
              <a:ext cx="280874" cy="250273"/>
            </a:xfrm>
            <a:custGeom>
              <a:avLst/>
              <a:gdLst/>
              <a:ahLst/>
              <a:cxnLst/>
              <a:rect l="l" t="t" r="r" b="b"/>
              <a:pathLst>
                <a:path w="280874" h="250273">
                  <a:moveTo>
                    <a:pt x="30568" y="0"/>
                  </a:moveTo>
                  <a:lnTo>
                    <a:pt x="24828" y="456"/>
                  </a:lnTo>
                  <a:lnTo>
                    <a:pt x="12290" y="2532"/>
                  </a:lnTo>
                  <a:lnTo>
                    <a:pt x="0" y="6057"/>
                  </a:lnTo>
                  <a:lnTo>
                    <a:pt x="96" y="8831"/>
                  </a:lnTo>
                  <a:lnTo>
                    <a:pt x="3222" y="21206"/>
                  </a:lnTo>
                  <a:lnTo>
                    <a:pt x="10756" y="32067"/>
                  </a:lnTo>
                  <a:lnTo>
                    <a:pt x="62636" y="83959"/>
                  </a:lnTo>
                  <a:lnTo>
                    <a:pt x="136093" y="157429"/>
                  </a:lnTo>
                  <a:lnTo>
                    <a:pt x="218414" y="239737"/>
                  </a:lnTo>
                  <a:lnTo>
                    <a:pt x="236395" y="249626"/>
                  </a:lnTo>
                  <a:lnTo>
                    <a:pt x="248408" y="250273"/>
                  </a:lnTo>
                  <a:lnTo>
                    <a:pt x="260071" y="246976"/>
                  </a:lnTo>
                  <a:lnTo>
                    <a:pt x="270332" y="239737"/>
                  </a:lnTo>
                  <a:lnTo>
                    <a:pt x="275614" y="233095"/>
                  </a:lnTo>
                  <a:lnTo>
                    <a:pt x="280219" y="221787"/>
                  </a:lnTo>
                  <a:lnTo>
                    <a:pt x="280874" y="209774"/>
                  </a:lnTo>
                  <a:lnTo>
                    <a:pt x="277578" y="198112"/>
                  </a:lnTo>
                  <a:lnTo>
                    <a:pt x="270332" y="187858"/>
                  </a:lnTo>
                  <a:lnTo>
                    <a:pt x="187998" y="105486"/>
                  </a:lnTo>
                  <a:lnTo>
                    <a:pt x="114566" y="32054"/>
                  </a:lnTo>
                  <a:lnTo>
                    <a:pt x="102630" y="21743"/>
                  </a:lnTo>
                  <a:lnTo>
                    <a:pt x="91677" y="14519"/>
                  </a:lnTo>
                  <a:lnTo>
                    <a:pt x="80124" y="8738"/>
                  </a:lnTo>
                  <a:lnTo>
                    <a:pt x="68103" y="4397"/>
                  </a:lnTo>
                  <a:lnTo>
                    <a:pt x="55748" y="1496"/>
                  </a:lnTo>
                  <a:lnTo>
                    <a:pt x="43192" y="31"/>
                  </a:lnTo>
                  <a:lnTo>
                    <a:pt x="30568" y="0"/>
                  </a:lnTo>
                  <a:close/>
                </a:path>
              </a:pathLst>
            </a:custGeom>
            <a:solidFill>
              <a:srgbClr val="ECB133"/>
            </a:solidFill>
          </p:spPr>
          <p:txBody>
            <a:bodyPr wrap="square" lIns="0" tIns="0" rIns="0" bIns="0" rtlCol="0">
              <a:noAutofit/>
            </a:bodyPr>
            <a:lstStyle/>
            <a:p>
              <a:endParaRPr/>
            </a:p>
          </p:txBody>
        </p:sp>
        <p:sp>
          <p:nvSpPr>
            <p:cNvPr id="114" name="object 102">
              <a:extLst>
                <a:ext uri="{FF2B5EF4-FFF2-40B4-BE49-F238E27FC236}">
                  <a16:creationId xmlns:a16="http://schemas.microsoft.com/office/drawing/2014/main" id="{9E2C203B-9686-0CA3-D4C3-BCE94CEECFD1}"/>
                </a:ext>
              </a:extLst>
            </p:cNvPr>
            <p:cNvSpPr/>
            <p:nvPr/>
          </p:nvSpPr>
          <p:spPr>
            <a:xfrm>
              <a:off x="9609347" y="6576155"/>
              <a:ext cx="250510" cy="280904"/>
            </a:xfrm>
            <a:custGeom>
              <a:avLst/>
              <a:gdLst/>
              <a:ahLst/>
              <a:cxnLst/>
              <a:rect l="l" t="t" r="r" b="b"/>
              <a:pathLst>
                <a:path w="250510" h="280904">
                  <a:moveTo>
                    <a:pt x="6239" y="0"/>
                  </a:moveTo>
                  <a:lnTo>
                    <a:pt x="2948" y="11241"/>
                  </a:lnTo>
                  <a:lnTo>
                    <a:pt x="798" y="23329"/>
                  </a:lnTo>
                  <a:lnTo>
                    <a:pt x="0" y="35549"/>
                  </a:lnTo>
                  <a:lnTo>
                    <a:pt x="553" y="47778"/>
                  </a:lnTo>
                  <a:lnTo>
                    <a:pt x="2459" y="59896"/>
                  </a:lnTo>
                  <a:lnTo>
                    <a:pt x="5718" y="71782"/>
                  </a:lnTo>
                  <a:lnTo>
                    <a:pt x="10328" y="83313"/>
                  </a:lnTo>
                  <a:lnTo>
                    <a:pt x="16291" y="94368"/>
                  </a:lnTo>
                  <a:lnTo>
                    <a:pt x="23606" y="104826"/>
                  </a:lnTo>
                  <a:lnTo>
                    <a:pt x="32274" y="114566"/>
                  </a:lnTo>
                  <a:lnTo>
                    <a:pt x="188052" y="270370"/>
                  </a:lnTo>
                  <a:lnTo>
                    <a:pt x="206057" y="280263"/>
                  </a:lnTo>
                  <a:lnTo>
                    <a:pt x="218069" y="280904"/>
                  </a:lnTo>
                  <a:lnTo>
                    <a:pt x="229724" y="277604"/>
                  </a:lnTo>
                  <a:lnTo>
                    <a:pt x="239970" y="270370"/>
                  </a:lnTo>
                  <a:lnTo>
                    <a:pt x="245288" y="263654"/>
                  </a:lnTo>
                  <a:lnTo>
                    <a:pt x="249872" y="252341"/>
                  </a:lnTo>
                  <a:lnTo>
                    <a:pt x="250510" y="240339"/>
                  </a:lnTo>
                  <a:lnTo>
                    <a:pt x="247205" y="228688"/>
                  </a:lnTo>
                  <a:lnTo>
                    <a:pt x="239957" y="218427"/>
                  </a:lnTo>
                  <a:lnTo>
                    <a:pt x="157610" y="136105"/>
                  </a:lnTo>
                  <a:lnTo>
                    <a:pt x="85030" y="63512"/>
                  </a:lnTo>
                  <a:lnTo>
                    <a:pt x="83340" y="61798"/>
                  </a:lnTo>
                  <a:lnTo>
                    <a:pt x="32299" y="10769"/>
                  </a:lnTo>
                  <a:lnTo>
                    <a:pt x="30095" y="8736"/>
                  </a:lnTo>
                  <a:lnTo>
                    <a:pt x="18783" y="2181"/>
                  </a:lnTo>
                  <a:lnTo>
                    <a:pt x="6239" y="0"/>
                  </a:lnTo>
                  <a:close/>
                </a:path>
              </a:pathLst>
            </a:custGeom>
            <a:solidFill>
              <a:srgbClr val="ECB133"/>
            </a:solidFill>
          </p:spPr>
          <p:txBody>
            <a:bodyPr wrap="square" lIns="0" tIns="0" rIns="0" bIns="0" rtlCol="0">
              <a:noAutofit/>
            </a:bodyPr>
            <a:lstStyle/>
            <a:p>
              <a:endParaRPr/>
            </a:p>
          </p:txBody>
        </p:sp>
        <p:sp>
          <p:nvSpPr>
            <p:cNvPr id="115" name="object 103">
              <a:extLst>
                <a:ext uri="{FF2B5EF4-FFF2-40B4-BE49-F238E27FC236}">
                  <a16:creationId xmlns:a16="http://schemas.microsoft.com/office/drawing/2014/main" id="{9A84D564-B3D2-288E-06D0-F40973A55F14}"/>
                </a:ext>
              </a:extLst>
            </p:cNvPr>
            <p:cNvSpPr/>
            <p:nvPr/>
          </p:nvSpPr>
          <p:spPr>
            <a:xfrm>
              <a:off x="9657108" y="6498508"/>
              <a:ext cx="124879" cy="124890"/>
            </a:xfrm>
            <a:custGeom>
              <a:avLst/>
              <a:gdLst/>
              <a:ahLst/>
              <a:cxnLst/>
              <a:rect l="l" t="t" r="r" b="b"/>
              <a:pathLst>
                <a:path w="124879" h="124890">
                  <a:moveTo>
                    <a:pt x="10549" y="62466"/>
                  </a:moveTo>
                  <a:lnTo>
                    <a:pt x="62403" y="114346"/>
                  </a:lnTo>
                  <a:lnTo>
                    <a:pt x="69099" y="119647"/>
                  </a:lnTo>
                  <a:lnTo>
                    <a:pt x="80418" y="124238"/>
                  </a:lnTo>
                  <a:lnTo>
                    <a:pt x="92429" y="124890"/>
                  </a:lnTo>
                  <a:lnTo>
                    <a:pt x="104083" y="121598"/>
                  </a:lnTo>
                  <a:lnTo>
                    <a:pt x="114333" y="114359"/>
                  </a:lnTo>
                  <a:lnTo>
                    <a:pt x="119630" y="107689"/>
                  </a:lnTo>
                  <a:lnTo>
                    <a:pt x="124226" y="96378"/>
                  </a:lnTo>
                  <a:lnTo>
                    <a:pt x="124879" y="84363"/>
                  </a:lnTo>
                  <a:lnTo>
                    <a:pt x="121589" y="72696"/>
                  </a:lnTo>
                  <a:lnTo>
                    <a:pt x="114359" y="62428"/>
                  </a:lnTo>
                  <a:lnTo>
                    <a:pt x="62492" y="10536"/>
                  </a:lnTo>
                  <a:lnTo>
                    <a:pt x="55805" y="5238"/>
                  </a:lnTo>
                  <a:lnTo>
                    <a:pt x="44488" y="648"/>
                  </a:lnTo>
                  <a:lnTo>
                    <a:pt x="32471" y="0"/>
                  </a:lnTo>
                  <a:lnTo>
                    <a:pt x="20808" y="3295"/>
                  </a:lnTo>
                  <a:lnTo>
                    <a:pt x="10549" y="10536"/>
                  </a:lnTo>
                  <a:lnTo>
                    <a:pt x="5237" y="17236"/>
                  </a:lnTo>
                  <a:lnTo>
                    <a:pt x="645" y="28551"/>
                  </a:lnTo>
                  <a:lnTo>
                    <a:pt x="0" y="40559"/>
                  </a:lnTo>
                  <a:lnTo>
                    <a:pt x="3301" y="52213"/>
                  </a:lnTo>
                  <a:lnTo>
                    <a:pt x="10549" y="62466"/>
                  </a:lnTo>
                  <a:close/>
                </a:path>
              </a:pathLst>
            </a:custGeom>
            <a:solidFill>
              <a:srgbClr val="ECB133"/>
            </a:solidFill>
          </p:spPr>
          <p:txBody>
            <a:bodyPr wrap="square" lIns="0" tIns="0" rIns="0" bIns="0" rtlCol="0">
              <a:noAutofit/>
            </a:bodyPr>
            <a:lstStyle/>
            <a:p>
              <a:endParaRPr/>
            </a:p>
          </p:txBody>
        </p:sp>
        <p:sp>
          <p:nvSpPr>
            <p:cNvPr id="116" name="object 104">
              <a:extLst>
                <a:ext uri="{FF2B5EF4-FFF2-40B4-BE49-F238E27FC236}">
                  <a16:creationId xmlns:a16="http://schemas.microsoft.com/office/drawing/2014/main" id="{F324ECDE-3E2E-EDBB-D949-359E6D7E49B1}"/>
                </a:ext>
              </a:extLst>
            </p:cNvPr>
            <p:cNvSpPr/>
            <p:nvPr/>
          </p:nvSpPr>
          <p:spPr>
            <a:xfrm>
              <a:off x="9609559" y="5979780"/>
              <a:ext cx="250287" cy="280868"/>
            </a:xfrm>
            <a:custGeom>
              <a:avLst/>
              <a:gdLst/>
              <a:ahLst/>
              <a:cxnLst/>
              <a:rect l="l" t="t" r="r" b="b"/>
              <a:pathLst>
                <a:path w="250287" h="280868">
                  <a:moveTo>
                    <a:pt x="0" y="250312"/>
                  </a:moveTo>
                  <a:lnTo>
                    <a:pt x="456" y="256055"/>
                  </a:lnTo>
                  <a:lnTo>
                    <a:pt x="2522" y="268602"/>
                  </a:lnTo>
                  <a:lnTo>
                    <a:pt x="6070" y="280868"/>
                  </a:lnTo>
                  <a:lnTo>
                    <a:pt x="8842" y="280773"/>
                  </a:lnTo>
                  <a:lnTo>
                    <a:pt x="21207" y="277645"/>
                  </a:lnTo>
                  <a:lnTo>
                    <a:pt x="32080" y="270124"/>
                  </a:lnTo>
                  <a:lnTo>
                    <a:pt x="83959" y="218244"/>
                  </a:lnTo>
                  <a:lnTo>
                    <a:pt x="157403" y="144787"/>
                  </a:lnTo>
                  <a:lnTo>
                    <a:pt x="239737" y="62441"/>
                  </a:lnTo>
                  <a:lnTo>
                    <a:pt x="245038" y="55762"/>
                  </a:lnTo>
                  <a:lnTo>
                    <a:pt x="249636" y="44449"/>
                  </a:lnTo>
                  <a:lnTo>
                    <a:pt x="250287" y="32439"/>
                  </a:lnTo>
                  <a:lnTo>
                    <a:pt x="246995" y="20781"/>
                  </a:lnTo>
                  <a:lnTo>
                    <a:pt x="239763" y="10523"/>
                  </a:lnTo>
                  <a:lnTo>
                    <a:pt x="233100" y="5246"/>
                  </a:lnTo>
                  <a:lnTo>
                    <a:pt x="221779" y="652"/>
                  </a:lnTo>
                  <a:lnTo>
                    <a:pt x="209761" y="0"/>
                  </a:lnTo>
                  <a:lnTo>
                    <a:pt x="198098" y="3290"/>
                  </a:lnTo>
                  <a:lnTo>
                    <a:pt x="187845" y="10523"/>
                  </a:lnTo>
                  <a:lnTo>
                    <a:pt x="105498" y="92870"/>
                  </a:lnTo>
                  <a:lnTo>
                    <a:pt x="32016" y="166314"/>
                  </a:lnTo>
                  <a:lnTo>
                    <a:pt x="21720" y="178240"/>
                  </a:lnTo>
                  <a:lnTo>
                    <a:pt x="14499" y="189190"/>
                  </a:lnTo>
                  <a:lnTo>
                    <a:pt x="8721" y="200744"/>
                  </a:lnTo>
                  <a:lnTo>
                    <a:pt x="4384" y="212767"/>
                  </a:lnTo>
                  <a:lnTo>
                    <a:pt x="1487" y="225126"/>
                  </a:lnTo>
                  <a:lnTo>
                    <a:pt x="26" y="237686"/>
                  </a:lnTo>
                  <a:lnTo>
                    <a:pt x="0" y="250312"/>
                  </a:lnTo>
                  <a:close/>
                </a:path>
              </a:pathLst>
            </a:custGeom>
            <a:solidFill>
              <a:srgbClr val="ECB133"/>
            </a:solidFill>
          </p:spPr>
          <p:txBody>
            <a:bodyPr wrap="square" lIns="0" tIns="0" rIns="0" bIns="0" rtlCol="0">
              <a:noAutofit/>
            </a:bodyPr>
            <a:lstStyle/>
            <a:p>
              <a:endParaRPr/>
            </a:p>
          </p:txBody>
        </p:sp>
        <p:sp>
          <p:nvSpPr>
            <p:cNvPr id="117" name="object 105">
              <a:extLst>
                <a:ext uri="{FF2B5EF4-FFF2-40B4-BE49-F238E27FC236}">
                  <a16:creationId xmlns:a16="http://schemas.microsoft.com/office/drawing/2014/main" id="{2DD8CB01-5AC3-BBE4-13D6-C9B8079C7076}"/>
                </a:ext>
              </a:extLst>
            </p:cNvPr>
            <p:cNvSpPr/>
            <p:nvPr/>
          </p:nvSpPr>
          <p:spPr>
            <a:xfrm>
              <a:off x="9734730" y="6135562"/>
              <a:ext cx="280902" cy="250490"/>
            </a:xfrm>
            <a:custGeom>
              <a:avLst/>
              <a:gdLst/>
              <a:ahLst/>
              <a:cxnLst/>
              <a:rect l="l" t="t" r="r" b="b"/>
              <a:pathLst>
                <a:path w="280902" h="250490">
                  <a:moveTo>
                    <a:pt x="0" y="244245"/>
                  </a:moveTo>
                  <a:lnTo>
                    <a:pt x="11245" y="247537"/>
                  </a:lnTo>
                  <a:lnTo>
                    <a:pt x="23335" y="249689"/>
                  </a:lnTo>
                  <a:lnTo>
                    <a:pt x="35556" y="250490"/>
                  </a:lnTo>
                  <a:lnTo>
                    <a:pt x="47786" y="249941"/>
                  </a:lnTo>
                  <a:lnTo>
                    <a:pt x="59905" y="248040"/>
                  </a:lnTo>
                  <a:lnTo>
                    <a:pt x="71791" y="244788"/>
                  </a:lnTo>
                  <a:lnTo>
                    <a:pt x="83324" y="240184"/>
                  </a:lnTo>
                  <a:lnTo>
                    <a:pt x="94383" y="234228"/>
                  </a:lnTo>
                  <a:lnTo>
                    <a:pt x="104845" y="226921"/>
                  </a:lnTo>
                  <a:lnTo>
                    <a:pt x="114592" y="218261"/>
                  </a:lnTo>
                  <a:lnTo>
                    <a:pt x="270370" y="62457"/>
                  </a:lnTo>
                  <a:lnTo>
                    <a:pt x="280252" y="44466"/>
                  </a:lnTo>
                  <a:lnTo>
                    <a:pt x="280902" y="32450"/>
                  </a:lnTo>
                  <a:lnTo>
                    <a:pt x="277608" y="20790"/>
                  </a:lnTo>
                  <a:lnTo>
                    <a:pt x="270370" y="10540"/>
                  </a:lnTo>
                  <a:lnTo>
                    <a:pt x="263675" y="5233"/>
                  </a:lnTo>
                  <a:lnTo>
                    <a:pt x="252363" y="644"/>
                  </a:lnTo>
                  <a:lnTo>
                    <a:pt x="240354" y="0"/>
                  </a:lnTo>
                  <a:lnTo>
                    <a:pt x="228694" y="3298"/>
                  </a:lnTo>
                  <a:lnTo>
                    <a:pt x="218427" y="10540"/>
                  </a:lnTo>
                  <a:lnTo>
                    <a:pt x="136118" y="92836"/>
                  </a:lnTo>
                  <a:lnTo>
                    <a:pt x="63500" y="165454"/>
                  </a:lnTo>
                  <a:lnTo>
                    <a:pt x="61798" y="167156"/>
                  </a:lnTo>
                  <a:lnTo>
                    <a:pt x="10769" y="218197"/>
                  </a:lnTo>
                  <a:lnTo>
                    <a:pt x="8743" y="220392"/>
                  </a:lnTo>
                  <a:lnTo>
                    <a:pt x="2183" y="231701"/>
                  </a:lnTo>
                  <a:lnTo>
                    <a:pt x="0" y="244245"/>
                  </a:lnTo>
                  <a:close/>
                </a:path>
              </a:pathLst>
            </a:custGeom>
            <a:solidFill>
              <a:srgbClr val="ECB133"/>
            </a:solidFill>
          </p:spPr>
          <p:txBody>
            <a:bodyPr wrap="square" lIns="0" tIns="0" rIns="0" bIns="0" rtlCol="0">
              <a:noAutofit/>
            </a:bodyPr>
            <a:lstStyle/>
            <a:p>
              <a:endParaRPr/>
            </a:p>
          </p:txBody>
        </p:sp>
        <p:sp>
          <p:nvSpPr>
            <p:cNvPr id="118" name="object 106">
              <a:extLst>
                <a:ext uri="{FF2B5EF4-FFF2-40B4-BE49-F238E27FC236}">
                  <a16:creationId xmlns:a16="http://schemas.microsoft.com/office/drawing/2014/main" id="{E2C3F7DA-0D07-7123-2837-2FA8C1A152F4}"/>
                </a:ext>
              </a:extLst>
            </p:cNvPr>
            <p:cNvSpPr/>
            <p:nvPr/>
          </p:nvSpPr>
          <p:spPr>
            <a:xfrm>
              <a:off x="9657105" y="6213412"/>
              <a:ext cx="124872" cy="124881"/>
            </a:xfrm>
            <a:custGeom>
              <a:avLst/>
              <a:gdLst/>
              <a:ahLst/>
              <a:cxnLst/>
              <a:rect l="l" t="t" r="r" b="b"/>
              <a:pathLst>
                <a:path w="124872" h="124881">
                  <a:moveTo>
                    <a:pt x="62462" y="114367"/>
                  </a:moveTo>
                  <a:lnTo>
                    <a:pt x="114341" y="62462"/>
                  </a:lnTo>
                  <a:lnTo>
                    <a:pt x="119613" y="55790"/>
                  </a:lnTo>
                  <a:lnTo>
                    <a:pt x="124217" y="44471"/>
                  </a:lnTo>
                  <a:lnTo>
                    <a:pt x="124872" y="32456"/>
                  </a:lnTo>
                  <a:lnTo>
                    <a:pt x="121580" y="20800"/>
                  </a:lnTo>
                  <a:lnTo>
                    <a:pt x="114341" y="10557"/>
                  </a:lnTo>
                  <a:lnTo>
                    <a:pt x="107655" y="5253"/>
                  </a:lnTo>
                  <a:lnTo>
                    <a:pt x="96337" y="654"/>
                  </a:lnTo>
                  <a:lnTo>
                    <a:pt x="84326" y="0"/>
                  </a:lnTo>
                  <a:lnTo>
                    <a:pt x="72668" y="3289"/>
                  </a:lnTo>
                  <a:lnTo>
                    <a:pt x="62411" y="10519"/>
                  </a:lnTo>
                  <a:lnTo>
                    <a:pt x="10544" y="62411"/>
                  </a:lnTo>
                  <a:lnTo>
                    <a:pt x="5232" y="69106"/>
                  </a:lnTo>
                  <a:lnTo>
                    <a:pt x="645" y="80415"/>
                  </a:lnTo>
                  <a:lnTo>
                    <a:pt x="0" y="92430"/>
                  </a:lnTo>
                  <a:lnTo>
                    <a:pt x="3299" y="104097"/>
                  </a:lnTo>
                  <a:lnTo>
                    <a:pt x="10544" y="114367"/>
                  </a:lnTo>
                  <a:lnTo>
                    <a:pt x="17197" y="119633"/>
                  </a:lnTo>
                  <a:lnTo>
                    <a:pt x="28514" y="124228"/>
                  </a:lnTo>
                  <a:lnTo>
                    <a:pt x="40531" y="124881"/>
                  </a:lnTo>
                  <a:lnTo>
                    <a:pt x="52197" y="121594"/>
                  </a:lnTo>
                  <a:lnTo>
                    <a:pt x="62462" y="114367"/>
                  </a:lnTo>
                  <a:close/>
                </a:path>
              </a:pathLst>
            </a:custGeom>
            <a:solidFill>
              <a:srgbClr val="ECB133"/>
            </a:solidFill>
          </p:spPr>
          <p:txBody>
            <a:bodyPr wrap="square" lIns="0" tIns="0" rIns="0" bIns="0" rtlCol="0">
              <a:noAutofit/>
            </a:bodyPr>
            <a:lstStyle/>
            <a:p>
              <a:endParaRPr/>
            </a:p>
          </p:txBody>
        </p:sp>
        <p:sp>
          <p:nvSpPr>
            <p:cNvPr id="119" name="object 107">
              <a:extLst>
                <a:ext uri="{FF2B5EF4-FFF2-40B4-BE49-F238E27FC236}">
                  <a16:creationId xmlns:a16="http://schemas.microsoft.com/office/drawing/2014/main" id="{85615C86-2B7E-A243-0C35-B47C471919BF}"/>
                </a:ext>
              </a:extLst>
            </p:cNvPr>
            <p:cNvSpPr/>
            <p:nvPr/>
          </p:nvSpPr>
          <p:spPr>
            <a:xfrm>
              <a:off x="9138337" y="6450959"/>
              <a:ext cx="280891" cy="250293"/>
            </a:xfrm>
            <a:custGeom>
              <a:avLst/>
              <a:gdLst/>
              <a:ahLst/>
              <a:cxnLst/>
              <a:rect l="l" t="t" r="r" b="b"/>
              <a:pathLst>
                <a:path w="280891" h="250293">
                  <a:moveTo>
                    <a:pt x="250322" y="0"/>
                  </a:moveTo>
                  <a:lnTo>
                    <a:pt x="237692" y="20"/>
                  </a:lnTo>
                  <a:lnTo>
                    <a:pt x="225137" y="1482"/>
                  </a:lnTo>
                  <a:lnTo>
                    <a:pt x="212787" y="4386"/>
                  </a:lnTo>
                  <a:lnTo>
                    <a:pt x="200775" y="8731"/>
                  </a:lnTo>
                  <a:lnTo>
                    <a:pt x="189231" y="14517"/>
                  </a:lnTo>
                  <a:lnTo>
                    <a:pt x="178286" y="21743"/>
                  </a:lnTo>
                  <a:lnTo>
                    <a:pt x="168071" y="30409"/>
                  </a:lnTo>
                  <a:lnTo>
                    <a:pt x="92881" y="105498"/>
                  </a:lnTo>
                  <a:lnTo>
                    <a:pt x="10559" y="187871"/>
                  </a:lnTo>
                  <a:lnTo>
                    <a:pt x="3303" y="198118"/>
                  </a:lnTo>
                  <a:lnTo>
                    <a:pt x="0" y="209773"/>
                  </a:lnTo>
                  <a:lnTo>
                    <a:pt x="649" y="221782"/>
                  </a:lnTo>
                  <a:lnTo>
                    <a:pt x="5252" y="233091"/>
                  </a:lnTo>
                  <a:lnTo>
                    <a:pt x="10559" y="239763"/>
                  </a:lnTo>
                  <a:lnTo>
                    <a:pt x="20807" y="246996"/>
                  </a:lnTo>
                  <a:lnTo>
                    <a:pt x="32464" y="250293"/>
                  </a:lnTo>
                  <a:lnTo>
                    <a:pt x="44479" y="249649"/>
                  </a:lnTo>
                  <a:lnTo>
                    <a:pt x="55797" y="245058"/>
                  </a:lnTo>
                  <a:lnTo>
                    <a:pt x="62477" y="239763"/>
                  </a:lnTo>
                  <a:lnTo>
                    <a:pt x="144824" y="157441"/>
                  </a:lnTo>
                  <a:lnTo>
                    <a:pt x="218255" y="83972"/>
                  </a:lnTo>
                  <a:lnTo>
                    <a:pt x="270160" y="32092"/>
                  </a:lnTo>
                  <a:lnTo>
                    <a:pt x="277669" y="21231"/>
                  </a:lnTo>
                  <a:lnTo>
                    <a:pt x="280799" y="8862"/>
                  </a:lnTo>
                  <a:lnTo>
                    <a:pt x="280891" y="6083"/>
                  </a:lnTo>
                  <a:lnTo>
                    <a:pt x="268614" y="2547"/>
                  </a:lnTo>
                  <a:lnTo>
                    <a:pt x="256069" y="462"/>
                  </a:lnTo>
                  <a:lnTo>
                    <a:pt x="250322" y="0"/>
                  </a:lnTo>
                  <a:close/>
                </a:path>
              </a:pathLst>
            </a:custGeom>
            <a:solidFill>
              <a:srgbClr val="ECB133"/>
            </a:solidFill>
          </p:spPr>
          <p:txBody>
            <a:bodyPr wrap="square" lIns="0" tIns="0" rIns="0" bIns="0" rtlCol="0">
              <a:noAutofit/>
            </a:bodyPr>
            <a:lstStyle/>
            <a:p>
              <a:endParaRPr/>
            </a:p>
          </p:txBody>
        </p:sp>
        <p:sp>
          <p:nvSpPr>
            <p:cNvPr id="120" name="object 108">
              <a:extLst>
                <a:ext uri="{FF2B5EF4-FFF2-40B4-BE49-F238E27FC236}">
                  <a16:creationId xmlns:a16="http://schemas.microsoft.com/office/drawing/2014/main" id="{33017D4B-3199-3013-1516-D165A7E16FBC}"/>
                </a:ext>
              </a:extLst>
            </p:cNvPr>
            <p:cNvSpPr/>
            <p:nvPr/>
          </p:nvSpPr>
          <p:spPr>
            <a:xfrm>
              <a:off x="9294140" y="6576187"/>
              <a:ext cx="250499" cy="280863"/>
            </a:xfrm>
            <a:custGeom>
              <a:avLst/>
              <a:gdLst/>
              <a:ahLst/>
              <a:cxnLst/>
              <a:rect l="l" t="t" r="r" b="b"/>
              <a:pathLst>
                <a:path w="250499" h="280863">
                  <a:moveTo>
                    <a:pt x="244241" y="0"/>
                  </a:moveTo>
                  <a:lnTo>
                    <a:pt x="231711" y="2162"/>
                  </a:lnTo>
                  <a:lnTo>
                    <a:pt x="220403" y="8719"/>
                  </a:lnTo>
                  <a:lnTo>
                    <a:pt x="218206" y="10744"/>
                  </a:lnTo>
                  <a:lnTo>
                    <a:pt x="167139" y="61772"/>
                  </a:lnTo>
                  <a:lnTo>
                    <a:pt x="165476" y="63474"/>
                  </a:lnTo>
                  <a:lnTo>
                    <a:pt x="92870" y="136042"/>
                  </a:lnTo>
                  <a:lnTo>
                    <a:pt x="10523" y="218389"/>
                  </a:lnTo>
                  <a:lnTo>
                    <a:pt x="3289" y="228660"/>
                  </a:lnTo>
                  <a:lnTo>
                    <a:pt x="0" y="240319"/>
                  </a:lnTo>
                  <a:lnTo>
                    <a:pt x="649" y="252325"/>
                  </a:lnTo>
                  <a:lnTo>
                    <a:pt x="5234" y="263639"/>
                  </a:lnTo>
                  <a:lnTo>
                    <a:pt x="10523" y="270332"/>
                  </a:lnTo>
                  <a:lnTo>
                    <a:pt x="20786" y="277569"/>
                  </a:lnTo>
                  <a:lnTo>
                    <a:pt x="32446" y="280863"/>
                  </a:lnTo>
                  <a:lnTo>
                    <a:pt x="44456" y="280215"/>
                  </a:lnTo>
                  <a:lnTo>
                    <a:pt x="55771" y="275623"/>
                  </a:lnTo>
                  <a:lnTo>
                    <a:pt x="218244" y="114541"/>
                  </a:lnTo>
                  <a:lnTo>
                    <a:pt x="226912" y="104796"/>
                  </a:lnTo>
                  <a:lnTo>
                    <a:pt x="234227" y="94333"/>
                  </a:lnTo>
                  <a:lnTo>
                    <a:pt x="240188" y="83273"/>
                  </a:lnTo>
                  <a:lnTo>
                    <a:pt x="244796" y="71739"/>
                  </a:lnTo>
                  <a:lnTo>
                    <a:pt x="248050" y="59852"/>
                  </a:lnTo>
                  <a:lnTo>
                    <a:pt x="249951" y="47734"/>
                  </a:lnTo>
                  <a:lnTo>
                    <a:pt x="250499" y="35507"/>
                  </a:lnTo>
                  <a:lnTo>
                    <a:pt x="249694" y="23292"/>
                  </a:lnTo>
                  <a:lnTo>
                    <a:pt x="247535" y="11213"/>
                  </a:lnTo>
                  <a:lnTo>
                    <a:pt x="244241" y="0"/>
                  </a:lnTo>
                  <a:close/>
                </a:path>
              </a:pathLst>
            </a:custGeom>
            <a:solidFill>
              <a:srgbClr val="ECB133"/>
            </a:solidFill>
          </p:spPr>
          <p:txBody>
            <a:bodyPr wrap="square" lIns="0" tIns="0" rIns="0" bIns="0" rtlCol="0">
              <a:noAutofit/>
            </a:bodyPr>
            <a:lstStyle/>
            <a:p>
              <a:endParaRPr/>
            </a:p>
          </p:txBody>
        </p:sp>
        <p:sp>
          <p:nvSpPr>
            <p:cNvPr id="121" name="object 109">
              <a:extLst>
                <a:ext uri="{FF2B5EF4-FFF2-40B4-BE49-F238E27FC236}">
                  <a16:creationId xmlns:a16="http://schemas.microsoft.com/office/drawing/2014/main" id="{B12ECBFB-BE38-8044-4541-674EBC56CAFC}"/>
                </a:ext>
              </a:extLst>
            </p:cNvPr>
            <p:cNvSpPr/>
            <p:nvPr/>
          </p:nvSpPr>
          <p:spPr>
            <a:xfrm>
              <a:off x="9371985" y="6498512"/>
              <a:ext cx="124911" cy="124887"/>
            </a:xfrm>
            <a:custGeom>
              <a:avLst/>
              <a:gdLst/>
              <a:ahLst/>
              <a:cxnLst/>
              <a:rect l="l" t="t" r="r" b="b"/>
              <a:pathLst>
                <a:path w="124911" h="124887">
                  <a:moveTo>
                    <a:pt x="114361" y="62462"/>
                  </a:moveTo>
                  <a:lnTo>
                    <a:pt x="121609" y="52209"/>
                  </a:lnTo>
                  <a:lnTo>
                    <a:pt x="124911" y="40555"/>
                  </a:lnTo>
                  <a:lnTo>
                    <a:pt x="124265" y="28547"/>
                  </a:lnTo>
                  <a:lnTo>
                    <a:pt x="119673" y="17232"/>
                  </a:lnTo>
                  <a:lnTo>
                    <a:pt x="114361" y="10532"/>
                  </a:lnTo>
                  <a:lnTo>
                    <a:pt x="104101" y="3292"/>
                  </a:lnTo>
                  <a:lnTo>
                    <a:pt x="92435" y="0"/>
                  </a:lnTo>
                  <a:lnTo>
                    <a:pt x="80417" y="650"/>
                  </a:lnTo>
                  <a:lnTo>
                    <a:pt x="69101" y="5238"/>
                  </a:lnTo>
                  <a:lnTo>
                    <a:pt x="62456" y="10494"/>
                  </a:lnTo>
                  <a:lnTo>
                    <a:pt x="10552" y="62424"/>
                  </a:lnTo>
                  <a:lnTo>
                    <a:pt x="3297" y="72688"/>
                  </a:lnTo>
                  <a:lnTo>
                    <a:pt x="0" y="84352"/>
                  </a:lnTo>
                  <a:lnTo>
                    <a:pt x="648" y="96363"/>
                  </a:lnTo>
                  <a:lnTo>
                    <a:pt x="5242" y="107672"/>
                  </a:lnTo>
                  <a:lnTo>
                    <a:pt x="10552" y="114355"/>
                  </a:lnTo>
                  <a:lnTo>
                    <a:pt x="20814" y="121595"/>
                  </a:lnTo>
                  <a:lnTo>
                    <a:pt x="32473" y="124887"/>
                  </a:lnTo>
                  <a:lnTo>
                    <a:pt x="44483" y="124237"/>
                  </a:lnTo>
                  <a:lnTo>
                    <a:pt x="55795" y="119648"/>
                  </a:lnTo>
                  <a:lnTo>
                    <a:pt x="62482" y="114355"/>
                  </a:lnTo>
                  <a:lnTo>
                    <a:pt x="114361" y="62462"/>
                  </a:lnTo>
                  <a:close/>
                </a:path>
              </a:pathLst>
            </a:custGeom>
            <a:solidFill>
              <a:srgbClr val="ECB133"/>
            </a:solidFill>
          </p:spPr>
          <p:txBody>
            <a:bodyPr wrap="square" lIns="0" tIns="0" rIns="0" bIns="0" rtlCol="0">
              <a:noAutofit/>
            </a:bodyPr>
            <a:lstStyle/>
            <a:p>
              <a:endParaRPr/>
            </a:p>
          </p:txBody>
        </p:sp>
        <p:sp>
          <p:nvSpPr>
            <p:cNvPr id="122" name="object 110">
              <a:extLst>
                <a:ext uri="{FF2B5EF4-FFF2-40B4-BE49-F238E27FC236}">
                  <a16:creationId xmlns:a16="http://schemas.microsoft.com/office/drawing/2014/main" id="{57A70500-A048-12E8-675F-77FD419CB23E}"/>
                </a:ext>
              </a:extLst>
            </p:cNvPr>
            <p:cNvSpPr/>
            <p:nvPr/>
          </p:nvSpPr>
          <p:spPr>
            <a:xfrm>
              <a:off x="9540220" y="6381637"/>
              <a:ext cx="73530" cy="73536"/>
            </a:xfrm>
            <a:custGeom>
              <a:avLst/>
              <a:gdLst/>
              <a:ahLst/>
              <a:cxnLst/>
              <a:rect l="l" t="t" r="r" b="b"/>
              <a:pathLst>
                <a:path w="73530" h="73536">
                  <a:moveTo>
                    <a:pt x="10594" y="62941"/>
                  </a:moveTo>
                  <a:lnTo>
                    <a:pt x="17670" y="68480"/>
                  </a:lnTo>
                  <a:lnTo>
                    <a:pt x="29027" y="72964"/>
                  </a:lnTo>
                  <a:lnTo>
                    <a:pt x="41045" y="73536"/>
                  </a:lnTo>
                  <a:lnTo>
                    <a:pt x="52690" y="70195"/>
                  </a:lnTo>
                  <a:lnTo>
                    <a:pt x="62931" y="62941"/>
                  </a:lnTo>
                  <a:lnTo>
                    <a:pt x="68502" y="55834"/>
                  </a:lnTo>
                  <a:lnTo>
                    <a:pt x="72972" y="44489"/>
                  </a:lnTo>
                  <a:lnTo>
                    <a:pt x="73530" y="32478"/>
                  </a:lnTo>
                  <a:lnTo>
                    <a:pt x="70182" y="20828"/>
                  </a:lnTo>
                  <a:lnTo>
                    <a:pt x="62931" y="10566"/>
                  </a:lnTo>
                  <a:lnTo>
                    <a:pt x="55862" y="5032"/>
                  </a:lnTo>
                  <a:lnTo>
                    <a:pt x="44518" y="560"/>
                  </a:lnTo>
                  <a:lnTo>
                    <a:pt x="32507" y="0"/>
                  </a:lnTo>
                  <a:lnTo>
                    <a:pt x="20856" y="3348"/>
                  </a:lnTo>
                  <a:lnTo>
                    <a:pt x="10594" y="10605"/>
                  </a:lnTo>
                  <a:lnTo>
                    <a:pt x="5056" y="17671"/>
                  </a:lnTo>
                  <a:lnTo>
                    <a:pt x="571" y="29020"/>
                  </a:lnTo>
                  <a:lnTo>
                    <a:pt x="0" y="41037"/>
                  </a:lnTo>
                  <a:lnTo>
                    <a:pt x="3340" y="52688"/>
                  </a:lnTo>
                  <a:lnTo>
                    <a:pt x="10594" y="62941"/>
                  </a:lnTo>
                  <a:close/>
                </a:path>
              </a:pathLst>
            </a:custGeom>
            <a:solidFill>
              <a:srgbClr val="ECB133"/>
            </a:solidFill>
          </p:spPr>
          <p:txBody>
            <a:bodyPr wrap="square" lIns="0" tIns="0" rIns="0" bIns="0" rtlCol="0">
              <a:noAutofit/>
            </a:bodyPr>
            <a:lstStyle/>
            <a:p>
              <a:endParaRPr/>
            </a:p>
          </p:txBody>
        </p:sp>
      </p:grpSp>
    </p:spTree>
    <p:extLst>
      <p:ext uri="{BB962C8B-B14F-4D97-AF65-F5344CB8AC3E}">
        <p14:creationId xmlns:p14="http://schemas.microsoft.com/office/powerpoint/2010/main" val="542463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E8AC1D-234F-4B24-8765-D7D5DA18DFDE}"/>
              </a:ext>
            </a:extLst>
          </p:cNvPr>
          <p:cNvCxnSpPr>
            <a:stCxn id="35" idx="2"/>
            <a:endCxn id="40" idx="0"/>
          </p:cNvCxnSpPr>
          <p:nvPr/>
        </p:nvCxnSpPr>
        <p:spPr>
          <a:xfrm>
            <a:off x="10419601" y="2484764"/>
            <a:ext cx="22608" cy="24936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PERSENTASE TKDN PADA KEGIATAN USAHA HULU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69" y="608421"/>
            <a:ext cx="11650893" cy="338554"/>
          </a:xfrm>
          <a:prstGeom prst="rect">
            <a:avLst/>
          </a:prstGeom>
          <a:noFill/>
        </p:spPr>
        <p:txBody>
          <a:bodyPr wrap="square">
            <a:spAutoFit/>
          </a:bodyPr>
          <a:lstStyle/>
          <a:p>
            <a:r>
              <a:rPr lang="en-ID" sz="1600" dirty="0" err="1"/>
              <a:t>menunjukkan</a:t>
            </a:r>
            <a:r>
              <a:rPr lang="en-ID" sz="1600" dirty="0"/>
              <a:t> </a:t>
            </a:r>
            <a:r>
              <a:rPr lang="en-ID" sz="1600" dirty="0" err="1"/>
              <a:t>tingkat</a:t>
            </a:r>
            <a:r>
              <a:rPr lang="en-ID" sz="1600" dirty="0"/>
              <a:t> </a:t>
            </a:r>
            <a:r>
              <a:rPr lang="en-ID" sz="1600" dirty="0" err="1"/>
              <a:t>penggunaan</a:t>
            </a:r>
            <a:r>
              <a:rPr lang="en-ID" sz="1600" dirty="0"/>
              <a:t> </a:t>
            </a:r>
            <a:r>
              <a:rPr lang="en-ID" sz="1600" dirty="0" err="1"/>
              <a:t>produk</a:t>
            </a:r>
            <a:r>
              <a:rPr lang="en-ID" sz="1600" dirty="0"/>
              <a:t> </a:t>
            </a:r>
            <a:r>
              <a:rPr lang="en-ID" sz="1600" dirty="0" err="1"/>
              <a:t>dalam</a:t>
            </a:r>
            <a:r>
              <a:rPr lang="en-ID" sz="1600" dirty="0"/>
              <a:t> negeri </a:t>
            </a:r>
            <a:r>
              <a:rPr lang="en-ID" sz="1600" dirty="0" err="1"/>
              <a:t>meliputi</a:t>
            </a:r>
            <a:r>
              <a:rPr lang="en-ID" sz="1600" dirty="0"/>
              <a:t> </a:t>
            </a:r>
            <a:r>
              <a:rPr lang="en-ID" sz="1600" dirty="0" err="1"/>
              <a:t>barang</a:t>
            </a:r>
            <a:r>
              <a:rPr lang="en-ID" sz="1600" dirty="0"/>
              <a:t> dan </a:t>
            </a:r>
            <a:r>
              <a:rPr lang="en-ID" sz="1600" dirty="0" err="1"/>
              <a:t>jasa</a:t>
            </a:r>
            <a:r>
              <a:rPr lang="en-ID" sz="1600" dirty="0"/>
              <a:t> </a:t>
            </a:r>
            <a:r>
              <a:rPr lang="en-ID" sz="1600" dirty="0" err="1"/>
              <a:t>dalam</a:t>
            </a:r>
            <a:r>
              <a:rPr lang="en-ID" sz="1600" dirty="0"/>
              <a:t> </a:t>
            </a:r>
            <a:r>
              <a:rPr lang="en-ID" sz="1600" dirty="0" err="1"/>
              <a:t>kegiatan</a:t>
            </a:r>
            <a:r>
              <a:rPr lang="en-ID" sz="1600" dirty="0"/>
              <a:t> </a:t>
            </a:r>
            <a:r>
              <a:rPr lang="en-ID" sz="1600" dirty="0" err="1"/>
              <a:t>usaha</a:t>
            </a:r>
            <a:r>
              <a:rPr lang="en-ID" sz="1600" dirty="0"/>
              <a:t> </a:t>
            </a:r>
            <a:r>
              <a:rPr lang="en-ID" sz="1600" dirty="0" err="1"/>
              <a:t>hulu</a:t>
            </a:r>
            <a:r>
              <a:rPr lang="en-ID" sz="1600" dirty="0"/>
              <a:t> </a:t>
            </a:r>
            <a:r>
              <a:rPr lang="en-ID" sz="1600" dirty="0" err="1"/>
              <a:t>migas</a:t>
            </a:r>
            <a:endParaRPr lang="en-ID" sz="16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2CBFF79-DAEF-4DA7-885F-40B5B5A61BD8}"/>
                  </a:ext>
                </a:extLst>
              </p:cNvPr>
              <p:cNvSpPr txBox="1"/>
              <p:nvPr/>
            </p:nvSpPr>
            <p:spPr>
              <a:xfrm>
                <a:off x="694198" y="1131641"/>
                <a:ext cx="8100481" cy="58214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u="none" strike="noStrike" kern="0" cap="none" spc="0" normalizeH="0" baseline="0" noProof="0" dirty="0">
                    <a:ln>
                      <a:noFill/>
                    </a:ln>
                    <a:solidFill>
                      <a:sysClr val="windowText" lastClr="000000"/>
                    </a:solidFill>
                    <a:effectLst/>
                    <a:uLnTx/>
                    <a:uFillTx/>
                    <a:ea typeface="+mn-ea"/>
                    <a:cs typeface="+mn-cs"/>
                  </a:rPr>
                  <a:t>= </a:t>
                </a:r>
                <a14:m>
                  <m:oMath xmlns:m="http://schemas.openxmlformats.org/officeDocument/2006/math">
                    <m:d>
                      <m:d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ea typeface="+mn-ea"/>
                            <a:cs typeface="+mn-cs"/>
                          </a:rPr>
                        </m:ctrlPr>
                      </m:dPr>
                      <m:e>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f>
                          <m:fPr>
                            <m:ctrlP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𝑅𝑒𝑎𝑙𝑖𝑠𝑎𝑠𝑖</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𝑃𝑒𝑛𝑔𝑔𝑢𝑛𝑎𝑛</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𝑃𝑟𝑜𝑑𝑢𝑘</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𝐷𝑎𝑙𝑎𝑚</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𝑁𝑒𝑔𝑒𝑟𝑖</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𝑈𝑆𝐷</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m:t>
                            </m:r>
                          </m:num>
                          <m:den>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𝑅𝑒𝑎𝑙𝑖𝑠𝑎𝑠𝑖</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𝑇𝑜𝑡𝑎𝑙</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𝑃𝑒𝑛𝑔𝑎𝑑𝑎𝑎𝑛</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𝐵𝑎𝑟𝑎𝑛𝑔</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𝑑𝑎𝑛</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𝐽𝑎𝑠𝑎</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𝑝𝑎𝑑𝑎</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𝐾𝑒𝑔𝑖𝑎𝑡𝑎𝑛</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𝑈𝑠𝑎h𝑎</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𝐻𝑢𝑙𝑢</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𝑀𝑖𝑔𝑎𝑠</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 (</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𝑈𝑆𝐷</m:t>
                            </m:r>
                            <m:r>
                              <a:rPr kumimoji="0" lang="en-US" sz="1800" b="0" i="1" u="none" strike="noStrike" kern="0" cap="none" spc="0" normalizeH="0" baseline="0" noProof="0">
                                <a:ln>
                                  <a:noFill/>
                                </a:ln>
                                <a:solidFill>
                                  <a:srgbClr val="C00000"/>
                                </a:solidFill>
                                <a:effectLst/>
                                <a:uLnTx/>
                                <a:uFillTx/>
                                <a:latin typeface="Cambria Math" panose="02040503050406030204" pitchFamily="18" charset="0"/>
                                <a:ea typeface="+mn-ea"/>
                                <a:cs typeface="+mn-cs"/>
                              </a:rPr>
                              <m:t>)</m:t>
                            </m:r>
                          </m:den>
                        </m:f>
                        <m:r>
                          <m:rPr>
                            <m:nor/>
                          </m:rPr>
                          <a:rPr kumimoji="0" lang="en-US" sz="1800" b="0" i="0" u="none" strike="noStrike" kern="0" cap="none" spc="0" normalizeH="0" baseline="0" noProof="0">
                            <a:ln>
                              <a:noFill/>
                            </a:ln>
                            <a:solidFill>
                              <a:srgbClr val="C00000"/>
                            </a:solidFill>
                            <a:effectLst/>
                            <a:uLnTx/>
                            <a:uFillTx/>
                            <a:latin typeface="Calibri" panose="020F0502020204030204"/>
                            <a:ea typeface="+mn-ea"/>
                            <a:cs typeface="+mn-cs"/>
                          </a:rPr>
                          <m:t> </m:t>
                        </m:r>
                      </m:e>
                    </m:d>
                  </m:oMath>
                </a14:m>
                <a:r>
                  <a:rPr kumimoji="0" lang="en-US" sz="1800" b="0" i="0" u="none" strike="noStrike" kern="0" cap="none" spc="0" normalizeH="0" baseline="0" noProof="0" dirty="0">
                    <a:ln>
                      <a:noFill/>
                    </a:ln>
                    <a:solidFill>
                      <a:srgbClr val="C00000"/>
                    </a:solidFill>
                    <a:effectLst/>
                    <a:uLnTx/>
                    <a:uFillTx/>
                    <a:latin typeface="Calibri" panose="020F0502020204030204"/>
                    <a:ea typeface="+mn-ea"/>
                    <a:cs typeface="+mn-cs"/>
                  </a:rPr>
                  <a:t> %</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xmlns:a14="http://schemas.microsoft.com/office/drawing/2010/main" xmlns="" id="{22CBFF79-DAEF-4DA7-885F-40B5B5A61BD8}"/>
                  </a:ext>
                </a:extLst>
              </p:cNvPr>
              <p:cNvSpPr txBox="1">
                <a:spLocks noRot="1" noChangeAspect="1" noMove="1" noResize="1" noEditPoints="1" noAdjustHandles="1" noChangeArrowheads="1" noChangeShapeType="1" noTextEdit="1"/>
              </p:cNvSpPr>
              <p:nvPr/>
            </p:nvSpPr>
            <p:spPr>
              <a:xfrm>
                <a:off x="694198" y="1131641"/>
                <a:ext cx="8100481" cy="582147"/>
              </a:xfrm>
              <a:prstGeom prst="rect">
                <a:avLst/>
              </a:prstGeom>
              <a:blipFill rotWithShape="0">
                <a:blip r:embed="rId2"/>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2862EC-71D8-4F3A-9C4E-534E18B73DD3}"/>
                  </a:ext>
                </a:extLst>
              </p:cNvPr>
              <p:cNvSpPr txBox="1"/>
              <p:nvPr/>
            </p:nvSpPr>
            <p:spPr>
              <a:xfrm>
                <a:off x="694198" y="3209441"/>
                <a:ext cx="5049056" cy="58214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 </m:t>
                    </m:r>
                    <m:d>
                      <m:dPr>
                        <m:ctrlPr>
                          <a:rPr lang="en-US" sz="1800" b="0" i="1" smtClean="0">
                            <a:solidFill>
                              <a:srgbClr val="C00000"/>
                            </a:solidFill>
                            <a:latin typeface="Cambria Math" panose="02040503050406030204" pitchFamily="18" charset="0"/>
                          </a:rPr>
                        </m:ctrlPr>
                      </m:dPr>
                      <m:e>
                        <m:r>
                          <a:rPr lang="en-US" sz="1800" b="0" i="1">
                            <a:solidFill>
                              <a:srgbClr val="C00000"/>
                            </a:solidFill>
                            <a:effectLst/>
                            <a:latin typeface="Cambria Math" panose="02040503050406030204" pitchFamily="18" charset="0"/>
                            <a:ea typeface="+mn-ea"/>
                            <a:cs typeface="+mn-cs"/>
                          </a:rPr>
                          <m:t> </m:t>
                        </m:r>
                        <m:f>
                          <m:fPr>
                            <m:ctrlPr>
                              <a:rPr lang="en-US" sz="1800" i="1">
                                <a:solidFill>
                                  <a:srgbClr val="C00000"/>
                                </a:solidFill>
                                <a:effectLst/>
                                <a:latin typeface="Cambria Math" panose="02040503050406030204" pitchFamily="18" charset="0"/>
                                <a:ea typeface="+mn-ea"/>
                                <a:cs typeface="+mn-cs"/>
                              </a:rPr>
                            </m:ctrlPr>
                          </m:fPr>
                          <m:num>
                            <m:r>
                              <a:rPr lang="en-US" sz="1800" b="0" i="1">
                                <a:solidFill>
                                  <a:srgbClr val="C00000"/>
                                </a:solidFill>
                                <a:effectLst/>
                                <a:latin typeface="Cambria Math" panose="02040503050406030204" pitchFamily="18" charset="0"/>
                                <a:ea typeface="+mn-ea"/>
                                <a:cs typeface="+mn-cs"/>
                              </a:rPr>
                              <m:t>𝑅𝑒𝑎𝑙𝑖𝑠𝑎𝑠𝑖</m:t>
                            </m:r>
                            <m:r>
                              <a:rPr lang="en-US" sz="1800" b="0" i="1">
                                <a:solidFill>
                                  <a:srgbClr val="C00000"/>
                                </a:solidFill>
                                <a:effectLst/>
                                <a:latin typeface="Cambria Math" panose="02040503050406030204" pitchFamily="18" charset="0"/>
                                <a:ea typeface="+mn-ea"/>
                                <a:cs typeface="+mn-cs"/>
                              </a:rPr>
                              <m:t> </m:t>
                            </m:r>
                            <m:r>
                              <a:rPr lang="en-US" sz="1800" b="0" i="1">
                                <a:solidFill>
                                  <a:srgbClr val="C00000"/>
                                </a:solidFill>
                                <a:effectLst/>
                                <a:latin typeface="Cambria Math" panose="02040503050406030204" pitchFamily="18" charset="0"/>
                                <a:ea typeface="+mn-ea"/>
                                <a:cs typeface="+mn-cs"/>
                              </a:rPr>
                              <m:t>𝐼𝑛𝑣𝑒𝑠𝑡𝑎𝑠𝑖</m:t>
                            </m:r>
                            <m:r>
                              <a:rPr lang="en-US" sz="1800" b="0" i="1">
                                <a:solidFill>
                                  <a:srgbClr val="C00000"/>
                                </a:solidFill>
                                <a:effectLst/>
                                <a:latin typeface="Cambria Math" panose="02040503050406030204" pitchFamily="18" charset="0"/>
                                <a:ea typeface="+mn-ea"/>
                                <a:cs typeface="+mn-cs"/>
                              </a:rPr>
                              <m:t> </m:t>
                            </m:r>
                            <m:r>
                              <a:rPr lang="en-US" sz="1800" b="0" i="1" smtClean="0">
                                <a:solidFill>
                                  <a:srgbClr val="C00000"/>
                                </a:solidFill>
                                <a:effectLst/>
                                <a:latin typeface="Cambria Math" panose="02040503050406030204" pitchFamily="18" charset="0"/>
                                <a:ea typeface="+mn-ea"/>
                                <a:cs typeface="+mn-cs"/>
                              </a:rPr>
                              <m:t>𝐻𝑢𝑙𝑢</m:t>
                            </m:r>
                            <m:r>
                              <a:rPr lang="en-US" sz="1800" b="0" i="1" smtClean="0">
                                <a:solidFill>
                                  <a:srgbClr val="C00000"/>
                                </a:solidFill>
                                <a:effectLst/>
                                <a:latin typeface="Cambria Math" panose="02040503050406030204" pitchFamily="18" charset="0"/>
                                <a:ea typeface="+mn-ea"/>
                                <a:cs typeface="+mn-cs"/>
                              </a:rPr>
                              <m:t> </m:t>
                            </m:r>
                            <m:r>
                              <a:rPr lang="en-US" sz="1800" b="0" i="1" smtClean="0">
                                <a:solidFill>
                                  <a:srgbClr val="C00000"/>
                                </a:solidFill>
                                <a:effectLst/>
                                <a:latin typeface="Cambria Math" panose="02040503050406030204" pitchFamily="18" charset="0"/>
                                <a:ea typeface="+mn-ea"/>
                                <a:cs typeface="+mn-cs"/>
                              </a:rPr>
                              <m:t>𝑑𝑎𝑛</m:t>
                            </m:r>
                            <m:r>
                              <a:rPr lang="en-US" sz="1800" b="0" i="1" smtClean="0">
                                <a:solidFill>
                                  <a:srgbClr val="C00000"/>
                                </a:solidFill>
                                <a:effectLst/>
                                <a:latin typeface="Cambria Math" panose="02040503050406030204" pitchFamily="18" charset="0"/>
                                <a:ea typeface="+mn-ea"/>
                                <a:cs typeface="+mn-cs"/>
                              </a:rPr>
                              <m:t> </m:t>
                            </m:r>
                            <m:r>
                              <a:rPr lang="en-US" sz="1800" b="0" i="1" smtClean="0">
                                <a:solidFill>
                                  <a:srgbClr val="C00000"/>
                                </a:solidFill>
                                <a:effectLst/>
                                <a:latin typeface="Cambria Math" panose="02040503050406030204" pitchFamily="18" charset="0"/>
                                <a:ea typeface="+mn-ea"/>
                                <a:cs typeface="+mn-cs"/>
                              </a:rPr>
                              <m:t>𝐻𝑖𝑙𝑖𝑟</m:t>
                            </m:r>
                            <m:r>
                              <a:rPr lang="en-US" sz="1800" b="0" i="1" smtClean="0">
                                <a:solidFill>
                                  <a:srgbClr val="C00000"/>
                                </a:solidFill>
                                <a:effectLst/>
                                <a:latin typeface="Cambria Math" panose="02040503050406030204" pitchFamily="18" charset="0"/>
                                <a:ea typeface="+mn-ea"/>
                                <a:cs typeface="+mn-cs"/>
                              </a:rPr>
                              <m:t> </m:t>
                            </m:r>
                            <m:r>
                              <a:rPr lang="en-US" sz="1800" b="0" i="1">
                                <a:solidFill>
                                  <a:srgbClr val="C00000"/>
                                </a:solidFill>
                                <a:effectLst/>
                                <a:latin typeface="Cambria Math" panose="02040503050406030204" pitchFamily="18" charset="0"/>
                                <a:ea typeface="+mn-ea"/>
                                <a:cs typeface="+mn-cs"/>
                              </a:rPr>
                              <m:t>𝑀𝑖𝑔𝑎𝑠</m:t>
                            </m:r>
                            <m:r>
                              <a:rPr lang="en-US" sz="1800" b="0" i="1" smtClean="0">
                                <a:solidFill>
                                  <a:srgbClr val="C00000"/>
                                </a:solidFill>
                                <a:effectLst/>
                                <a:latin typeface="Cambria Math" panose="02040503050406030204" pitchFamily="18" charset="0"/>
                                <a:ea typeface="+mn-ea"/>
                                <a:cs typeface="+mn-cs"/>
                              </a:rPr>
                              <m:t> (</m:t>
                            </m:r>
                            <m:r>
                              <a:rPr lang="en-US" sz="1800" b="0" i="1" smtClean="0">
                                <a:solidFill>
                                  <a:srgbClr val="C00000"/>
                                </a:solidFill>
                                <a:effectLst/>
                                <a:latin typeface="Cambria Math" panose="02040503050406030204" pitchFamily="18" charset="0"/>
                                <a:ea typeface="+mn-ea"/>
                                <a:cs typeface="+mn-cs"/>
                              </a:rPr>
                              <m:t>𝑈𝑆𝐷</m:t>
                            </m:r>
                            <m:r>
                              <a:rPr lang="en-US" sz="1800" b="0" i="1" smtClean="0">
                                <a:solidFill>
                                  <a:srgbClr val="C00000"/>
                                </a:solidFill>
                                <a:effectLst/>
                                <a:latin typeface="Cambria Math" panose="02040503050406030204" pitchFamily="18" charset="0"/>
                                <a:ea typeface="+mn-ea"/>
                                <a:cs typeface="+mn-cs"/>
                              </a:rPr>
                              <m:t>)</m:t>
                            </m:r>
                          </m:num>
                          <m:den>
                            <m:r>
                              <a:rPr lang="en-US" sz="1800" b="0" i="1" smtClean="0">
                                <a:solidFill>
                                  <a:srgbClr val="C00000"/>
                                </a:solidFill>
                                <a:effectLst/>
                                <a:latin typeface="Cambria Math" panose="02040503050406030204" pitchFamily="18" charset="0"/>
                                <a:ea typeface="+mn-ea"/>
                                <a:cs typeface="+mn-cs"/>
                              </a:rPr>
                              <m:t>𝑃𝑟𝑜𝑔𝑛𝑜𝑠𝑎</m:t>
                            </m:r>
                            <m:r>
                              <a:rPr lang="en-US" sz="1800" b="0" i="1">
                                <a:solidFill>
                                  <a:srgbClr val="C00000"/>
                                </a:solidFill>
                                <a:effectLst/>
                                <a:latin typeface="Cambria Math" panose="02040503050406030204" pitchFamily="18" charset="0"/>
                                <a:ea typeface="+mn-ea"/>
                                <a:cs typeface="+mn-cs"/>
                              </a:rPr>
                              <m:t> </m:t>
                            </m:r>
                            <m:r>
                              <a:rPr lang="en-US" sz="1800" b="0" i="1">
                                <a:solidFill>
                                  <a:srgbClr val="C00000"/>
                                </a:solidFill>
                                <a:effectLst/>
                                <a:latin typeface="Cambria Math" panose="02040503050406030204" pitchFamily="18" charset="0"/>
                                <a:ea typeface="+mn-ea"/>
                                <a:cs typeface="+mn-cs"/>
                              </a:rPr>
                              <m:t>𝐼𝑛𝑣𝑒𝑠𝑡𝑎𝑠𝑖</m:t>
                            </m:r>
                            <m:r>
                              <a:rPr lang="en-US" sz="1800" b="0" i="1" smtClean="0">
                                <a:solidFill>
                                  <a:srgbClr val="C00000"/>
                                </a:solidFill>
                                <a:effectLst/>
                                <a:latin typeface="Cambria Math" panose="02040503050406030204" pitchFamily="18" charset="0"/>
                                <a:ea typeface="+mn-ea"/>
                                <a:cs typeface="+mn-cs"/>
                              </a:rPr>
                              <m:t> </m:t>
                            </m:r>
                            <m:r>
                              <a:rPr lang="en-US" sz="1800" b="0" i="1" smtClean="0">
                                <a:solidFill>
                                  <a:srgbClr val="C00000"/>
                                </a:solidFill>
                                <a:effectLst/>
                                <a:latin typeface="Cambria Math" panose="02040503050406030204" pitchFamily="18" charset="0"/>
                                <a:ea typeface="+mn-ea"/>
                                <a:cs typeface="+mn-cs"/>
                              </a:rPr>
                              <m:t>𝐻𝑢𝑙𝑢</m:t>
                            </m:r>
                            <m:r>
                              <a:rPr lang="en-US" sz="1800" b="0" i="1" smtClean="0">
                                <a:solidFill>
                                  <a:srgbClr val="C00000"/>
                                </a:solidFill>
                                <a:effectLst/>
                                <a:latin typeface="Cambria Math" panose="02040503050406030204" pitchFamily="18" charset="0"/>
                                <a:ea typeface="+mn-ea"/>
                                <a:cs typeface="+mn-cs"/>
                              </a:rPr>
                              <m:t> </m:t>
                            </m:r>
                            <m:r>
                              <a:rPr lang="en-US" sz="1800" b="0" i="1" smtClean="0">
                                <a:solidFill>
                                  <a:srgbClr val="C00000"/>
                                </a:solidFill>
                                <a:effectLst/>
                                <a:latin typeface="Cambria Math" panose="02040503050406030204" pitchFamily="18" charset="0"/>
                                <a:ea typeface="+mn-ea"/>
                                <a:cs typeface="+mn-cs"/>
                              </a:rPr>
                              <m:t>𝑑𝑎𝑛</m:t>
                            </m:r>
                            <m:r>
                              <a:rPr lang="en-US" sz="1800" b="0" i="1" smtClean="0">
                                <a:solidFill>
                                  <a:srgbClr val="C00000"/>
                                </a:solidFill>
                                <a:effectLst/>
                                <a:latin typeface="Cambria Math" panose="02040503050406030204" pitchFamily="18" charset="0"/>
                                <a:ea typeface="+mn-ea"/>
                                <a:cs typeface="+mn-cs"/>
                              </a:rPr>
                              <m:t> </m:t>
                            </m:r>
                            <m:r>
                              <a:rPr lang="en-US" sz="1800" b="0" i="1" smtClean="0">
                                <a:solidFill>
                                  <a:srgbClr val="C00000"/>
                                </a:solidFill>
                                <a:effectLst/>
                                <a:latin typeface="Cambria Math" panose="02040503050406030204" pitchFamily="18" charset="0"/>
                                <a:ea typeface="+mn-ea"/>
                                <a:cs typeface="+mn-cs"/>
                              </a:rPr>
                              <m:t>𝐻𝑖𝑙𝑖𝑟</m:t>
                            </m:r>
                            <m:r>
                              <a:rPr lang="en-US" sz="1800" b="0" i="1" smtClean="0">
                                <a:solidFill>
                                  <a:srgbClr val="C00000"/>
                                </a:solidFill>
                                <a:effectLst/>
                                <a:latin typeface="Cambria Math" panose="02040503050406030204" pitchFamily="18" charset="0"/>
                                <a:ea typeface="+mn-ea"/>
                                <a:cs typeface="+mn-cs"/>
                              </a:rPr>
                              <m:t> </m:t>
                            </m:r>
                            <m:r>
                              <a:rPr lang="en-US" sz="1800" b="0" i="1">
                                <a:solidFill>
                                  <a:srgbClr val="C00000"/>
                                </a:solidFill>
                                <a:effectLst/>
                                <a:latin typeface="Cambria Math" panose="02040503050406030204" pitchFamily="18" charset="0"/>
                                <a:ea typeface="+mn-ea"/>
                                <a:cs typeface="+mn-cs"/>
                              </a:rPr>
                              <m:t>𝑀𝑖𝑔𝑎𝑠</m:t>
                            </m:r>
                            <m:r>
                              <a:rPr lang="en-US" sz="1800" b="0" i="1">
                                <a:solidFill>
                                  <a:srgbClr val="C00000"/>
                                </a:solidFill>
                                <a:effectLst/>
                                <a:latin typeface="Cambria Math" panose="02040503050406030204" pitchFamily="18" charset="0"/>
                                <a:ea typeface="+mn-ea"/>
                                <a:cs typeface="+mn-cs"/>
                              </a:rPr>
                              <m:t> (</m:t>
                            </m:r>
                            <m:r>
                              <a:rPr lang="en-US" sz="1800" b="0" i="1" smtClean="0">
                                <a:solidFill>
                                  <a:srgbClr val="C00000"/>
                                </a:solidFill>
                                <a:effectLst/>
                                <a:latin typeface="Cambria Math" panose="02040503050406030204" pitchFamily="18" charset="0"/>
                                <a:ea typeface="+mn-ea"/>
                                <a:cs typeface="+mn-cs"/>
                              </a:rPr>
                              <m:t>𝑈𝑆𝐷</m:t>
                            </m:r>
                            <m:r>
                              <a:rPr lang="en-US" sz="1800" b="0" i="1" smtClean="0">
                                <a:solidFill>
                                  <a:srgbClr val="C00000"/>
                                </a:solidFill>
                                <a:effectLst/>
                                <a:latin typeface="Cambria Math" panose="02040503050406030204" pitchFamily="18" charset="0"/>
                                <a:ea typeface="+mn-ea"/>
                                <a:cs typeface="+mn-cs"/>
                              </a:rPr>
                              <m:t>)</m:t>
                            </m:r>
                          </m:den>
                        </m:f>
                        <m:r>
                          <m:rPr>
                            <m:nor/>
                          </m:rPr>
                          <a:rPr lang="en-US" sz="1800">
                            <a:solidFill>
                              <a:srgbClr val="C00000"/>
                            </a:solidFill>
                            <a:effectLst/>
                            <a:latin typeface="+mn-lt"/>
                            <a:ea typeface="+mn-ea"/>
                            <a:cs typeface="+mn-cs"/>
                          </a:rPr>
                          <m:t> </m:t>
                        </m:r>
                      </m:e>
                    </m:d>
                  </m:oMath>
                </a14:m>
                <a:r>
                  <a:rPr lang="en-US" sz="1800" dirty="0">
                    <a:solidFill>
                      <a:srgbClr val="C00000"/>
                    </a:solidFill>
                  </a:rPr>
                  <a:t> %</a:t>
                </a:r>
              </a:p>
            </p:txBody>
          </p:sp>
        </mc:Choice>
        <mc:Fallback xmlns="">
          <p:sp>
            <p:nvSpPr>
              <p:cNvPr id="16" name="TextBox 15">
                <a:extLst>
                  <a:ext uri="{FF2B5EF4-FFF2-40B4-BE49-F238E27FC236}">
                    <a16:creationId xmlns:a16="http://schemas.microsoft.com/office/drawing/2014/main" xmlns:a14="http://schemas.microsoft.com/office/drawing/2010/main" xmlns="" id="{8A2862EC-71D8-4F3A-9C4E-534E18B73DD3}"/>
                  </a:ext>
                </a:extLst>
              </p:cNvPr>
              <p:cNvSpPr txBox="1">
                <a:spLocks noRot="1" noChangeAspect="1" noMove="1" noResize="1" noEditPoints="1" noAdjustHandles="1" noChangeArrowheads="1" noChangeShapeType="1" noTextEdit="1"/>
              </p:cNvSpPr>
              <p:nvPr/>
            </p:nvSpPr>
            <p:spPr>
              <a:xfrm>
                <a:off x="694198" y="3209441"/>
                <a:ext cx="5049056" cy="582147"/>
              </a:xfrm>
              <a:prstGeom prst="rect">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D79EF85E-178D-41BD-A23F-47F59BD2F631}"/>
              </a:ext>
            </a:extLst>
          </p:cNvPr>
          <p:cNvCxnSpPr>
            <a:cxnSpLocks/>
          </p:cNvCxnSpPr>
          <p:nvPr/>
        </p:nvCxnSpPr>
        <p:spPr>
          <a:xfrm>
            <a:off x="267127" y="2399663"/>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AEEB9C4-2BDC-48EC-9E6D-12A3CFAA8334}"/>
              </a:ext>
            </a:extLst>
          </p:cNvPr>
          <p:cNvSpPr txBox="1"/>
          <p:nvPr/>
        </p:nvSpPr>
        <p:spPr>
          <a:xfrm>
            <a:off x="369869" y="2304907"/>
            <a:ext cx="10623478" cy="523220"/>
          </a:xfrm>
          <a:prstGeom prst="rect">
            <a:avLst/>
          </a:prstGeom>
          <a:noFill/>
        </p:spPr>
        <p:txBody>
          <a:bodyPr wrap="square" rtlCol="0">
            <a:spAutoFit/>
          </a:bodyPr>
          <a:lstStyle/>
          <a:p>
            <a:r>
              <a:rPr lang="en-US" sz="2800" dirty="0">
                <a:latin typeface="Franklin Gothic Demi Cond" panose="020B0706030402020204" pitchFamily="34" charset="0"/>
              </a:rPr>
              <a:t>PERSENTASE REALISASI INVESTASI SUB SEKTOR MIGAS</a:t>
            </a:r>
            <a:endParaRPr lang="en-ID" sz="2800" dirty="0">
              <a:latin typeface="Franklin Gothic Demi Cond" panose="020B0706030402020204" pitchFamily="34" charset="0"/>
            </a:endParaRPr>
          </a:p>
        </p:txBody>
      </p:sp>
      <p:sp>
        <p:nvSpPr>
          <p:cNvPr id="19" name="TextBox 18">
            <a:extLst>
              <a:ext uri="{FF2B5EF4-FFF2-40B4-BE49-F238E27FC236}">
                <a16:creationId xmlns:a16="http://schemas.microsoft.com/office/drawing/2014/main" id="{EBD3B1A6-DE06-46D8-9026-985DB252CC35}"/>
              </a:ext>
            </a:extLst>
          </p:cNvPr>
          <p:cNvSpPr txBox="1"/>
          <p:nvPr/>
        </p:nvSpPr>
        <p:spPr>
          <a:xfrm>
            <a:off x="369869" y="2742455"/>
            <a:ext cx="8291244" cy="338554"/>
          </a:xfrm>
          <a:prstGeom prst="rect">
            <a:avLst/>
          </a:prstGeom>
          <a:noFill/>
        </p:spPr>
        <p:txBody>
          <a:bodyPr wrap="square">
            <a:spAutoFit/>
          </a:bodyPr>
          <a:lstStyle/>
          <a:p>
            <a:r>
              <a:rPr lang="en-ID" sz="1600" dirty="0" err="1"/>
              <a:t>mengukur</a:t>
            </a:r>
            <a:r>
              <a:rPr lang="en-ID" sz="1600" dirty="0"/>
              <a:t> </a:t>
            </a:r>
            <a:r>
              <a:rPr lang="en-ID" sz="1600" dirty="0" err="1"/>
              <a:t>realisasi</a:t>
            </a:r>
            <a:r>
              <a:rPr lang="en-ID" sz="1600" dirty="0"/>
              <a:t> </a:t>
            </a:r>
            <a:r>
              <a:rPr lang="en-ID" sz="1600" dirty="0" err="1"/>
              <a:t>investasi</a:t>
            </a:r>
            <a:r>
              <a:rPr lang="en-ID" sz="1600" dirty="0"/>
              <a:t> sub </a:t>
            </a:r>
            <a:r>
              <a:rPr lang="en-ID" sz="1600" dirty="0" err="1"/>
              <a:t>sektor</a:t>
            </a:r>
            <a:r>
              <a:rPr lang="en-ID" sz="1600" dirty="0"/>
              <a:t> </a:t>
            </a:r>
            <a:r>
              <a:rPr lang="en-ID" sz="1600" dirty="0" err="1"/>
              <a:t>migas</a:t>
            </a:r>
            <a:r>
              <a:rPr lang="en-ID" sz="1600" dirty="0"/>
              <a:t> </a:t>
            </a:r>
            <a:r>
              <a:rPr lang="en-ID" sz="1600" dirty="0" err="1"/>
              <a:t>terhadap</a:t>
            </a:r>
            <a:r>
              <a:rPr lang="en-ID" sz="1600" dirty="0"/>
              <a:t> </a:t>
            </a:r>
            <a:r>
              <a:rPr lang="en-ID" sz="1600" dirty="0" err="1"/>
              <a:t>perencanaan</a:t>
            </a:r>
            <a:endParaRPr lang="en-ID" sz="1600" dirty="0"/>
          </a:p>
        </p:txBody>
      </p:sp>
      <p:cxnSp>
        <p:nvCxnSpPr>
          <p:cNvPr id="21" name="Straight Connector 20">
            <a:extLst>
              <a:ext uri="{FF2B5EF4-FFF2-40B4-BE49-F238E27FC236}">
                <a16:creationId xmlns:a16="http://schemas.microsoft.com/office/drawing/2014/main" id="{12DB3D15-1DB0-46F5-918F-BCD2B29FD5EB}"/>
              </a:ext>
            </a:extLst>
          </p:cNvPr>
          <p:cNvCxnSpPr>
            <a:cxnSpLocks/>
          </p:cNvCxnSpPr>
          <p:nvPr/>
        </p:nvCxnSpPr>
        <p:spPr>
          <a:xfrm>
            <a:off x="267128" y="4440386"/>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EDA7DC9-E41A-4329-8C28-3A463F90BF5D}"/>
              </a:ext>
            </a:extLst>
          </p:cNvPr>
          <p:cNvSpPr txBox="1"/>
          <p:nvPr/>
        </p:nvSpPr>
        <p:spPr>
          <a:xfrm>
            <a:off x="369870" y="4345630"/>
            <a:ext cx="10623478" cy="523220"/>
          </a:xfrm>
          <a:prstGeom prst="rect">
            <a:avLst/>
          </a:prstGeom>
          <a:noFill/>
        </p:spPr>
        <p:txBody>
          <a:bodyPr wrap="square" rtlCol="0">
            <a:spAutoFit/>
          </a:bodyPr>
          <a:lstStyle/>
          <a:p>
            <a:r>
              <a:rPr lang="en-US" sz="2800" dirty="0">
                <a:latin typeface="Franklin Gothic Demi Cond" panose="020B0706030402020204" pitchFamily="34" charset="0"/>
              </a:rPr>
              <a:t>PERSENTASE REALISASI PNBP SUB SEKTOR MIGAS</a:t>
            </a:r>
            <a:endParaRPr lang="en-ID" sz="2800" dirty="0">
              <a:latin typeface="Franklin Gothic Demi Cond" panose="020B0706030402020204" pitchFamily="34" charset="0"/>
            </a:endParaRPr>
          </a:p>
        </p:txBody>
      </p:sp>
      <p:sp>
        <p:nvSpPr>
          <p:cNvPr id="24" name="TextBox 23">
            <a:extLst>
              <a:ext uri="{FF2B5EF4-FFF2-40B4-BE49-F238E27FC236}">
                <a16:creationId xmlns:a16="http://schemas.microsoft.com/office/drawing/2014/main" id="{8E53AE30-DED7-4CA5-B627-EB568E8E84EC}"/>
              </a:ext>
            </a:extLst>
          </p:cNvPr>
          <p:cNvSpPr txBox="1"/>
          <p:nvPr/>
        </p:nvSpPr>
        <p:spPr>
          <a:xfrm>
            <a:off x="369869" y="4783178"/>
            <a:ext cx="10284429" cy="338554"/>
          </a:xfrm>
          <a:prstGeom prst="rect">
            <a:avLst/>
          </a:prstGeom>
          <a:noFill/>
        </p:spPr>
        <p:txBody>
          <a:bodyPr wrap="square">
            <a:spAutoFit/>
          </a:bodyPr>
          <a:lstStyle/>
          <a:p>
            <a:r>
              <a:rPr lang="en-ID" sz="1600" dirty="0" err="1"/>
              <a:t>menunjukkan</a:t>
            </a:r>
            <a:r>
              <a:rPr lang="en-ID" sz="1600" dirty="0"/>
              <a:t> </a:t>
            </a:r>
            <a:r>
              <a:rPr lang="en-ID" sz="1600" dirty="0" err="1"/>
              <a:t>kualitas</a:t>
            </a:r>
            <a:r>
              <a:rPr lang="en-ID" sz="1600" dirty="0"/>
              <a:t> </a:t>
            </a:r>
            <a:r>
              <a:rPr lang="en-ID" sz="1600" dirty="0" err="1"/>
              <a:t>perencanaan</a:t>
            </a:r>
            <a:r>
              <a:rPr lang="en-ID" sz="1600" dirty="0"/>
              <a:t> </a:t>
            </a:r>
            <a:r>
              <a:rPr lang="en-ID" sz="1600" dirty="0" err="1"/>
              <a:t>pengelolaan</a:t>
            </a:r>
            <a:r>
              <a:rPr lang="en-ID" sz="1600" dirty="0"/>
              <a:t> </a:t>
            </a:r>
            <a:r>
              <a:rPr lang="en-ID" sz="1600" dirty="0" err="1"/>
              <a:t>penerimaan</a:t>
            </a:r>
            <a:r>
              <a:rPr lang="en-ID" sz="1600" dirty="0"/>
              <a:t> negara </a:t>
            </a:r>
            <a:r>
              <a:rPr lang="en-ID" sz="1600" dirty="0" err="1"/>
              <a:t>bukan</a:t>
            </a:r>
            <a:r>
              <a:rPr lang="en-ID" sz="1600" dirty="0"/>
              <a:t> </a:t>
            </a:r>
            <a:r>
              <a:rPr lang="en-ID" sz="1600" dirty="0" err="1"/>
              <a:t>pajak</a:t>
            </a:r>
            <a:r>
              <a:rPr lang="en-ID" sz="1600" dirty="0"/>
              <a:t> </a:t>
            </a:r>
            <a:r>
              <a:rPr lang="en-ID" sz="1600" dirty="0" err="1"/>
              <a:t>subsektor</a:t>
            </a:r>
            <a:r>
              <a:rPr lang="en-ID" sz="1600" dirty="0"/>
              <a:t> </a:t>
            </a:r>
            <a:r>
              <a:rPr lang="en-ID" sz="1600" dirty="0" err="1"/>
              <a:t>migas</a:t>
            </a:r>
            <a:endParaRPr lang="en-ID" sz="1600" dirty="0"/>
          </a:p>
        </p:txBody>
      </p:sp>
      <mc:AlternateContent xmlns:mc="http://schemas.openxmlformats.org/markup-compatibility/2006" xmlns:a14="http://schemas.microsoft.com/office/drawing/2010/main">
        <mc:Choice Requires="a14">
          <p:sp>
            <p:nvSpPr>
              <p:cNvPr id="26" name="TextBox 4">
                <a:extLst>
                  <a:ext uri="{FF2B5EF4-FFF2-40B4-BE49-F238E27FC236}">
                    <a16:creationId xmlns:a16="http://schemas.microsoft.com/office/drawing/2014/main" id="{00000000-0008-0000-0900-000005000000}"/>
                  </a:ext>
                </a:extLst>
              </p:cNvPr>
              <p:cNvSpPr txBox="1"/>
              <p:nvPr/>
            </p:nvSpPr>
            <p:spPr>
              <a:xfrm>
                <a:off x="694199" y="5327806"/>
                <a:ext cx="5401802" cy="557866"/>
              </a:xfrm>
              <a:prstGeom prst="rect">
                <a:avLst/>
              </a:prstGeom>
              <a:solidFill>
                <a:schemeClr val="bg1">
                  <a:lumMod val="95000"/>
                </a:schemeClr>
              </a:solidFill>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wrap="squar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1800" b="0" i="1" smtClean="0">
                        <a:solidFill>
                          <a:srgbClr val="C00000"/>
                        </a:solidFill>
                        <a:latin typeface="Cambria Math" panose="02040503050406030204" pitchFamily="18" charset="0"/>
                      </a:rPr>
                      <m:t>=</m:t>
                    </m:r>
                    <m:d>
                      <m:dPr>
                        <m:ctrlPr>
                          <a:rPr lang="en-US" sz="1800" b="0" i="1">
                            <a:solidFill>
                              <a:srgbClr val="C00000"/>
                            </a:solidFill>
                            <a:latin typeface="Cambria Math" panose="02040503050406030204" pitchFamily="18" charset="0"/>
                          </a:rPr>
                        </m:ctrlPr>
                      </m:dPr>
                      <m:e>
                        <m:r>
                          <a:rPr lang="en-US" sz="1800" b="0" i="1">
                            <a:solidFill>
                              <a:srgbClr val="C00000"/>
                            </a:solidFill>
                            <a:effectLst/>
                            <a:latin typeface="Cambria Math" panose="02040503050406030204" pitchFamily="18" charset="0"/>
                          </a:rPr>
                          <m:t> </m:t>
                        </m:r>
                        <m:f>
                          <m:fPr>
                            <m:ctrlPr>
                              <a:rPr lang="en-US" sz="1800" i="1">
                                <a:solidFill>
                                  <a:srgbClr val="C00000"/>
                                </a:solidFill>
                                <a:effectLst/>
                                <a:latin typeface="Cambria Math" panose="02040503050406030204" pitchFamily="18" charset="0"/>
                              </a:rPr>
                            </m:ctrlPr>
                          </m:fPr>
                          <m:num>
                            <m:r>
                              <a:rPr lang="en-US" sz="1800" b="0" i="1">
                                <a:solidFill>
                                  <a:srgbClr val="C00000"/>
                                </a:solidFill>
                                <a:effectLst/>
                                <a:latin typeface="Cambria Math" panose="02040503050406030204" pitchFamily="18" charset="0"/>
                              </a:rPr>
                              <m:t>𝑅𝑒𝑎𝑙𝑖𝑠𝑎𝑠𝑖</m:t>
                            </m:r>
                            <m:r>
                              <a:rPr lang="en-US" sz="1800" b="0" i="1">
                                <a:solidFill>
                                  <a:srgbClr val="C00000"/>
                                </a:solidFill>
                                <a:effectLst/>
                                <a:latin typeface="Cambria Math" panose="02040503050406030204" pitchFamily="18" charset="0"/>
                              </a:rPr>
                              <m:t> </m:t>
                            </m:r>
                            <m:r>
                              <a:rPr lang="en-US" sz="1800" b="0" i="1">
                                <a:solidFill>
                                  <a:srgbClr val="C00000"/>
                                </a:solidFill>
                                <a:effectLst/>
                                <a:latin typeface="Cambria Math" panose="02040503050406030204" pitchFamily="18" charset="0"/>
                              </a:rPr>
                              <m:t>𝑃𝑁𝐵𝑃</m:t>
                            </m:r>
                            <m:r>
                              <a:rPr lang="en-US" sz="1800" b="0" i="1">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𝑆𝐷𝐴</m:t>
                            </m:r>
                            <m:r>
                              <a:rPr lang="en-US" sz="1800" b="0" i="1" smtClean="0">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𝑑𝑎𝑛</m:t>
                            </m:r>
                            <m:r>
                              <a:rPr lang="en-US" sz="1800" b="0" i="1" smtClean="0">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𝐹𝑢𝑛𝑔𝑠𝑖𝑜𝑛𝑎𝑙</m:t>
                            </m:r>
                            <m:r>
                              <a:rPr lang="en-US" sz="1800" b="0" i="1" smtClean="0">
                                <a:solidFill>
                                  <a:srgbClr val="C00000"/>
                                </a:solidFill>
                                <a:effectLst/>
                                <a:latin typeface="Cambria Math" panose="02040503050406030204" pitchFamily="18" charset="0"/>
                              </a:rPr>
                              <m:t> </m:t>
                            </m:r>
                            <m:r>
                              <a:rPr lang="en-US" sz="1800" b="0" i="1">
                                <a:solidFill>
                                  <a:srgbClr val="C00000"/>
                                </a:solidFill>
                                <a:effectLst/>
                                <a:latin typeface="Cambria Math" panose="02040503050406030204" pitchFamily="18" charset="0"/>
                              </a:rPr>
                              <m:t>𝑀𝑖𝑔𝑎𝑠</m:t>
                            </m:r>
                            <m:r>
                              <a:rPr lang="en-US" sz="1800" b="0" i="1" smtClean="0">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𝑀𝑖𝑙𝑦𝑎𝑟</m:t>
                            </m:r>
                            <m:r>
                              <a:rPr lang="en-US" sz="1800" b="0" i="1" smtClean="0">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𝑅𝑝</m:t>
                            </m:r>
                            <m:r>
                              <a:rPr lang="en-US" sz="1800" b="0" i="1" smtClean="0">
                                <a:solidFill>
                                  <a:srgbClr val="C00000"/>
                                </a:solidFill>
                                <a:effectLst/>
                                <a:latin typeface="Cambria Math" panose="02040503050406030204" pitchFamily="18" charset="0"/>
                              </a:rPr>
                              <m:t>)</m:t>
                            </m:r>
                          </m:num>
                          <m:den>
                            <m:r>
                              <a:rPr lang="en-US" sz="1800" b="0" i="1">
                                <a:solidFill>
                                  <a:srgbClr val="C00000"/>
                                </a:solidFill>
                                <a:effectLst/>
                                <a:latin typeface="Cambria Math" panose="02040503050406030204" pitchFamily="18" charset="0"/>
                              </a:rPr>
                              <m:t>𝑇𝑎𝑟𝑔𝑒𝑡</m:t>
                            </m:r>
                            <m:r>
                              <a:rPr lang="en-US" sz="1800" b="0" i="1">
                                <a:solidFill>
                                  <a:srgbClr val="C00000"/>
                                </a:solidFill>
                                <a:effectLst/>
                                <a:latin typeface="Cambria Math" panose="02040503050406030204" pitchFamily="18" charset="0"/>
                              </a:rPr>
                              <m:t> </m:t>
                            </m:r>
                            <m:r>
                              <a:rPr lang="en-US" sz="1800" b="0" i="1">
                                <a:solidFill>
                                  <a:srgbClr val="C00000"/>
                                </a:solidFill>
                                <a:effectLst/>
                                <a:latin typeface="Cambria Math" panose="02040503050406030204" pitchFamily="18" charset="0"/>
                              </a:rPr>
                              <m:t>𝑃𝑁𝐵𝑃</m:t>
                            </m:r>
                            <m:r>
                              <a:rPr lang="en-US" sz="1800" b="0" i="1" smtClean="0">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𝑆𝐷𝐴</m:t>
                            </m:r>
                            <m:r>
                              <a:rPr lang="en-US" sz="1800" b="0" i="1" smtClean="0">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𝑑𝑎𝑛</m:t>
                            </m:r>
                            <m:r>
                              <a:rPr lang="en-US" sz="1800" b="0" i="1" smtClean="0">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𝐹𝑢𝑛𝑔𝑠𝑖𝑜𝑛𝑎𝑙</m:t>
                            </m:r>
                            <m:r>
                              <a:rPr lang="en-US" sz="1800" b="0" i="1" smtClean="0">
                                <a:solidFill>
                                  <a:srgbClr val="C00000"/>
                                </a:solidFill>
                                <a:effectLst/>
                                <a:latin typeface="Cambria Math" panose="02040503050406030204" pitchFamily="18" charset="0"/>
                              </a:rPr>
                              <m:t> </m:t>
                            </m:r>
                            <m:r>
                              <a:rPr lang="en-US" sz="1800" b="0" i="1">
                                <a:solidFill>
                                  <a:srgbClr val="C00000"/>
                                </a:solidFill>
                                <a:effectLst/>
                                <a:latin typeface="Cambria Math" panose="02040503050406030204" pitchFamily="18" charset="0"/>
                              </a:rPr>
                              <m:t>𝑀𝑖𝑔𝑎𝑠</m:t>
                            </m:r>
                            <m:r>
                              <a:rPr lang="en-US" sz="1800" b="0" i="1" smtClean="0">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𝑀𝑖𝑙𝑦𝑎𝑟</m:t>
                            </m:r>
                            <m:r>
                              <a:rPr lang="en-US" sz="1800" b="0" i="1" smtClean="0">
                                <a:solidFill>
                                  <a:srgbClr val="C00000"/>
                                </a:solidFill>
                                <a:effectLst/>
                                <a:latin typeface="Cambria Math" panose="02040503050406030204" pitchFamily="18" charset="0"/>
                              </a:rPr>
                              <m:t> </m:t>
                            </m:r>
                            <m:r>
                              <a:rPr lang="en-US" sz="1800" b="0" i="1" smtClean="0">
                                <a:solidFill>
                                  <a:srgbClr val="C00000"/>
                                </a:solidFill>
                                <a:effectLst/>
                                <a:latin typeface="Cambria Math" panose="02040503050406030204" pitchFamily="18" charset="0"/>
                              </a:rPr>
                              <m:t>𝑅𝑝</m:t>
                            </m:r>
                            <m:r>
                              <a:rPr lang="en-US" sz="1800" b="0" i="1" smtClean="0">
                                <a:solidFill>
                                  <a:srgbClr val="C00000"/>
                                </a:solidFill>
                                <a:effectLst/>
                                <a:latin typeface="Cambria Math" panose="02040503050406030204" pitchFamily="18" charset="0"/>
                              </a:rPr>
                              <m:t>)</m:t>
                            </m:r>
                          </m:den>
                        </m:f>
                        <m:r>
                          <m:rPr>
                            <m:nor/>
                          </m:rPr>
                          <a:rPr lang="en-US" sz="1800">
                            <a:solidFill>
                              <a:srgbClr val="C00000"/>
                            </a:solidFill>
                            <a:effectLst/>
                          </a:rPr>
                          <m:t> </m:t>
                        </m:r>
                      </m:e>
                    </m:d>
                  </m:oMath>
                </a14:m>
                <a:r>
                  <a:rPr lang="en-US" sz="1800" dirty="0">
                    <a:solidFill>
                      <a:srgbClr val="C00000"/>
                    </a:solidFill>
                  </a:rPr>
                  <a:t> %</a:t>
                </a:r>
                <a:endParaRPr lang="en-US" sz="1200" dirty="0">
                  <a:solidFill>
                    <a:schemeClr val="tx1"/>
                  </a:solidFill>
                  <a:effectLst/>
                  <a:latin typeface="+mn-lt"/>
                  <a:ea typeface="+mn-ea"/>
                  <a:cs typeface="+mn-cs"/>
                </a:endParaRPr>
              </a:p>
              <a:p>
                <a:pPr marL="0" marR="0" indent="0" defTabSz="914400" eaLnBrk="1" fontAlgn="auto" latinLnBrk="0" hangingPunct="1">
                  <a:lnSpc>
                    <a:spcPct val="100000"/>
                  </a:lnSpc>
                  <a:spcBef>
                    <a:spcPts val="0"/>
                  </a:spcBef>
                  <a:spcAft>
                    <a:spcPts val="0"/>
                  </a:spcAft>
                  <a:buClrTx/>
                  <a:buSzTx/>
                  <a:buFontTx/>
                  <a:buNone/>
                  <a:tabLst/>
                  <a:defRPr/>
                </a:pPr>
                <a:endParaRPr lang="en-US" sz="1200" dirty="0">
                  <a:effectLst/>
                </a:endParaRPr>
              </a:p>
              <a:p>
                <a:pPr marL="0" marR="0" indent="0" defTabSz="914400" eaLnBrk="1" fontAlgn="auto" latinLnBrk="0" hangingPunct="1">
                  <a:lnSpc>
                    <a:spcPct val="100000"/>
                  </a:lnSpc>
                  <a:spcBef>
                    <a:spcPts val="0"/>
                  </a:spcBef>
                  <a:spcAft>
                    <a:spcPts val="0"/>
                  </a:spcAft>
                  <a:buClrTx/>
                  <a:buSzTx/>
                  <a:buFontTx/>
                  <a:buNone/>
                  <a:tabLst/>
                  <a:defRPr/>
                </a:pPr>
                <a:endParaRPr lang="en-US" sz="1200" dirty="0">
                  <a:effectLst/>
                </a:endParaRPr>
              </a:p>
              <a:p>
                <a:pPr marL="0" marR="0" indent="0" defTabSz="914400" eaLnBrk="1" fontAlgn="auto" latinLnBrk="0" hangingPunct="1">
                  <a:lnSpc>
                    <a:spcPct val="100000"/>
                  </a:lnSpc>
                  <a:spcBef>
                    <a:spcPts val="0"/>
                  </a:spcBef>
                  <a:spcAft>
                    <a:spcPts val="0"/>
                  </a:spcAft>
                  <a:buClrTx/>
                  <a:buSzTx/>
                  <a:buFontTx/>
                  <a:buNone/>
                  <a:tabLst/>
                  <a:defRPr/>
                </a:pPr>
                <a:endParaRPr lang="en-US" sz="1200" dirty="0">
                  <a:effectLst/>
                </a:endParaRPr>
              </a:p>
              <a:p>
                <a:pPr marL="0" marR="0" indent="0" defTabSz="914400" eaLnBrk="1" fontAlgn="auto" latinLnBrk="0" hangingPunct="1">
                  <a:lnSpc>
                    <a:spcPct val="100000"/>
                  </a:lnSpc>
                  <a:spcBef>
                    <a:spcPts val="0"/>
                  </a:spcBef>
                  <a:spcAft>
                    <a:spcPts val="0"/>
                  </a:spcAft>
                  <a:buClrTx/>
                  <a:buSzTx/>
                  <a:buFontTx/>
                  <a:buNone/>
                  <a:tabLst/>
                  <a:defRPr/>
                </a:pPr>
                <a:endParaRPr lang="en-US" sz="1200" dirty="0">
                  <a:solidFill>
                    <a:schemeClr val="tx1"/>
                  </a:solidFill>
                  <a:effectLst/>
                  <a:latin typeface="+mn-lt"/>
                  <a:ea typeface="+mn-ea"/>
                  <a:cs typeface="+mn-cs"/>
                </a:endParaRPr>
              </a:p>
              <a:p>
                <a:pPr marL="0" marR="0" indent="0" defTabSz="914400" eaLnBrk="1" fontAlgn="auto" latinLnBrk="0" hangingPunct="1">
                  <a:lnSpc>
                    <a:spcPct val="100000"/>
                  </a:lnSpc>
                  <a:spcBef>
                    <a:spcPts val="0"/>
                  </a:spcBef>
                  <a:spcAft>
                    <a:spcPts val="0"/>
                  </a:spcAft>
                  <a:buClrTx/>
                  <a:buSzTx/>
                  <a:buFontTx/>
                  <a:buNone/>
                  <a:tabLst/>
                  <a:defRPr/>
                </a:pPr>
                <a:endParaRPr lang="en-US" sz="1200" dirty="0">
                  <a:effectLst/>
                </a:endParaRPr>
              </a:p>
              <a:p>
                <a:endParaRPr lang="en-US" sz="1200" dirty="0"/>
              </a:p>
            </p:txBody>
          </p:sp>
        </mc:Choice>
        <mc:Fallback xmlns="">
          <p:sp>
            <p:nvSpPr>
              <p:cNvPr id="26" name="TextBox 4">
                <a:extLst>
                  <a:ext uri="{FF2B5EF4-FFF2-40B4-BE49-F238E27FC236}">
                    <a16:creationId xmlns:a16="http://schemas.microsoft.com/office/drawing/2014/main" xmlns:a14="http://schemas.microsoft.com/office/drawing/2010/main" xmlns="" id="{00000000-0008-0000-0900-000005000000}"/>
                  </a:ext>
                </a:extLst>
              </p:cNvPr>
              <p:cNvSpPr txBox="1">
                <a:spLocks noRot="1" noChangeAspect="1" noMove="1" noResize="1" noEditPoints="1" noAdjustHandles="1" noChangeArrowheads="1" noChangeShapeType="1" noTextEdit="1"/>
              </p:cNvSpPr>
              <p:nvPr/>
            </p:nvSpPr>
            <p:spPr>
              <a:xfrm>
                <a:off x="694199" y="5327806"/>
                <a:ext cx="5401802" cy="557866"/>
              </a:xfrm>
              <a:prstGeom prst="rect">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35" name="TextBox 34">
            <a:extLst>
              <a:ext uri="{FF2B5EF4-FFF2-40B4-BE49-F238E27FC236}">
                <a16:creationId xmlns:a16="http://schemas.microsoft.com/office/drawing/2014/main" id="{2C9B2499-70E0-4321-B0D7-479D1DAAEEFF}"/>
              </a:ext>
            </a:extLst>
          </p:cNvPr>
          <p:cNvSpPr txBox="1"/>
          <p:nvPr/>
        </p:nvSpPr>
        <p:spPr>
          <a:xfrm>
            <a:off x="9195772" y="1899989"/>
            <a:ext cx="2447658" cy="584775"/>
          </a:xfrm>
          <a:prstGeom prst="rect">
            <a:avLst/>
          </a:prstGeom>
          <a:solidFill>
            <a:schemeClr val="accent4"/>
          </a:solidFill>
          <a:effectLst>
            <a:outerShdw blurRad="50800" dist="38100" dir="2700000" algn="tl" rotWithShape="0">
              <a:prstClr val="black">
                <a:alpha val="40000"/>
              </a:prstClr>
            </a:outerShdw>
          </a:effectLst>
        </p:spPr>
        <p:txBody>
          <a:bodyPr wrap="none" rtlCol="0">
            <a:spAutoFit/>
          </a:bodyPr>
          <a:lstStyle/>
          <a:p>
            <a:pPr marL="0" marR="0" lvl="0" indent="0" algn="ctr" defTabSz="91429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62626"/>
                </a:solidFill>
                <a:effectLst/>
                <a:uLnTx/>
                <a:uFillTx/>
                <a:latin typeface="Franklin Gothic Medium Cond" panose="020B0606030402020204" pitchFamily="34" charset="0"/>
              </a:rPr>
              <a:t>ENERGI SEBAGAI </a:t>
            </a:r>
          </a:p>
          <a:p>
            <a:pPr marL="0" marR="0" lvl="0" indent="0" algn="ctr" defTabSz="91429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62626"/>
                </a:solidFill>
                <a:effectLst/>
                <a:uLnTx/>
                <a:uFillTx/>
                <a:latin typeface="Franklin Gothic Medium Cond" panose="020B0606030402020204" pitchFamily="34" charset="0"/>
              </a:rPr>
              <a:t>“MODAL PEMBANGUNAN”</a:t>
            </a:r>
          </a:p>
        </p:txBody>
      </p:sp>
      <p:sp>
        <p:nvSpPr>
          <p:cNvPr id="36" name="Rounded Rectangle 1">
            <a:extLst>
              <a:ext uri="{FF2B5EF4-FFF2-40B4-BE49-F238E27FC236}">
                <a16:creationId xmlns:a16="http://schemas.microsoft.com/office/drawing/2014/main" id="{BCD432E2-444B-49CB-A703-67663CD6434E}"/>
              </a:ext>
            </a:extLst>
          </p:cNvPr>
          <p:cNvSpPr/>
          <p:nvPr/>
        </p:nvSpPr>
        <p:spPr bwMode="auto">
          <a:xfrm>
            <a:off x="9744959" y="2785524"/>
            <a:ext cx="1351128" cy="847833"/>
          </a:xfrm>
          <a:prstGeom prst="roundRect">
            <a:avLst/>
          </a:prstGeom>
          <a:solidFill>
            <a:srgbClr val="007D6B"/>
          </a:solidFill>
          <a:ln w="19050">
            <a:noFill/>
            <a:round/>
            <a:headEnd/>
            <a:tailEnd/>
          </a:ln>
        </p:spPr>
        <p:txBody>
          <a:bodyPr vert="horz" wrap="none" lIns="91440" tIns="45720" rIns="91440" bIns="45720" numCol="1" rtlCol="0" anchor="ctr" anchorCtr="1" compatLnSpc="1">
            <a:prstTxWarp prst="textNoShape">
              <a:avLst/>
            </a:prstTxWarp>
          </a:bodyPr>
          <a:lstStyle/>
          <a:p>
            <a:pPr marL="0" marR="0" lvl="0" indent="0" algn="ctr" defTabSz="914296"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262626">
                  <a:lumMod val="75000"/>
                  <a:lumOff val="25000"/>
                </a:srgbClr>
              </a:solidFill>
              <a:effectLst/>
              <a:uLnTx/>
              <a:uFillTx/>
              <a:latin typeface="Roboto Condensed"/>
            </a:endParaRPr>
          </a:p>
        </p:txBody>
      </p:sp>
      <p:sp>
        <p:nvSpPr>
          <p:cNvPr id="37" name="TextBox 36">
            <a:extLst>
              <a:ext uri="{FF2B5EF4-FFF2-40B4-BE49-F238E27FC236}">
                <a16:creationId xmlns:a16="http://schemas.microsoft.com/office/drawing/2014/main" id="{57007B10-E7DC-4188-BBA7-0A76696DB92F}"/>
              </a:ext>
            </a:extLst>
          </p:cNvPr>
          <p:cNvSpPr txBox="1"/>
          <p:nvPr/>
        </p:nvSpPr>
        <p:spPr>
          <a:xfrm>
            <a:off x="9788240" y="2870234"/>
            <a:ext cx="1264565" cy="646331"/>
          </a:xfrm>
          <a:prstGeom prst="rect">
            <a:avLst/>
          </a:prstGeom>
          <a:noFill/>
        </p:spPr>
        <p:txBody>
          <a:bodyPr wrap="square" rtlCol="0">
            <a:spAutoFit/>
          </a:bodyPr>
          <a:lstStyle/>
          <a:p>
            <a:pPr algn="ctr" defTabSz="914296"/>
            <a:r>
              <a:rPr lang="en-US" altLang="ko-KR" sz="1200" dirty="0" err="1">
                <a:solidFill>
                  <a:srgbClr val="FFFFFF"/>
                </a:solidFill>
                <a:latin typeface="Franklin Gothic Medium Cond" panose="020B0606030402020204" pitchFamily="34" charset="0"/>
                <a:cs typeface="Arial" pitchFamily="34" charset="0"/>
              </a:rPr>
              <a:t>Membuka</a:t>
            </a:r>
            <a:r>
              <a:rPr lang="en-US" altLang="ko-KR" sz="1200" dirty="0">
                <a:solidFill>
                  <a:srgbClr val="FFFFFF"/>
                </a:solidFill>
                <a:latin typeface="Franklin Gothic Medium Cond" panose="020B0606030402020204" pitchFamily="34" charset="0"/>
                <a:cs typeface="Arial" pitchFamily="34" charset="0"/>
              </a:rPr>
              <a:t> </a:t>
            </a:r>
            <a:r>
              <a:rPr lang="en-US" altLang="ko-KR" sz="1200" dirty="0" err="1">
                <a:solidFill>
                  <a:srgbClr val="FFFFFF"/>
                </a:solidFill>
                <a:latin typeface="Franklin Gothic Medium Cond" panose="020B0606030402020204" pitchFamily="34" charset="0"/>
                <a:cs typeface="Arial" pitchFamily="34" charset="0"/>
              </a:rPr>
              <a:t>Lapangan</a:t>
            </a:r>
            <a:r>
              <a:rPr lang="en-US" altLang="ko-KR" sz="1200" dirty="0">
                <a:solidFill>
                  <a:srgbClr val="FFFFFF"/>
                </a:solidFill>
                <a:latin typeface="Franklin Gothic Medium Cond" panose="020B0606030402020204" pitchFamily="34" charset="0"/>
                <a:cs typeface="Arial" pitchFamily="34" charset="0"/>
              </a:rPr>
              <a:t> </a:t>
            </a:r>
            <a:r>
              <a:rPr lang="en-US" altLang="ko-KR" sz="1200" dirty="0" err="1">
                <a:solidFill>
                  <a:srgbClr val="FFFFFF"/>
                </a:solidFill>
                <a:latin typeface="Franklin Gothic Medium Cond" panose="020B0606030402020204" pitchFamily="34" charset="0"/>
                <a:cs typeface="Arial" pitchFamily="34" charset="0"/>
              </a:rPr>
              <a:t>Pekerjaan</a:t>
            </a:r>
            <a:r>
              <a:rPr lang="en-US" altLang="ko-KR" sz="1200" dirty="0">
                <a:solidFill>
                  <a:srgbClr val="FFFFFF"/>
                </a:solidFill>
                <a:latin typeface="Franklin Gothic Medium Cond" panose="020B0606030402020204" pitchFamily="34" charset="0"/>
                <a:cs typeface="Arial" pitchFamily="34" charset="0"/>
              </a:rPr>
              <a:t> </a:t>
            </a:r>
            <a:endParaRPr lang="ko-KR" altLang="en-US" sz="1200" dirty="0">
              <a:solidFill>
                <a:srgbClr val="FFFFFF"/>
              </a:solidFill>
              <a:latin typeface="Franklin Gothic Medium Cond" panose="020B0606030402020204" pitchFamily="34" charset="0"/>
              <a:cs typeface="Arial" pitchFamily="34" charset="0"/>
            </a:endParaRPr>
          </a:p>
        </p:txBody>
      </p:sp>
      <p:sp>
        <p:nvSpPr>
          <p:cNvPr id="38" name="Rounded Rectangle 22">
            <a:extLst>
              <a:ext uri="{FF2B5EF4-FFF2-40B4-BE49-F238E27FC236}">
                <a16:creationId xmlns:a16="http://schemas.microsoft.com/office/drawing/2014/main" id="{AB09DD96-4298-4A28-BEDA-AEB34EDCE911}"/>
              </a:ext>
            </a:extLst>
          </p:cNvPr>
          <p:cNvSpPr/>
          <p:nvPr/>
        </p:nvSpPr>
        <p:spPr bwMode="auto">
          <a:xfrm>
            <a:off x="9788240" y="3882748"/>
            <a:ext cx="1351128" cy="847833"/>
          </a:xfrm>
          <a:prstGeom prst="roundRect">
            <a:avLst/>
          </a:prstGeom>
          <a:solidFill>
            <a:srgbClr val="007D6B"/>
          </a:solidFill>
          <a:ln w="19050">
            <a:noFill/>
            <a:round/>
            <a:headEnd/>
            <a:tailEnd/>
          </a:ln>
        </p:spPr>
        <p:txBody>
          <a:bodyPr vert="horz" wrap="none" lIns="91440" tIns="45720" rIns="91440" bIns="45720" numCol="1" rtlCol="0" anchor="ctr" anchorCtr="1" compatLnSpc="1">
            <a:prstTxWarp prst="textNoShape">
              <a:avLst/>
            </a:prstTxWarp>
          </a:bodyPr>
          <a:lstStyle/>
          <a:p>
            <a:pPr marL="0" marR="0" lvl="0" indent="0" algn="ctr" defTabSz="914296"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262626">
                  <a:lumMod val="75000"/>
                  <a:lumOff val="25000"/>
                </a:srgbClr>
              </a:solidFill>
              <a:effectLst/>
              <a:uLnTx/>
              <a:uFillTx/>
              <a:latin typeface="Roboto Condensed"/>
            </a:endParaRPr>
          </a:p>
        </p:txBody>
      </p:sp>
      <p:sp>
        <p:nvSpPr>
          <p:cNvPr id="39" name="TextBox 38">
            <a:extLst>
              <a:ext uri="{FF2B5EF4-FFF2-40B4-BE49-F238E27FC236}">
                <a16:creationId xmlns:a16="http://schemas.microsoft.com/office/drawing/2014/main" id="{B2880CB9-9B16-47D9-A902-2B13F5C7638C}"/>
              </a:ext>
            </a:extLst>
          </p:cNvPr>
          <p:cNvSpPr txBox="1"/>
          <p:nvPr/>
        </p:nvSpPr>
        <p:spPr>
          <a:xfrm>
            <a:off x="9831521" y="4156731"/>
            <a:ext cx="1264565" cy="276999"/>
          </a:xfrm>
          <a:prstGeom prst="rect">
            <a:avLst/>
          </a:prstGeom>
          <a:noFill/>
        </p:spPr>
        <p:txBody>
          <a:bodyPr wrap="square" rtlCol="0">
            <a:spAutoFit/>
          </a:bodyPr>
          <a:lstStyle/>
          <a:p>
            <a:pPr algn="ctr" defTabSz="914296"/>
            <a:r>
              <a:rPr lang="en-US" altLang="ko-KR" sz="1200" dirty="0">
                <a:solidFill>
                  <a:srgbClr val="FFFFFF"/>
                </a:solidFill>
                <a:latin typeface="Franklin Gothic Medium Cond" panose="020B0606030402020204" pitchFamily="34" charset="0"/>
                <a:cs typeface="Arial" pitchFamily="34" charset="0"/>
              </a:rPr>
              <a:t> </a:t>
            </a:r>
            <a:r>
              <a:rPr lang="en-US" altLang="ko-KR" sz="1200" dirty="0" err="1">
                <a:solidFill>
                  <a:srgbClr val="FFFFFF"/>
                </a:solidFill>
                <a:latin typeface="Franklin Gothic Medium Cond" panose="020B0606030402020204" pitchFamily="34" charset="0"/>
                <a:cs typeface="Arial" pitchFamily="34" charset="0"/>
              </a:rPr>
              <a:t>Penerimaan</a:t>
            </a:r>
            <a:r>
              <a:rPr lang="en-US" altLang="ko-KR" sz="1200" dirty="0">
                <a:solidFill>
                  <a:srgbClr val="FFFFFF"/>
                </a:solidFill>
                <a:latin typeface="Franklin Gothic Medium Cond" panose="020B0606030402020204" pitchFamily="34" charset="0"/>
                <a:cs typeface="Arial" pitchFamily="34" charset="0"/>
              </a:rPr>
              <a:t> </a:t>
            </a:r>
            <a:r>
              <a:rPr lang="en-US" altLang="ko-KR" sz="1200" dirty="0" err="1">
                <a:solidFill>
                  <a:srgbClr val="FFFFFF"/>
                </a:solidFill>
                <a:latin typeface="Franklin Gothic Medium Cond" panose="020B0606030402020204" pitchFamily="34" charset="0"/>
                <a:cs typeface="Arial" pitchFamily="34" charset="0"/>
              </a:rPr>
              <a:t>Migas</a:t>
            </a:r>
            <a:r>
              <a:rPr lang="en-US" altLang="ko-KR" sz="1200" dirty="0">
                <a:solidFill>
                  <a:srgbClr val="FFFFFF"/>
                </a:solidFill>
                <a:latin typeface="Franklin Gothic Medium Cond" panose="020B0606030402020204" pitchFamily="34" charset="0"/>
                <a:cs typeface="Arial" pitchFamily="34" charset="0"/>
              </a:rPr>
              <a:t> </a:t>
            </a:r>
            <a:endParaRPr lang="ko-KR" altLang="en-US" sz="1200" dirty="0">
              <a:solidFill>
                <a:srgbClr val="FFFFFF"/>
              </a:solidFill>
              <a:latin typeface="Franklin Gothic Medium Cond" panose="020B0606030402020204" pitchFamily="34" charset="0"/>
              <a:cs typeface="Arial" pitchFamily="34" charset="0"/>
            </a:endParaRPr>
          </a:p>
        </p:txBody>
      </p:sp>
      <p:sp>
        <p:nvSpPr>
          <p:cNvPr id="40" name="Rounded Rectangle 24">
            <a:extLst>
              <a:ext uri="{FF2B5EF4-FFF2-40B4-BE49-F238E27FC236}">
                <a16:creationId xmlns:a16="http://schemas.microsoft.com/office/drawing/2014/main" id="{83FD3D19-5859-41F5-811D-71DCB329C1EB}"/>
              </a:ext>
            </a:extLst>
          </p:cNvPr>
          <p:cNvSpPr/>
          <p:nvPr/>
        </p:nvSpPr>
        <p:spPr bwMode="auto">
          <a:xfrm>
            <a:off x="9766645" y="4978424"/>
            <a:ext cx="1351128" cy="847833"/>
          </a:xfrm>
          <a:prstGeom prst="roundRect">
            <a:avLst/>
          </a:prstGeom>
          <a:solidFill>
            <a:srgbClr val="007D6B"/>
          </a:solidFill>
          <a:ln w="19050">
            <a:noFill/>
            <a:round/>
            <a:headEnd/>
            <a:tailEnd/>
          </a:ln>
        </p:spPr>
        <p:txBody>
          <a:bodyPr vert="horz" wrap="none" lIns="91440" tIns="45720" rIns="91440" bIns="45720" numCol="1" rtlCol="0" anchor="ctr" anchorCtr="1" compatLnSpc="1">
            <a:prstTxWarp prst="textNoShape">
              <a:avLst/>
            </a:prstTxWarp>
          </a:bodyPr>
          <a:lstStyle/>
          <a:p>
            <a:pPr marL="0" marR="0" lvl="0" indent="0" algn="ctr" defTabSz="914296"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262626">
                  <a:lumMod val="75000"/>
                  <a:lumOff val="25000"/>
                </a:srgbClr>
              </a:solidFill>
              <a:effectLst/>
              <a:uLnTx/>
              <a:uFillTx/>
              <a:latin typeface="Roboto Condensed"/>
            </a:endParaRPr>
          </a:p>
        </p:txBody>
      </p:sp>
      <p:sp>
        <p:nvSpPr>
          <p:cNvPr id="41" name="TextBox 40">
            <a:extLst>
              <a:ext uri="{FF2B5EF4-FFF2-40B4-BE49-F238E27FC236}">
                <a16:creationId xmlns:a16="http://schemas.microsoft.com/office/drawing/2014/main" id="{013087F2-9C0C-400B-ADF7-D67CF50564F7}"/>
              </a:ext>
            </a:extLst>
          </p:cNvPr>
          <p:cNvSpPr txBox="1"/>
          <p:nvPr/>
        </p:nvSpPr>
        <p:spPr>
          <a:xfrm>
            <a:off x="9831521" y="5171507"/>
            <a:ext cx="1264565" cy="461665"/>
          </a:xfrm>
          <a:prstGeom prst="rect">
            <a:avLst/>
          </a:prstGeom>
          <a:noFill/>
        </p:spPr>
        <p:txBody>
          <a:bodyPr wrap="square" rtlCol="0">
            <a:spAutoFit/>
          </a:bodyPr>
          <a:lstStyle/>
          <a:p>
            <a:pPr algn="ctr" defTabSz="914296"/>
            <a:r>
              <a:rPr lang="en-US" altLang="ko-KR" sz="1200" dirty="0">
                <a:solidFill>
                  <a:srgbClr val="FFFFFF"/>
                </a:solidFill>
                <a:latin typeface="Franklin Gothic Medium Cond" panose="020B0606030402020204" pitchFamily="34" charset="0"/>
                <a:cs typeface="Arial" pitchFamily="34" charset="0"/>
              </a:rPr>
              <a:t>Multiplier Effect </a:t>
            </a:r>
            <a:r>
              <a:rPr lang="en-US" altLang="ko-KR" sz="1200" dirty="0" err="1">
                <a:solidFill>
                  <a:srgbClr val="FFFFFF"/>
                </a:solidFill>
                <a:latin typeface="Franklin Gothic Medium Cond" panose="020B0606030402020204" pitchFamily="34" charset="0"/>
                <a:cs typeface="Arial" pitchFamily="34" charset="0"/>
              </a:rPr>
              <a:t>Ekonomi</a:t>
            </a:r>
            <a:endParaRPr lang="ko-KR" altLang="en-US" sz="1200" dirty="0">
              <a:solidFill>
                <a:srgbClr val="FFFFFF"/>
              </a:solidFill>
              <a:latin typeface="Franklin Gothic Medium Cond" panose="020B0606030402020204" pitchFamily="34" charset="0"/>
              <a:cs typeface="Arial" pitchFamily="34" charset="0"/>
            </a:endParaRPr>
          </a:p>
        </p:txBody>
      </p:sp>
      <p:pic>
        <p:nvPicPr>
          <p:cNvPr id="13" name="Picture 12">
            <a:extLst>
              <a:ext uri="{FF2B5EF4-FFF2-40B4-BE49-F238E27FC236}">
                <a16:creationId xmlns:a16="http://schemas.microsoft.com/office/drawing/2014/main" id="{68A585C9-BEBF-4223-A226-60480B83EE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7900" y="262412"/>
            <a:ext cx="1154230" cy="1154230"/>
          </a:xfrm>
          <a:prstGeom prst="rect">
            <a:avLst/>
          </a:prstGeom>
        </p:spPr>
      </p:pic>
    </p:spTree>
    <p:extLst>
      <p:ext uri="{BB962C8B-B14F-4D97-AF65-F5344CB8AC3E}">
        <p14:creationId xmlns:p14="http://schemas.microsoft.com/office/powerpoint/2010/main" val="1312286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INDEKS KEPUASAN LAYANAN SUB-SEKTOR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69" y="634960"/>
            <a:ext cx="10284429" cy="584775"/>
          </a:xfrm>
          <a:prstGeom prst="rect">
            <a:avLst/>
          </a:prstGeom>
          <a:noFill/>
        </p:spPr>
        <p:txBody>
          <a:bodyPr wrap="square">
            <a:spAutoFit/>
          </a:bodyPr>
          <a:lstStyle/>
          <a:p>
            <a:r>
              <a:rPr lang="en-ID" sz="1600" dirty="0" err="1"/>
              <a:t>mengukur</a:t>
            </a:r>
            <a:r>
              <a:rPr lang="en-ID" sz="1600" dirty="0"/>
              <a:t> </a:t>
            </a:r>
            <a:r>
              <a:rPr lang="en-ID" sz="1600" dirty="0" err="1"/>
              <a:t>diskrepansi</a:t>
            </a:r>
            <a:r>
              <a:rPr lang="en-ID" sz="1600" dirty="0"/>
              <a:t>/gap </a:t>
            </a:r>
            <a:r>
              <a:rPr lang="en-ID" sz="1600" dirty="0" err="1"/>
              <a:t>antara</a:t>
            </a:r>
            <a:r>
              <a:rPr lang="en-ID" sz="1600" dirty="0"/>
              <a:t> </a:t>
            </a:r>
            <a:r>
              <a:rPr lang="en-ID" sz="1600" dirty="0" err="1"/>
              <a:t>ekspektasi</a:t>
            </a:r>
            <a:r>
              <a:rPr lang="en-ID" sz="1600" dirty="0"/>
              <a:t> </a:t>
            </a:r>
            <a:r>
              <a:rPr lang="en-ID" sz="1600" dirty="0" err="1"/>
              <a:t>atau</a:t>
            </a:r>
            <a:r>
              <a:rPr lang="en-ID" sz="1600" dirty="0"/>
              <a:t> </a:t>
            </a:r>
            <a:r>
              <a:rPr lang="en-ID" sz="1600" dirty="0" err="1"/>
              <a:t>harapan</a:t>
            </a:r>
            <a:r>
              <a:rPr lang="en-ID" sz="1600" dirty="0"/>
              <a:t> </a:t>
            </a:r>
            <a:r>
              <a:rPr lang="en-ID" sz="1600" dirty="0" err="1"/>
              <a:t>pengguna</a:t>
            </a:r>
            <a:r>
              <a:rPr lang="en-ID" sz="1600" dirty="0"/>
              <a:t> </a:t>
            </a:r>
            <a:r>
              <a:rPr lang="en-ID" sz="1600" dirty="0" err="1"/>
              <a:t>layanan</a:t>
            </a:r>
            <a:r>
              <a:rPr lang="en-ID" sz="1600" dirty="0"/>
              <a:t> </a:t>
            </a:r>
            <a:r>
              <a:rPr lang="en-ID" sz="1600" dirty="0" err="1"/>
              <a:t>publik</a:t>
            </a:r>
            <a:r>
              <a:rPr lang="en-ID" sz="1600" dirty="0"/>
              <a:t> (</a:t>
            </a:r>
            <a:r>
              <a:rPr lang="en-ID" sz="1600" dirty="0" err="1"/>
              <a:t>masyarakat</a:t>
            </a:r>
            <a:r>
              <a:rPr lang="en-ID" sz="1600" dirty="0"/>
              <a:t> dan Badan Usaha) </a:t>
            </a:r>
            <a:r>
              <a:rPr lang="en-ID" sz="1600" dirty="0" err="1"/>
              <a:t>dengan</a:t>
            </a:r>
            <a:r>
              <a:rPr lang="en-ID" sz="1600" dirty="0"/>
              <a:t> </a:t>
            </a:r>
            <a:r>
              <a:rPr lang="en-ID" sz="1600" dirty="0" err="1"/>
              <a:t>pelayanan</a:t>
            </a:r>
            <a:r>
              <a:rPr lang="en-ID" sz="1600" dirty="0"/>
              <a:t> yang </a:t>
            </a:r>
            <a:r>
              <a:rPr lang="en-ID" sz="1600" dirty="0" err="1"/>
              <a:t>sebenarnya</a:t>
            </a:r>
            <a:r>
              <a:rPr lang="en-ID" sz="1600" dirty="0"/>
              <a:t> </a:t>
            </a:r>
            <a:r>
              <a:rPr lang="en-ID" sz="1600" dirty="0" err="1"/>
              <a:t>mereka</a:t>
            </a:r>
            <a:r>
              <a:rPr lang="en-ID" sz="1600" dirty="0"/>
              <a:t> </a:t>
            </a:r>
            <a:r>
              <a:rPr lang="en-ID" sz="1600" dirty="0" err="1"/>
              <a:t>dapatkan</a:t>
            </a:r>
            <a:r>
              <a:rPr lang="en-ID" sz="1600" dirty="0"/>
              <a:t>. </a:t>
            </a:r>
          </a:p>
        </p:txBody>
      </p:sp>
      <p:grpSp>
        <p:nvGrpSpPr>
          <p:cNvPr id="19" name="Group 18">
            <a:extLst>
              <a:ext uri="{FF2B5EF4-FFF2-40B4-BE49-F238E27FC236}">
                <a16:creationId xmlns:a16="http://schemas.microsoft.com/office/drawing/2014/main" id="{97DC4C0B-6F36-408A-B796-2496FDCAC4D4}"/>
              </a:ext>
            </a:extLst>
          </p:cNvPr>
          <p:cNvGrpSpPr/>
          <p:nvPr/>
        </p:nvGrpSpPr>
        <p:grpSpPr>
          <a:xfrm>
            <a:off x="7263123" y="1417242"/>
            <a:ext cx="1950919" cy="1740374"/>
            <a:chOff x="5081342" y="1766236"/>
            <a:chExt cx="1950919" cy="1740374"/>
          </a:xfrm>
        </p:grpSpPr>
        <p:pic>
          <p:nvPicPr>
            <p:cNvPr id="7" name="Picture 6">
              <a:extLst>
                <a:ext uri="{FF2B5EF4-FFF2-40B4-BE49-F238E27FC236}">
                  <a16:creationId xmlns:a16="http://schemas.microsoft.com/office/drawing/2014/main" id="{D33A1DD3-9C5D-47D6-A4BC-1A1D73776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3447" y="1766236"/>
              <a:ext cx="1365106" cy="1365106"/>
            </a:xfrm>
            <a:prstGeom prst="rect">
              <a:avLst/>
            </a:prstGeom>
          </p:spPr>
        </p:pic>
        <p:sp>
          <p:nvSpPr>
            <p:cNvPr id="8" name="TextBox 7">
              <a:extLst>
                <a:ext uri="{FF2B5EF4-FFF2-40B4-BE49-F238E27FC236}">
                  <a16:creationId xmlns:a16="http://schemas.microsoft.com/office/drawing/2014/main" id="{F687033B-2DBB-4834-92B9-95D3606AD14C}"/>
                </a:ext>
              </a:extLst>
            </p:cNvPr>
            <p:cNvSpPr txBox="1"/>
            <p:nvPr/>
          </p:nvSpPr>
          <p:spPr>
            <a:xfrm>
              <a:off x="5081342" y="3137278"/>
              <a:ext cx="1950919" cy="369332"/>
            </a:xfrm>
            <a:prstGeom prst="rect">
              <a:avLst/>
            </a:prstGeom>
            <a:noFill/>
          </p:spPr>
          <p:txBody>
            <a:bodyPr wrap="none" rtlCol="0">
              <a:spAutoFit/>
            </a:bodyPr>
            <a:lstStyle/>
            <a:p>
              <a:r>
                <a:rPr lang="en-US" b="1" dirty="0" err="1">
                  <a:solidFill>
                    <a:schemeClr val="tx1">
                      <a:lumMod val="75000"/>
                      <a:lumOff val="25000"/>
                    </a:schemeClr>
                  </a:solidFill>
                </a:rPr>
                <a:t>Survei</a:t>
              </a:r>
              <a:r>
                <a:rPr lang="en-US" b="1" dirty="0">
                  <a:solidFill>
                    <a:schemeClr val="tx1">
                      <a:lumMod val="75000"/>
                      <a:lumOff val="25000"/>
                    </a:schemeClr>
                  </a:solidFill>
                </a:rPr>
                <a:t> </a:t>
              </a:r>
              <a:r>
                <a:rPr lang="en-US" b="1" dirty="0" err="1">
                  <a:solidFill>
                    <a:schemeClr val="tx1">
                      <a:lumMod val="75000"/>
                      <a:lumOff val="25000"/>
                    </a:schemeClr>
                  </a:solidFill>
                </a:rPr>
                <a:t>Responden</a:t>
              </a:r>
              <a:r>
                <a:rPr lang="en-US" b="1" dirty="0">
                  <a:solidFill>
                    <a:schemeClr val="tx1">
                      <a:lumMod val="75000"/>
                      <a:lumOff val="25000"/>
                    </a:schemeClr>
                  </a:solidFill>
                </a:rPr>
                <a:t> </a:t>
              </a:r>
              <a:endParaRPr lang="en-ID" b="1" dirty="0">
                <a:solidFill>
                  <a:schemeClr val="tx1">
                    <a:lumMod val="75000"/>
                    <a:lumOff val="25000"/>
                  </a:schemeClr>
                </a:solidFill>
              </a:endParaRPr>
            </a:p>
          </p:txBody>
        </p:sp>
      </p:grpSp>
      <p:grpSp>
        <p:nvGrpSpPr>
          <p:cNvPr id="18" name="Group 17">
            <a:extLst>
              <a:ext uri="{FF2B5EF4-FFF2-40B4-BE49-F238E27FC236}">
                <a16:creationId xmlns:a16="http://schemas.microsoft.com/office/drawing/2014/main" id="{456D2B0E-9A75-4216-9AAD-873C6BD4F629}"/>
              </a:ext>
            </a:extLst>
          </p:cNvPr>
          <p:cNvGrpSpPr/>
          <p:nvPr/>
        </p:nvGrpSpPr>
        <p:grpSpPr>
          <a:xfrm>
            <a:off x="1029672" y="1333392"/>
            <a:ext cx="1825729" cy="1899676"/>
            <a:chOff x="906538" y="1741330"/>
            <a:chExt cx="1825729" cy="1899676"/>
          </a:xfrm>
        </p:grpSpPr>
        <p:pic>
          <p:nvPicPr>
            <p:cNvPr id="16" name="Picture 15">
              <a:extLst>
                <a:ext uri="{FF2B5EF4-FFF2-40B4-BE49-F238E27FC236}">
                  <a16:creationId xmlns:a16="http://schemas.microsoft.com/office/drawing/2014/main" id="{BF19E831-17A4-49E8-8FA9-56E43C1255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538" y="1741330"/>
              <a:ext cx="1795566" cy="1795566"/>
            </a:xfrm>
            <a:prstGeom prst="rect">
              <a:avLst/>
            </a:prstGeom>
          </p:spPr>
        </p:pic>
        <p:sp>
          <p:nvSpPr>
            <p:cNvPr id="17" name="TextBox 16">
              <a:extLst>
                <a:ext uri="{FF2B5EF4-FFF2-40B4-BE49-F238E27FC236}">
                  <a16:creationId xmlns:a16="http://schemas.microsoft.com/office/drawing/2014/main" id="{1AA0BAB8-3FD6-49E4-BCE6-D653EF3229C3}"/>
                </a:ext>
              </a:extLst>
            </p:cNvPr>
            <p:cNvSpPr txBox="1"/>
            <p:nvPr/>
          </p:nvSpPr>
          <p:spPr>
            <a:xfrm>
              <a:off x="920681" y="3271674"/>
              <a:ext cx="1811586" cy="369332"/>
            </a:xfrm>
            <a:prstGeom prst="rect">
              <a:avLst/>
            </a:prstGeom>
            <a:noFill/>
          </p:spPr>
          <p:txBody>
            <a:bodyPr wrap="none" rtlCol="0">
              <a:spAutoFit/>
            </a:bodyPr>
            <a:lstStyle/>
            <a:p>
              <a:r>
                <a:rPr lang="en-US" b="1" dirty="0" err="1">
                  <a:solidFill>
                    <a:schemeClr val="tx1">
                      <a:lumMod val="75000"/>
                      <a:lumOff val="25000"/>
                    </a:schemeClr>
                  </a:solidFill>
                </a:rPr>
                <a:t>Pelayanan</a:t>
              </a:r>
              <a:r>
                <a:rPr lang="en-US" b="1" dirty="0">
                  <a:solidFill>
                    <a:schemeClr val="tx1">
                      <a:lumMod val="75000"/>
                      <a:lumOff val="25000"/>
                    </a:schemeClr>
                  </a:solidFill>
                </a:rPr>
                <a:t> </a:t>
              </a:r>
              <a:r>
                <a:rPr lang="en-US" b="1" dirty="0" err="1">
                  <a:solidFill>
                    <a:schemeClr val="tx1">
                      <a:lumMod val="75000"/>
                      <a:lumOff val="25000"/>
                    </a:schemeClr>
                  </a:solidFill>
                </a:rPr>
                <a:t>publik</a:t>
              </a:r>
              <a:endParaRPr lang="en-ID" b="1" dirty="0">
                <a:solidFill>
                  <a:schemeClr val="tx1">
                    <a:lumMod val="75000"/>
                    <a:lumOff val="25000"/>
                  </a:schemeClr>
                </a:solidFill>
              </a:endParaRPr>
            </a:p>
          </p:txBody>
        </p:sp>
      </p:grpSp>
      <p:sp>
        <p:nvSpPr>
          <p:cNvPr id="24" name="Arrow: Right 23">
            <a:extLst>
              <a:ext uri="{FF2B5EF4-FFF2-40B4-BE49-F238E27FC236}">
                <a16:creationId xmlns:a16="http://schemas.microsoft.com/office/drawing/2014/main" id="{A7978264-7881-41FF-946F-0688D393B1A5}"/>
              </a:ext>
            </a:extLst>
          </p:cNvPr>
          <p:cNvSpPr/>
          <p:nvPr/>
        </p:nvSpPr>
        <p:spPr>
          <a:xfrm>
            <a:off x="3365396" y="2231175"/>
            <a:ext cx="421241" cy="17466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Arrow: Right 25">
            <a:extLst>
              <a:ext uri="{FF2B5EF4-FFF2-40B4-BE49-F238E27FC236}">
                <a16:creationId xmlns:a16="http://schemas.microsoft.com/office/drawing/2014/main" id="{D31CC756-FAE6-498A-B54F-842FC3D8E701}"/>
              </a:ext>
            </a:extLst>
          </p:cNvPr>
          <p:cNvSpPr/>
          <p:nvPr/>
        </p:nvSpPr>
        <p:spPr>
          <a:xfrm>
            <a:off x="6514778" y="2215297"/>
            <a:ext cx="421241" cy="17466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8" name="Group 27">
            <a:extLst>
              <a:ext uri="{FF2B5EF4-FFF2-40B4-BE49-F238E27FC236}">
                <a16:creationId xmlns:a16="http://schemas.microsoft.com/office/drawing/2014/main" id="{5BA5272F-CF78-40B2-AE5B-A9BD98D0A6AA}"/>
              </a:ext>
            </a:extLst>
          </p:cNvPr>
          <p:cNvGrpSpPr/>
          <p:nvPr/>
        </p:nvGrpSpPr>
        <p:grpSpPr>
          <a:xfrm>
            <a:off x="4249586" y="1325994"/>
            <a:ext cx="1757854" cy="1945680"/>
            <a:chOff x="8726246" y="1396054"/>
            <a:chExt cx="1757854" cy="1945680"/>
          </a:xfrm>
        </p:grpSpPr>
        <p:pic>
          <p:nvPicPr>
            <p:cNvPr id="22" name="Picture 21">
              <a:extLst>
                <a:ext uri="{FF2B5EF4-FFF2-40B4-BE49-F238E27FC236}">
                  <a16:creationId xmlns:a16="http://schemas.microsoft.com/office/drawing/2014/main" id="{0894E122-4613-4015-ADD6-998AED58FD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3447" y="1396054"/>
              <a:ext cx="1543452" cy="1543452"/>
            </a:xfrm>
            <a:prstGeom prst="rect">
              <a:avLst/>
            </a:prstGeom>
          </p:spPr>
        </p:pic>
        <p:sp>
          <p:nvSpPr>
            <p:cNvPr id="27" name="TextBox 26">
              <a:extLst>
                <a:ext uri="{FF2B5EF4-FFF2-40B4-BE49-F238E27FC236}">
                  <a16:creationId xmlns:a16="http://schemas.microsoft.com/office/drawing/2014/main" id="{93E7033A-B0E8-406A-9096-D8F63F102728}"/>
                </a:ext>
              </a:extLst>
            </p:cNvPr>
            <p:cNvSpPr txBox="1"/>
            <p:nvPr/>
          </p:nvSpPr>
          <p:spPr>
            <a:xfrm>
              <a:off x="8726246" y="2972402"/>
              <a:ext cx="1757854" cy="369332"/>
            </a:xfrm>
            <a:prstGeom prst="rect">
              <a:avLst/>
            </a:prstGeom>
            <a:noFill/>
          </p:spPr>
          <p:txBody>
            <a:bodyPr wrap="none" rtlCol="0">
              <a:spAutoFit/>
            </a:bodyPr>
            <a:lstStyle/>
            <a:p>
              <a:r>
                <a:rPr lang="en-US" b="1" dirty="0" err="1">
                  <a:solidFill>
                    <a:schemeClr val="tx1">
                      <a:lumMod val="75000"/>
                      <a:lumOff val="25000"/>
                    </a:schemeClr>
                  </a:solidFill>
                </a:rPr>
                <a:t>Kepuasan</a:t>
              </a:r>
              <a:r>
                <a:rPr lang="en-US" b="1" dirty="0">
                  <a:solidFill>
                    <a:schemeClr val="tx1">
                      <a:lumMod val="75000"/>
                      <a:lumOff val="25000"/>
                    </a:schemeClr>
                  </a:solidFill>
                </a:rPr>
                <a:t> </a:t>
              </a:r>
              <a:r>
                <a:rPr lang="en-US" b="1" dirty="0" err="1">
                  <a:solidFill>
                    <a:schemeClr val="tx1">
                      <a:lumMod val="75000"/>
                      <a:lumOff val="25000"/>
                    </a:schemeClr>
                  </a:solidFill>
                </a:rPr>
                <a:t>Publik</a:t>
              </a:r>
              <a:endParaRPr lang="en-ID" b="1" dirty="0">
                <a:solidFill>
                  <a:schemeClr val="tx1">
                    <a:lumMod val="75000"/>
                    <a:lumOff val="25000"/>
                  </a:schemeClr>
                </a:solidFill>
              </a:endParaRPr>
            </a:p>
          </p:txBody>
        </p:sp>
      </p:grpSp>
      <p:sp>
        <p:nvSpPr>
          <p:cNvPr id="31" name="TextBox 30">
            <a:extLst>
              <a:ext uri="{FF2B5EF4-FFF2-40B4-BE49-F238E27FC236}">
                <a16:creationId xmlns:a16="http://schemas.microsoft.com/office/drawing/2014/main" id="{5BD6AECF-27F0-4368-92D8-05D2EB5391BD}"/>
              </a:ext>
            </a:extLst>
          </p:cNvPr>
          <p:cNvSpPr txBox="1"/>
          <p:nvPr/>
        </p:nvSpPr>
        <p:spPr>
          <a:xfrm>
            <a:off x="267129" y="3276898"/>
            <a:ext cx="6668890" cy="3354765"/>
          </a:xfrm>
          <a:prstGeom prst="rect">
            <a:avLst/>
          </a:prstGeom>
          <a:noFill/>
        </p:spPr>
        <p:txBody>
          <a:bodyPr wrap="square">
            <a:spAutoFit/>
          </a:bodyPr>
          <a:lstStyle/>
          <a:p>
            <a:r>
              <a:rPr lang="en-ID" sz="1400" b="1" dirty="0" err="1"/>
              <a:t>Pertanyaan</a:t>
            </a:r>
            <a:r>
              <a:rPr lang="en-ID" sz="1400" b="1" dirty="0"/>
              <a:t>/ List </a:t>
            </a:r>
            <a:r>
              <a:rPr lang="en-ID" sz="1400" b="1" dirty="0" err="1"/>
              <a:t>Kuisioner</a:t>
            </a:r>
            <a:r>
              <a:rPr lang="en-ID" sz="1400" b="1" dirty="0"/>
              <a:t> :</a:t>
            </a:r>
            <a:r>
              <a:rPr lang="en-ID" sz="1100" dirty="0"/>
              <a:t>			</a:t>
            </a:r>
          </a:p>
          <a:p>
            <a:pPr marL="228600" indent="-228600">
              <a:buAutoNum type="arabicPeriod"/>
            </a:pP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tentang</a:t>
            </a:r>
            <a:r>
              <a:rPr lang="en-ID" sz="1100" dirty="0"/>
              <a:t> </a:t>
            </a:r>
            <a:r>
              <a:rPr lang="en-ID" sz="1100" dirty="0" err="1"/>
              <a:t>kesesuaian</a:t>
            </a:r>
            <a:r>
              <a:rPr lang="en-ID" sz="1100" dirty="0"/>
              <a:t> </a:t>
            </a:r>
            <a:r>
              <a:rPr lang="en-ID" sz="1100" dirty="0" err="1"/>
              <a:t>persyaratan</a:t>
            </a:r>
            <a:r>
              <a:rPr lang="en-ID" sz="1100" dirty="0"/>
              <a:t> </a:t>
            </a:r>
            <a:r>
              <a:rPr lang="en-ID" sz="1100" dirty="0" err="1"/>
              <a:t>pelayanan</a:t>
            </a:r>
            <a:r>
              <a:rPr lang="en-ID" sz="1100" dirty="0"/>
              <a:t> </a:t>
            </a:r>
            <a:r>
              <a:rPr lang="en-ID" sz="1100" dirty="0" err="1"/>
              <a:t>dengan</a:t>
            </a:r>
            <a:r>
              <a:rPr lang="en-ID" sz="1100" dirty="0"/>
              <a:t> </a:t>
            </a:r>
            <a:r>
              <a:rPr lang="en-ID" sz="1100" dirty="0" err="1"/>
              <a:t>jenis</a:t>
            </a:r>
            <a:r>
              <a:rPr lang="en-ID" sz="1100" dirty="0"/>
              <a:t> </a:t>
            </a:r>
            <a:r>
              <a:rPr lang="en-ID" sz="1100" dirty="0" err="1"/>
              <a:t>pelayanannya</a:t>
            </a:r>
            <a:r>
              <a:rPr lang="en-ID" sz="1100" dirty="0"/>
              <a:t>.</a:t>
            </a:r>
          </a:p>
          <a:p>
            <a:pPr marL="228600" indent="-228600">
              <a:buAutoNum type="arabicPeriod"/>
            </a:pPr>
            <a:r>
              <a:rPr lang="en-ID" sz="1100" dirty="0" err="1"/>
              <a:t>Bagaimana</a:t>
            </a:r>
            <a:r>
              <a:rPr lang="en-ID" sz="1100" dirty="0"/>
              <a:t> </a:t>
            </a:r>
            <a:r>
              <a:rPr lang="en-ID" sz="1100" dirty="0" err="1"/>
              <a:t>pemahaman</a:t>
            </a:r>
            <a:r>
              <a:rPr lang="en-ID" sz="1100" dirty="0"/>
              <a:t> </a:t>
            </a:r>
            <a:r>
              <a:rPr lang="en-ID" sz="1100" dirty="0" err="1"/>
              <a:t>Saudara</a:t>
            </a:r>
            <a:r>
              <a:rPr lang="en-ID" sz="1100" dirty="0"/>
              <a:t> </a:t>
            </a:r>
            <a:r>
              <a:rPr lang="en-ID" sz="1100" dirty="0" err="1"/>
              <a:t>tentang</a:t>
            </a:r>
            <a:r>
              <a:rPr lang="en-ID" sz="1100" dirty="0"/>
              <a:t> </a:t>
            </a:r>
            <a:r>
              <a:rPr lang="en-ID" sz="1100" dirty="0" err="1"/>
              <a:t>kemudahan</a:t>
            </a:r>
            <a:r>
              <a:rPr lang="en-ID" sz="1100" dirty="0"/>
              <a:t> </a:t>
            </a:r>
            <a:r>
              <a:rPr lang="en-ID" sz="1100" dirty="0" err="1"/>
              <a:t>prosedur</a:t>
            </a:r>
            <a:r>
              <a:rPr lang="en-ID" sz="1100" dirty="0"/>
              <a:t> </a:t>
            </a:r>
            <a:r>
              <a:rPr lang="en-ID" sz="1100" dirty="0" err="1"/>
              <a:t>pelayanan</a:t>
            </a:r>
            <a:r>
              <a:rPr lang="en-ID" sz="1100" dirty="0"/>
              <a:t> di unit </a:t>
            </a:r>
            <a:r>
              <a:rPr lang="en-ID" sz="1100" dirty="0" err="1"/>
              <a:t>ini</a:t>
            </a:r>
            <a:r>
              <a:rPr lang="en-ID" sz="1100" dirty="0"/>
              <a:t>.		</a:t>
            </a:r>
          </a:p>
          <a:p>
            <a:pPr marL="228600" indent="-228600">
              <a:buAutoNum type="arabicPeriod" startAt="3"/>
            </a:pP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tentang</a:t>
            </a:r>
            <a:r>
              <a:rPr lang="en-ID" sz="1100" dirty="0"/>
              <a:t> </a:t>
            </a:r>
            <a:r>
              <a:rPr lang="en-ID" sz="1100" dirty="0" err="1"/>
              <a:t>kecepatan</a:t>
            </a:r>
            <a:r>
              <a:rPr lang="en-ID" sz="1100" dirty="0"/>
              <a:t> </a:t>
            </a:r>
            <a:r>
              <a:rPr lang="en-ID" sz="1100" dirty="0" err="1"/>
              <a:t>waktu</a:t>
            </a:r>
            <a:r>
              <a:rPr lang="en-ID" sz="1100" dirty="0"/>
              <a:t> </a:t>
            </a:r>
            <a:r>
              <a:rPr lang="en-ID" sz="1100" dirty="0" err="1"/>
              <a:t>dalam</a:t>
            </a:r>
            <a:r>
              <a:rPr lang="en-ID" sz="1100" dirty="0"/>
              <a:t> </a:t>
            </a:r>
            <a:r>
              <a:rPr lang="en-ID" sz="1100" dirty="0" err="1"/>
              <a:t>memberikan</a:t>
            </a:r>
            <a:r>
              <a:rPr lang="en-ID" sz="1100" dirty="0"/>
              <a:t> </a:t>
            </a:r>
            <a:r>
              <a:rPr lang="en-ID" sz="1100" dirty="0" err="1"/>
              <a:t>pelayanan</a:t>
            </a:r>
            <a:r>
              <a:rPr lang="en-ID" sz="1100" dirty="0"/>
              <a:t>	</a:t>
            </a:r>
          </a:p>
          <a:p>
            <a:pPr marL="228600" indent="-228600">
              <a:buAutoNum type="arabicPeriod" startAt="3"/>
            </a:pP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tentang</a:t>
            </a:r>
            <a:r>
              <a:rPr lang="en-ID" sz="1100" dirty="0"/>
              <a:t> </a:t>
            </a:r>
            <a:r>
              <a:rPr lang="en-ID" sz="1100" dirty="0" err="1"/>
              <a:t>kewajaran</a:t>
            </a:r>
            <a:r>
              <a:rPr lang="en-ID" sz="1100" dirty="0"/>
              <a:t> </a:t>
            </a:r>
            <a:r>
              <a:rPr lang="en-ID" sz="1100" dirty="0" err="1"/>
              <a:t>biaya</a:t>
            </a:r>
            <a:r>
              <a:rPr lang="en-ID" sz="1100" dirty="0"/>
              <a:t>/</a:t>
            </a:r>
            <a:r>
              <a:rPr lang="en-ID" sz="1100" dirty="0" err="1"/>
              <a:t>tarif</a:t>
            </a:r>
            <a:r>
              <a:rPr lang="en-ID" sz="1100" dirty="0"/>
              <a:t> </a:t>
            </a:r>
            <a:r>
              <a:rPr lang="en-ID" sz="1100" dirty="0" err="1"/>
              <a:t>dalam</a:t>
            </a:r>
            <a:r>
              <a:rPr lang="en-ID" sz="1100" dirty="0"/>
              <a:t> </a:t>
            </a:r>
            <a:r>
              <a:rPr lang="en-ID" sz="1100" dirty="0" err="1"/>
              <a:t>pelayanan</a:t>
            </a:r>
            <a:r>
              <a:rPr lang="en-ID" sz="1100" dirty="0"/>
              <a:t> *Jika </a:t>
            </a:r>
            <a:r>
              <a:rPr lang="en-ID" sz="1100" dirty="0" err="1"/>
              <a:t>layanan</a:t>
            </a:r>
            <a:r>
              <a:rPr lang="en-ID" sz="1100" dirty="0"/>
              <a:t> </a:t>
            </a:r>
            <a:r>
              <a:rPr lang="en-ID" sz="1100" dirty="0" err="1"/>
              <a:t>tidak</a:t>
            </a:r>
            <a:r>
              <a:rPr lang="en-ID" sz="1100" dirty="0"/>
              <a:t> </a:t>
            </a:r>
            <a:r>
              <a:rPr lang="en-ID" sz="1100" dirty="0" err="1"/>
              <a:t>berbiaya</a:t>
            </a:r>
            <a:r>
              <a:rPr lang="en-ID" sz="1100" dirty="0"/>
              <a:t> </a:t>
            </a:r>
            <a:r>
              <a:rPr lang="en-ID" sz="1100" dirty="0" err="1"/>
              <a:t>tidak</a:t>
            </a:r>
            <a:r>
              <a:rPr lang="en-ID" sz="1100" dirty="0"/>
              <a:t> </a:t>
            </a:r>
            <a:r>
              <a:rPr lang="en-ID" sz="1100" dirty="0" err="1"/>
              <a:t>perlu</a:t>
            </a:r>
            <a:r>
              <a:rPr lang="en-ID" sz="1100" dirty="0"/>
              <a:t> </a:t>
            </a:r>
            <a:r>
              <a:rPr lang="en-ID" sz="1100" dirty="0" err="1"/>
              <a:t>diisi</a:t>
            </a:r>
            <a:r>
              <a:rPr lang="en-ID" sz="1100" dirty="0"/>
              <a:t> 	</a:t>
            </a:r>
          </a:p>
          <a:p>
            <a:pPr marL="228600" indent="-228600">
              <a:buAutoNum type="arabicPeriod" startAt="5"/>
            </a:pP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tentang</a:t>
            </a:r>
            <a:r>
              <a:rPr lang="en-ID" sz="1100" dirty="0"/>
              <a:t> </a:t>
            </a:r>
            <a:r>
              <a:rPr lang="en-ID" sz="1100" dirty="0" err="1"/>
              <a:t>kesesuaian</a:t>
            </a:r>
            <a:r>
              <a:rPr lang="en-ID" sz="1100" dirty="0"/>
              <a:t> </a:t>
            </a:r>
            <a:r>
              <a:rPr lang="en-ID" sz="1100" dirty="0" err="1"/>
              <a:t>produk</a:t>
            </a:r>
            <a:r>
              <a:rPr lang="en-ID" sz="1100" dirty="0"/>
              <a:t> </a:t>
            </a:r>
            <a:r>
              <a:rPr lang="en-ID" sz="1100" dirty="0" err="1"/>
              <a:t>pelayanan</a:t>
            </a:r>
            <a:r>
              <a:rPr lang="en-ID" sz="1100" dirty="0"/>
              <a:t> </a:t>
            </a:r>
            <a:r>
              <a:rPr lang="en-ID" sz="1100" dirty="0" err="1"/>
              <a:t>antara</a:t>
            </a:r>
            <a:r>
              <a:rPr lang="en-ID" sz="1100" dirty="0"/>
              <a:t> yang </a:t>
            </a:r>
            <a:r>
              <a:rPr lang="en-ID" sz="1100" dirty="0" err="1"/>
              <a:t>tercantum</a:t>
            </a:r>
            <a:r>
              <a:rPr lang="en-ID" sz="1100" dirty="0"/>
              <a:t> </a:t>
            </a:r>
            <a:r>
              <a:rPr lang="en-ID" sz="1100" dirty="0" err="1"/>
              <a:t>dalam</a:t>
            </a:r>
            <a:r>
              <a:rPr lang="en-ID" sz="1100" dirty="0"/>
              <a:t> </a:t>
            </a:r>
            <a:r>
              <a:rPr lang="en-ID" sz="1100" dirty="0" err="1"/>
              <a:t>standar</a:t>
            </a:r>
            <a:endParaRPr lang="en-ID" sz="1100" dirty="0"/>
          </a:p>
          <a:p>
            <a:r>
              <a:rPr lang="en-ID" sz="1100" dirty="0"/>
              <a:t>        </a:t>
            </a:r>
            <a:r>
              <a:rPr lang="en-ID" sz="1100" dirty="0" err="1"/>
              <a:t>pelayanan</a:t>
            </a:r>
            <a:r>
              <a:rPr lang="en-ID" sz="1100" dirty="0"/>
              <a:t> </a:t>
            </a:r>
            <a:r>
              <a:rPr lang="en-ID" sz="1100" dirty="0" err="1"/>
              <a:t>dengan</a:t>
            </a:r>
            <a:r>
              <a:rPr lang="en-ID" sz="1100" dirty="0"/>
              <a:t> </a:t>
            </a:r>
            <a:r>
              <a:rPr lang="en-ID" sz="1100" dirty="0" err="1"/>
              <a:t>hasil</a:t>
            </a:r>
            <a:r>
              <a:rPr lang="en-ID" sz="1100" dirty="0"/>
              <a:t> yang </a:t>
            </a:r>
            <a:r>
              <a:rPr lang="en-ID" sz="1100" dirty="0" err="1"/>
              <a:t>diberikan</a:t>
            </a:r>
            <a:r>
              <a:rPr lang="en-ID" sz="1100" dirty="0"/>
              <a:t>		</a:t>
            </a:r>
          </a:p>
          <a:p>
            <a:pPr marL="228600" indent="-228600">
              <a:buAutoNum type="arabicPeriod" startAt="6"/>
            </a:pPr>
            <a:r>
              <a:rPr lang="en-ID" sz="1100" dirty="0"/>
              <a:t>a. </a:t>
            </a: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tentang</a:t>
            </a:r>
            <a:r>
              <a:rPr lang="en-ID" sz="1100" dirty="0"/>
              <a:t> </a:t>
            </a:r>
            <a:r>
              <a:rPr lang="en-ID" sz="1100" dirty="0" err="1"/>
              <a:t>kompetensi</a:t>
            </a:r>
            <a:r>
              <a:rPr lang="en-ID" sz="1100" dirty="0"/>
              <a:t>/ </a:t>
            </a:r>
            <a:r>
              <a:rPr lang="en-ID" sz="1100" dirty="0" err="1"/>
              <a:t>kemampuan</a:t>
            </a:r>
            <a:r>
              <a:rPr lang="en-ID" sz="1100" dirty="0"/>
              <a:t> </a:t>
            </a:r>
            <a:r>
              <a:rPr lang="en-ID" sz="1100" dirty="0" err="1"/>
              <a:t>petugas</a:t>
            </a:r>
            <a:r>
              <a:rPr lang="en-ID" sz="1100" dirty="0"/>
              <a:t> </a:t>
            </a:r>
            <a:r>
              <a:rPr lang="en-ID" sz="1100" dirty="0" err="1"/>
              <a:t>dalam</a:t>
            </a:r>
            <a:r>
              <a:rPr lang="en-ID" sz="1100" dirty="0"/>
              <a:t> </a:t>
            </a:r>
            <a:r>
              <a:rPr lang="en-ID" sz="1100" dirty="0" err="1"/>
              <a:t>pelayanan</a:t>
            </a:r>
            <a:r>
              <a:rPr lang="en-ID" sz="1100" dirty="0"/>
              <a:t>. (</a:t>
            </a:r>
            <a:r>
              <a:rPr lang="en-ID" sz="1100" dirty="0" err="1"/>
              <a:t>Khusus</a:t>
            </a:r>
            <a:r>
              <a:rPr lang="en-ID" sz="1100" dirty="0"/>
              <a:t> </a:t>
            </a:r>
            <a:r>
              <a:rPr lang="en-ID" sz="1100" dirty="0" err="1"/>
              <a:t>untuk</a:t>
            </a:r>
            <a:endParaRPr lang="en-ID" sz="1100" dirty="0"/>
          </a:p>
          <a:p>
            <a:r>
              <a:rPr lang="en-ID" sz="1100" dirty="0"/>
              <a:t>            </a:t>
            </a:r>
            <a:r>
              <a:rPr lang="en-ID" sz="1100" dirty="0" err="1"/>
              <a:t>layanan</a:t>
            </a:r>
            <a:r>
              <a:rPr lang="en-ID" sz="1100" dirty="0"/>
              <a:t> </a:t>
            </a:r>
            <a:r>
              <a:rPr lang="en-ID" sz="1100" dirty="0" err="1"/>
              <a:t>tatap</a:t>
            </a:r>
            <a:r>
              <a:rPr lang="en-ID" sz="1100" dirty="0"/>
              <a:t> </a:t>
            </a:r>
            <a:r>
              <a:rPr lang="en-ID" sz="1100" dirty="0" err="1"/>
              <a:t>muka</a:t>
            </a:r>
            <a:endParaRPr lang="en-ID" sz="1100" dirty="0"/>
          </a:p>
          <a:p>
            <a:r>
              <a:rPr lang="en-ID" sz="1100" dirty="0"/>
              <a:t>       b. </a:t>
            </a: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tentang</a:t>
            </a:r>
            <a:r>
              <a:rPr lang="en-ID" sz="1100" dirty="0"/>
              <a:t> </a:t>
            </a:r>
            <a:r>
              <a:rPr lang="en-ID" sz="1100" dirty="0" err="1"/>
              <a:t>ketersediaan</a:t>
            </a:r>
            <a:r>
              <a:rPr lang="en-ID" sz="1100" dirty="0"/>
              <a:t> </a:t>
            </a:r>
            <a:r>
              <a:rPr lang="en-ID" sz="1100" dirty="0" err="1"/>
              <a:t>informasi</a:t>
            </a:r>
            <a:r>
              <a:rPr lang="en-ID" sz="1100" dirty="0"/>
              <a:t> </a:t>
            </a:r>
            <a:r>
              <a:rPr lang="en-ID" sz="1100" dirty="0" err="1"/>
              <a:t>dalam</a:t>
            </a:r>
            <a:r>
              <a:rPr lang="en-ID" sz="1100" dirty="0"/>
              <a:t> </a:t>
            </a:r>
            <a:r>
              <a:rPr lang="en-ID" sz="1100" dirty="0" err="1"/>
              <a:t>sistem</a:t>
            </a:r>
            <a:r>
              <a:rPr lang="en-ID" sz="1100" dirty="0"/>
              <a:t> online yang </a:t>
            </a:r>
            <a:r>
              <a:rPr lang="en-ID" sz="1100" dirty="0" err="1"/>
              <a:t>mendukung</a:t>
            </a:r>
            <a:r>
              <a:rPr lang="en-ID" sz="1100" dirty="0"/>
              <a:t> </a:t>
            </a:r>
            <a:r>
              <a:rPr lang="en-ID" sz="1100" dirty="0" err="1"/>
              <a:t>jenis</a:t>
            </a:r>
            <a:endParaRPr lang="en-ID" sz="1100" dirty="0"/>
          </a:p>
          <a:p>
            <a:r>
              <a:rPr lang="en-ID" sz="1100" dirty="0"/>
              <a:t>           </a:t>
            </a:r>
            <a:r>
              <a:rPr lang="en-ID" sz="1100" dirty="0" err="1"/>
              <a:t>layanan</a:t>
            </a:r>
            <a:r>
              <a:rPr lang="en-ID" sz="1100" dirty="0"/>
              <a:t>. (</a:t>
            </a:r>
            <a:r>
              <a:rPr lang="en-ID" sz="1100" dirty="0" err="1"/>
              <a:t>Khusus</a:t>
            </a:r>
            <a:r>
              <a:rPr lang="en-ID" sz="1100" dirty="0"/>
              <a:t> </a:t>
            </a:r>
            <a:r>
              <a:rPr lang="en-ID" sz="1100" dirty="0" err="1"/>
              <a:t>untuk</a:t>
            </a:r>
            <a:r>
              <a:rPr lang="en-ID" sz="1100" dirty="0"/>
              <a:t> </a:t>
            </a:r>
            <a:r>
              <a:rPr lang="en-ID" sz="1100" dirty="0" err="1"/>
              <a:t>layanan</a:t>
            </a:r>
            <a:r>
              <a:rPr lang="en-ID" sz="1100" dirty="0"/>
              <a:t> online)		</a:t>
            </a:r>
          </a:p>
          <a:p>
            <a:pPr marL="228600" indent="-228600">
              <a:buAutoNum type="arabicPeriod" startAt="7"/>
            </a:pPr>
            <a:r>
              <a:rPr lang="en-ID" sz="1100" dirty="0"/>
              <a:t>a. </a:t>
            </a: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perilaku</a:t>
            </a:r>
            <a:r>
              <a:rPr lang="en-ID" sz="1100" dirty="0"/>
              <a:t> </a:t>
            </a:r>
            <a:r>
              <a:rPr lang="en-ID" sz="1100" dirty="0" err="1"/>
              <a:t>petugas</a:t>
            </a:r>
            <a:r>
              <a:rPr lang="en-ID" sz="1100" dirty="0"/>
              <a:t> </a:t>
            </a:r>
            <a:r>
              <a:rPr lang="en-ID" sz="1100" dirty="0" err="1"/>
              <a:t>dalam</a:t>
            </a:r>
            <a:r>
              <a:rPr lang="en-ID" sz="1100" dirty="0"/>
              <a:t> </a:t>
            </a:r>
            <a:r>
              <a:rPr lang="en-ID" sz="1100" dirty="0" err="1"/>
              <a:t>pelayanan</a:t>
            </a:r>
            <a:r>
              <a:rPr lang="en-ID" sz="1100" dirty="0"/>
              <a:t> </a:t>
            </a:r>
            <a:r>
              <a:rPr lang="en-ID" sz="1100" dirty="0" err="1"/>
              <a:t>terkait</a:t>
            </a:r>
            <a:r>
              <a:rPr lang="en-ID" sz="1100" dirty="0"/>
              <a:t> </a:t>
            </a:r>
            <a:r>
              <a:rPr lang="en-ID" sz="1100" dirty="0" err="1"/>
              <a:t>kesopanan</a:t>
            </a:r>
            <a:r>
              <a:rPr lang="en-ID" sz="1100" dirty="0"/>
              <a:t> dan </a:t>
            </a:r>
            <a:r>
              <a:rPr lang="en-ID" sz="1100" dirty="0" err="1"/>
              <a:t>keramahan</a:t>
            </a:r>
            <a:r>
              <a:rPr lang="en-ID" sz="1100" dirty="0"/>
              <a:t> (</a:t>
            </a:r>
            <a:r>
              <a:rPr lang="en-ID" sz="1100" dirty="0" err="1"/>
              <a:t>Khusus</a:t>
            </a:r>
            <a:endParaRPr lang="en-ID" sz="1100" dirty="0"/>
          </a:p>
          <a:p>
            <a:r>
              <a:rPr lang="en-ID" sz="1100" dirty="0"/>
              <a:t>           </a:t>
            </a:r>
            <a:r>
              <a:rPr lang="en-ID" sz="1100" dirty="0" err="1"/>
              <a:t>untuk</a:t>
            </a:r>
            <a:r>
              <a:rPr lang="en-ID" sz="1100" dirty="0"/>
              <a:t> </a:t>
            </a:r>
            <a:r>
              <a:rPr lang="en-ID" sz="1100" dirty="0" err="1"/>
              <a:t>layanan</a:t>
            </a:r>
            <a:r>
              <a:rPr lang="en-ID" sz="1100" dirty="0"/>
              <a:t> </a:t>
            </a:r>
            <a:r>
              <a:rPr lang="en-ID" sz="1100" dirty="0" err="1"/>
              <a:t>tatap</a:t>
            </a:r>
            <a:r>
              <a:rPr lang="en-ID" sz="1100" dirty="0"/>
              <a:t> </a:t>
            </a:r>
            <a:r>
              <a:rPr lang="en-ID" sz="1100" dirty="0" err="1"/>
              <a:t>muka</a:t>
            </a:r>
            <a:r>
              <a:rPr lang="en-ID" sz="1100" dirty="0"/>
              <a:t>)			</a:t>
            </a:r>
          </a:p>
          <a:p>
            <a:r>
              <a:rPr lang="en-ID" sz="1100" dirty="0"/>
              <a:t>     b. </a:t>
            </a: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terkait</a:t>
            </a:r>
            <a:r>
              <a:rPr lang="en-ID" sz="1100" dirty="0"/>
              <a:t> </a:t>
            </a:r>
            <a:r>
              <a:rPr lang="en-ID" sz="1100" dirty="0" err="1"/>
              <a:t>dengan</a:t>
            </a:r>
            <a:r>
              <a:rPr lang="en-ID" sz="1100" dirty="0"/>
              <a:t> </a:t>
            </a:r>
            <a:r>
              <a:rPr lang="en-ID" sz="1100" dirty="0" err="1"/>
              <a:t>kemudahan</a:t>
            </a:r>
            <a:r>
              <a:rPr lang="en-ID" sz="1100" dirty="0"/>
              <a:t> dan </a:t>
            </a:r>
            <a:r>
              <a:rPr lang="en-ID" sz="1100" dirty="0" err="1"/>
              <a:t>kejelasan</a:t>
            </a:r>
            <a:r>
              <a:rPr lang="en-ID" sz="1100" dirty="0"/>
              <a:t> </a:t>
            </a:r>
            <a:r>
              <a:rPr lang="en-ID" sz="1100" dirty="0" err="1"/>
              <a:t>fitur</a:t>
            </a:r>
            <a:r>
              <a:rPr lang="en-ID" sz="1100" dirty="0"/>
              <a:t> </a:t>
            </a:r>
            <a:r>
              <a:rPr lang="en-ID" sz="1100" dirty="0" err="1"/>
              <a:t>sistem</a:t>
            </a:r>
            <a:r>
              <a:rPr lang="en-ID" sz="1100" dirty="0"/>
              <a:t> online yang </a:t>
            </a:r>
            <a:r>
              <a:rPr lang="en-ID" sz="1100" dirty="0" err="1"/>
              <a:t>mendukung</a:t>
            </a:r>
            <a:endParaRPr lang="en-ID" sz="1100" dirty="0"/>
          </a:p>
          <a:p>
            <a:r>
              <a:rPr lang="en-ID" sz="1100" dirty="0"/>
              <a:t>         </a:t>
            </a:r>
            <a:r>
              <a:rPr lang="en-ID" sz="1100" dirty="0" err="1"/>
              <a:t>jenis</a:t>
            </a:r>
            <a:r>
              <a:rPr lang="en-ID" sz="1100" dirty="0"/>
              <a:t> </a:t>
            </a:r>
            <a:r>
              <a:rPr lang="en-ID" sz="1100" dirty="0" err="1"/>
              <a:t>layanan</a:t>
            </a:r>
            <a:r>
              <a:rPr lang="en-ID" sz="1100" dirty="0"/>
              <a:t>. (</a:t>
            </a:r>
            <a:r>
              <a:rPr lang="en-ID" sz="1100" dirty="0" err="1"/>
              <a:t>Khusus</a:t>
            </a:r>
            <a:r>
              <a:rPr lang="en-ID" sz="1100" dirty="0"/>
              <a:t> </a:t>
            </a:r>
            <a:r>
              <a:rPr lang="en-ID" sz="1100" dirty="0" err="1"/>
              <a:t>untuk</a:t>
            </a:r>
            <a:r>
              <a:rPr lang="en-ID" sz="1100" dirty="0"/>
              <a:t> </a:t>
            </a:r>
            <a:r>
              <a:rPr lang="en-ID" sz="1100" dirty="0" err="1"/>
              <a:t>layanan</a:t>
            </a:r>
            <a:r>
              <a:rPr lang="en-ID" sz="1100" dirty="0"/>
              <a:t> online)		</a:t>
            </a:r>
          </a:p>
          <a:p>
            <a:r>
              <a:rPr lang="en-ID" sz="1100" dirty="0"/>
              <a:t>8. </a:t>
            </a: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tentang</a:t>
            </a:r>
            <a:r>
              <a:rPr lang="en-ID" sz="1100" dirty="0"/>
              <a:t> </a:t>
            </a:r>
            <a:r>
              <a:rPr lang="en-ID" sz="1100" dirty="0" err="1"/>
              <a:t>kualitas</a:t>
            </a:r>
            <a:r>
              <a:rPr lang="en-ID" sz="1100" dirty="0"/>
              <a:t> </a:t>
            </a:r>
            <a:r>
              <a:rPr lang="en-ID" sz="1100" dirty="0" err="1"/>
              <a:t>sarana</a:t>
            </a:r>
            <a:r>
              <a:rPr lang="en-ID" sz="1100" dirty="0"/>
              <a:t> dan </a:t>
            </a:r>
            <a:r>
              <a:rPr lang="en-ID" sz="1100" dirty="0" err="1"/>
              <a:t>prasarana</a:t>
            </a:r>
            <a:r>
              <a:rPr lang="en-ID" sz="1100" dirty="0"/>
              <a:t>			</a:t>
            </a:r>
          </a:p>
          <a:p>
            <a:r>
              <a:rPr lang="en-ID" sz="1100" dirty="0"/>
              <a:t>9. </a:t>
            </a:r>
            <a:r>
              <a:rPr lang="en-ID" sz="1100" dirty="0" err="1"/>
              <a:t>Bagaimana</a:t>
            </a:r>
            <a:r>
              <a:rPr lang="en-ID" sz="1100" dirty="0"/>
              <a:t> </a:t>
            </a:r>
            <a:r>
              <a:rPr lang="en-ID" sz="1100" dirty="0" err="1"/>
              <a:t>pendapat</a:t>
            </a:r>
            <a:r>
              <a:rPr lang="en-ID" sz="1100" dirty="0"/>
              <a:t> </a:t>
            </a:r>
            <a:r>
              <a:rPr lang="en-ID" sz="1100" dirty="0" err="1"/>
              <a:t>Saudara</a:t>
            </a:r>
            <a:r>
              <a:rPr lang="en-ID" sz="1100" dirty="0"/>
              <a:t> </a:t>
            </a:r>
            <a:r>
              <a:rPr lang="en-ID" sz="1100" dirty="0" err="1"/>
              <a:t>tentang</a:t>
            </a:r>
            <a:r>
              <a:rPr lang="en-ID" sz="1100" dirty="0"/>
              <a:t> </a:t>
            </a:r>
            <a:r>
              <a:rPr lang="en-ID" sz="1100" dirty="0" err="1"/>
              <a:t>penanganan</a:t>
            </a:r>
            <a:r>
              <a:rPr lang="en-ID" sz="1100" dirty="0"/>
              <a:t> </a:t>
            </a:r>
            <a:r>
              <a:rPr lang="en-ID" sz="1100" dirty="0" err="1"/>
              <a:t>pengaduan</a:t>
            </a:r>
            <a:r>
              <a:rPr lang="en-ID" sz="1100" dirty="0"/>
              <a:t> </a:t>
            </a:r>
            <a:r>
              <a:rPr lang="en-ID" sz="1100" dirty="0" err="1"/>
              <a:t>pengguna</a:t>
            </a:r>
            <a:r>
              <a:rPr lang="en-ID" sz="1100" dirty="0"/>
              <a:t> </a:t>
            </a:r>
            <a:r>
              <a:rPr lang="en-ID" sz="1100" dirty="0" err="1"/>
              <a:t>layanan</a:t>
            </a:r>
            <a:r>
              <a:rPr lang="en-ID" sz="1100" dirty="0"/>
              <a:t>			</a:t>
            </a:r>
          </a:p>
        </p:txBody>
      </p:sp>
      <p:sp>
        <p:nvSpPr>
          <p:cNvPr id="35" name="TextBox 34">
            <a:extLst>
              <a:ext uri="{FF2B5EF4-FFF2-40B4-BE49-F238E27FC236}">
                <a16:creationId xmlns:a16="http://schemas.microsoft.com/office/drawing/2014/main" id="{D55A6C40-2CC8-4494-8B4F-FC9E89BED13A}"/>
              </a:ext>
            </a:extLst>
          </p:cNvPr>
          <p:cNvSpPr txBox="1"/>
          <p:nvPr/>
        </p:nvSpPr>
        <p:spPr>
          <a:xfrm>
            <a:off x="9546147" y="1626089"/>
            <a:ext cx="7536094" cy="1169551"/>
          </a:xfrm>
          <a:prstGeom prst="rect">
            <a:avLst/>
          </a:prstGeom>
          <a:noFill/>
        </p:spPr>
        <p:txBody>
          <a:bodyPr wrap="square">
            <a:spAutoFit/>
          </a:bodyPr>
          <a:lstStyle/>
          <a:p>
            <a:r>
              <a:rPr lang="sv-SE" sz="1400" dirty="0"/>
              <a:t>Penilaian :</a:t>
            </a:r>
          </a:p>
          <a:p>
            <a:r>
              <a:rPr lang="sv-SE" sz="1400" dirty="0"/>
              <a:t>1,00 - 2,59  =  </a:t>
            </a:r>
            <a:r>
              <a:rPr lang="sv-SE" sz="1400" b="1" dirty="0"/>
              <a:t>Tidak Baik</a:t>
            </a:r>
          </a:p>
          <a:p>
            <a:r>
              <a:rPr lang="sv-SE" sz="1400" dirty="0"/>
              <a:t>2,60 - 3,06  =  </a:t>
            </a:r>
            <a:r>
              <a:rPr lang="sv-SE" sz="1400" b="1" dirty="0"/>
              <a:t>Kurang Baik</a:t>
            </a:r>
          </a:p>
          <a:p>
            <a:r>
              <a:rPr lang="sv-SE" sz="1400" dirty="0"/>
              <a:t>3,07 - 3,53  =  </a:t>
            </a:r>
            <a:r>
              <a:rPr lang="sv-SE" sz="1400" b="1" dirty="0"/>
              <a:t>Baik</a:t>
            </a:r>
          </a:p>
          <a:p>
            <a:r>
              <a:rPr lang="sv-SE" sz="1400" dirty="0"/>
              <a:t>3,54 - 4,00  =  </a:t>
            </a:r>
            <a:r>
              <a:rPr lang="sv-SE" sz="1400" b="1" dirty="0"/>
              <a:t>Sangat Baik</a:t>
            </a:r>
          </a:p>
        </p:txBody>
      </p:sp>
      <mc:AlternateContent xmlns:mc="http://schemas.openxmlformats.org/markup-compatibility/2006" xmlns:a14="http://schemas.microsoft.com/office/drawing/2010/main">
        <mc:Choice Requires="a14">
          <p:sp>
            <p:nvSpPr>
              <p:cNvPr id="36" name="TextBox 9">
                <a:extLst>
                  <a:ext uri="{FF2B5EF4-FFF2-40B4-BE49-F238E27FC236}">
                    <a16:creationId xmlns:a16="http://schemas.microsoft.com/office/drawing/2014/main" id="{00000000-0008-0000-0A00-00000A000000}"/>
                  </a:ext>
                </a:extLst>
              </p:cNvPr>
              <p:cNvSpPr txBox="1"/>
              <p:nvPr/>
            </p:nvSpPr>
            <p:spPr>
              <a:xfrm>
                <a:off x="7595228" y="4677913"/>
                <a:ext cx="4432960" cy="160043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𝐼</m:t>
                    </m:r>
                    <m:sSub>
                      <m:sSubPr>
                        <m:ctrlPr>
                          <a:rPr lang="en-US" sz="1400" b="0" i="1">
                            <a:solidFill>
                              <a:schemeClr val="tx1"/>
                            </a:solidFill>
                            <a:effectLst/>
                            <a:latin typeface="Cambria Math" panose="02040503050406030204" pitchFamily="18" charset="0"/>
                            <a:ea typeface="Cambria Math" panose="02040503050406030204" pitchFamily="18" charset="0"/>
                          </a:rPr>
                        </m:ctrlPr>
                      </m:sSubPr>
                      <m:e>
                        <m:r>
                          <a:rPr lang="en-US" sz="1400" b="0" i="1">
                            <a:solidFill>
                              <a:schemeClr val="tx1"/>
                            </a:solidFill>
                            <a:effectLst/>
                            <a:latin typeface="Cambria Math" panose="02040503050406030204" pitchFamily="18" charset="0"/>
                            <a:ea typeface="Cambria Math" panose="02040503050406030204" pitchFamily="18" charset="0"/>
                          </a:rPr>
                          <m:t>𝑃</m:t>
                        </m:r>
                      </m:e>
                      <m:sub>
                        <m:r>
                          <a:rPr lang="en-US" sz="1400" b="0" i="1">
                            <a:solidFill>
                              <a:schemeClr val="tx1"/>
                            </a:solidFill>
                            <a:effectLst/>
                            <a:latin typeface="Cambria Math" panose="02040503050406030204" pitchFamily="18" charset="0"/>
                            <a:ea typeface="Cambria Math" panose="02040503050406030204" pitchFamily="18" charset="0"/>
                          </a:rPr>
                          <m:t>1</m:t>
                        </m:r>
                      </m:sub>
                    </m:sSub>
                  </m:oMath>
                </a14:m>
                <a:r>
                  <a:rPr lang="en-US" sz="1400" baseline="0" dirty="0">
                    <a:solidFill>
                      <a:schemeClr val="tx1"/>
                    </a:solidFill>
                    <a:effectLst/>
                    <a:ea typeface="Cambria Math" panose="02040503050406030204" pitchFamily="18" charset="0"/>
                  </a:rPr>
                  <a:t>  :</a:t>
                </a:r>
                <a:r>
                  <a:rPr lang="en-US" sz="1400" dirty="0">
                    <a:solidFill>
                      <a:schemeClr val="tx1"/>
                    </a:solidFill>
                    <a:effectLst/>
                    <a:ea typeface="Cambria Math" panose="02040503050406030204" pitchFamily="18" charset="0"/>
                  </a:rPr>
                  <a:t> </a:t>
                </a:r>
                <a:r>
                  <a:rPr lang="en-US" sz="1400" b="0" i="0" baseline="0" dirty="0" err="1">
                    <a:solidFill>
                      <a:schemeClr val="tx1"/>
                    </a:solidFill>
                    <a:effectLst/>
                    <a:ea typeface="Cambria Math" panose="02040503050406030204" pitchFamily="18" charset="0"/>
                  </a:rPr>
                  <a:t>Indeks</a:t>
                </a:r>
                <a:r>
                  <a:rPr lang="en-US" sz="1400" b="0" i="0" baseline="0" dirty="0">
                    <a:solidFill>
                      <a:schemeClr val="tx1"/>
                    </a:solidFill>
                    <a:effectLst/>
                    <a:ea typeface="Cambria Math" panose="02040503050406030204" pitchFamily="18" charset="0"/>
                  </a:rPr>
                  <a:t> </a:t>
                </a:r>
                <a:r>
                  <a:rPr lang="en-US" sz="1400" b="0" i="0" baseline="0" dirty="0" err="1">
                    <a:solidFill>
                      <a:schemeClr val="tx1"/>
                    </a:solidFill>
                    <a:effectLst/>
                    <a:ea typeface="Cambria Math" panose="02040503050406030204" pitchFamily="18" charset="0"/>
                  </a:rPr>
                  <a:t>Kepuasan</a:t>
                </a:r>
                <a:r>
                  <a:rPr lang="en-US" sz="1400" b="0" i="0" baseline="0" dirty="0">
                    <a:solidFill>
                      <a:schemeClr val="tx1"/>
                    </a:solidFill>
                    <a:effectLst/>
                    <a:ea typeface="Cambria Math" panose="02040503050406030204" pitchFamily="18" charset="0"/>
                  </a:rPr>
                  <a:t> Hulu </a:t>
                </a:r>
                <a:r>
                  <a:rPr lang="en-US" sz="1400" b="0" i="0" baseline="0" dirty="0" err="1">
                    <a:solidFill>
                      <a:schemeClr val="tx1"/>
                    </a:solidFill>
                    <a:effectLst/>
                    <a:ea typeface="Cambria Math" panose="02040503050406030204" pitchFamily="18" charset="0"/>
                  </a:rPr>
                  <a:t>Migas</a:t>
                </a:r>
                <a:r>
                  <a:rPr lang="en-US" sz="1400" b="0" i="0" baseline="0" dirty="0">
                    <a:solidFill>
                      <a:schemeClr val="tx1"/>
                    </a:solidFill>
                    <a:effectLst/>
                    <a:ea typeface="Cambria Math" panose="02040503050406030204" pitchFamily="18" charset="0"/>
                  </a:rPr>
                  <a:t> </a:t>
                </a:r>
                <a:endParaRPr lang="en-US" sz="1400" dirty="0">
                  <a:effectLst/>
                  <a:ea typeface="Cambria Math" panose="02040503050406030204" pitchFamily="18" charset="0"/>
                </a:endParaRPr>
              </a:p>
              <a:p>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𝐼</m:t>
                    </m:r>
                    <m:sSub>
                      <m:sSubPr>
                        <m:ctrlPr>
                          <a:rPr lang="en-US" sz="1400" b="0" i="1">
                            <a:solidFill>
                              <a:schemeClr val="tx1"/>
                            </a:solidFill>
                            <a:effectLst/>
                            <a:latin typeface="Cambria Math" panose="02040503050406030204" pitchFamily="18" charset="0"/>
                            <a:ea typeface="Cambria Math" panose="02040503050406030204" pitchFamily="18" charset="0"/>
                          </a:rPr>
                        </m:ctrlPr>
                      </m:sSubPr>
                      <m:e>
                        <m:r>
                          <a:rPr lang="en-US" sz="1400" b="0" i="1">
                            <a:solidFill>
                              <a:schemeClr val="tx1"/>
                            </a:solidFill>
                            <a:effectLst/>
                            <a:latin typeface="Cambria Math" panose="02040503050406030204" pitchFamily="18" charset="0"/>
                            <a:ea typeface="Cambria Math" panose="02040503050406030204" pitchFamily="18" charset="0"/>
                          </a:rPr>
                          <m:t>𝑃</m:t>
                        </m:r>
                      </m:e>
                      <m:sub>
                        <m:r>
                          <a:rPr lang="en-US" sz="1400" b="0" i="1">
                            <a:solidFill>
                              <a:schemeClr val="tx1"/>
                            </a:solidFill>
                            <a:effectLst/>
                            <a:latin typeface="Cambria Math" panose="02040503050406030204" pitchFamily="18" charset="0"/>
                            <a:ea typeface="Cambria Math" panose="02040503050406030204" pitchFamily="18" charset="0"/>
                          </a:rPr>
                          <m:t>2</m:t>
                        </m:r>
                      </m:sub>
                    </m:sSub>
                  </m:oMath>
                </a14:m>
                <a:r>
                  <a:rPr lang="en-US" sz="1400" dirty="0">
                    <a:solidFill>
                      <a:schemeClr val="tx1"/>
                    </a:solidFill>
                    <a:effectLst/>
                    <a:ea typeface="Cambria Math" panose="02040503050406030204" pitchFamily="18" charset="0"/>
                  </a:rPr>
                  <a:t>  : </a:t>
                </a:r>
                <a:r>
                  <a:rPr lang="en-US" sz="1400" b="0" i="0" dirty="0" err="1">
                    <a:solidFill>
                      <a:schemeClr val="tx1"/>
                    </a:solidFill>
                    <a:effectLst/>
                    <a:ea typeface="Cambria Math" panose="02040503050406030204" pitchFamily="18" charset="0"/>
                  </a:rPr>
                  <a:t>Indeks</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Kepuasan</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Layanan</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Hilir</a:t>
                </a:r>
                <a:r>
                  <a:rPr lang="en-US" sz="1400" b="0" i="0" baseline="0" dirty="0">
                    <a:solidFill>
                      <a:schemeClr val="tx1"/>
                    </a:solidFill>
                    <a:effectLst/>
                    <a:ea typeface="Cambria Math" panose="02040503050406030204" pitchFamily="18" charset="0"/>
                  </a:rPr>
                  <a:t> </a:t>
                </a:r>
                <a:r>
                  <a:rPr lang="en-US" sz="1400" b="0" i="0" baseline="0" dirty="0" err="1">
                    <a:solidFill>
                      <a:schemeClr val="tx1"/>
                    </a:solidFill>
                    <a:effectLst/>
                    <a:ea typeface="Cambria Math" panose="02040503050406030204" pitchFamily="18" charset="0"/>
                  </a:rPr>
                  <a:t>Migas</a:t>
                </a:r>
                <a:r>
                  <a:rPr lang="en-US" sz="1400" b="0" i="0" dirty="0">
                    <a:solidFill>
                      <a:schemeClr val="tx1"/>
                    </a:solidFill>
                    <a:effectLst/>
                    <a:ea typeface="Cambria Math" panose="02040503050406030204" pitchFamily="18" charset="0"/>
                  </a:rPr>
                  <a:t> </a:t>
                </a:r>
                <a:endParaRPr lang="en-US" sz="1400" dirty="0">
                  <a:effectLst/>
                  <a:ea typeface="Cambria Math" panose="02040503050406030204" pitchFamily="18" charset="0"/>
                </a:endParaRPr>
              </a:p>
              <a:p>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𝐼</m:t>
                    </m:r>
                    <m:sSub>
                      <m:sSubPr>
                        <m:ctrlPr>
                          <a:rPr lang="en-US" sz="1400" b="0" i="1">
                            <a:solidFill>
                              <a:schemeClr val="tx1"/>
                            </a:solidFill>
                            <a:effectLst/>
                            <a:latin typeface="Cambria Math" panose="02040503050406030204" pitchFamily="18" charset="0"/>
                            <a:ea typeface="Cambria Math" panose="02040503050406030204" pitchFamily="18" charset="0"/>
                          </a:rPr>
                        </m:ctrlPr>
                      </m:sSubPr>
                      <m:e>
                        <m:r>
                          <a:rPr lang="en-US" sz="1400" b="0" i="1">
                            <a:solidFill>
                              <a:schemeClr val="tx1"/>
                            </a:solidFill>
                            <a:effectLst/>
                            <a:latin typeface="Cambria Math" panose="02040503050406030204" pitchFamily="18" charset="0"/>
                            <a:ea typeface="Cambria Math" panose="02040503050406030204" pitchFamily="18" charset="0"/>
                          </a:rPr>
                          <m:t>𝑃</m:t>
                        </m:r>
                      </m:e>
                      <m:sub>
                        <m:r>
                          <a:rPr lang="en-US" sz="1400" b="0" i="1">
                            <a:solidFill>
                              <a:schemeClr val="tx1"/>
                            </a:solidFill>
                            <a:effectLst/>
                            <a:latin typeface="Cambria Math" panose="02040503050406030204" pitchFamily="18" charset="0"/>
                            <a:ea typeface="Cambria Math" panose="02040503050406030204" pitchFamily="18" charset="0"/>
                          </a:rPr>
                          <m:t>3</m:t>
                        </m:r>
                      </m:sub>
                    </m:sSub>
                  </m:oMath>
                </a14:m>
                <a:r>
                  <a:rPr lang="en-US" sz="1400" baseline="0" dirty="0">
                    <a:solidFill>
                      <a:schemeClr val="tx1"/>
                    </a:solidFill>
                    <a:effectLst/>
                    <a:ea typeface="Cambria Math" panose="02040503050406030204" pitchFamily="18" charset="0"/>
                  </a:rPr>
                  <a:t>  : </a:t>
                </a:r>
                <a:r>
                  <a:rPr lang="en-US" sz="1400" b="0" i="0" dirty="0" err="1">
                    <a:solidFill>
                      <a:schemeClr val="tx1"/>
                    </a:solidFill>
                    <a:effectLst/>
                    <a:ea typeface="Cambria Math" panose="02040503050406030204" pitchFamily="18" charset="0"/>
                  </a:rPr>
                  <a:t>Indeks</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Kepuasan</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Layanan</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Keselamatan</a:t>
                </a:r>
                <a:r>
                  <a:rPr lang="en-US" sz="1400" b="0" i="0" dirty="0">
                    <a:solidFill>
                      <a:schemeClr val="tx1"/>
                    </a:solidFill>
                    <a:effectLst/>
                    <a:ea typeface="Cambria Math" panose="02040503050406030204" pitchFamily="18" charset="0"/>
                  </a:rPr>
                  <a:t> </a:t>
                </a:r>
              </a:p>
              <a:p>
                <a:r>
                  <a:rPr lang="en-US" sz="1400" dirty="0">
                    <a:ea typeface="Cambria Math" panose="02040503050406030204" pitchFamily="18" charset="0"/>
                  </a:rPr>
                  <a:t>           </a:t>
                </a:r>
                <a:r>
                  <a:rPr lang="en-US" sz="1400" b="0" i="0" dirty="0">
                    <a:solidFill>
                      <a:schemeClr val="tx1"/>
                    </a:solidFill>
                    <a:effectLst/>
                    <a:ea typeface="Cambria Math" panose="02040503050406030204" pitchFamily="18" charset="0"/>
                  </a:rPr>
                  <a:t>Teknik dan </a:t>
                </a:r>
                <a:r>
                  <a:rPr lang="en-US" sz="1400" b="0" i="0" dirty="0" err="1">
                    <a:solidFill>
                      <a:schemeClr val="tx1"/>
                    </a:solidFill>
                    <a:effectLst/>
                    <a:ea typeface="Cambria Math" panose="02040503050406030204" pitchFamily="18" charset="0"/>
                  </a:rPr>
                  <a:t>Lingkungan</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Migas</a:t>
                </a:r>
                <a:r>
                  <a:rPr lang="en-US" sz="1400" b="0" i="0" dirty="0">
                    <a:solidFill>
                      <a:schemeClr val="tx1"/>
                    </a:solidFill>
                    <a:effectLst/>
                    <a:ea typeface="Cambria Math" panose="02040503050406030204" pitchFamily="18" charset="0"/>
                  </a:rPr>
                  <a:t> </a:t>
                </a:r>
                <a:endParaRPr lang="en-US" sz="1400" dirty="0">
                  <a:effectLst/>
                  <a:ea typeface="Cambria Math" panose="02040503050406030204" pitchFamily="18" charset="0"/>
                </a:endParaRPr>
              </a:p>
              <a:p>
                <a:pPr marL="0" indent="0"/>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𝐼</m:t>
                    </m:r>
                    <m:sSub>
                      <m:sSubPr>
                        <m:ctrlPr>
                          <a:rPr lang="en-US" sz="1400" b="0" i="1">
                            <a:solidFill>
                              <a:schemeClr val="tx1"/>
                            </a:solidFill>
                            <a:effectLst/>
                            <a:latin typeface="Cambria Math" panose="02040503050406030204" pitchFamily="18" charset="0"/>
                            <a:ea typeface="Cambria Math" panose="02040503050406030204" pitchFamily="18" charset="0"/>
                          </a:rPr>
                        </m:ctrlPr>
                      </m:sSubPr>
                      <m:e>
                        <m:r>
                          <a:rPr lang="en-US" sz="1400" b="0" i="1">
                            <a:solidFill>
                              <a:schemeClr val="tx1"/>
                            </a:solidFill>
                            <a:effectLst/>
                            <a:latin typeface="Cambria Math" panose="02040503050406030204" pitchFamily="18" charset="0"/>
                            <a:ea typeface="Cambria Math" panose="02040503050406030204" pitchFamily="18" charset="0"/>
                          </a:rPr>
                          <m:t>𝑃</m:t>
                        </m:r>
                      </m:e>
                      <m:sub>
                        <m:r>
                          <a:rPr lang="en-US" sz="1400" b="0" i="1">
                            <a:solidFill>
                              <a:schemeClr val="tx1"/>
                            </a:solidFill>
                            <a:effectLst/>
                            <a:latin typeface="Cambria Math" panose="02040503050406030204" pitchFamily="18" charset="0"/>
                            <a:ea typeface="Cambria Math" panose="02040503050406030204" pitchFamily="18" charset="0"/>
                          </a:rPr>
                          <m:t>4</m:t>
                        </m:r>
                      </m:sub>
                    </m:sSub>
                  </m:oMath>
                </a14:m>
                <a:r>
                  <a:rPr lang="en-US" sz="1400" baseline="0" dirty="0">
                    <a:solidFill>
                      <a:schemeClr val="tx1"/>
                    </a:solidFill>
                    <a:effectLst/>
                    <a:ea typeface="Cambria Math" panose="02040503050406030204" pitchFamily="18" charset="0"/>
                  </a:rPr>
                  <a:t>  : </a:t>
                </a:r>
                <a:r>
                  <a:rPr lang="en-US" sz="1400" b="0" i="0" baseline="0" dirty="0" err="1">
                    <a:solidFill>
                      <a:schemeClr val="tx1"/>
                    </a:solidFill>
                    <a:effectLst/>
                    <a:ea typeface="Cambria Math" panose="02040503050406030204" pitchFamily="18" charset="0"/>
                  </a:rPr>
                  <a:t>Indeks</a:t>
                </a:r>
                <a:r>
                  <a:rPr lang="en-US" sz="1400" b="0" i="0" baseline="0" dirty="0">
                    <a:solidFill>
                      <a:schemeClr val="tx1"/>
                    </a:solidFill>
                    <a:effectLst/>
                    <a:ea typeface="Cambria Math" panose="02040503050406030204" pitchFamily="18" charset="0"/>
                  </a:rPr>
                  <a:t> </a:t>
                </a:r>
                <a:r>
                  <a:rPr lang="en-US" sz="1400" b="0" i="0" baseline="0" dirty="0" err="1">
                    <a:solidFill>
                      <a:schemeClr val="tx1"/>
                    </a:solidFill>
                    <a:effectLst/>
                    <a:ea typeface="Cambria Math" panose="02040503050406030204" pitchFamily="18" charset="0"/>
                  </a:rPr>
                  <a:t>Kepuasan</a:t>
                </a:r>
                <a:r>
                  <a:rPr lang="en-US" sz="1400" b="0" i="0" baseline="0" dirty="0">
                    <a:solidFill>
                      <a:schemeClr val="tx1"/>
                    </a:solidFill>
                    <a:effectLst/>
                    <a:ea typeface="Cambria Math" panose="02040503050406030204" pitchFamily="18" charset="0"/>
                  </a:rPr>
                  <a:t> </a:t>
                </a:r>
                <a:r>
                  <a:rPr lang="en-US" sz="1400" b="0" i="0" baseline="0" dirty="0" err="1">
                    <a:solidFill>
                      <a:schemeClr val="tx1"/>
                    </a:solidFill>
                    <a:effectLst/>
                    <a:ea typeface="Cambria Math" panose="02040503050406030204" pitchFamily="18" charset="0"/>
                  </a:rPr>
                  <a:t>Layanan</a:t>
                </a:r>
                <a:r>
                  <a:rPr lang="en-US" sz="1400" b="0" i="0" baseline="0" dirty="0">
                    <a:solidFill>
                      <a:schemeClr val="tx1"/>
                    </a:solidFill>
                    <a:effectLst/>
                    <a:ea typeface="Cambria Math" panose="02040503050406030204" pitchFamily="18" charset="0"/>
                  </a:rPr>
                  <a:t> Program </a:t>
                </a:r>
                <a:r>
                  <a:rPr lang="en-US" sz="1400" b="0" i="0" baseline="0" dirty="0" err="1">
                    <a:solidFill>
                      <a:schemeClr val="tx1"/>
                    </a:solidFill>
                    <a:effectLst/>
                    <a:ea typeface="Cambria Math" panose="02040503050406030204" pitchFamily="18" charset="0"/>
                  </a:rPr>
                  <a:t>Migas</a:t>
                </a:r>
                <a:r>
                  <a:rPr lang="en-US" sz="1400" b="0" i="0" baseline="0" dirty="0">
                    <a:solidFill>
                      <a:schemeClr val="tx1"/>
                    </a:solidFill>
                    <a:effectLst/>
                    <a:ea typeface="Cambria Math" panose="02040503050406030204" pitchFamily="18" charset="0"/>
                  </a:rPr>
                  <a:t> </a:t>
                </a:r>
                <a:endParaRPr lang="en-US" sz="1400" b="0" i="1" dirty="0">
                  <a:solidFill>
                    <a:schemeClr val="tx1"/>
                  </a:solidFill>
                  <a:effectLst/>
                  <a:ea typeface="Cambria Math" panose="02040503050406030204" pitchFamily="18" charset="0"/>
                </a:endParaRPr>
              </a:p>
              <a:p>
                <a:pPr marL="0" marR="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𝐼</m:t>
                    </m:r>
                    <m:sSub>
                      <m:sSubPr>
                        <m:ctrlPr>
                          <a:rPr lang="en-US" sz="1400" b="0" i="1">
                            <a:solidFill>
                              <a:schemeClr val="tx1"/>
                            </a:solidFill>
                            <a:effectLst/>
                            <a:latin typeface="Cambria Math" panose="02040503050406030204" pitchFamily="18" charset="0"/>
                            <a:ea typeface="Cambria Math" panose="02040503050406030204" pitchFamily="18" charset="0"/>
                          </a:rPr>
                        </m:ctrlPr>
                      </m:sSubPr>
                      <m:e>
                        <m:r>
                          <a:rPr lang="en-US" sz="1400" b="0" i="1">
                            <a:solidFill>
                              <a:schemeClr val="tx1"/>
                            </a:solidFill>
                            <a:effectLst/>
                            <a:latin typeface="Cambria Math" panose="02040503050406030204" pitchFamily="18" charset="0"/>
                            <a:ea typeface="Cambria Math" panose="02040503050406030204" pitchFamily="18" charset="0"/>
                          </a:rPr>
                          <m:t>𝑃</m:t>
                        </m:r>
                      </m:e>
                      <m:sub>
                        <m:r>
                          <a:rPr lang="en-US" sz="1400" b="0" i="1">
                            <a:solidFill>
                              <a:schemeClr val="tx1"/>
                            </a:solidFill>
                            <a:effectLst/>
                            <a:latin typeface="Cambria Math" panose="02040503050406030204" pitchFamily="18" charset="0"/>
                            <a:ea typeface="Cambria Math" panose="02040503050406030204" pitchFamily="18" charset="0"/>
                          </a:rPr>
                          <m:t>5</m:t>
                        </m:r>
                      </m:sub>
                    </m:sSub>
                  </m:oMath>
                </a14:m>
                <a:r>
                  <a:rPr lang="en-US" sz="1400" b="0" i="1" dirty="0">
                    <a:solidFill>
                      <a:schemeClr val="tx1"/>
                    </a:solidFill>
                    <a:effectLst/>
                    <a:ea typeface="Cambria Math" panose="02040503050406030204" pitchFamily="18" charset="0"/>
                  </a:rPr>
                  <a:t>  : </a:t>
                </a:r>
                <a:r>
                  <a:rPr lang="en-US" sz="1400" b="0" i="0" dirty="0" err="1">
                    <a:solidFill>
                      <a:schemeClr val="tx1"/>
                    </a:solidFill>
                    <a:effectLst/>
                    <a:ea typeface="Cambria Math" panose="02040503050406030204" pitchFamily="18" charset="0"/>
                  </a:rPr>
                  <a:t>Indeks</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Kepuasan</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Layanan</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Informasi</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Migas</a:t>
                </a:r>
                <a:r>
                  <a:rPr lang="en-US" sz="1400" b="0" i="0" dirty="0">
                    <a:solidFill>
                      <a:schemeClr val="tx1"/>
                    </a:solidFill>
                    <a:effectLst/>
                    <a:ea typeface="Cambria Math" panose="02040503050406030204" pitchFamily="18" charset="0"/>
                  </a:rPr>
                  <a:t> </a:t>
                </a:r>
              </a:p>
              <a:p>
                <a:r>
                  <a:rPr lang="en-US" sz="1400" baseline="0" dirty="0">
                    <a:effectLst/>
                    <a:ea typeface="Cambria Math" panose="02040503050406030204" pitchFamily="18" charset="0"/>
                  </a:rPr>
                  <a:t>         </a:t>
                </a:r>
                <a:endParaRPr lang="en-US" sz="1400" dirty="0">
                  <a:effectLst/>
                  <a:ea typeface="Cambria Math" panose="02040503050406030204" pitchFamily="18" charset="0"/>
                </a:endParaRPr>
              </a:p>
            </p:txBody>
          </p:sp>
        </mc:Choice>
        <mc:Fallback xmlns="">
          <p:sp>
            <p:nvSpPr>
              <p:cNvPr id="36" name="TextBox 9">
                <a:extLst>
                  <a:ext uri="{FF2B5EF4-FFF2-40B4-BE49-F238E27FC236}">
                    <a16:creationId xmlns:a16="http://schemas.microsoft.com/office/drawing/2014/main" xmlns:a14="http://schemas.microsoft.com/office/drawing/2010/main" xmlns="" id="{00000000-0008-0000-0A00-00000A000000}"/>
                  </a:ext>
                </a:extLst>
              </p:cNvPr>
              <p:cNvSpPr txBox="1">
                <a:spLocks noRot="1" noChangeAspect="1" noMove="1" noResize="1" noEditPoints="1" noAdjustHandles="1" noChangeArrowheads="1" noChangeShapeType="1" noTextEdit="1"/>
              </p:cNvSpPr>
              <p:nvPr/>
            </p:nvSpPr>
            <p:spPr>
              <a:xfrm>
                <a:off x="7595228" y="4677913"/>
                <a:ext cx="4432960" cy="1600438"/>
              </a:xfrm>
              <a:prstGeom prst="rect">
                <a:avLst/>
              </a:prstGeom>
              <a:blipFill rotWithShape="0">
                <a:blip r:embed="rId5"/>
                <a:stretch>
                  <a:fillRect t="-3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23379C9-51DA-4921-9640-FF058CA01213}"/>
                  </a:ext>
                </a:extLst>
              </p:cNvPr>
              <p:cNvSpPr txBox="1"/>
              <p:nvPr/>
            </p:nvSpPr>
            <p:spPr>
              <a:xfrm>
                <a:off x="7447819" y="3739675"/>
                <a:ext cx="3971548" cy="70788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r>
                  <a:rPr lang="en-US" sz="1400" dirty="0">
                    <a:ea typeface="Cambria Math" panose="02040503050406030204" pitchFamily="18" charset="0"/>
                  </a:rPr>
                  <a:t>Indeks Kepuasan </a:t>
                </a:r>
                <a:r>
                  <a:rPr lang="en-US" sz="1400" dirty="0" err="1">
                    <a:ea typeface="Cambria Math" panose="02040503050406030204" pitchFamily="18" charset="0"/>
                  </a:rPr>
                  <a:t>Layanan</a:t>
                </a:r>
                <a:r>
                  <a:rPr lang="en-US" sz="1400" dirty="0">
                    <a:ea typeface="Cambria Math" panose="02040503050406030204" pitchFamily="18" charset="0"/>
                  </a:rPr>
                  <a:t> </a:t>
                </a:r>
                <a:r>
                  <a:rPr lang="en-US" sz="1400" dirty="0" err="1">
                    <a:ea typeface="Cambria Math" panose="02040503050406030204" pitchFamily="18" charset="0"/>
                  </a:rPr>
                  <a:t>Subsektor</a:t>
                </a:r>
                <a:r>
                  <a:rPr lang="en-US" sz="1400" dirty="0">
                    <a:ea typeface="Cambria Math" panose="02040503050406030204" pitchFamily="18" charset="0"/>
                  </a:rPr>
                  <a:t> </a:t>
                </a:r>
                <a:r>
                  <a:rPr lang="en-US" sz="1400" dirty="0" err="1">
                    <a:ea typeface="Cambria Math" panose="02040503050406030204" pitchFamily="18" charset="0"/>
                  </a:rPr>
                  <a:t>Migas</a:t>
                </a:r>
                <a:r>
                  <a:rPr lang="en-US" sz="1400" dirty="0">
                    <a:ea typeface="Cambria Math" panose="02040503050406030204" pitchFamily="18" charset="0"/>
                  </a:rPr>
                  <a:t> </a:t>
                </a:r>
                <a:endParaRPr lang="en-US" sz="1800" b="0" i="1" dirty="0">
                  <a:solidFill>
                    <a:schemeClr val="tx1"/>
                  </a:solidFill>
                  <a:effectLst/>
                  <a:latin typeface="Cambria Math" panose="02040503050406030204" pitchFamily="18" charset="0"/>
                  <a:ea typeface="Cambria Math" panose="02040503050406030204" pitchFamily="18" charset="0"/>
                  <a:cs typeface="+mn-cs"/>
                </a:endParaRPr>
              </a:p>
              <a:p>
                <a14:m>
                  <m:oMath xmlns:m="http://schemas.openxmlformats.org/officeDocument/2006/math">
                    <m:r>
                      <a:rPr lang="en-US" sz="1800" b="0" i="1" smtClean="0">
                        <a:solidFill>
                          <a:schemeClr val="tx1"/>
                        </a:solidFill>
                        <a:effectLst/>
                        <a:latin typeface="Cambria Math" panose="02040503050406030204" pitchFamily="18" charset="0"/>
                        <a:ea typeface="Cambria Math" panose="02040503050406030204" pitchFamily="18" charset="0"/>
                        <a:cs typeface="+mn-cs"/>
                      </a:rPr>
                      <m:t>=</m:t>
                    </m:r>
                    <m:f>
                      <m:fPr>
                        <m:ctrlPr>
                          <a:rPr lang="en-US" sz="1800" b="1" i="1" smtClean="0">
                            <a:solidFill>
                              <a:srgbClr val="C00000"/>
                            </a:solidFill>
                            <a:effectLst/>
                            <a:latin typeface="Cambria Math" panose="02040503050406030204" pitchFamily="18" charset="0"/>
                            <a:ea typeface="Cambria Math" panose="02040503050406030204" pitchFamily="18" charset="0"/>
                          </a:rPr>
                        </m:ctrlPr>
                      </m:fPr>
                      <m:num>
                        <m:r>
                          <a:rPr lang="en-US" sz="1800" b="1" i="1" smtClean="0">
                            <a:solidFill>
                              <a:srgbClr val="C00000"/>
                            </a:solidFill>
                            <a:effectLst/>
                            <a:latin typeface="Cambria Math" panose="02040503050406030204" pitchFamily="18" charset="0"/>
                            <a:ea typeface="Cambria Math" panose="02040503050406030204" pitchFamily="18" charset="0"/>
                          </a:rPr>
                          <m:t>𝟏</m:t>
                        </m:r>
                      </m:num>
                      <m:den>
                        <m:r>
                          <a:rPr lang="en-US" sz="1800" b="1" i="1" smtClean="0">
                            <a:solidFill>
                              <a:srgbClr val="C00000"/>
                            </a:solidFill>
                            <a:effectLst/>
                            <a:latin typeface="Cambria Math" panose="02040503050406030204" pitchFamily="18" charset="0"/>
                            <a:ea typeface="Cambria Math" panose="02040503050406030204" pitchFamily="18" charset="0"/>
                          </a:rPr>
                          <m:t>𝟓</m:t>
                        </m:r>
                      </m:den>
                    </m:f>
                    <m:r>
                      <a:rPr lang="en-US" sz="1800" b="1" i="1" smtClean="0">
                        <a:solidFill>
                          <a:srgbClr val="C00000"/>
                        </a:solidFill>
                        <a:effectLst/>
                        <a:latin typeface="Cambria Math" panose="02040503050406030204" pitchFamily="18" charset="0"/>
                        <a:ea typeface="Cambria Math" panose="02040503050406030204" pitchFamily="18" charset="0"/>
                      </a:rPr>
                      <m:t> (</m:t>
                    </m:r>
                    <m:r>
                      <a:rPr lang="en-US" sz="1800" b="1" i="1" smtClean="0">
                        <a:solidFill>
                          <a:srgbClr val="C00000"/>
                        </a:solidFill>
                        <a:effectLst/>
                        <a:latin typeface="Cambria Math" panose="02040503050406030204" pitchFamily="18" charset="0"/>
                        <a:ea typeface="Cambria Math" panose="02040503050406030204" pitchFamily="18" charset="0"/>
                      </a:rPr>
                      <m:t>𝑰</m:t>
                    </m:r>
                    <m:sSub>
                      <m:sSubPr>
                        <m:ctrlPr>
                          <a:rPr lang="en-US" sz="1800" b="1" i="1">
                            <a:solidFill>
                              <a:srgbClr val="C00000"/>
                            </a:solidFill>
                            <a:effectLst/>
                            <a:latin typeface="Cambria Math" panose="02040503050406030204" pitchFamily="18" charset="0"/>
                            <a:ea typeface="Cambria Math" panose="02040503050406030204" pitchFamily="18" charset="0"/>
                          </a:rPr>
                        </m:ctrlPr>
                      </m:sSubPr>
                      <m:e>
                        <m:r>
                          <a:rPr lang="en-US" sz="1800" b="1" i="1">
                            <a:solidFill>
                              <a:srgbClr val="C00000"/>
                            </a:solidFill>
                            <a:effectLst/>
                            <a:latin typeface="Cambria Math" panose="02040503050406030204" pitchFamily="18" charset="0"/>
                            <a:ea typeface="Cambria Math" panose="02040503050406030204" pitchFamily="18" charset="0"/>
                          </a:rPr>
                          <m:t>𝑷</m:t>
                        </m:r>
                      </m:e>
                      <m:sub>
                        <m:r>
                          <a:rPr lang="en-US" sz="1800" b="1" i="1">
                            <a:solidFill>
                              <a:srgbClr val="C00000"/>
                            </a:solidFill>
                            <a:effectLst/>
                            <a:latin typeface="Cambria Math" panose="02040503050406030204" pitchFamily="18" charset="0"/>
                            <a:ea typeface="Cambria Math" panose="02040503050406030204" pitchFamily="18" charset="0"/>
                          </a:rPr>
                          <m:t>𝟏</m:t>
                        </m:r>
                      </m:sub>
                    </m:sSub>
                    <m:r>
                      <a:rPr lang="en-US" sz="1800" b="1" i="1">
                        <a:solidFill>
                          <a:srgbClr val="C00000"/>
                        </a:solidFill>
                        <a:effectLst/>
                        <a:latin typeface="Cambria Math" panose="02040503050406030204" pitchFamily="18" charset="0"/>
                        <a:ea typeface="Cambria Math" panose="02040503050406030204" pitchFamily="18" charset="0"/>
                      </a:rPr>
                      <m:t>+ </m:t>
                    </m:r>
                    <m:r>
                      <a:rPr lang="en-US" sz="1800" b="1" i="1">
                        <a:solidFill>
                          <a:srgbClr val="C00000"/>
                        </a:solidFill>
                        <a:effectLst/>
                        <a:latin typeface="Cambria Math" panose="02040503050406030204" pitchFamily="18" charset="0"/>
                        <a:ea typeface="Cambria Math" panose="02040503050406030204" pitchFamily="18" charset="0"/>
                      </a:rPr>
                      <m:t>𝑰</m:t>
                    </m:r>
                    <m:sSub>
                      <m:sSubPr>
                        <m:ctrlPr>
                          <a:rPr lang="en-US" sz="1800" b="1" i="1">
                            <a:solidFill>
                              <a:srgbClr val="C00000"/>
                            </a:solidFill>
                            <a:effectLst/>
                            <a:latin typeface="Cambria Math" panose="02040503050406030204" pitchFamily="18" charset="0"/>
                            <a:ea typeface="Cambria Math" panose="02040503050406030204" pitchFamily="18" charset="0"/>
                          </a:rPr>
                        </m:ctrlPr>
                      </m:sSubPr>
                      <m:e>
                        <m:r>
                          <a:rPr lang="en-US" sz="1800" b="1" i="1">
                            <a:solidFill>
                              <a:srgbClr val="C00000"/>
                            </a:solidFill>
                            <a:effectLst/>
                            <a:latin typeface="Cambria Math" panose="02040503050406030204" pitchFamily="18" charset="0"/>
                            <a:ea typeface="Cambria Math" panose="02040503050406030204" pitchFamily="18" charset="0"/>
                          </a:rPr>
                          <m:t>𝑷</m:t>
                        </m:r>
                      </m:e>
                      <m:sub>
                        <m:r>
                          <a:rPr lang="en-US" sz="1800" b="1" i="1">
                            <a:solidFill>
                              <a:srgbClr val="C00000"/>
                            </a:solidFill>
                            <a:effectLst/>
                            <a:latin typeface="Cambria Math" panose="02040503050406030204" pitchFamily="18" charset="0"/>
                            <a:ea typeface="Cambria Math" panose="02040503050406030204" pitchFamily="18" charset="0"/>
                          </a:rPr>
                          <m:t>𝟐</m:t>
                        </m:r>
                      </m:sub>
                    </m:sSub>
                    <m:r>
                      <a:rPr lang="en-US" sz="1800" b="1" i="1">
                        <a:solidFill>
                          <a:srgbClr val="C00000"/>
                        </a:solidFill>
                        <a:effectLst/>
                        <a:latin typeface="Cambria Math" panose="02040503050406030204" pitchFamily="18" charset="0"/>
                        <a:ea typeface="Cambria Math" panose="02040503050406030204" pitchFamily="18" charset="0"/>
                      </a:rPr>
                      <m:t>+ </m:t>
                    </m:r>
                    <m:r>
                      <a:rPr lang="en-US" sz="1800" b="1" i="1">
                        <a:solidFill>
                          <a:srgbClr val="C00000"/>
                        </a:solidFill>
                        <a:effectLst/>
                        <a:latin typeface="Cambria Math" panose="02040503050406030204" pitchFamily="18" charset="0"/>
                        <a:ea typeface="Cambria Math" panose="02040503050406030204" pitchFamily="18" charset="0"/>
                      </a:rPr>
                      <m:t>𝑰</m:t>
                    </m:r>
                    <m:sSub>
                      <m:sSubPr>
                        <m:ctrlPr>
                          <a:rPr lang="en-US" sz="1800" b="1" i="1">
                            <a:solidFill>
                              <a:srgbClr val="C00000"/>
                            </a:solidFill>
                            <a:effectLst/>
                            <a:latin typeface="Cambria Math" panose="02040503050406030204" pitchFamily="18" charset="0"/>
                            <a:ea typeface="Cambria Math" panose="02040503050406030204" pitchFamily="18" charset="0"/>
                          </a:rPr>
                        </m:ctrlPr>
                      </m:sSubPr>
                      <m:e>
                        <m:r>
                          <a:rPr lang="en-US" sz="1800" b="1" i="1">
                            <a:solidFill>
                              <a:srgbClr val="C00000"/>
                            </a:solidFill>
                            <a:effectLst/>
                            <a:latin typeface="Cambria Math" panose="02040503050406030204" pitchFamily="18" charset="0"/>
                            <a:ea typeface="Cambria Math" panose="02040503050406030204" pitchFamily="18" charset="0"/>
                          </a:rPr>
                          <m:t>𝑷</m:t>
                        </m:r>
                      </m:e>
                      <m:sub>
                        <m:r>
                          <a:rPr lang="en-US" sz="1800" b="1" i="1">
                            <a:solidFill>
                              <a:srgbClr val="C00000"/>
                            </a:solidFill>
                            <a:effectLst/>
                            <a:latin typeface="Cambria Math" panose="02040503050406030204" pitchFamily="18" charset="0"/>
                            <a:ea typeface="Cambria Math" panose="02040503050406030204" pitchFamily="18" charset="0"/>
                          </a:rPr>
                          <m:t>𝟑</m:t>
                        </m:r>
                      </m:sub>
                    </m:sSub>
                    <m:r>
                      <a:rPr lang="en-US" sz="1800" b="1" i="1">
                        <a:solidFill>
                          <a:srgbClr val="C00000"/>
                        </a:solidFill>
                        <a:effectLst/>
                        <a:latin typeface="Cambria Math" panose="02040503050406030204" pitchFamily="18" charset="0"/>
                        <a:ea typeface="Cambria Math" panose="02040503050406030204" pitchFamily="18" charset="0"/>
                      </a:rPr>
                      <m:t>+ </m:t>
                    </m:r>
                    <m:r>
                      <a:rPr lang="en-US" sz="1800" b="1" i="1">
                        <a:solidFill>
                          <a:srgbClr val="C00000"/>
                        </a:solidFill>
                        <a:effectLst/>
                        <a:latin typeface="Cambria Math" panose="02040503050406030204" pitchFamily="18" charset="0"/>
                        <a:ea typeface="Cambria Math" panose="02040503050406030204" pitchFamily="18" charset="0"/>
                      </a:rPr>
                      <m:t>𝑰</m:t>
                    </m:r>
                    <m:sSub>
                      <m:sSubPr>
                        <m:ctrlPr>
                          <a:rPr lang="en-US" sz="1800" b="1" i="1">
                            <a:solidFill>
                              <a:srgbClr val="C00000"/>
                            </a:solidFill>
                            <a:effectLst/>
                            <a:latin typeface="Cambria Math" panose="02040503050406030204" pitchFamily="18" charset="0"/>
                            <a:ea typeface="Cambria Math" panose="02040503050406030204" pitchFamily="18" charset="0"/>
                          </a:rPr>
                        </m:ctrlPr>
                      </m:sSubPr>
                      <m:e>
                        <m:r>
                          <a:rPr lang="en-US" sz="1800" b="1" i="1">
                            <a:solidFill>
                              <a:srgbClr val="C00000"/>
                            </a:solidFill>
                            <a:effectLst/>
                            <a:latin typeface="Cambria Math" panose="02040503050406030204" pitchFamily="18" charset="0"/>
                            <a:ea typeface="Cambria Math" panose="02040503050406030204" pitchFamily="18" charset="0"/>
                          </a:rPr>
                          <m:t>𝑷</m:t>
                        </m:r>
                      </m:e>
                      <m:sub>
                        <m:r>
                          <a:rPr lang="en-US" sz="1800" b="1" i="1">
                            <a:solidFill>
                              <a:srgbClr val="C00000"/>
                            </a:solidFill>
                            <a:effectLst/>
                            <a:latin typeface="Cambria Math" panose="02040503050406030204" pitchFamily="18" charset="0"/>
                            <a:ea typeface="Cambria Math" panose="02040503050406030204" pitchFamily="18" charset="0"/>
                          </a:rPr>
                          <m:t>𝟒</m:t>
                        </m:r>
                      </m:sub>
                    </m:sSub>
                    <m:r>
                      <a:rPr lang="en-US" sz="1800" b="1" i="1">
                        <a:solidFill>
                          <a:srgbClr val="C00000"/>
                        </a:solidFill>
                        <a:effectLst/>
                        <a:latin typeface="Cambria Math" panose="02040503050406030204" pitchFamily="18" charset="0"/>
                        <a:ea typeface="Cambria Math" panose="02040503050406030204" pitchFamily="18" charset="0"/>
                      </a:rPr>
                      <m:t> + </m:t>
                    </m:r>
                    <m:r>
                      <a:rPr lang="en-US" sz="1800" b="1" i="1">
                        <a:solidFill>
                          <a:srgbClr val="C00000"/>
                        </a:solidFill>
                        <a:effectLst/>
                        <a:latin typeface="Cambria Math" panose="02040503050406030204" pitchFamily="18" charset="0"/>
                        <a:ea typeface="Cambria Math" panose="02040503050406030204" pitchFamily="18" charset="0"/>
                      </a:rPr>
                      <m:t>𝑰</m:t>
                    </m:r>
                    <m:sSub>
                      <m:sSubPr>
                        <m:ctrlPr>
                          <a:rPr lang="en-US" sz="1800" b="1" i="1">
                            <a:solidFill>
                              <a:srgbClr val="C00000"/>
                            </a:solidFill>
                            <a:effectLst/>
                            <a:latin typeface="Cambria Math" panose="02040503050406030204" pitchFamily="18" charset="0"/>
                            <a:ea typeface="Cambria Math" panose="02040503050406030204" pitchFamily="18" charset="0"/>
                          </a:rPr>
                        </m:ctrlPr>
                      </m:sSubPr>
                      <m:e>
                        <m:r>
                          <a:rPr lang="en-US" sz="1800" b="1" i="1">
                            <a:solidFill>
                              <a:srgbClr val="C00000"/>
                            </a:solidFill>
                            <a:effectLst/>
                            <a:latin typeface="Cambria Math" panose="02040503050406030204" pitchFamily="18" charset="0"/>
                            <a:ea typeface="Cambria Math" panose="02040503050406030204" pitchFamily="18" charset="0"/>
                          </a:rPr>
                          <m:t>𝑷</m:t>
                        </m:r>
                      </m:e>
                      <m:sub>
                        <m:r>
                          <a:rPr lang="en-US" sz="1800" b="1" i="1">
                            <a:solidFill>
                              <a:srgbClr val="C00000"/>
                            </a:solidFill>
                            <a:effectLst/>
                            <a:latin typeface="Cambria Math" panose="02040503050406030204" pitchFamily="18" charset="0"/>
                            <a:ea typeface="Cambria Math" panose="02040503050406030204" pitchFamily="18" charset="0"/>
                          </a:rPr>
                          <m:t>𝟓</m:t>
                        </m:r>
                      </m:sub>
                    </m:sSub>
                  </m:oMath>
                </a14:m>
                <a:r>
                  <a:rPr lang="en-ID" b="1" dirty="0">
                    <a:solidFill>
                      <a:srgbClr val="C00000"/>
                    </a:solidFill>
                  </a:rPr>
                  <a:t>)</a:t>
                </a:r>
              </a:p>
            </p:txBody>
          </p:sp>
        </mc:Choice>
        <mc:Fallback xmlns="">
          <p:sp>
            <p:nvSpPr>
              <p:cNvPr id="38" name="TextBox 37">
                <a:extLst>
                  <a:ext uri="{FF2B5EF4-FFF2-40B4-BE49-F238E27FC236}">
                    <a16:creationId xmlns:a16="http://schemas.microsoft.com/office/drawing/2014/main" xmlns:a14="http://schemas.microsoft.com/office/drawing/2010/main" xmlns="" id="{C23379C9-51DA-4921-9640-FF058CA01213}"/>
                  </a:ext>
                </a:extLst>
              </p:cNvPr>
              <p:cNvSpPr txBox="1">
                <a:spLocks noRot="1" noChangeAspect="1" noMove="1" noResize="1" noEditPoints="1" noAdjustHandles="1" noChangeArrowheads="1" noChangeShapeType="1" noTextEdit="1"/>
              </p:cNvSpPr>
              <p:nvPr/>
            </p:nvSpPr>
            <p:spPr>
              <a:xfrm>
                <a:off x="7447819" y="3739675"/>
                <a:ext cx="3971548" cy="707886"/>
              </a:xfrm>
              <a:prstGeom prst="rect">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222489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INDEKS EFEKTIVITAS PEMBINAAN DAN PENGAWASAN SUB SEKTOR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69" y="634960"/>
            <a:ext cx="11250202" cy="584775"/>
          </a:xfrm>
          <a:prstGeom prst="rect">
            <a:avLst/>
          </a:prstGeom>
          <a:noFill/>
        </p:spPr>
        <p:txBody>
          <a:bodyPr wrap="square">
            <a:spAutoFit/>
          </a:bodyPr>
          <a:lstStyle/>
          <a:p>
            <a:r>
              <a:rPr lang="en-ID" sz="1600" dirty="0"/>
              <a:t> </a:t>
            </a:r>
            <a:r>
              <a:rPr lang="en-ID" sz="1600" dirty="0" err="1"/>
              <a:t>suatu</a:t>
            </a:r>
            <a:r>
              <a:rPr lang="en-ID" sz="1600" dirty="0"/>
              <a:t> </a:t>
            </a:r>
            <a:r>
              <a:rPr lang="en-ID" sz="1600" dirty="0" err="1"/>
              <a:t>bentuk</a:t>
            </a:r>
            <a:r>
              <a:rPr lang="en-ID" sz="1600" dirty="0"/>
              <a:t> </a:t>
            </a:r>
            <a:r>
              <a:rPr lang="en-ID" sz="1600" dirty="0" err="1"/>
              <a:t>pengukuran</a:t>
            </a:r>
            <a:r>
              <a:rPr lang="en-ID" sz="1600" dirty="0"/>
              <a:t> </a:t>
            </a:r>
            <a:r>
              <a:rPr lang="en-ID" sz="1600" dirty="0" err="1"/>
              <a:t>efektivitas</a:t>
            </a:r>
            <a:r>
              <a:rPr lang="en-ID" sz="1600" dirty="0"/>
              <a:t> </a:t>
            </a:r>
            <a:r>
              <a:rPr lang="en-ID" sz="1600" dirty="0" err="1"/>
              <a:t>pembinaan</a:t>
            </a:r>
            <a:r>
              <a:rPr lang="en-ID" sz="1600" dirty="0"/>
              <a:t> dan </a:t>
            </a:r>
            <a:r>
              <a:rPr lang="en-ID" sz="1600" dirty="0" err="1"/>
              <a:t>pengawasan</a:t>
            </a:r>
            <a:r>
              <a:rPr lang="en-ID" sz="1600" dirty="0"/>
              <a:t> </a:t>
            </a:r>
            <a:r>
              <a:rPr lang="en-ID" sz="1600" dirty="0" err="1"/>
              <a:t>Ditjen</a:t>
            </a:r>
            <a:r>
              <a:rPr lang="en-ID" sz="1600" dirty="0"/>
              <a:t> </a:t>
            </a:r>
            <a:r>
              <a:rPr lang="en-ID" sz="1600" dirty="0" err="1"/>
              <a:t>Migas</a:t>
            </a:r>
            <a:r>
              <a:rPr lang="en-ID" sz="1600" dirty="0"/>
              <a:t> </a:t>
            </a:r>
            <a:r>
              <a:rPr lang="en-ID" sz="1600" dirty="0" err="1"/>
              <a:t>dalam</a:t>
            </a:r>
            <a:r>
              <a:rPr lang="en-ID" sz="1600" dirty="0"/>
              <a:t> </a:t>
            </a:r>
            <a:r>
              <a:rPr lang="en-ID" sz="1600" dirty="0" err="1"/>
              <a:t>pencapaian</a:t>
            </a:r>
            <a:r>
              <a:rPr lang="en-ID" sz="1600" dirty="0"/>
              <a:t> </a:t>
            </a:r>
            <a:r>
              <a:rPr lang="en-ID" sz="1600" dirty="0" err="1"/>
              <a:t>tujuan</a:t>
            </a:r>
            <a:endParaRPr lang="en-ID" sz="1600" dirty="0"/>
          </a:p>
          <a:p>
            <a:r>
              <a:rPr lang="en-ID" sz="1600" dirty="0" err="1"/>
              <a:t>organisasi</a:t>
            </a:r>
            <a:r>
              <a:rPr lang="en-ID" sz="1600" dirty="0"/>
              <a:t> </a:t>
            </a:r>
            <a:r>
              <a:rPr lang="en-ID" sz="1600" dirty="0" err="1"/>
              <a:t>melalui</a:t>
            </a:r>
            <a:r>
              <a:rPr lang="en-ID" sz="1600" dirty="0"/>
              <a:t> </a:t>
            </a:r>
            <a:r>
              <a:rPr lang="en-ID" sz="1600" dirty="0" err="1"/>
              <a:t>pemanfaatan</a:t>
            </a:r>
            <a:r>
              <a:rPr lang="en-ID" sz="1600" dirty="0"/>
              <a:t> </a:t>
            </a:r>
            <a:r>
              <a:rPr lang="en-ID" sz="1600" dirty="0" err="1"/>
              <a:t>sumber</a:t>
            </a:r>
            <a:r>
              <a:rPr lang="en-ID" sz="1600" dirty="0"/>
              <a:t> </a:t>
            </a:r>
            <a:r>
              <a:rPr lang="en-ID" sz="1600" dirty="0" err="1"/>
              <a:t>daya</a:t>
            </a:r>
            <a:r>
              <a:rPr lang="en-ID" sz="1600" dirty="0"/>
              <a:t> yang </a:t>
            </a:r>
            <a:r>
              <a:rPr lang="en-ID" sz="1600" dirty="0" err="1"/>
              <a:t>dimiliki</a:t>
            </a:r>
            <a:r>
              <a:rPr lang="en-ID" sz="1600" dirty="0"/>
              <a:t> </a:t>
            </a:r>
            <a:r>
              <a:rPr lang="en-ID" sz="1600" dirty="0" err="1"/>
              <a:t>secara</a:t>
            </a:r>
            <a:r>
              <a:rPr lang="en-ID" sz="1600" dirty="0"/>
              <a:t> </a:t>
            </a:r>
            <a:r>
              <a:rPr lang="en-ID" sz="1600" dirty="0" err="1"/>
              <a:t>efisien</a:t>
            </a:r>
            <a:r>
              <a:rPr lang="en-ID" sz="1600" dirty="0"/>
              <a:t> yang </a:t>
            </a:r>
            <a:r>
              <a:rPr lang="en-ID" sz="1600" dirty="0" err="1"/>
              <a:t>dinilai</a:t>
            </a:r>
            <a:r>
              <a:rPr lang="en-ID" sz="1600" dirty="0"/>
              <a:t> </a:t>
            </a:r>
            <a:r>
              <a:rPr lang="en-ID" sz="1600" dirty="0" err="1"/>
              <a:t>berdasarkan</a:t>
            </a:r>
            <a:r>
              <a:rPr lang="en-ID" sz="1600" dirty="0"/>
              <a:t> </a:t>
            </a:r>
            <a:r>
              <a:rPr lang="en-ID" sz="1600" dirty="0" err="1"/>
              <a:t>hasil</a:t>
            </a:r>
            <a:r>
              <a:rPr lang="en-ID" sz="1600" dirty="0"/>
              <a:t> </a:t>
            </a:r>
            <a:r>
              <a:rPr lang="en-ID" sz="1600" dirty="0" err="1"/>
              <a:t>survei</a:t>
            </a:r>
            <a:r>
              <a:rPr lang="en-ID" sz="1600" dirty="0"/>
              <a:t> </a:t>
            </a:r>
            <a:r>
              <a:rPr lang="en-ID" sz="1600" dirty="0" err="1"/>
              <a:t>persepsi</a:t>
            </a:r>
            <a:r>
              <a:rPr lang="en-ID" sz="1600" dirty="0"/>
              <a:t> Badan </a:t>
            </a:r>
            <a:r>
              <a:rPr lang="en-ID" sz="1600" dirty="0" err="1"/>
              <a:t>usaha</a:t>
            </a:r>
            <a:r>
              <a:rPr lang="en-ID" sz="1600" dirty="0"/>
              <a:t> </a:t>
            </a:r>
          </a:p>
        </p:txBody>
      </p:sp>
      <p:grpSp>
        <p:nvGrpSpPr>
          <p:cNvPr id="11" name="Group 10">
            <a:extLst>
              <a:ext uri="{FF2B5EF4-FFF2-40B4-BE49-F238E27FC236}">
                <a16:creationId xmlns:a16="http://schemas.microsoft.com/office/drawing/2014/main" id="{44A6FE64-A083-4653-BC00-F6587A62593B}"/>
              </a:ext>
            </a:extLst>
          </p:cNvPr>
          <p:cNvGrpSpPr/>
          <p:nvPr/>
        </p:nvGrpSpPr>
        <p:grpSpPr>
          <a:xfrm>
            <a:off x="1111215" y="1599760"/>
            <a:ext cx="2914901" cy="1794509"/>
            <a:chOff x="141081" y="1631911"/>
            <a:chExt cx="2914901" cy="1794509"/>
          </a:xfrm>
        </p:grpSpPr>
        <p:pic>
          <p:nvPicPr>
            <p:cNvPr id="4" name="Picture 3">
              <a:extLst>
                <a:ext uri="{FF2B5EF4-FFF2-40B4-BE49-F238E27FC236}">
                  <a16:creationId xmlns:a16="http://schemas.microsoft.com/office/drawing/2014/main" id="{790C0CB2-B8D4-4861-8AE9-015DF8734688}"/>
                </a:ext>
              </a:extLst>
            </p:cNvPr>
            <p:cNvPicPr>
              <a:picLocks noChangeAspect="1"/>
            </p:cNvPicPr>
            <p:nvPr/>
          </p:nvPicPr>
          <p:blipFill rotWithShape="1">
            <a:blip r:embed="rId2"/>
            <a:srcRect l="4072" t="15334" r="65541" b="41803"/>
            <a:stretch/>
          </p:blipFill>
          <p:spPr>
            <a:xfrm>
              <a:off x="708429" y="1631911"/>
              <a:ext cx="1780206" cy="1412518"/>
            </a:xfrm>
            <a:prstGeom prst="rect">
              <a:avLst/>
            </a:prstGeom>
          </p:spPr>
        </p:pic>
        <p:sp>
          <p:nvSpPr>
            <p:cNvPr id="15" name="TextBox 14">
              <a:extLst>
                <a:ext uri="{FF2B5EF4-FFF2-40B4-BE49-F238E27FC236}">
                  <a16:creationId xmlns:a16="http://schemas.microsoft.com/office/drawing/2014/main" id="{BCFACAB8-151A-4C98-98BD-693F97136416}"/>
                </a:ext>
              </a:extLst>
            </p:cNvPr>
            <p:cNvSpPr txBox="1"/>
            <p:nvPr/>
          </p:nvSpPr>
          <p:spPr>
            <a:xfrm>
              <a:off x="141081" y="3057088"/>
              <a:ext cx="2914901" cy="369332"/>
            </a:xfrm>
            <a:prstGeom prst="rect">
              <a:avLst/>
            </a:prstGeom>
            <a:noFill/>
          </p:spPr>
          <p:txBody>
            <a:bodyPr wrap="none" rtlCol="0">
              <a:spAutoFit/>
            </a:bodyPr>
            <a:lstStyle/>
            <a:p>
              <a:r>
                <a:rPr lang="en-US" b="1" dirty="0" err="1">
                  <a:solidFill>
                    <a:schemeClr val="tx1">
                      <a:lumMod val="75000"/>
                      <a:lumOff val="25000"/>
                    </a:schemeClr>
                  </a:solidFill>
                </a:rPr>
                <a:t>Pembinaan</a:t>
              </a:r>
              <a:r>
                <a:rPr lang="en-US" b="1" dirty="0">
                  <a:solidFill>
                    <a:schemeClr val="tx1">
                      <a:lumMod val="75000"/>
                      <a:lumOff val="25000"/>
                    </a:schemeClr>
                  </a:solidFill>
                </a:rPr>
                <a:t> dan </a:t>
              </a:r>
              <a:r>
                <a:rPr lang="en-US" b="1" dirty="0" err="1">
                  <a:solidFill>
                    <a:schemeClr val="tx1">
                      <a:lumMod val="75000"/>
                      <a:lumOff val="25000"/>
                    </a:schemeClr>
                  </a:solidFill>
                </a:rPr>
                <a:t>Pengawasan</a:t>
              </a:r>
              <a:endParaRPr lang="en-ID" b="1" dirty="0">
                <a:solidFill>
                  <a:schemeClr val="tx1">
                    <a:lumMod val="75000"/>
                    <a:lumOff val="25000"/>
                  </a:schemeClr>
                </a:solidFill>
              </a:endParaRPr>
            </a:p>
          </p:txBody>
        </p:sp>
      </p:grpSp>
      <p:grpSp>
        <p:nvGrpSpPr>
          <p:cNvPr id="16" name="Group 15">
            <a:extLst>
              <a:ext uri="{FF2B5EF4-FFF2-40B4-BE49-F238E27FC236}">
                <a16:creationId xmlns:a16="http://schemas.microsoft.com/office/drawing/2014/main" id="{6D5B2241-5B44-4D8D-842D-03DFB653536E}"/>
              </a:ext>
            </a:extLst>
          </p:cNvPr>
          <p:cNvGrpSpPr/>
          <p:nvPr/>
        </p:nvGrpSpPr>
        <p:grpSpPr>
          <a:xfrm>
            <a:off x="8976992" y="1734940"/>
            <a:ext cx="1950919" cy="1740374"/>
            <a:chOff x="5081342" y="1766236"/>
            <a:chExt cx="1950919" cy="1740374"/>
          </a:xfrm>
        </p:grpSpPr>
        <p:pic>
          <p:nvPicPr>
            <p:cNvPr id="17" name="Picture 16">
              <a:extLst>
                <a:ext uri="{FF2B5EF4-FFF2-40B4-BE49-F238E27FC236}">
                  <a16:creationId xmlns:a16="http://schemas.microsoft.com/office/drawing/2014/main" id="{04C54B9F-C5B2-482F-B586-463C7FAD1D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3447" y="1766236"/>
              <a:ext cx="1365106" cy="1365106"/>
            </a:xfrm>
            <a:prstGeom prst="rect">
              <a:avLst/>
            </a:prstGeom>
          </p:spPr>
        </p:pic>
        <p:sp>
          <p:nvSpPr>
            <p:cNvPr id="18" name="TextBox 17">
              <a:extLst>
                <a:ext uri="{FF2B5EF4-FFF2-40B4-BE49-F238E27FC236}">
                  <a16:creationId xmlns:a16="http://schemas.microsoft.com/office/drawing/2014/main" id="{6454DEA0-CA6B-450C-ABEE-8156AADB936B}"/>
                </a:ext>
              </a:extLst>
            </p:cNvPr>
            <p:cNvSpPr txBox="1"/>
            <p:nvPr/>
          </p:nvSpPr>
          <p:spPr>
            <a:xfrm>
              <a:off x="5081342" y="3137278"/>
              <a:ext cx="1950919" cy="369332"/>
            </a:xfrm>
            <a:prstGeom prst="rect">
              <a:avLst/>
            </a:prstGeom>
            <a:noFill/>
          </p:spPr>
          <p:txBody>
            <a:bodyPr wrap="none" rtlCol="0">
              <a:spAutoFit/>
            </a:bodyPr>
            <a:lstStyle/>
            <a:p>
              <a:r>
                <a:rPr lang="en-US" b="1" dirty="0" err="1">
                  <a:solidFill>
                    <a:schemeClr val="tx1">
                      <a:lumMod val="75000"/>
                      <a:lumOff val="25000"/>
                    </a:schemeClr>
                  </a:solidFill>
                </a:rPr>
                <a:t>Survei</a:t>
              </a:r>
              <a:r>
                <a:rPr lang="en-US" b="1" dirty="0">
                  <a:solidFill>
                    <a:schemeClr val="tx1">
                      <a:lumMod val="75000"/>
                      <a:lumOff val="25000"/>
                    </a:schemeClr>
                  </a:solidFill>
                </a:rPr>
                <a:t> </a:t>
              </a:r>
              <a:r>
                <a:rPr lang="en-US" b="1" dirty="0" err="1">
                  <a:solidFill>
                    <a:schemeClr val="tx1">
                      <a:lumMod val="75000"/>
                      <a:lumOff val="25000"/>
                    </a:schemeClr>
                  </a:solidFill>
                </a:rPr>
                <a:t>Responden</a:t>
              </a:r>
              <a:r>
                <a:rPr lang="en-US" b="1" dirty="0">
                  <a:solidFill>
                    <a:schemeClr val="tx1">
                      <a:lumMod val="75000"/>
                      <a:lumOff val="25000"/>
                    </a:schemeClr>
                  </a:solidFill>
                </a:rPr>
                <a:t> </a:t>
              </a:r>
              <a:endParaRPr lang="en-ID" b="1" dirty="0">
                <a:solidFill>
                  <a:schemeClr val="tx1">
                    <a:lumMod val="75000"/>
                    <a:lumOff val="25000"/>
                  </a:schemeClr>
                </a:solidFill>
              </a:endParaRPr>
            </a:p>
          </p:txBody>
        </p:sp>
      </p:grpSp>
      <p:grpSp>
        <p:nvGrpSpPr>
          <p:cNvPr id="19" name="Group 18">
            <a:extLst>
              <a:ext uri="{FF2B5EF4-FFF2-40B4-BE49-F238E27FC236}">
                <a16:creationId xmlns:a16="http://schemas.microsoft.com/office/drawing/2014/main" id="{CB619701-426A-4188-964C-A94C3A78FF73}"/>
              </a:ext>
            </a:extLst>
          </p:cNvPr>
          <p:cNvGrpSpPr/>
          <p:nvPr/>
        </p:nvGrpSpPr>
        <p:grpSpPr>
          <a:xfrm>
            <a:off x="5299097" y="1572281"/>
            <a:ext cx="1854608" cy="1928391"/>
            <a:chOff x="4241392" y="1594791"/>
            <a:chExt cx="1854608" cy="1928391"/>
          </a:xfrm>
        </p:grpSpPr>
        <p:pic>
          <p:nvPicPr>
            <p:cNvPr id="8" name="Picture 7">
              <a:extLst>
                <a:ext uri="{FF2B5EF4-FFF2-40B4-BE49-F238E27FC236}">
                  <a16:creationId xmlns:a16="http://schemas.microsoft.com/office/drawing/2014/main" id="{7C4F1852-E3EC-4DA5-BEE7-FDDEA19B8A55}"/>
                </a:ext>
              </a:extLst>
            </p:cNvPr>
            <p:cNvPicPr>
              <a:picLocks noChangeAspect="1"/>
            </p:cNvPicPr>
            <p:nvPr/>
          </p:nvPicPr>
          <p:blipFill rotWithShape="1">
            <a:blip r:embed="rId4"/>
            <a:srcRect l="35473" t="27928" r="35540" b="28649"/>
            <a:stretch/>
          </p:blipFill>
          <p:spPr>
            <a:xfrm>
              <a:off x="4241392" y="1594791"/>
              <a:ext cx="1854608" cy="1562800"/>
            </a:xfrm>
            <a:prstGeom prst="rect">
              <a:avLst/>
            </a:prstGeom>
          </p:spPr>
        </p:pic>
        <p:sp>
          <p:nvSpPr>
            <p:cNvPr id="21" name="TextBox 20">
              <a:extLst>
                <a:ext uri="{FF2B5EF4-FFF2-40B4-BE49-F238E27FC236}">
                  <a16:creationId xmlns:a16="http://schemas.microsoft.com/office/drawing/2014/main" id="{1D9F4270-FAFF-486E-961B-8489B578E091}"/>
                </a:ext>
              </a:extLst>
            </p:cNvPr>
            <p:cNvSpPr txBox="1"/>
            <p:nvPr/>
          </p:nvSpPr>
          <p:spPr>
            <a:xfrm>
              <a:off x="4508748" y="3153850"/>
              <a:ext cx="1301959" cy="369332"/>
            </a:xfrm>
            <a:prstGeom prst="rect">
              <a:avLst/>
            </a:prstGeom>
            <a:noFill/>
          </p:spPr>
          <p:txBody>
            <a:bodyPr wrap="none" rtlCol="0">
              <a:spAutoFit/>
            </a:bodyPr>
            <a:lstStyle/>
            <a:p>
              <a:r>
                <a:rPr lang="en-US" b="1" dirty="0">
                  <a:solidFill>
                    <a:schemeClr val="tx1">
                      <a:lumMod val="75000"/>
                      <a:lumOff val="25000"/>
                    </a:schemeClr>
                  </a:solidFill>
                </a:rPr>
                <a:t>Compliance</a:t>
              </a:r>
              <a:endParaRPr lang="en-ID" b="1" dirty="0">
                <a:solidFill>
                  <a:schemeClr val="tx1">
                    <a:lumMod val="75000"/>
                    <a:lumOff val="25000"/>
                  </a:schemeClr>
                </a:solidFill>
              </a:endParaRPr>
            </a:p>
          </p:txBody>
        </p:sp>
      </p:grpSp>
      <p:sp>
        <p:nvSpPr>
          <p:cNvPr id="22" name="Arrow: Right 21">
            <a:extLst>
              <a:ext uri="{FF2B5EF4-FFF2-40B4-BE49-F238E27FC236}">
                <a16:creationId xmlns:a16="http://schemas.microsoft.com/office/drawing/2014/main" id="{91FB421B-0AE4-4309-96B9-9980568985A0}"/>
              </a:ext>
            </a:extLst>
          </p:cNvPr>
          <p:cNvSpPr/>
          <p:nvPr/>
        </p:nvSpPr>
        <p:spPr>
          <a:xfrm>
            <a:off x="3913906" y="2169379"/>
            <a:ext cx="421241" cy="17466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Arrow: Right 23">
            <a:extLst>
              <a:ext uri="{FF2B5EF4-FFF2-40B4-BE49-F238E27FC236}">
                <a16:creationId xmlns:a16="http://schemas.microsoft.com/office/drawing/2014/main" id="{5278357E-49A3-4076-8704-869A267BF653}"/>
              </a:ext>
            </a:extLst>
          </p:cNvPr>
          <p:cNvSpPr/>
          <p:nvPr/>
        </p:nvSpPr>
        <p:spPr>
          <a:xfrm>
            <a:off x="7888803" y="2169378"/>
            <a:ext cx="421241" cy="17466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6" name="Picture 25">
            <a:extLst>
              <a:ext uri="{FF2B5EF4-FFF2-40B4-BE49-F238E27FC236}">
                <a16:creationId xmlns:a16="http://schemas.microsoft.com/office/drawing/2014/main" id="{00000000-0008-0000-0D00-000003000000}"/>
              </a:ext>
            </a:extLst>
          </p:cNvPr>
          <p:cNvPicPr>
            <a:picLocks noChangeAspect="1"/>
          </p:cNvPicPr>
          <p:nvPr/>
        </p:nvPicPr>
        <p:blipFill rotWithShape="1">
          <a:blip r:embed="rId5"/>
          <a:srcRect t="4538" b="23282"/>
          <a:stretch/>
        </p:blipFill>
        <p:spPr>
          <a:xfrm>
            <a:off x="6410794" y="4093038"/>
            <a:ext cx="4582554" cy="1600437"/>
          </a:xfrm>
          <a:prstGeom prst="rect">
            <a:avLst/>
          </a:prstGeom>
        </p:spPr>
      </p:pic>
      <mc:AlternateContent xmlns:mc="http://schemas.openxmlformats.org/markup-compatibility/2006" xmlns:a14="http://schemas.microsoft.com/office/drawing/2010/main">
        <mc:Choice Requires="a14">
          <p:sp>
            <p:nvSpPr>
              <p:cNvPr id="29" name="TextBox 9">
                <a:extLst>
                  <a:ext uri="{FF2B5EF4-FFF2-40B4-BE49-F238E27FC236}">
                    <a16:creationId xmlns:a16="http://schemas.microsoft.com/office/drawing/2014/main" id="{6E882A01-48B8-4B06-AE6A-89F5D21008A4}"/>
                  </a:ext>
                </a:extLst>
              </p:cNvPr>
              <p:cNvSpPr txBox="1"/>
              <p:nvPr/>
            </p:nvSpPr>
            <p:spPr>
              <a:xfrm>
                <a:off x="476736" y="4907772"/>
                <a:ext cx="5355311" cy="116955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𝐼</m:t>
                    </m:r>
                    <m:sSub>
                      <m:sSubPr>
                        <m:ctrlPr>
                          <a:rPr lang="en-US" sz="1400" b="0" i="1">
                            <a:solidFill>
                              <a:schemeClr val="tx1"/>
                            </a:solidFill>
                            <a:effectLst/>
                            <a:latin typeface="Cambria Math" panose="02040503050406030204" pitchFamily="18" charset="0"/>
                            <a:ea typeface="Cambria Math" panose="02040503050406030204" pitchFamily="18" charset="0"/>
                          </a:rPr>
                        </m:ctrlPr>
                      </m:sSubPr>
                      <m:e>
                        <m:r>
                          <a:rPr lang="en-US" sz="1400" b="0" i="1">
                            <a:solidFill>
                              <a:schemeClr val="tx1"/>
                            </a:solidFill>
                            <a:effectLst/>
                            <a:latin typeface="Cambria Math" panose="02040503050406030204" pitchFamily="18" charset="0"/>
                            <a:ea typeface="Cambria Math" panose="02040503050406030204" pitchFamily="18" charset="0"/>
                          </a:rPr>
                          <m:t>𝑃</m:t>
                        </m:r>
                      </m:e>
                      <m:sub>
                        <m:r>
                          <a:rPr lang="en-US" sz="1400" b="0" i="1">
                            <a:solidFill>
                              <a:schemeClr val="tx1"/>
                            </a:solidFill>
                            <a:effectLst/>
                            <a:latin typeface="Cambria Math" panose="02040503050406030204" pitchFamily="18" charset="0"/>
                            <a:ea typeface="Cambria Math" panose="02040503050406030204" pitchFamily="18" charset="0"/>
                          </a:rPr>
                          <m:t>1</m:t>
                        </m:r>
                      </m:sub>
                    </m:sSub>
                  </m:oMath>
                </a14:m>
                <a:r>
                  <a:rPr lang="en-US" sz="1400" baseline="0" dirty="0">
                    <a:solidFill>
                      <a:schemeClr val="tx1"/>
                    </a:solidFill>
                    <a:effectLst/>
                    <a:ea typeface="Cambria Math" panose="02040503050406030204" pitchFamily="18" charset="0"/>
                  </a:rPr>
                  <a:t>  :</a:t>
                </a:r>
                <a:r>
                  <a:rPr lang="en-US" sz="1400" dirty="0">
                    <a:solidFill>
                      <a:schemeClr val="tx1"/>
                    </a:solidFill>
                    <a:effectLst/>
                    <a:ea typeface="Cambria Math" panose="02040503050406030204" pitchFamily="18" charset="0"/>
                  </a:rPr>
                  <a:t> </a:t>
                </a:r>
                <a:r>
                  <a:rPr lang="en-US" sz="1400" dirty="0" err="1">
                    <a:ea typeface="Cambria Math" panose="02040503050406030204" pitchFamily="18" charset="0"/>
                  </a:rPr>
                  <a:t>Indeks</a:t>
                </a:r>
                <a:r>
                  <a:rPr lang="en-US" sz="1400" dirty="0">
                    <a:ea typeface="Cambria Math" panose="02040503050406030204" pitchFamily="18" charset="0"/>
                  </a:rPr>
                  <a:t> </a:t>
                </a:r>
                <a:r>
                  <a:rPr lang="en-US" sz="1400" dirty="0" err="1">
                    <a:ea typeface="Cambria Math" panose="02040503050406030204" pitchFamily="18" charset="0"/>
                  </a:rPr>
                  <a:t>Efektivitas</a:t>
                </a:r>
                <a:r>
                  <a:rPr lang="en-US" sz="1400" dirty="0">
                    <a:ea typeface="Cambria Math" panose="02040503050406030204" pitchFamily="18" charset="0"/>
                  </a:rPr>
                  <a:t> </a:t>
                </a:r>
                <a:r>
                  <a:rPr lang="en-US" sz="1400" dirty="0" err="1">
                    <a:ea typeface="Cambria Math" panose="02040503050406030204" pitchFamily="18" charset="0"/>
                  </a:rPr>
                  <a:t>Pembinaan</a:t>
                </a:r>
                <a:r>
                  <a:rPr lang="en-US" sz="1400" dirty="0">
                    <a:ea typeface="Cambria Math" panose="02040503050406030204" pitchFamily="18" charset="0"/>
                  </a:rPr>
                  <a:t> dan </a:t>
                </a:r>
                <a:r>
                  <a:rPr lang="en-US" sz="1400" dirty="0" err="1">
                    <a:ea typeface="Cambria Math" panose="02040503050406030204" pitchFamily="18" charset="0"/>
                  </a:rPr>
                  <a:t>Pengawasan</a:t>
                </a:r>
                <a:r>
                  <a:rPr lang="en-US" sz="1400" dirty="0">
                    <a:ea typeface="Cambria Math" panose="02040503050406030204" pitchFamily="18" charset="0"/>
                  </a:rPr>
                  <a:t> Hulu </a:t>
                </a:r>
                <a:r>
                  <a:rPr lang="en-US" sz="1400" dirty="0" err="1">
                    <a:ea typeface="Cambria Math" panose="02040503050406030204" pitchFamily="18" charset="0"/>
                  </a:rPr>
                  <a:t>Migas</a:t>
                </a:r>
                <a:r>
                  <a:rPr lang="en-US" sz="1400" dirty="0">
                    <a:ea typeface="Cambria Math" panose="02040503050406030204" pitchFamily="18" charset="0"/>
                  </a:rPr>
                  <a:t> </a:t>
                </a:r>
              </a:p>
              <a:p>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𝐼</m:t>
                    </m:r>
                    <m:sSub>
                      <m:sSubPr>
                        <m:ctrlPr>
                          <a:rPr lang="en-US" sz="1400" b="0" i="1">
                            <a:solidFill>
                              <a:schemeClr val="tx1"/>
                            </a:solidFill>
                            <a:effectLst/>
                            <a:latin typeface="Cambria Math" panose="02040503050406030204" pitchFamily="18" charset="0"/>
                            <a:ea typeface="Cambria Math" panose="02040503050406030204" pitchFamily="18" charset="0"/>
                          </a:rPr>
                        </m:ctrlPr>
                      </m:sSubPr>
                      <m:e>
                        <m:r>
                          <a:rPr lang="en-US" sz="1400" b="0" i="1">
                            <a:solidFill>
                              <a:schemeClr val="tx1"/>
                            </a:solidFill>
                            <a:effectLst/>
                            <a:latin typeface="Cambria Math" panose="02040503050406030204" pitchFamily="18" charset="0"/>
                            <a:ea typeface="Cambria Math" panose="02040503050406030204" pitchFamily="18" charset="0"/>
                          </a:rPr>
                          <m:t>𝑃</m:t>
                        </m:r>
                      </m:e>
                      <m:sub>
                        <m:r>
                          <a:rPr lang="en-US" sz="1400" b="0" i="1">
                            <a:solidFill>
                              <a:schemeClr val="tx1"/>
                            </a:solidFill>
                            <a:effectLst/>
                            <a:latin typeface="Cambria Math" panose="02040503050406030204" pitchFamily="18" charset="0"/>
                            <a:ea typeface="Cambria Math" panose="02040503050406030204" pitchFamily="18" charset="0"/>
                          </a:rPr>
                          <m:t>2</m:t>
                        </m:r>
                      </m:sub>
                    </m:sSub>
                  </m:oMath>
                </a14:m>
                <a:r>
                  <a:rPr lang="en-US" sz="1400" dirty="0">
                    <a:solidFill>
                      <a:schemeClr val="tx1"/>
                    </a:solidFill>
                    <a:effectLst/>
                    <a:ea typeface="Cambria Math" panose="02040503050406030204" pitchFamily="18" charset="0"/>
                  </a:rPr>
                  <a:t>  : </a:t>
                </a:r>
                <a:r>
                  <a:rPr lang="en-US" sz="1400" dirty="0" err="1">
                    <a:ea typeface="Cambria Math" panose="02040503050406030204" pitchFamily="18" charset="0"/>
                  </a:rPr>
                  <a:t>Indeks</a:t>
                </a:r>
                <a:r>
                  <a:rPr lang="en-US" sz="1400" dirty="0">
                    <a:ea typeface="Cambria Math" panose="02040503050406030204" pitchFamily="18" charset="0"/>
                  </a:rPr>
                  <a:t> </a:t>
                </a:r>
                <a:r>
                  <a:rPr lang="en-US" sz="1400" dirty="0" err="1">
                    <a:ea typeface="Cambria Math" panose="02040503050406030204" pitchFamily="18" charset="0"/>
                  </a:rPr>
                  <a:t>Efektivitas</a:t>
                </a:r>
                <a:r>
                  <a:rPr lang="en-US" sz="1400" dirty="0">
                    <a:ea typeface="Cambria Math" panose="02040503050406030204" pitchFamily="18" charset="0"/>
                  </a:rPr>
                  <a:t> </a:t>
                </a:r>
                <a:r>
                  <a:rPr lang="en-US" sz="1400" dirty="0" err="1">
                    <a:ea typeface="Cambria Math" panose="02040503050406030204" pitchFamily="18" charset="0"/>
                  </a:rPr>
                  <a:t>Pembinaan</a:t>
                </a:r>
                <a:r>
                  <a:rPr lang="en-US" sz="1400" dirty="0">
                    <a:ea typeface="Cambria Math" panose="02040503050406030204" pitchFamily="18" charset="0"/>
                  </a:rPr>
                  <a:t> dan </a:t>
                </a:r>
                <a:r>
                  <a:rPr lang="en-US" sz="1400" dirty="0" err="1">
                    <a:ea typeface="Cambria Math" panose="02040503050406030204" pitchFamily="18" charset="0"/>
                  </a:rPr>
                  <a:t>Pengawasan</a:t>
                </a:r>
                <a:r>
                  <a:rPr lang="en-US" sz="1400" dirty="0">
                    <a:ea typeface="Cambria Math" panose="02040503050406030204" pitchFamily="18" charset="0"/>
                  </a:rPr>
                  <a:t> </a:t>
                </a:r>
                <a:r>
                  <a:rPr lang="en-US" sz="1400" b="0" i="0" dirty="0" err="1">
                    <a:solidFill>
                      <a:schemeClr val="tx1"/>
                    </a:solidFill>
                    <a:effectLst/>
                    <a:ea typeface="Cambria Math" panose="02040503050406030204" pitchFamily="18" charset="0"/>
                  </a:rPr>
                  <a:t>Hilir</a:t>
                </a:r>
                <a:r>
                  <a:rPr lang="en-US" sz="1400" b="0" i="0" baseline="0" dirty="0">
                    <a:solidFill>
                      <a:schemeClr val="tx1"/>
                    </a:solidFill>
                    <a:effectLst/>
                    <a:ea typeface="Cambria Math" panose="02040503050406030204" pitchFamily="18" charset="0"/>
                  </a:rPr>
                  <a:t> </a:t>
                </a:r>
                <a:r>
                  <a:rPr lang="en-US" sz="1400" b="0" i="0" baseline="0" dirty="0" err="1">
                    <a:solidFill>
                      <a:schemeClr val="tx1"/>
                    </a:solidFill>
                    <a:effectLst/>
                    <a:ea typeface="Cambria Math" panose="02040503050406030204" pitchFamily="18" charset="0"/>
                  </a:rPr>
                  <a:t>Migas</a:t>
                </a:r>
                <a:r>
                  <a:rPr lang="en-US" sz="1400" b="0" i="0" dirty="0">
                    <a:solidFill>
                      <a:schemeClr val="tx1"/>
                    </a:solidFill>
                    <a:effectLst/>
                    <a:ea typeface="Cambria Math" panose="02040503050406030204" pitchFamily="18" charset="0"/>
                  </a:rPr>
                  <a:t> </a:t>
                </a:r>
                <a:endParaRPr lang="en-US" sz="1400" dirty="0">
                  <a:effectLst/>
                  <a:ea typeface="Cambria Math" panose="02040503050406030204" pitchFamily="18" charset="0"/>
                </a:endParaRPr>
              </a:p>
              <a:p>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𝐼</m:t>
                    </m:r>
                    <m:sSub>
                      <m:sSubPr>
                        <m:ctrlPr>
                          <a:rPr lang="en-US" sz="1400" b="0" i="1">
                            <a:solidFill>
                              <a:schemeClr val="tx1"/>
                            </a:solidFill>
                            <a:effectLst/>
                            <a:latin typeface="Cambria Math" panose="02040503050406030204" pitchFamily="18" charset="0"/>
                            <a:ea typeface="Cambria Math" panose="02040503050406030204" pitchFamily="18" charset="0"/>
                          </a:rPr>
                        </m:ctrlPr>
                      </m:sSubPr>
                      <m:e>
                        <m:r>
                          <a:rPr lang="en-US" sz="1400" b="0" i="1">
                            <a:solidFill>
                              <a:schemeClr val="tx1"/>
                            </a:solidFill>
                            <a:effectLst/>
                            <a:latin typeface="Cambria Math" panose="02040503050406030204" pitchFamily="18" charset="0"/>
                            <a:ea typeface="Cambria Math" panose="02040503050406030204" pitchFamily="18" charset="0"/>
                          </a:rPr>
                          <m:t>𝑃</m:t>
                        </m:r>
                      </m:e>
                      <m:sub>
                        <m:r>
                          <a:rPr lang="en-US" sz="1400" b="0" i="1">
                            <a:solidFill>
                              <a:schemeClr val="tx1"/>
                            </a:solidFill>
                            <a:effectLst/>
                            <a:latin typeface="Cambria Math" panose="02040503050406030204" pitchFamily="18" charset="0"/>
                            <a:ea typeface="Cambria Math" panose="02040503050406030204" pitchFamily="18" charset="0"/>
                          </a:rPr>
                          <m:t>3</m:t>
                        </m:r>
                      </m:sub>
                    </m:sSub>
                  </m:oMath>
                </a14:m>
                <a:r>
                  <a:rPr lang="en-US" sz="1400" baseline="0" dirty="0">
                    <a:solidFill>
                      <a:schemeClr val="tx1"/>
                    </a:solidFill>
                    <a:effectLst/>
                    <a:ea typeface="Cambria Math" panose="02040503050406030204" pitchFamily="18" charset="0"/>
                  </a:rPr>
                  <a:t>  : </a:t>
                </a:r>
                <a:r>
                  <a:rPr lang="en-US" sz="1400" dirty="0" err="1">
                    <a:ea typeface="Cambria Math" panose="02040503050406030204" pitchFamily="18" charset="0"/>
                  </a:rPr>
                  <a:t>Indeks</a:t>
                </a:r>
                <a:r>
                  <a:rPr lang="en-US" sz="1400" dirty="0">
                    <a:ea typeface="Cambria Math" panose="02040503050406030204" pitchFamily="18" charset="0"/>
                  </a:rPr>
                  <a:t> </a:t>
                </a:r>
                <a:r>
                  <a:rPr lang="en-US" sz="1400" dirty="0" err="1">
                    <a:ea typeface="Cambria Math" panose="02040503050406030204" pitchFamily="18" charset="0"/>
                  </a:rPr>
                  <a:t>Efektivitas</a:t>
                </a:r>
                <a:r>
                  <a:rPr lang="en-US" sz="1400" dirty="0">
                    <a:ea typeface="Cambria Math" panose="02040503050406030204" pitchFamily="18" charset="0"/>
                  </a:rPr>
                  <a:t> </a:t>
                </a:r>
                <a:r>
                  <a:rPr lang="en-US" sz="1400" dirty="0" err="1">
                    <a:ea typeface="Cambria Math" panose="02040503050406030204" pitchFamily="18" charset="0"/>
                  </a:rPr>
                  <a:t>Pembinaan</a:t>
                </a:r>
                <a:r>
                  <a:rPr lang="en-US" sz="1400" dirty="0">
                    <a:ea typeface="Cambria Math" panose="02040503050406030204" pitchFamily="18" charset="0"/>
                  </a:rPr>
                  <a:t> dan </a:t>
                </a:r>
                <a:r>
                  <a:rPr lang="en-US" sz="1400" dirty="0" err="1">
                    <a:ea typeface="Cambria Math" panose="02040503050406030204" pitchFamily="18" charset="0"/>
                  </a:rPr>
                  <a:t>Pengawasan</a:t>
                </a:r>
                <a:r>
                  <a:rPr lang="en-US" sz="1400" dirty="0">
                    <a:ea typeface="Cambria Math" panose="02040503050406030204" pitchFamily="18" charset="0"/>
                  </a:rPr>
                  <a:t> </a:t>
                </a:r>
                <a:r>
                  <a:rPr lang="en-US" sz="1400" b="0" i="0" dirty="0" err="1">
                    <a:solidFill>
                      <a:schemeClr val="tx1"/>
                    </a:solidFill>
                    <a:effectLst/>
                    <a:ea typeface="Cambria Math" panose="02040503050406030204" pitchFamily="18" charset="0"/>
                  </a:rPr>
                  <a:t>Keselamatan</a:t>
                </a:r>
                <a:r>
                  <a:rPr lang="en-US" sz="1400" b="0" i="0" dirty="0">
                    <a:solidFill>
                      <a:schemeClr val="tx1"/>
                    </a:solidFill>
                    <a:effectLst/>
                    <a:ea typeface="Cambria Math" panose="02040503050406030204" pitchFamily="18" charset="0"/>
                  </a:rPr>
                  <a:t> </a:t>
                </a:r>
              </a:p>
              <a:p>
                <a:r>
                  <a:rPr lang="en-US" sz="1400" dirty="0">
                    <a:ea typeface="Cambria Math" panose="02040503050406030204" pitchFamily="18" charset="0"/>
                  </a:rPr>
                  <a:t>           </a:t>
                </a:r>
                <a:r>
                  <a:rPr lang="en-US" sz="1400" b="0" i="0" dirty="0">
                    <a:solidFill>
                      <a:schemeClr val="tx1"/>
                    </a:solidFill>
                    <a:effectLst/>
                    <a:ea typeface="Cambria Math" panose="02040503050406030204" pitchFamily="18" charset="0"/>
                  </a:rPr>
                  <a:t>Teknik dan </a:t>
                </a:r>
                <a:r>
                  <a:rPr lang="en-US" sz="1400" b="0" i="0" dirty="0" err="1">
                    <a:solidFill>
                      <a:schemeClr val="tx1"/>
                    </a:solidFill>
                    <a:effectLst/>
                    <a:ea typeface="Cambria Math" panose="02040503050406030204" pitchFamily="18" charset="0"/>
                  </a:rPr>
                  <a:t>Lingkungan</a:t>
                </a:r>
                <a:r>
                  <a:rPr lang="en-US" sz="1400" b="0" i="0" dirty="0">
                    <a:solidFill>
                      <a:schemeClr val="tx1"/>
                    </a:solidFill>
                    <a:effectLst/>
                    <a:ea typeface="Cambria Math" panose="02040503050406030204" pitchFamily="18" charset="0"/>
                  </a:rPr>
                  <a:t> </a:t>
                </a:r>
                <a:r>
                  <a:rPr lang="en-US" sz="1400" b="0" i="0" dirty="0" err="1">
                    <a:solidFill>
                      <a:schemeClr val="tx1"/>
                    </a:solidFill>
                    <a:effectLst/>
                    <a:ea typeface="Cambria Math" panose="02040503050406030204" pitchFamily="18" charset="0"/>
                  </a:rPr>
                  <a:t>Migas</a:t>
                </a:r>
                <a:r>
                  <a:rPr lang="en-US" sz="1400" b="0" i="0" dirty="0">
                    <a:solidFill>
                      <a:schemeClr val="tx1"/>
                    </a:solidFill>
                    <a:effectLst/>
                    <a:ea typeface="Cambria Math" panose="02040503050406030204" pitchFamily="18" charset="0"/>
                  </a:rPr>
                  <a:t> </a:t>
                </a:r>
                <a:endParaRPr lang="en-US" sz="1400" dirty="0">
                  <a:effectLst/>
                  <a:ea typeface="Cambria Math" panose="02040503050406030204" pitchFamily="18" charset="0"/>
                </a:endParaRPr>
              </a:p>
              <a:p>
                <a14:m>
                  <m:oMath xmlns:m="http://schemas.openxmlformats.org/officeDocument/2006/math">
                    <m:r>
                      <a:rPr lang="en-US" sz="1400" b="0" i="1">
                        <a:solidFill>
                          <a:schemeClr val="tx1"/>
                        </a:solidFill>
                        <a:effectLst/>
                        <a:latin typeface="Cambria Math" panose="02040503050406030204" pitchFamily="18" charset="0"/>
                        <a:ea typeface="Cambria Math" panose="02040503050406030204" pitchFamily="18" charset="0"/>
                      </a:rPr>
                      <m:t>𝐼</m:t>
                    </m:r>
                    <m:sSub>
                      <m:sSubPr>
                        <m:ctrlPr>
                          <a:rPr lang="en-US" sz="1400" b="0" i="1">
                            <a:solidFill>
                              <a:schemeClr val="tx1"/>
                            </a:solidFill>
                            <a:effectLst/>
                            <a:latin typeface="Cambria Math" panose="02040503050406030204" pitchFamily="18" charset="0"/>
                            <a:ea typeface="Cambria Math" panose="02040503050406030204" pitchFamily="18" charset="0"/>
                          </a:rPr>
                        </m:ctrlPr>
                      </m:sSubPr>
                      <m:e>
                        <m:r>
                          <a:rPr lang="en-US" sz="1400" b="0" i="1">
                            <a:solidFill>
                              <a:schemeClr val="tx1"/>
                            </a:solidFill>
                            <a:effectLst/>
                            <a:latin typeface="Cambria Math" panose="02040503050406030204" pitchFamily="18" charset="0"/>
                            <a:ea typeface="Cambria Math" panose="02040503050406030204" pitchFamily="18" charset="0"/>
                          </a:rPr>
                          <m:t>𝑃</m:t>
                        </m:r>
                      </m:e>
                      <m:sub>
                        <m:r>
                          <a:rPr lang="en-US" sz="1400" b="0" i="1">
                            <a:solidFill>
                              <a:schemeClr val="tx1"/>
                            </a:solidFill>
                            <a:effectLst/>
                            <a:latin typeface="Cambria Math" panose="02040503050406030204" pitchFamily="18" charset="0"/>
                            <a:ea typeface="Cambria Math" panose="02040503050406030204" pitchFamily="18" charset="0"/>
                          </a:rPr>
                          <m:t>4</m:t>
                        </m:r>
                      </m:sub>
                    </m:sSub>
                  </m:oMath>
                </a14:m>
                <a:r>
                  <a:rPr lang="en-US" sz="1400" baseline="0" dirty="0">
                    <a:solidFill>
                      <a:schemeClr val="tx1"/>
                    </a:solidFill>
                    <a:effectLst/>
                    <a:ea typeface="Cambria Math" panose="02040503050406030204" pitchFamily="18" charset="0"/>
                  </a:rPr>
                  <a:t>  : </a:t>
                </a:r>
                <a:r>
                  <a:rPr lang="en-US" sz="1400" dirty="0" err="1">
                    <a:ea typeface="Cambria Math" panose="02040503050406030204" pitchFamily="18" charset="0"/>
                  </a:rPr>
                  <a:t>Indeks</a:t>
                </a:r>
                <a:r>
                  <a:rPr lang="en-US" sz="1400" dirty="0">
                    <a:ea typeface="Cambria Math" panose="02040503050406030204" pitchFamily="18" charset="0"/>
                  </a:rPr>
                  <a:t> </a:t>
                </a:r>
                <a:r>
                  <a:rPr lang="en-US" sz="1400" dirty="0" err="1">
                    <a:ea typeface="Cambria Math" panose="02040503050406030204" pitchFamily="18" charset="0"/>
                  </a:rPr>
                  <a:t>Efektivitas</a:t>
                </a:r>
                <a:r>
                  <a:rPr lang="en-US" sz="1400" dirty="0">
                    <a:ea typeface="Cambria Math" panose="02040503050406030204" pitchFamily="18" charset="0"/>
                  </a:rPr>
                  <a:t> </a:t>
                </a:r>
                <a:r>
                  <a:rPr lang="en-US" sz="1400" dirty="0" err="1">
                    <a:ea typeface="Cambria Math" panose="02040503050406030204" pitchFamily="18" charset="0"/>
                  </a:rPr>
                  <a:t>Pembinaan</a:t>
                </a:r>
                <a:r>
                  <a:rPr lang="en-US" sz="1400" dirty="0">
                    <a:ea typeface="Cambria Math" panose="02040503050406030204" pitchFamily="18" charset="0"/>
                  </a:rPr>
                  <a:t> dan </a:t>
                </a:r>
                <a:r>
                  <a:rPr lang="en-US" sz="1400" dirty="0" err="1">
                    <a:ea typeface="Cambria Math" panose="02040503050406030204" pitchFamily="18" charset="0"/>
                  </a:rPr>
                  <a:t>Pengawasan</a:t>
                </a:r>
                <a:r>
                  <a:rPr lang="en-US" sz="1400" dirty="0">
                    <a:ea typeface="Cambria Math" panose="02040503050406030204" pitchFamily="18" charset="0"/>
                  </a:rPr>
                  <a:t> </a:t>
                </a:r>
                <a:r>
                  <a:rPr lang="en-US" sz="1400" b="0" i="0" baseline="0" dirty="0">
                    <a:solidFill>
                      <a:schemeClr val="tx1"/>
                    </a:solidFill>
                    <a:effectLst/>
                    <a:ea typeface="Cambria Math" panose="02040503050406030204" pitchFamily="18" charset="0"/>
                  </a:rPr>
                  <a:t>Program </a:t>
                </a:r>
                <a:r>
                  <a:rPr lang="en-US" sz="1400" b="0" i="0" baseline="0" dirty="0" err="1">
                    <a:solidFill>
                      <a:schemeClr val="tx1"/>
                    </a:solidFill>
                    <a:effectLst/>
                    <a:ea typeface="Cambria Math" panose="02040503050406030204" pitchFamily="18" charset="0"/>
                  </a:rPr>
                  <a:t>Migas</a:t>
                </a:r>
                <a:r>
                  <a:rPr lang="en-US" sz="1400" b="0" i="0" baseline="0" dirty="0">
                    <a:solidFill>
                      <a:schemeClr val="tx1"/>
                    </a:solidFill>
                    <a:effectLst/>
                    <a:ea typeface="Cambria Math" panose="02040503050406030204" pitchFamily="18" charset="0"/>
                  </a:rPr>
                  <a:t> </a:t>
                </a:r>
                <a:r>
                  <a:rPr lang="en-US" sz="1400" baseline="0" dirty="0">
                    <a:effectLst/>
                    <a:ea typeface="Cambria Math" panose="02040503050406030204" pitchFamily="18" charset="0"/>
                  </a:rPr>
                  <a:t>         </a:t>
                </a:r>
                <a:endParaRPr lang="en-US" sz="1400" dirty="0">
                  <a:effectLst/>
                  <a:ea typeface="Cambria Math" panose="02040503050406030204" pitchFamily="18" charset="0"/>
                </a:endParaRPr>
              </a:p>
            </p:txBody>
          </p:sp>
        </mc:Choice>
        <mc:Fallback xmlns="">
          <p:sp>
            <p:nvSpPr>
              <p:cNvPr id="29" name="TextBox 9">
                <a:extLst>
                  <a:ext uri="{FF2B5EF4-FFF2-40B4-BE49-F238E27FC236}">
                    <a16:creationId xmlns:a16="http://schemas.microsoft.com/office/drawing/2014/main" xmlns:a14="http://schemas.microsoft.com/office/drawing/2010/main" xmlns="" id="{6E882A01-48B8-4B06-AE6A-89F5D21008A4}"/>
                  </a:ext>
                </a:extLst>
              </p:cNvPr>
              <p:cNvSpPr txBox="1">
                <a:spLocks noRot="1" noChangeAspect="1" noMove="1" noResize="1" noEditPoints="1" noAdjustHandles="1" noChangeArrowheads="1" noChangeShapeType="1" noTextEdit="1"/>
              </p:cNvSpPr>
              <p:nvPr/>
            </p:nvSpPr>
            <p:spPr>
              <a:xfrm>
                <a:off x="476736" y="4907772"/>
                <a:ext cx="5355311" cy="1169551"/>
              </a:xfrm>
              <a:prstGeom prst="rect">
                <a:avLst/>
              </a:prstGeom>
              <a:blipFill rotWithShape="0">
                <a:blip r:embed="rId6"/>
                <a:stretch>
                  <a:fillRect t="-1042"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5F9398-C599-4E76-A1C1-2BD936A5C124}"/>
                  </a:ext>
                </a:extLst>
              </p:cNvPr>
              <p:cNvSpPr txBox="1"/>
              <p:nvPr/>
            </p:nvSpPr>
            <p:spPr>
              <a:xfrm>
                <a:off x="1220014" y="3807491"/>
                <a:ext cx="3971548" cy="70788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r>
                  <a:rPr lang="en-US" sz="1400" dirty="0">
                    <a:ea typeface="Cambria Math" panose="02040503050406030204" pitchFamily="18" charset="0"/>
                  </a:rPr>
                  <a:t>Indeks Kepuasan </a:t>
                </a:r>
                <a:r>
                  <a:rPr lang="en-US" sz="1400" dirty="0" err="1">
                    <a:ea typeface="Cambria Math" panose="02040503050406030204" pitchFamily="18" charset="0"/>
                  </a:rPr>
                  <a:t>Layanan</a:t>
                </a:r>
                <a:r>
                  <a:rPr lang="en-US" sz="1400" dirty="0">
                    <a:ea typeface="Cambria Math" panose="02040503050406030204" pitchFamily="18" charset="0"/>
                  </a:rPr>
                  <a:t> </a:t>
                </a:r>
                <a:r>
                  <a:rPr lang="en-US" sz="1400" dirty="0" err="1">
                    <a:ea typeface="Cambria Math" panose="02040503050406030204" pitchFamily="18" charset="0"/>
                  </a:rPr>
                  <a:t>Subsektor</a:t>
                </a:r>
                <a:r>
                  <a:rPr lang="en-US" sz="1400" dirty="0">
                    <a:ea typeface="Cambria Math" panose="02040503050406030204" pitchFamily="18" charset="0"/>
                  </a:rPr>
                  <a:t> </a:t>
                </a:r>
                <a:r>
                  <a:rPr lang="en-US" sz="1400" dirty="0" err="1">
                    <a:ea typeface="Cambria Math" panose="02040503050406030204" pitchFamily="18" charset="0"/>
                  </a:rPr>
                  <a:t>Migas</a:t>
                </a:r>
                <a:r>
                  <a:rPr lang="en-US" sz="1400" dirty="0">
                    <a:ea typeface="Cambria Math" panose="02040503050406030204" pitchFamily="18" charset="0"/>
                  </a:rPr>
                  <a:t> </a:t>
                </a:r>
                <a:endParaRPr lang="en-US" sz="1800" b="0" i="1" dirty="0">
                  <a:solidFill>
                    <a:schemeClr val="tx1"/>
                  </a:solidFill>
                  <a:effectLst/>
                  <a:latin typeface="Cambria Math" panose="02040503050406030204" pitchFamily="18" charset="0"/>
                  <a:ea typeface="Cambria Math" panose="02040503050406030204" pitchFamily="18" charset="0"/>
                  <a:cs typeface="+mn-cs"/>
                </a:endParaRPr>
              </a:p>
              <a:p>
                <a14:m>
                  <m:oMath xmlns:m="http://schemas.openxmlformats.org/officeDocument/2006/math">
                    <m:r>
                      <a:rPr lang="en-US" sz="1800" b="0" i="1" smtClean="0">
                        <a:solidFill>
                          <a:schemeClr val="tx1"/>
                        </a:solidFill>
                        <a:effectLst/>
                        <a:latin typeface="Cambria Math" panose="02040503050406030204" pitchFamily="18" charset="0"/>
                        <a:ea typeface="Cambria Math" panose="02040503050406030204" pitchFamily="18" charset="0"/>
                        <a:cs typeface="+mn-cs"/>
                      </a:rPr>
                      <m:t>=</m:t>
                    </m:r>
                    <m:f>
                      <m:fPr>
                        <m:ctrlPr>
                          <a:rPr lang="en-US" sz="1800" b="1" i="1" smtClean="0">
                            <a:solidFill>
                              <a:srgbClr val="C00000"/>
                            </a:solidFill>
                            <a:effectLst/>
                            <a:latin typeface="Cambria Math" panose="02040503050406030204" pitchFamily="18" charset="0"/>
                            <a:ea typeface="Cambria Math" panose="02040503050406030204" pitchFamily="18" charset="0"/>
                          </a:rPr>
                        </m:ctrlPr>
                      </m:fPr>
                      <m:num>
                        <m:r>
                          <a:rPr lang="en-US" sz="1800" b="1" i="1" smtClean="0">
                            <a:solidFill>
                              <a:srgbClr val="C00000"/>
                            </a:solidFill>
                            <a:effectLst/>
                            <a:latin typeface="Cambria Math" panose="02040503050406030204" pitchFamily="18" charset="0"/>
                            <a:ea typeface="Cambria Math" panose="02040503050406030204" pitchFamily="18" charset="0"/>
                          </a:rPr>
                          <m:t>𝟏</m:t>
                        </m:r>
                      </m:num>
                      <m:den>
                        <m:r>
                          <a:rPr lang="en-US" sz="1800" b="1" i="1" smtClean="0">
                            <a:solidFill>
                              <a:srgbClr val="C00000"/>
                            </a:solidFill>
                            <a:effectLst/>
                            <a:latin typeface="Cambria Math" panose="02040503050406030204" pitchFamily="18" charset="0"/>
                            <a:ea typeface="Cambria Math" panose="02040503050406030204" pitchFamily="18" charset="0"/>
                          </a:rPr>
                          <m:t>𝟒</m:t>
                        </m:r>
                      </m:den>
                    </m:f>
                    <m:r>
                      <a:rPr lang="en-US" sz="1800" b="1" i="1" smtClean="0">
                        <a:solidFill>
                          <a:srgbClr val="C00000"/>
                        </a:solidFill>
                        <a:effectLst/>
                        <a:latin typeface="Cambria Math" panose="02040503050406030204" pitchFamily="18" charset="0"/>
                        <a:ea typeface="Cambria Math" panose="02040503050406030204" pitchFamily="18" charset="0"/>
                      </a:rPr>
                      <m:t> (</m:t>
                    </m:r>
                    <m:r>
                      <a:rPr lang="en-US" sz="1800" b="1" i="1" smtClean="0">
                        <a:solidFill>
                          <a:srgbClr val="C00000"/>
                        </a:solidFill>
                        <a:effectLst/>
                        <a:latin typeface="Cambria Math" panose="02040503050406030204" pitchFamily="18" charset="0"/>
                        <a:ea typeface="Cambria Math" panose="02040503050406030204" pitchFamily="18" charset="0"/>
                      </a:rPr>
                      <m:t>𝑰</m:t>
                    </m:r>
                    <m:sSub>
                      <m:sSubPr>
                        <m:ctrlPr>
                          <a:rPr lang="en-US" sz="1800" b="1" i="1">
                            <a:solidFill>
                              <a:srgbClr val="C00000"/>
                            </a:solidFill>
                            <a:effectLst/>
                            <a:latin typeface="Cambria Math" panose="02040503050406030204" pitchFamily="18" charset="0"/>
                            <a:ea typeface="Cambria Math" panose="02040503050406030204" pitchFamily="18" charset="0"/>
                          </a:rPr>
                        </m:ctrlPr>
                      </m:sSubPr>
                      <m:e>
                        <m:r>
                          <a:rPr lang="en-US" sz="1800" b="1" i="1">
                            <a:solidFill>
                              <a:srgbClr val="C00000"/>
                            </a:solidFill>
                            <a:effectLst/>
                            <a:latin typeface="Cambria Math" panose="02040503050406030204" pitchFamily="18" charset="0"/>
                            <a:ea typeface="Cambria Math" panose="02040503050406030204" pitchFamily="18" charset="0"/>
                          </a:rPr>
                          <m:t>𝑷</m:t>
                        </m:r>
                      </m:e>
                      <m:sub>
                        <m:r>
                          <a:rPr lang="en-US" sz="1800" b="1" i="1">
                            <a:solidFill>
                              <a:srgbClr val="C00000"/>
                            </a:solidFill>
                            <a:effectLst/>
                            <a:latin typeface="Cambria Math" panose="02040503050406030204" pitchFamily="18" charset="0"/>
                            <a:ea typeface="Cambria Math" panose="02040503050406030204" pitchFamily="18" charset="0"/>
                          </a:rPr>
                          <m:t>𝟏</m:t>
                        </m:r>
                      </m:sub>
                    </m:sSub>
                    <m:r>
                      <a:rPr lang="en-US" sz="1800" b="1" i="1">
                        <a:solidFill>
                          <a:srgbClr val="C00000"/>
                        </a:solidFill>
                        <a:effectLst/>
                        <a:latin typeface="Cambria Math" panose="02040503050406030204" pitchFamily="18" charset="0"/>
                        <a:ea typeface="Cambria Math" panose="02040503050406030204" pitchFamily="18" charset="0"/>
                      </a:rPr>
                      <m:t>+ </m:t>
                    </m:r>
                    <m:r>
                      <a:rPr lang="en-US" sz="1800" b="1" i="1">
                        <a:solidFill>
                          <a:srgbClr val="C00000"/>
                        </a:solidFill>
                        <a:effectLst/>
                        <a:latin typeface="Cambria Math" panose="02040503050406030204" pitchFamily="18" charset="0"/>
                        <a:ea typeface="Cambria Math" panose="02040503050406030204" pitchFamily="18" charset="0"/>
                      </a:rPr>
                      <m:t>𝑰</m:t>
                    </m:r>
                    <m:sSub>
                      <m:sSubPr>
                        <m:ctrlPr>
                          <a:rPr lang="en-US" sz="1800" b="1" i="1">
                            <a:solidFill>
                              <a:srgbClr val="C00000"/>
                            </a:solidFill>
                            <a:effectLst/>
                            <a:latin typeface="Cambria Math" panose="02040503050406030204" pitchFamily="18" charset="0"/>
                            <a:ea typeface="Cambria Math" panose="02040503050406030204" pitchFamily="18" charset="0"/>
                          </a:rPr>
                        </m:ctrlPr>
                      </m:sSubPr>
                      <m:e>
                        <m:r>
                          <a:rPr lang="en-US" sz="1800" b="1" i="1">
                            <a:solidFill>
                              <a:srgbClr val="C00000"/>
                            </a:solidFill>
                            <a:effectLst/>
                            <a:latin typeface="Cambria Math" panose="02040503050406030204" pitchFamily="18" charset="0"/>
                            <a:ea typeface="Cambria Math" panose="02040503050406030204" pitchFamily="18" charset="0"/>
                          </a:rPr>
                          <m:t>𝑷</m:t>
                        </m:r>
                      </m:e>
                      <m:sub>
                        <m:r>
                          <a:rPr lang="en-US" sz="1800" b="1" i="1">
                            <a:solidFill>
                              <a:srgbClr val="C00000"/>
                            </a:solidFill>
                            <a:effectLst/>
                            <a:latin typeface="Cambria Math" panose="02040503050406030204" pitchFamily="18" charset="0"/>
                            <a:ea typeface="Cambria Math" panose="02040503050406030204" pitchFamily="18" charset="0"/>
                          </a:rPr>
                          <m:t>𝟐</m:t>
                        </m:r>
                      </m:sub>
                    </m:sSub>
                    <m:r>
                      <a:rPr lang="en-US" sz="1800" b="1" i="1">
                        <a:solidFill>
                          <a:srgbClr val="C00000"/>
                        </a:solidFill>
                        <a:effectLst/>
                        <a:latin typeface="Cambria Math" panose="02040503050406030204" pitchFamily="18" charset="0"/>
                        <a:ea typeface="Cambria Math" panose="02040503050406030204" pitchFamily="18" charset="0"/>
                      </a:rPr>
                      <m:t>+ </m:t>
                    </m:r>
                    <m:r>
                      <a:rPr lang="en-US" sz="1800" b="1" i="1">
                        <a:solidFill>
                          <a:srgbClr val="C00000"/>
                        </a:solidFill>
                        <a:effectLst/>
                        <a:latin typeface="Cambria Math" panose="02040503050406030204" pitchFamily="18" charset="0"/>
                        <a:ea typeface="Cambria Math" panose="02040503050406030204" pitchFamily="18" charset="0"/>
                      </a:rPr>
                      <m:t>𝑰</m:t>
                    </m:r>
                    <m:sSub>
                      <m:sSubPr>
                        <m:ctrlPr>
                          <a:rPr lang="en-US" sz="1800" b="1" i="1">
                            <a:solidFill>
                              <a:srgbClr val="C00000"/>
                            </a:solidFill>
                            <a:effectLst/>
                            <a:latin typeface="Cambria Math" panose="02040503050406030204" pitchFamily="18" charset="0"/>
                            <a:ea typeface="Cambria Math" panose="02040503050406030204" pitchFamily="18" charset="0"/>
                          </a:rPr>
                        </m:ctrlPr>
                      </m:sSubPr>
                      <m:e>
                        <m:r>
                          <a:rPr lang="en-US" sz="1800" b="1" i="1">
                            <a:solidFill>
                              <a:srgbClr val="C00000"/>
                            </a:solidFill>
                            <a:effectLst/>
                            <a:latin typeface="Cambria Math" panose="02040503050406030204" pitchFamily="18" charset="0"/>
                            <a:ea typeface="Cambria Math" panose="02040503050406030204" pitchFamily="18" charset="0"/>
                          </a:rPr>
                          <m:t>𝑷</m:t>
                        </m:r>
                      </m:e>
                      <m:sub>
                        <m:r>
                          <a:rPr lang="en-US" sz="1800" b="1" i="1">
                            <a:solidFill>
                              <a:srgbClr val="C00000"/>
                            </a:solidFill>
                            <a:effectLst/>
                            <a:latin typeface="Cambria Math" panose="02040503050406030204" pitchFamily="18" charset="0"/>
                            <a:ea typeface="Cambria Math" panose="02040503050406030204" pitchFamily="18" charset="0"/>
                          </a:rPr>
                          <m:t>𝟑</m:t>
                        </m:r>
                      </m:sub>
                    </m:sSub>
                    <m:r>
                      <a:rPr lang="en-US" sz="1800" b="1" i="1">
                        <a:solidFill>
                          <a:srgbClr val="C00000"/>
                        </a:solidFill>
                        <a:effectLst/>
                        <a:latin typeface="Cambria Math" panose="02040503050406030204" pitchFamily="18" charset="0"/>
                        <a:ea typeface="Cambria Math" panose="02040503050406030204" pitchFamily="18" charset="0"/>
                      </a:rPr>
                      <m:t>+ </m:t>
                    </m:r>
                    <m:r>
                      <a:rPr lang="en-US" sz="1800" b="1" i="1">
                        <a:solidFill>
                          <a:srgbClr val="C00000"/>
                        </a:solidFill>
                        <a:effectLst/>
                        <a:latin typeface="Cambria Math" panose="02040503050406030204" pitchFamily="18" charset="0"/>
                        <a:ea typeface="Cambria Math" panose="02040503050406030204" pitchFamily="18" charset="0"/>
                      </a:rPr>
                      <m:t>𝑰</m:t>
                    </m:r>
                    <m:sSub>
                      <m:sSubPr>
                        <m:ctrlPr>
                          <a:rPr lang="en-US" sz="1800" b="1" i="1">
                            <a:solidFill>
                              <a:srgbClr val="C00000"/>
                            </a:solidFill>
                            <a:effectLst/>
                            <a:latin typeface="Cambria Math" panose="02040503050406030204" pitchFamily="18" charset="0"/>
                            <a:ea typeface="Cambria Math" panose="02040503050406030204" pitchFamily="18" charset="0"/>
                          </a:rPr>
                        </m:ctrlPr>
                      </m:sSubPr>
                      <m:e>
                        <m:r>
                          <a:rPr lang="en-US" sz="1800" b="1" i="1">
                            <a:solidFill>
                              <a:srgbClr val="C00000"/>
                            </a:solidFill>
                            <a:effectLst/>
                            <a:latin typeface="Cambria Math" panose="02040503050406030204" pitchFamily="18" charset="0"/>
                            <a:ea typeface="Cambria Math" panose="02040503050406030204" pitchFamily="18" charset="0"/>
                          </a:rPr>
                          <m:t>𝑷</m:t>
                        </m:r>
                      </m:e>
                      <m:sub>
                        <m:r>
                          <a:rPr lang="en-US" sz="1800" b="1" i="1">
                            <a:solidFill>
                              <a:srgbClr val="C00000"/>
                            </a:solidFill>
                            <a:effectLst/>
                            <a:latin typeface="Cambria Math" panose="02040503050406030204" pitchFamily="18" charset="0"/>
                            <a:ea typeface="Cambria Math" panose="02040503050406030204" pitchFamily="18" charset="0"/>
                          </a:rPr>
                          <m:t>𝟒</m:t>
                        </m:r>
                      </m:sub>
                    </m:sSub>
                    <m:r>
                      <a:rPr lang="en-US" sz="1800" b="1" i="1">
                        <a:solidFill>
                          <a:srgbClr val="C00000"/>
                        </a:solidFill>
                        <a:effectLst/>
                        <a:latin typeface="Cambria Math" panose="02040503050406030204" pitchFamily="18" charset="0"/>
                        <a:ea typeface="Cambria Math" panose="02040503050406030204" pitchFamily="18" charset="0"/>
                      </a:rPr>
                      <m:t> </m:t>
                    </m:r>
                  </m:oMath>
                </a14:m>
                <a:r>
                  <a:rPr lang="en-ID" b="1" dirty="0">
                    <a:solidFill>
                      <a:srgbClr val="C00000"/>
                    </a:solidFill>
                  </a:rPr>
                  <a:t>)</a:t>
                </a:r>
              </a:p>
            </p:txBody>
          </p:sp>
        </mc:Choice>
        <mc:Fallback xmlns="">
          <p:sp>
            <p:nvSpPr>
              <p:cNvPr id="30" name="TextBox 29">
                <a:extLst>
                  <a:ext uri="{FF2B5EF4-FFF2-40B4-BE49-F238E27FC236}">
                    <a16:creationId xmlns:a16="http://schemas.microsoft.com/office/drawing/2014/main" xmlns:a14="http://schemas.microsoft.com/office/drawing/2010/main" xmlns="" id="{BD5F9398-C599-4E76-A1C1-2BD936A5C124}"/>
                  </a:ext>
                </a:extLst>
              </p:cNvPr>
              <p:cNvSpPr txBox="1">
                <a:spLocks noRot="1" noChangeAspect="1" noMove="1" noResize="1" noEditPoints="1" noAdjustHandles="1" noChangeArrowheads="1" noChangeShapeType="1" noTextEdit="1"/>
              </p:cNvSpPr>
              <p:nvPr/>
            </p:nvSpPr>
            <p:spPr>
              <a:xfrm>
                <a:off x="1220014" y="3807491"/>
                <a:ext cx="3971548" cy="707886"/>
              </a:xfrm>
              <a:prstGeom prst="rect">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777579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TINGKAT MATURITAS SPIP DITJEN MIGAS</a:t>
            </a:r>
            <a:endParaRPr lang="en-ID" sz="2800" dirty="0">
              <a:latin typeface="Franklin Gothic Demi Cond" panose="020B0706030402020204" pitchFamily="34" charset="0"/>
            </a:endParaRPr>
          </a:p>
        </p:txBody>
      </p:sp>
      <p:graphicFrame>
        <p:nvGraphicFramePr>
          <p:cNvPr id="51" name="object 2">
            <a:extLst>
              <a:ext uri="{FF2B5EF4-FFF2-40B4-BE49-F238E27FC236}">
                <a16:creationId xmlns:a16="http://schemas.microsoft.com/office/drawing/2014/main" id="{22849F84-6286-4AC5-A6AF-8B2BCCAB3A3D}"/>
              </a:ext>
            </a:extLst>
          </p:cNvPr>
          <p:cNvGraphicFramePr>
            <a:graphicFrameLocks noGrp="1"/>
          </p:cNvGraphicFramePr>
          <p:nvPr/>
        </p:nvGraphicFramePr>
        <p:xfrm>
          <a:off x="411146" y="634960"/>
          <a:ext cx="7239141" cy="6248230"/>
        </p:xfrm>
        <a:graphic>
          <a:graphicData uri="http://schemas.openxmlformats.org/drawingml/2006/table">
            <a:tbl>
              <a:tblPr firstRow="1" bandRow="1">
                <a:tableStyleId>{2D5ABB26-0587-4C30-8999-92F81FD0307C}</a:tableStyleId>
              </a:tblPr>
              <a:tblGrid>
                <a:gridCol w="4139565">
                  <a:extLst>
                    <a:ext uri="{9D8B030D-6E8A-4147-A177-3AD203B41FA5}">
                      <a16:colId xmlns:a16="http://schemas.microsoft.com/office/drawing/2014/main" val="20000"/>
                    </a:ext>
                  </a:extLst>
                </a:gridCol>
                <a:gridCol w="1414614">
                  <a:extLst>
                    <a:ext uri="{9D8B030D-6E8A-4147-A177-3AD203B41FA5}">
                      <a16:colId xmlns:a16="http://schemas.microsoft.com/office/drawing/2014/main" val="20001"/>
                    </a:ext>
                  </a:extLst>
                </a:gridCol>
                <a:gridCol w="1684962">
                  <a:extLst>
                    <a:ext uri="{9D8B030D-6E8A-4147-A177-3AD203B41FA5}">
                      <a16:colId xmlns:a16="http://schemas.microsoft.com/office/drawing/2014/main" val="20002"/>
                    </a:ext>
                  </a:extLst>
                </a:gridCol>
              </a:tblGrid>
              <a:tr h="141605">
                <a:tc>
                  <a:txBody>
                    <a:bodyPr/>
                    <a:lstStyle/>
                    <a:p>
                      <a:pPr marL="180340">
                        <a:lnSpc>
                          <a:spcPts val="1015"/>
                        </a:lnSpc>
                      </a:pPr>
                      <a:r>
                        <a:rPr sz="900" dirty="0">
                          <a:latin typeface="Franklin Gothic Medium"/>
                          <a:cs typeface="Franklin Gothic Medium"/>
                        </a:rPr>
                        <a:t>Komponen,</a:t>
                      </a:r>
                      <a:r>
                        <a:rPr sz="900" spc="-35" dirty="0">
                          <a:latin typeface="Franklin Gothic Medium"/>
                          <a:cs typeface="Franklin Gothic Medium"/>
                        </a:rPr>
                        <a:t> </a:t>
                      </a:r>
                      <a:r>
                        <a:rPr sz="900" dirty="0">
                          <a:latin typeface="Franklin Gothic Medium"/>
                          <a:cs typeface="Franklin Gothic Medium"/>
                        </a:rPr>
                        <a:t>Unsur,</a:t>
                      </a:r>
                      <a:r>
                        <a:rPr sz="900" spc="-45" dirty="0">
                          <a:latin typeface="Franklin Gothic Medium"/>
                          <a:cs typeface="Franklin Gothic Medium"/>
                        </a:rPr>
                        <a:t> </a:t>
                      </a:r>
                      <a:r>
                        <a:rPr sz="900" spc="5" dirty="0">
                          <a:latin typeface="Franklin Gothic Medium"/>
                          <a:cs typeface="Franklin Gothic Medium"/>
                        </a:rPr>
                        <a:t>dan</a:t>
                      </a:r>
                      <a:r>
                        <a:rPr sz="900" spc="-15" dirty="0">
                          <a:latin typeface="Franklin Gothic Medium"/>
                          <a:cs typeface="Franklin Gothic Medium"/>
                        </a:rPr>
                        <a:t> </a:t>
                      </a:r>
                      <a:r>
                        <a:rPr sz="900" dirty="0">
                          <a:latin typeface="Franklin Gothic Medium"/>
                          <a:cs typeface="Franklin Gothic Medium"/>
                        </a:rPr>
                        <a:t>Subunsur</a:t>
                      </a:r>
                      <a:r>
                        <a:rPr sz="900" spc="220" dirty="0">
                          <a:latin typeface="Franklin Gothic Medium"/>
                          <a:cs typeface="Franklin Gothic Medium"/>
                        </a:rPr>
                        <a:t> </a:t>
                      </a:r>
                      <a:r>
                        <a:rPr sz="900" dirty="0">
                          <a:latin typeface="Franklin Gothic Medium"/>
                          <a:cs typeface="Franklin Gothic Medium"/>
                        </a:rPr>
                        <a:t>Penilaian</a:t>
                      </a:r>
                      <a:r>
                        <a:rPr sz="900" spc="-20" dirty="0">
                          <a:latin typeface="Franklin Gothic Medium"/>
                          <a:cs typeface="Franklin Gothic Medium"/>
                        </a:rPr>
                        <a:t> </a:t>
                      </a:r>
                      <a:r>
                        <a:rPr sz="900" dirty="0">
                          <a:latin typeface="Franklin Gothic Medium"/>
                          <a:cs typeface="Franklin Gothic Medium"/>
                        </a:rPr>
                        <a:t>Maturitas</a:t>
                      </a:r>
                      <a:r>
                        <a:rPr sz="900" spc="-25" dirty="0">
                          <a:latin typeface="Franklin Gothic Medium"/>
                          <a:cs typeface="Franklin Gothic Medium"/>
                        </a:rPr>
                        <a:t> </a:t>
                      </a:r>
                      <a:r>
                        <a:rPr sz="900" dirty="0">
                          <a:latin typeface="Franklin Gothic Medium"/>
                          <a:cs typeface="Franklin Gothic Medium"/>
                        </a:rPr>
                        <a:t>Penyelenggaraan</a:t>
                      </a:r>
                      <a:r>
                        <a:rPr sz="900" spc="-25" dirty="0">
                          <a:latin typeface="Franklin Gothic Medium"/>
                          <a:cs typeface="Franklin Gothic Medium"/>
                        </a:rPr>
                        <a:t> </a:t>
                      </a:r>
                      <a:r>
                        <a:rPr sz="900" dirty="0">
                          <a:latin typeface="Franklin Gothic Medium"/>
                          <a:cs typeface="Franklin Gothic Medium"/>
                        </a:rPr>
                        <a:t>SPIP</a:t>
                      </a:r>
                      <a:endParaRPr sz="9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ts val="1015"/>
                        </a:lnSpc>
                      </a:pPr>
                      <a:r>
                        <a:rPr sz="900" spc="15" dirty="0">
                          <a:latin typeface="Franklin Gothic Medium"/>
                          <a:cs typeface="Franklin Gothic Medium"/>
                        </a:rPr>
                        <a:t>Bo</a:t>
                      </a:r>
                      <a:r>
                        <a:rPr sz="900" spc="5" dirty="0">
                          <a:latin typeface="Franklin Gothic Medium"/>
                          <a:cs typeface="Franklin Gothic Medium"/>
                        </a:rPr>
                        <a:t>b</a:t>
                      </a:r>
                      <a:r>
                        <a:rPr sz="900" dirty="0">
                          <a:latin typeface="Franklin Gothic Medium"/>
                          <a:cs typeface="Franklin Gothic Medium"/>
                        </a:rPr>
                        <a:t>ot</a:t>
                      </a:r>
                      <a:r>
                        <a:rPr sz="900" spc="-45" dirty="0">
                          <a:latin typeface="Franklin Gothic Medium"/>
                          <a:cs typeface="Franklin Gothic Medium"/>
                        </a:rPr>
                        <a:t> </a:t>
                      </a:r>
                      <a:r>
                        <a:rPr sz="900" spc="15" dirty="0">
                          <a:latin typeface="Franklin Gothic Medium"/>
                          <a:cs typeface="Franklin Gothic Medium"/>
                        </a:rPr>
                        <a:t>Un</a:t>
                      </a:r>
                      <a:r>
                        <a:rPr sz="900" spc="10" dirty="0">
                          <a:latin typeface="Franklin Gothic Medium"/>
                          <a:cs typeface="Franklin Gothic Medium"/>
                        </a:rPr>
                        <a:t>s</a:t>
                      </a:r>
                      <a:r>
                        <a:rPr sz="900" spc="5" dirty="0">
                          <a:latin typeface="Franklin Gothic Medium"/>
                          <a:cs typeface="Franklin Gothic Medium"/>
                        </a:rPr>
                        <a:t>u</a:t>
                      </a:r>
                      <a:r>
                        <a:rPr sz="900" dirty="0">
                          <a:latin typeface="Franklin Gothic Medium"/>
                          <a:cs typeface="Franklin Gothic Medium"/>
                        </a:rPr>
                        <a:t>r/</a:t>
                      </a:r>
                      <a:r>
                        <a:rPr sz="900" spc="-35" dirty="0">
                          <a:latin typeface="Franklin Gothic Medium"/>
                          <a:cs typeface="Franklin Gothic Medium"/>
                        </a:rPr>
                        <a:t> </a:t>
                      </a:r>
                      <a:r>
                        <a:rPr sz="900" spc="10" dirty="0">
                          <a:latin typeface="Franklin Gothic Medium"/>
                          <a:cs typeface="Franklin Gothic Medium"/>
                        </a:rPr>
                        <a:t>S</a:t>
                      </a:r>
                      <a:r>
                        <a:rPr sz="900" spc="5" dirty="0">
                          <a:latin typeface="Franklin Gothic Medium"/>
                          <a:cs typeface="Franklin Gothic Medium"/>
                        </a:rPr>
                        <a:t>ubu</a:t>
                      </a:r>
                      <a:r>
                        <a:rPr sz="900" dirty="0">
                          <a:latin typeface="Franklin Gothic Medium"/>
                          <a:cs typeface="Franklin Gothic Medium"/>
                        </a:rPr>
                        <a:t>n</a:t>
                      </a:r>
                      <a:r>
                        <a:rPr sz="900" spc="10" dirty="0">
                          <a:latin typeface="Franklin Gothic Medium"/>
                          <a:cs typeface="Franklin Gothic Medium"/>
                        </a:rPr>
                        <a:t>s</a:t>
                      </a:r>
                      <a:r>
                        <a:rPr sz="900" spc="-10" dirty="0">
                          <a:latin typeface="Franklin Gothic Medium"/>
                          <a:cs typeface="Franklin Gothic Medium"/>
                        </a:rPr>
                        <a:t>u</a:t>
                      </a:r>
                      <a:r>
                        <a:rPr sz="900" dirty="0">
                          <a:latin typeface="Franklin Gothic Medium"/>
                          <a:cs typeface="Franklin Gothic Medium"/>
                        </a:rPr>
                        <a:t>r</a:t>
                      </a:r>
                      <a:endParaRPr sz="9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ts val="1015"/>
                        </a:lnSpc>
                      </a:pPr>
                      <a:r>
                        <a:rPr sz="900" spc="15" dirty="0">
                          <a:latin typeface="Franklin Gothic Medium"/>
                          <a:cs typeface="Franklin Gothic Medium"/>
                        </a:rPr>
                        <a:t>Bo</a:t>
                      </a:r>
                      <a:r>
                        <a:rPr sz="900" spc="5" dirty="0">
                          <a:latin typeface="Franklin Gothic Medium"/>
                          <a:cs typeface="Franklin Gothic Medium"/>
                        </a:rPr>
                        <a:t>b</a:t>
                      </a:r>
                      <a:r>
                        <a:rPr sz="900" dirty="0">
                          <a:latin typeface="Franklin Gothic Medium"/>
                          <a:cs typeface="Franklin Gothic Medium"/>
                        </a:rPr>
                        <a:t>ot</a:t>
                      </a:r>
                      <a:r>
                        <a:rPr sz="900" spc="-45" dirty="0">
                          <a:latin typeface="Franklin Gothic Medium"/>
                          <a:cs typeface="Franklin Gothic Medium"/>
                        </a:rPr>
                        <a:t> </a:t>
                      </a:r>
                      <a:r>
                        <a:rPr sz="900" spc="10" dirty="0">
                          <a:latin typeface="Franklin Gothic Medium"/>
                          <a:cs typeface="Franklin Gothic Medium"/>
                        </a:rPr>
                        <a:t>K</a:t>
                      </a:r>
                      <a:r>
                        <a:rPr sz="900" spc="15" dirty="0">
                          <a:latin typeface="Franklin Gothic Medium"/>
                          <a:cs typeface="Franklin Gothic Medium"/>
                        </a:rPr>
                        <a:t>o</a:t>
                      </a:r>
                      <a:r>
                        <a:rPr sz="900" spc="5" dirty="0">
                          <a:latin typeface="Franklin Gothic Medium"/>
                          <a:cs typeface="Franklin Gothic Medium"/>
                        </a:rPr>
                        <a:t>mp</a:t>
                      </a:r>
                      <a:r>
                        <a:rPr sz="900" dirty="0">
                          <a:latin typeface="Franklin Gothic Medium"/>
                          <a:cs typeface="Franklin Gothic Medium"/>
                        </a:rPr>
                        <a:t>o</a:t>
                      </a:r>
                      <a:r>
                        <a:rPr sz="900" spc="-10" dirty="0">
                          <a:latin typeface="Franklin Gothic Medium"/>
                          <a:cs typeface="Franklin Gothic Medium"/>
                        </a:rPr>
                        <a:t>n</a:t>
                      </a:r>
                      <a:r>
                        <a:rPr sz="900" spc="-5" dirty="0">
                          <a:latin typeface="Franklin Gothic Medium"/>
                          <a:cs typeface="Franklin Gothic Medium"/>
                        </a:rPr>
                        <a:t>e</a:t>
                      </a:r>
                      <a:r>
                        <a:rPr sz="900" dirty="0">
                          <a:latin typeface="Franklin Gothic Medium"/>
                          <a:cs typeface="Franklin Gothic Medium"/>
                        </a:rPr>
                        <a:t>n</a:t>
                      </a:r>
                      <a:endParaRPr sz="9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extLst>
                  <a:ext uri="{0D108BD9-81ED-4DB2-BD59-A6C34878D82A}">
                    <a16:rowId xmlns:a16="http://schemas.microsoft.com/office/drawing/2014/main" val="10000"/>
                  </a:ext>
                </a:extLst>
              </a:tr>
              <a:tr h="136398">
                <a:tc>
                  <a:txBody>
                    <a:bodyPr/>
                    <a:lstStyle/>
                    <a:p>
                      <a:pPr marL="27940">
                        <a:lnSpc>
                          <a:spcPts val="975"/>
                        </a:lnSpc>
                      </a:pPr>
                      <a:r>
                        <a:rPr sz="900" spc="10" dirty="0">
                          <a:latin typeface="Franklin Gothic Medium"/>
                          <a:cs typeface="Franklin Gothic Medium"/>
                        </a:rPr>
                        <a:t>P</a:t>
                      </a:r>
                      <a:r>
                        <a:rPr sz="900" spc="5" dirty="0">
                          <a:latin typeface="Franklin Gothic Medium"/>
                          <a:cs typeface="Franklin Gothic Medium"/>
                        </a:rPr>
                        <a:t>E</a:t>
                      </a:r>
                      <a:r>
                        <a:rPr sz="900" spc="10" dirty="0">
                          <a:latin typeface="Franklin Gothic Medium"/>
                          <a:cs typeface="Franklin Gothic Medium"/>
                        </a:rPr>
                        <a:t>N</a:t>
                      </a:r>
                      <a:r>
                        <a:rPr sz="900" spc="5" dirty="0">
                          <a:latin typeface="Franklin Gothic Medium"/>
                          <a:cs typeface="Franklin Gothic Medium"/>
                        </a:rPr>
                        <a:t>E</a:t>
                      </a:r>
                      <a:r>
                        <a:rPr sz="900" spc="-5" dirty="0">
                          <a:latin typeface="Franklin Gothic Medium"/>
                          <a:cs typeface="Franklin Gothic Medium"/>
                        </a:rPr>
                        <a:t>T</a:t>
                      </a:r>
                      <a:r>
                        <a:rPr sz="900" dirty="0">
                          <a:latin typeface="Franklin Gothic Medium"/>
                          <a:cs typeface="Franklin Gothic Medium"/>
                        </a:rPr>
                        <a:t>AP</a:t>
                      </a:r>
                      <a:r>
                        <a:rPr sz="900" spc="-5" dirty="0">
                          <a:latin typeface="Franklin Gothic Medium"/>
                          <a:cs typeface="Franklin Gothic Medium"/>
                        </a:rPr>
                        <a:t>A</a:t>
                      </a:r>
                      <a:r>
                        <a:rPr sz="900" dirty="0">
                          <a:latin typeface="Franklin Gothic Medium"/>
                          <a:cs typeface="Franklin Gothic Medium"/>
                        </a:rPr>
                        <a:t>N</a:t>
                      </a:r>
                      <a:r>
                        <a:rPr sz="900" spc="-35" dirty="0">
                          <a:latin typeface="Franklin Gothic Medium"/>
                          <a:cs typeface="Franklin Gothic Medium"/>
                        </a:rPr>
                        <a:t> </a:t>
                      </a:r>
                      <a:r>
                        <a:rPr sz="900" spc="5" dirty="0">
                          <a:latin typeface="Franklin Gothic Medium"/>
                          <a:cs typeface="Franklin Gothic Medium"/>
                        </a:rPr>
                        <a:t>T</a:t>
                      </a:r>
                      <a:r>
                        <a:rPr sz="900" spc="15" dirty="0">
                          <a:latin typeface="Franklin Gothic Medium"/>
                          <a:cs typeface="Franklin Gothic Medium"/>
                        </a:rPr>
                        <a:t>U</a:t>
                      </a:r>
                      <a:r>
                        <a:rPr sz="900" spc="10" dirty="0">
                          <a:latin typeface="Franklin Gothic Medium"/>
                          <a:cs typeface="Franklin Gothic Medium"/>
                        </a:rPr>
                        <a:t>J</a:t>
                      </a:r>
                      <a:r>
                        <a:rPr sz="900" dirty="0">
                          <a:latin typeface="Franklin Gothic Medium"/>
                          <a:cs typeface="Franklin Gothic Medium"/>
                        </a:rPr>
                        <a:t>U</a:t>
                      </a:r>
                      <a:r>
                        <a:rPr sz="900" spc="-15" dirty="0">
                          <a:latin typeface="Franklin Gothic Medium"/>
                          <a:cs typeface="Franklin Gothic Medium"/>
                        </a:rPr>
                        <a:t>A</a:t>
                      </a:r>
                      <a:r>
                        <a:rPr sz="900" dirty="0">
                          <a:latin typeface="Franklin Gothic Medium"/>
                          <a:cs typeface="Franklin Gothic Medium"/>
                        </a:rPr>
                        <a:t>N</a:t>
                      </a:r>
                      <a:endParaRPr sz="9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CD6ED"/>
                    </a:solidFill>
                  </a:tcPr>
                </a:tc>
                <a:tc>
                  <a:txBody>
                    <a:bodyPr/>
                    <a:lstStyle/>
                    <a:p>
                      <a:pPr>
                        <a:lnSpc>
                          <a:spcPct val="100000"/>
                        </a:lnSpc>
                      </a:pPr>
                      <a:endParaRPr sz="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CD6ED"/>
                    </a:solidFill>
                  </a:tcPr>
                </a:tc>
                <a:tc>
                  <a:txBody>
                    <a:bodyPr/>
                    <a:lstStyle/>
                    <a:p>
                      <a:pPr marL="1270" algn="ctr">
                        <a:lnSpc>
                          <a:spcPts val="975"/>
                        </a:lnSpc>
                      </a:pPr>
                      <a:r>
                        <a:rPr sz="900" dirty="0">
                          <a:latin typeface="Franklin Gothic Medium"/>
                          <a:cs typeface="Franklin Gothic Medium"/>
                        </a:rPr>
                        <a:t>40.00%</a:t>
                      </a:r>
                      <a:endParaRPr sz="9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CD6ED"/>
                    </a:solidFill>
                  </a:tcPr>
                </a:tc>
                <a:extLst>
                  <a:ext uri="{0D108BD9-81ED-4DB2-BD59-A6C34878D82A}">
                    <a16:rowId xmlns:a16="http://schemas.microsoft.com/office/drawing/2014/main" val="10001"/>
                  </a:ext>
                </a:extLst>
              </a:tr>
              <a:tr h="121284">
                <a:tc>
                  <a:txBody>
                    <a:bodyPr/>
                    <a:lstStyle/>
                    <a:p>
                      <a:pPr marL="155575">
                        <a:lnSpc>
                          <a:spcPts val="855"/>
                        </a:lnSpc>
                      </a:pPr>
                      <a:r>
                        <a:rPr sz="800" dirty="0">
                          <a:latin typeface="Franklin Gothic Medium"/>
                          <a:cs typeface="Franklin Gothic Medium"/>
                        </a:rPr>
                        <a:t>Kualitas</a:t>
                      </a:r>
                      <a:r>
                        <a:rPr sz="800" spc="-40" dirty="0">
                          <a:latin typeface="Franklin Gothic Medium"/>
                          <a:cs typeface="Franklin Gothic Medium"/>
                        </a:rPr>
                        <a:t> </a:t>
                      </a:r>
                      <a:r>
                        <a:rPr sz="800" dirty="0">
                          <a:latin typeface="Franklin Gothic Medium"/>
                          <a:cs typeface="Franklin Gothic Medium"/>
                        </a:rPr>
                        <a:t>Sasaran</a:t>
                      </a:r>
                      <a:r>
                        <a:rPr sz="800" spc="-35" dirty="0">
                          <a:latin typeface="Franklin Gothic Medium"/>
                          <a:cs typeface="Franklin Gothic Medium"/>
                        </a:rPr>
                        <a:t> </a:t>
                      </a:r>
                      <a:r>
                        <a:rPr sz="800" dirty="0">
                          <a:latin typeface="Franklin Gothic Medium"/>
                          <a:cs typeface="Franklin Gothic Medium"/>
                        </a:rPr>
                        <a:t>Strategis</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50.00%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21158">
                <a:tc>
                  <a:txBody>
                    <a:bodyPr/>
                    <a:lstStyle/>
                    <a:p>
                      <a:pPr marL="155575">
                        <a:lnSpc>
                          <a:spcPts val="855"/>
                        </a:lnSpc>
                      </a:pPr>
                      <a:r>
                        <a:rPr sz="800" dirty="0">
                          <a:latin typeface="Franklin Gothic Medium"/>
                          <a:cs typeface="Franklin Gothic Medium"/>
                        </a:rPr>
                        <a:t>Kualitas</a:t>
                      </a:r>
                      <a:r>
                        <a:rPr sz="800" spc="-25" dirty="0">
                          <a:latin typeface="Franklin Gothic Medium"/>
                          <a:cs typeface="Franklin Gothic Medium"/>
                        </a:rPr>
                        <a:t> </a:t>
                      </a:r>
                      <a:r>
                        <a:rPr sz="800" dirty="0">
                          <a:latin typeface="Franklin Gothic Medium"/>
                          <a:cs typeface="Franklin Gothic Medium"/>
                        </a:rPr>
                        <a:t>Strategi</a:t>
                      </a:r>
                      <a:r>
                        <a:rPr sz="800" spc="-20" dirty="0">
                          <a:latin typeface="Franklin Gothic Medium"/>
                          <a:cs typeface="Franklin Gothic Medium"/>
                        </a:rPr>
                        <a:t> </a:t>
                      </a:r>
                      <a:r>
                        <a:rPr sz="800" dirty="0">
                          <a:latin typeface="Franklin Gothic Medium"/>
                          <a:cs typeface="Franklin Gothic Medium"/>
                        </a:rPr>
                        <a:t>Pencapaian</a:t>
                      </a:r>
                      <a:r>
                        <a:rPr sz="800" spc="-25" dirty="0">
                          <a:latin typeface="Franklin Gothic Medium"/>
                          <a:cs typeface="Franklin Gothic Medium"/>
                        </a:rPr>
                        <a:t> </a:t>
                      </a:r>
                      <a:r>
                        <a:rPr sz="800" dirty="0">
                          <a:latin typeface="Franklin Gothic Medium"/>
                          <a:cs typeface="Franklin Gothic Medium"/>
                        </a:rPr>
                        <a:t>Sasaran</a:t>
                      </a:r>
                      <a:r>
                        <a:rPr sz="800" spc="-30" dirty="0">
                          <a:latin typeface="Franklin Gothic Medium"/>
                          <a:cs typeface="Franklin Gothic Medium"/>
                        </a:rPr>
                        <a:t> </a:t>
                      </a:r>
                      <a:r>
                        <a:rPr sz="800" dirty="0">
                          <a:latin typeface="Franklin Gothic Medium"/>
                          <a:cs typeface="Franklin Gothic Medium"/>
                        </a:rPr>
                        <a:t>Strategis</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50.00%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21285">
                <a:tc>
                  <a:txBody>
                    <a:bodyPr/>
                    <a:lstStyle/>
                    <a:p>
                      <a:pPr marL="27940">
                        <a:lnSpc>
                          <a:spcPts val="855"/>
                        </a:lnSpc>
                      </a:pPr>
                      <a:r>
                        <a:rPr sz="800" spc="5" dirty="0">
                          <a:latin typeface="Franklin Gothic Medium"/>
                          <a:cs typeface="Franklin Gothic Medium"/>
                        </a:rPr>
                        <a:t>S</a:t>
                      </a:r>
                      <a:r>
                        <a:rPr sz="800" spc="10" dirty="0">
                          <a:latin typeface="Franklin Gothic Medium"/>
                          <a:cs typeface="Franklin Gothic Medium"/>
                        </a:rPr>
                        <a:t>U</a:t>
                      </a:r>
                      <a:r>
                        <a:rPr sz="800" dirty="0">
                          <a:latin typeface="Franklin Gothic Medium"/>
                          <a:cs typeface="Franklin Gothic Medium"/>
                        </a:rPr>
                        <a:t>B</a:t>
                      </a:r>
                      <a:r>
                        <a:rPr sz="800" spc="-35" dirty="0">
                          <a:latin typeface="Franklin Gothic Medium"/>
                          <a:cs typeface="Franklin Gothic Medium"/>
                        </a:rPr>
                        <a:t> </a:t>
                      </a:r>
                      <a:r>
                        <a:rPr sz="800" spc="10" dirty="0">
                          <a:latin typeface="Franklin Gothic Medium"/>
                          <a:cs typeface="Franklin Gothic Medium"/>
                        </a:rPr>
                        <a:t>JU</a:t>
                      </a:r>
                      <a:r>
                        <a:rPr sz="800" dirty="0">
                          <a:latin typeface="Franklin Gothic Medium"/>
                          <a:cs typeface="Franklin Gothic Medium"/>
                        </a:rPr>
                        <a:t>M</a:t>
                      </a:r>
                      <a:r>
                        <a:rPr sz="800" spc="-5" dirty="0">
                          <a:latin typeface="Franklin Gothic Medium"/>
                          <a:cs typeface="Franklin Gothic Medium"/>
                        </a:rPr>
                        <a:t>L</a:t>
                      </a:r>
                      <a:r>
                        <a:rPr sz="800" dirty="0">
                          <a:latin typeface="Franklin Gothic Medium"/>
                          <a:cs typeface="Franklin Gothic Medium"/>
                        </a:rPr>
                        <a:t>AH</a:t>
                      </a:r>
                      <a:r>
                        <a:rPr sz="800" spc="-50" dirty="0">
                          <a:latin typeface="Franklin Gothic Medium"/>
                          <a:cs typeface="Franklin Gothic Medium"/>
                        </a:rPr>
                        <a:t> </a:t>
                      </a:r>
                      <a:r>
                        <a:rPr sz="800" spc="5" dirty="0">
                          <a:latin typeface="Franklin Gothic Medium"/>
                          <a:cs typeface="Franklin Gothic Medium"/>
                        </a:rPr>
                        <a:t>P</a:t>
                      </a:r>
                      <a:r>
                        <a:rPr sz="800" spc="10" dirty="0">
                          <a:latin typeface="Franklin Gothic Medium"/>
                          <a:cs typeface="Franklin Gothic Medium"/>
                        </a:rPr>
                        <a:t>E</a:t>
                      </a:r>
                      <a:r>
                        <a:rPr sz="800" spc="-5" dirty="0">
                          <a:latin typeface="Franklin Gothic Medium"/>
                          <a:cs typeface="Franklin Gothic Medium"/>
                        </a:rPr>
                        <a:t>R</a:t>
                      </a:r>
                      <a:r>
                        <a:rPr sz="800" dirty="0">
                          <a:latin typeface="Franklin Gothic Medium"/>
                          <a:cs typeface="Franklin Gothic Medium"/>
                        </a:rPr>
                        <a:t>E</a:t>
                      </a:r>
                      <a:r>
                        <a:rPr sz="800" spc="-10" dirty="0">
                          <a:latin typeface="Franklin Gothic Medium"/>
                          <a:cs typeface="Franklin Gothic Medium"/>
                        </a:rPr>
                        <a:t>N</a:t>
                      </a:r>
                      <a:r>
                        <a:rPr sz="800" spc="-5" dirty="0">
                          <a:latin typeface="Franklin Gothic Medium"/>
                          <a:cs typeface="Franklin Gothic Medium"/>
                        </a:rPr>
                        <a:t>CA</a:t>
                      </a:r>
                      <a:r>
                        <a:rPr sz="800" dirty="0">
                          <a:latin typeface="Franklin Gothic Medium"/>
                          <a:cs typeface="Franklin Gothic Medium"/>
                        </a:rPr>
                        <a:t>NA</a:t>
                      </a:r>
                      <a:r>
                        <a:rPr sz="800" spc="-10" dirty="0">
                          <a:latin typeface="Franklin Gothic Medium"/>
                          <a:cs typeface="Franklin Gothic Medium"/>
                        </a:rPr>
                        <a:t>A</a:t>
                      </a:r>
                      <a:r>
                        <a:rPr sz="800" dirty="0">
                          <a:latin typeface="Franklin Gothic Medium"/>
                          <a:cs typeface="Franklin Gothic Medium"/>
                        </a:rPr>
                        <a:t>N</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100.00%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36398">
                <a:tc>
                  <a:txBody>
                    <a:bodyPr/>
                    <a:lstStyle/>
                    <a:p>
                      <a:pPr marL="27940">
                        <a:lnSpc>
                          <a:spcPts val="975"/>
                        </a:lnSpc>
                      </a:pPr>
                      <a:r>
                        <a:rPr sz="900" spc="10" dirty="0">
                          <a:latin typeface="Franklin Gothic Medium"/>
                          <a:cs typeface="Franklin Gothic Medium"/>
                        </a:rPr>
                        <a:t>S</a:t>
                      </a:r>
                      <a:r>
                        <a:rPr sz="900" spc="5" dirty="0">
                          <a:latin typeface="Franklin Gothic Medium"/>
                          <a:cs typeface="Franklin Gothic Medium"/>
                        </a:rPr>
                        <a:t>TR</a:t>
                      </a:r>
                      <a:r>
                        <a:rPr sz="900" dirty="0">
                          <a:latin typeface="Franklin Gothic Medium"/>
                          <a:cs typeface="Franklin Gothic Medium"/>
                        </a:rPr>
                        <a:t>UK</a:t>
                      </a:r>
                      <a:r>
                        <a:rPr sz="900" spc="-5" dirty="0">
                          <a:latin typeface="Franklin Gothic Medium"/>
                          <a:cs typeface="Franklin Gothic Medium"/>
                        </a:rPr>
                        <a:t>T</a:t>
                      </a:r>
                      <a:r>
                        <a:rPr sz="900" dirty="0">
                          <a:latin typeface="Franklin Gothic Medium"/>
                          <a:cs typeface="Franklin Gothic Medium"/>
                        </a:rPr>
                        <a:t>UR</a:t>
                      </a:r>
                      <a:r>
                        <a:rPr sz="900" spc="-40" dirty="0">
                          <a:latin typeface="Franklin Gothic Medium"/>
                          <a:cs typeface="Franklin Gothic Medium"/>
                        </a:rPr>
                        <a:t> </a:t>
                      </a:r>
                      <a:r>
                        <a:rPr sz="900" spc="10" dirty="0">
                          <a:latin typeface="Franklin Gothic Medium"/>
                          <a:cs typeface="Franklin Gothic Medium"/>
                        </a:rPr>
                        <a:t>D</a:t>
                      </a:r>
                      <a:r>
                        <a:rPr sz="900" spc="5" dirty="0">
                          <a:latin typeface="Franklin Gothic Medium"/>
                          <a:cs typeface="Franklin Gothic Medium"/>
                        </a:rPr>
                        <a:t>A</a:t>
                      </a:r>
                      <a:r>
                        <a:rPr sz="900" dirty="0">
                          <a:latin typeface="Franklin Gothic Medium"/>
                          <a:cs typeface="Franklin Gothic Medium"/>
                        </a:rPr>
                        <a:t>N</a:t>
                      </a:r>
                      <a:r>
                        <a:rPr sz="900" spc="-35" dirty="0">
                          <a:latin typeface="Franklin Gothic Medium"/>
                          <a:cs typeface="Franklin Gothic Medium"/>
                        </a:rPr>
                        <a:t> </a:t>
                      </a:r>
                      <a:r>
                        <a:rPr sz="900" spc="10" dirty="0">
                          <a:latin typeface="Franklin Gothic Medium"/>
                          <a:cs typeface="Franklin Gothic Medium"/>
                        </a:rPr>
                        <a:t>P</a:t>
                      </a:r>
                      <a:r>
                        <a:rPr sz="900" spc="5" dirty="0">
                          <a:latin typeface="Franklin Gothic Medium"/>
                          <a:cs typeface="Franklin Gothic Medium"/>
                        </a:rPr>
                        <a:t>R</a:t>
                      </a:r>
                      <a:r>
                        <a:rPr sz="900" spc="-5" dirty="0">
                          <a:latin typeface="Franklin Gothic Medium"/>
                          <a:cs typeface="Franklin Gothic Medium"/>
                        </a:rPr>
                        <a:t>OS</a:t>
                      </a:r>
                      <a:r>
                        <a:rPr sz="900" spc="5" dirty="0">
                          <a:latin typeface="Franklin Gothic Medium"/>
                          <a:cs typeface="Franklin Gothic Medium"/>
                        </a:rPr>
                        <a:t>E</a:t>
                      </a:r>
                      <a:r>
                        <a:rPr sz="900" dirty="0">
                          <a:latin typeface="Franklin Gothic Medium"/>
                          <a:cs typeface="Franklin Gothic Medium"/>
                        </a:rPr>
                        <a:t>S</a:t>
                      </a:r>
                      <a:endParaRPr sz="9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CD6ED"/>
                    </a:solidFill>
                  </a:tcPr>
                </a:tc>
                <a:tc>
                  <a:txBody>
                    <a:bodyPr/>
                    <a:lstStyle/>
                    <a:p>
                      <a:pPr>
                        <a:lnSpc>
                          <a:spcPct val="100000"/>
                        </a:lnSpc>
                      </a:pPr>
                      <a:endParaRPr sz="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CD6ED"/>
                    </a:solidFill>
                  </a:tcPr>
                </a:tc>
                <a:tc>
                  <a:txBody>
                    <a:bodyPr/>
                    <a:lstStyle/>
                    <a:p>
                      <a:pPr marL="1270" algn="ctr">
                        <a:lnSpc>
                          <a:spcPts val="975"/>
                        </a:lnSpc>
                      </a:pPr>
                      <a:r>
                        <a:rPr sz="900" dirty="0">
                          <a:latin typeface="Franklin Gothic Medium"/>
                          <a:cs typeface="Franklin Gothic Medium"/>
                        </a:rPr>
                        <a:t>30.00%</a:t>
                      </a:r>
                      <a:endParaRPr sz="9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CD6ED"/>
                    </a:solidFill>
                  </a:tcPr>
                </a:tc>
                <a:extLst>
                  <a:ext uri="{0D108BD9-81ED-4DB2-BD59-A6C34878D82A}">
                    <a16:rowId xmlns:a16="http://schemas.microsoft.com/office/drawing/2014/main" val="10005"/>
                  </a:ext>
                </a:extLst>
              </a:tr>
              <a:tr h="121157">
                <a:tc>
                  <a:txBody>
                    <a:bodyPr/>
                    <a:lstStyle/>
                    <a:p>
                      <a:pPr marL="155575">
                        <a:lnSpc>
                          <a:spcPts val="855"/>
                        </a:lnSpc>
                      </a:pPr>
                      <a:r>
                        <a:rPr sz="800" dirty="0">
                          <a:latin typeface="Franklin Gothic Medium"/>
                          <a:cs typeface="Franklin Gothic Medium"/>
                        </a:rPr>
                        <a:t>Lingkungan</a:t>
                      </a:r>
                      <a:r>
                        <a:rPr sz="800" spc="-40" dirty="0">
                          <a:latin typeface="Franklin Gothic Medium"/>
                          <a:cs typeface="Franklin Gothic Medium"/>
                        </a:rPr>
                        <a:t> </a:t>
                      </a:r>
                      <a:r>
                        <a:rPr sz="800" dirty="0">
                          <a:latin typeface="Franklin Gothic Medium"/>
                          <a:cs typeface="Franklin Gothic Medium"/>
                        </a:rPr>
                        <a:t>Pengendalian</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21285">
                <a:tc>
                  <a:txBody>
                    <a:bodyPr/>
                    <a:lstStyle/>
                    <a:p>
                      <a:pPr marL="282575">
                        <a:lnSpc>
                          <a:spcPts val="815"/>
                        </a:lnSpc>
                      </a:pPr>
                      <a:r>
                        <a:rPr sz="700" spc="-10" dirty="0">
                          <a:latin typeface="Franklin Gothic Medium"/>
                          <a:cs typeface="Franklin Gothic Medium"/>
                        </a:rPr>
                        <a:t>Penegakan</a:t>
                      </a:r>
                      <a:r>
                        <a:rPr sz="700" spc="25" dirty="0">
                          <a:latin typeface="Franklin Gothic Medium"/>
                          <a:cs typeface="Franklin Gothic Medium"/>
                        </a:rPr>
                        <a:t> </a:t>
                      </a:r>
                      <a:r>
                        <a:rPr sz="700" spc="-10" dirty="0">
                          <a:latin typeface="Franklin Gothic Medium"/>
                          <a:cs typeface="Franklin Gothic Medium"/>
                        </a:rPr>
                        <a:t>Integritas</a:t>
                      </a:r>
                      <a:r>
                        <a:rPr sz="700" spc="25" dirty="0">
                          <a:latin typeface="Franklin Gothic Medium"/>
                          <a:cs typeface="Franklin Gothic Medium"/>
                        </a:rPr>
                        <a:t> </a:t>
                      </a:r>
                      <a:r>
                        <a:rPr sz="700" spc="-10" dirty="0">
                          <a:latin typeface="Franklin Gothic Medium"/>
                          <a:cs typeface="Franklin Gothic Medium"/>
                        </a:rPr>
                        <a:t>dan</a:t>
                      </a:r>
                      <a:r>
                        <a:rPr sz="700" spc="-5" dirty="0">
                          <a:latin typeface="Franklin Gothic Medium"/>
                          <a:cs typeface="Franklin Gothic Medium"/>
                        </a:rPr>
                        <a:t> Nilai</a:t>
                      </a:r>
                      <a:r>
                        <a:rPr sz="700" spc="10" dirty="0">
                          <a:latin typeface="Franklin Gothic Medium"/>
                          <a:cs typeface="Franklin Gothic Medium"/>
                        </a:rPr>
                        <a:t> </a:t>
                      </a:r>
                      <a:r>
                        <a:rPr sz="700" spc="-5" dirty="0">
                          <a:latin typeface="Franklin Gothic Medium"/>
                          <a:cs typeface="Franklin Gothic Medium"/>
                        </a:rPr>
                        <a:t>Etika</a:t>
                      </a:r>
                      <a:r>
                        <a:rPr sz="700" spc="10" dirty="0">
                          <a:latin typeface="Franklin Gothic Medium"/>
                          <a:cs typeface="Franklin Gothic Medium"/>
                        </a:rPr>
                        <a:t> </a:t>
                      </a:r>
                      <a:r>
                        <a:rPr sz="700" spc="-10" dirty="0">
                          <a:latin typeface="Franklin Gothic Medium"/>
                          <a:cs typeface="Franklin Gothic Medium"/>
                        </a:rPr>
                        <a:t>(1.1)</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3.75%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21158">
                <a:tc>
                  <a:txBody>
                    <a:bodyPr/>
                    <a:lstStyle/>
                    <a:p>
                      <a:pPr marL="282575">
                        <a:lnSpc>
                          <a:spcPts val="815"/>
                        </a:lnSpc>
                      </a:pPr>
                      <a:r>
                        <a:rPr sz="700" spc="-10" dirty="0">
                          <a:latin typeface="Franklin Gothic Medium"/>
                          <a:cs typeface="Franklin Gothic Medium"/>
                        </a:rPr>
                        <a:t>Komitmen</a:t>
                      </a:r>
                      <a:r>
                        <a:rPr sz="700" spc="25" dirty="0">
                          <a:latin typeface="Franklin Gothic Medium"/>
                          <a:cs typeface="Franklin Gothic Medium"/>
                        </a:rPr>
                        <a:t> </a:t>
                      </a:r>
                      <a:r>
                        <a:rPr sz="700" spc="-10" dirty="0">
                          <a:latin typeface="Franklin Gothic Medium"/>
                          <a:cs typeface="Franklin Gothic Medium"/>
                        </a:rPr>
                        <a:t>terhadap</a:t>
                      </a:r>
                      <a:r>
                        <a:rPr sz="700" spc="30" dirty="0">
                          <a:latin typeface="Franklin Gothic Medium"/>
                          <a:cs typeface="Franklin Gothic Medium"/>
                        </a:rPr>
                        <a:t> </a:t>
                      </a:r>
                      <a:r>
                        <a:rPr sz="700" spc="-10" dirty="0">
                          <a:latin typeface="Franklin Gothic Medium"/>
                          <a:cs typeface="Franklin Gothic Medium"/>
                        </a:rPr>
                        <a:t>Kompetensi</a:t>
                      </a:r>
                      <a:r>
                        <a:rPr sz="700" spc="20" dirty="0">
                          <a:latin typeface="Franklin Gothic Medium"/>
                          <a:cs typeface="Franklin Gothic Medium"/>
                        </a:rPr>
                        <a:t> </a:t>
                      </a:r>
                      <a:r>
                        <a:rPr sz="700" spc="-10" dirty="0">
                          <a:latin typeface="Franklin Gothic Medium"/>
                          <a:cs typeface="Franklin Gothic Medium"/>
                        </a:rPr>
                        <a:t>(1.2)</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3.75%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21285">
                <a:tc>
                  <a:txBody>
                    <a:bodyPr/>
                    <a:lstStyle/>
                    <a:p>
                      <a:pPr marL="282575">
                        <a:lnSpc>
                          <a:spcPts val="815"/>
                        </a:lnSpc>
                      </a:pPr>
                      <a:r>
                        <a:rPr sz="700" spc="-10" dirty="0">
                          <a:latin typeface="Franklin Gothic Medium"/>
                          <a:cs typeface="Franklin Gothic Medium"/>
                        </a:rPr>
                        <a:t>Kepemimpinan</a:t>
                      </a:r>
                      <a:r>
                        <a:rPr sz="700" spc="45" dirty="0">
                          <a:latin typeface="Franklin Gothic Medium"/>
                          <a:cs typeface="Franklin Gothic Medium"/>
                        </a:rPr>
                        <a:t> </a:t>
                      </a:r>
                      <a:r>
                        <a:rPr sz="700" spc="-10" dirty="0">
                          <a:latin typeface="Franklin Gothic Medium"/>
                          <a:cs typeface="Franklin Gothic Medium"/>
                        </a:rPr>
                        <a:t>yang</a:t>
                      </a:r>
                      <a:r>
                        <a:rPr sz="700" dirty="0">
                          <a:latin typeface="Franklin Gothic Medium"/>
                          <a:cs typeface="Franklin Gothic Medium"/>
                        </a:rPr>
                        <a:t> </a:t>
                      </a:r>
                      <a:r>
                        <a:rPr sz="700" spc="-10" dirty="0">
                          <a:latin typeface="Franklin Gothic Medium"/>
                          <a:cs typeface="Franklin Gothic Medium"/>
                        </a:rPr>
                        <a:t>Kondusif</a:t>
                      </a:r>
                      <a:r>
                        <a:rPr sz="700" spc="30" dirty="0">
                          <a:latin typeface="Franklin Gothic Medium"/>
                          <a:cs typeface="Franklin Gothic Medium"/>
                        </a:rPr>
                        <a:t> </a:t>
                      </a:r>
                      <a:r>
                        <a:rPr sz="700" spc="-10" dirty="0">
                          <a:latin typeface="Franklin Gothic Medium"/>
                          <a:cs typeface="Franklin Gothic Medium"/>
                        </a:rPr>
                        <a:t>(1.3)</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3.75%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21157">
                <a:tc>
                  <a:txBody>
                    <a:bodyPr/>
                    <a:lstStyle/>
                    <a:p>
                      <a:pPr marL="280670">
                        <a:lnSpc>
                          <a:spcPts val="815"/>
                        </a:lnSpc>
                      </a:pPr>
                      <a:r>
                        <a:rPr sz="700" spc="-10" dirty="0">
                          <a:latin typeface="Franklin Gothic Medium"/>
                          <a:cs typeface="Franklin Gothic Medium"/>
                        </a:rPr>
                        <a:t>Pembentukan</a:t>
                      </a:r>
                      <a:r>
                        <a:rPr sz="700" spc="35" dirty="0">
                          <a:latin typeface="Franklin Gothic Medium"/>
                          <a:cs typeface="Franklin Gothic Medium"/>
                        </a:rPr>
                        <a:t> </a:t>
                      </a:r>
                      <a:r>
                        <a:rPr sz="700" spc="-5" dirty="0">
                          <a:latin typeface="Franklin Gothic Medium"/>
                          <a:cs typeface="Franklin Gothic Medium"/>
                        </a:rPr>
                        <a:t>Struktur</a:t>
                      </a:r>
                      <a:r>
                        <a:rPr sz="700" spc="20" dirty="0">
                          <a:latin typeface="Franklin Gothic Medium"/>
                          <a:cs typeface="Franklin Gothic Medium"/>
                        </a:rPr>
                        <a:t> </a:t>
                      </a:r>
                      <a:r>
                        <a:rPr sz="700" spc="-10" dirty="0">
                          <a:latin typeface="Franklin Gothic Medium"/>
                          <a:cs typeface="Franklin Gothic Medium"/>
                        </a:rPr>
                        <a:t>Organisasi</a:t>
                      </a:r>
                      <a:r>
                        <a:rPr sz="700" spc="60" dirty="0">
                          <a:latin typeface="Franklin Gothic Medium"/>
                          <a:cs typeface="Franklin Gothic Medium"/>
                        </a:rPr>
                        <a:t> </a:t>
                      </a:r>
                      <a:r>
                        <a:rPr sz="700" spc="-10" dirty="0">
                          <a:latin typeface="Franklin Gothic Medium"/>
                          <a:cs typeface="Franklin Gothic Medium"/>
                        </a:rPr>
                        <a:t>yang</a:t>
                      </a:r>
                      <a:r>
                        <a:rPr sz="700" spc="5" dirty="0">
                          <a:latin typeface="Franklin Gothic Medium"/>
                          <a:cs typeface="Franklin Gothic Medium"/>
                        </a:rPr>
                        <a:t> </a:t>
                      </a:r>
                      <a:r>
                        <a:rPr sz="700" spc="-10" dirty="0">
                          <a:latin typeface="Franklin Gothic Medium"/>
                          <a:cs typeface="Franklin Gothic Medium"/>
                        </a:rPr>
                        <a:t>Sesuai</a:t>
                      </a:r>
                      <a:r>
                        <a:rPr sz="700" spc="15" dirty="0">
                          <a:latin typeface="Franklin Gothic Medium"/>
                          <a:cs typeface="Franklin Gothic Medium"/>
                        </a:rPr>
                        <a:t> </a:t>
                      </a:r>
                      <a:r>
                        <a:rPr sz="700" spc="-10" dirty="0">
                          <a:latin typeface="Franklin Gothic Medium"/>
                          <a:cs typeface="Franklin Gothic Medium"/>
                        </a:rPr>
                        <a:t>dengan</a:t>
                      </a:r>
                      <a:r>
                        <a:rPr sz="700" spc="20" dirty="0">
                          <a:latin typeface="Franklin Gothic Medium"/>
                          <a:cs typeface="Franklin Gothic Medium"/>
                        </a:rPr>
                        <a:t> </a:t>
                      </a:r>
                      <a:r>
                        <a:rPr sz="700" spc="-10" dirty="0">
                          <a:latin typeface="Franklin Gothic Medium"/>
                          <a:cs typeface="Franklin Gothic Medium"/>
                        </a:rPr>
                        <a:t>Kebutuhan</a:t>
                      </a:r>
                      <a:r>
                        <a:rPr sz="700" spc="15" dirty="0">
                          <a:latin typeface="Franklin Gothic Medium"/>
                          <a:cs typeface="Franklin Gothic Medium"/>
                        </a:rPr>
                        <a:t> </a:t>
                      </a:r>
                      <a:r>
                        <a:rPr sz="700" spc="-10" dirty="0">
                          <a:latin typeface="Franklin Gothic Medium"/>
                          <a:cs typeface="Franklin Gothic Medium"/>
                        </a:rPr>
                        <a:t>(1.4)</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3.75%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21285">
                <a:tc>
                  <a:txBody>
                    <a:bodyPr/>
                    <a:lstStyle/>
                    <a:p>
                      <a:pPr marL="280670">
                        <a:lnSpc>
                          <a:spcPts val="815"/>
                        </a:lnSpc>
                      </a:pPr>
                      <a:r>
                        <a:rPr sz="700" spc="-10" dirty="0">
                          <a:latin typeface="Franklin Gothic Medium"/>
                          <a:cs typeface="Franklin Gothic Medium"/>
                        </a:rPr>
                        <a:t>Pendelegasian</a:t>
                      </a:r>
                      <a:r>
                        <a:rPr sz="700" spc="40" dirty="0">
                          <a:latin typeface="Franklin Gothic Medium"/>
                          <a:cs typeface="Franklin Gothic Medium"/>
                        </a:rPr>
                        <a:t> </a:t>
                      </a:r>
                      <a:r>
                        <a:rPr sz="700" spc="-10" dirty="0">
                          <a:latin typeface="Franklin Gothic Medium"/>
                          <a:cs typeface="Franklin Gothic Medium"/>
                        </a:rPr>
                        <a:t>Wewenang</a:t>
                      </a:r>
                      <a:r>
                        <a:rPr sz="700" spc="30" dirty="0">
                          <a:latin typeface="Franklin Gothic Medium"/>
                          <a:cs typeface="Franklin Gothic Medium"/>
                        </a:rPr>
                        <a:t> </a:t>
                      </a:r>
                      <a:r>
                        <a:rPr sz="700" spc="-10" dirty="0">
                          <a:latin typeface="Franklin Gothic Medium"/>
                          <a:cs typeface="Franklin Gothic Medium"/>
                        </a:rPr>
                        <a:t>dan</a:t>
                      </a:r>
                      <a:r>
                        <a:rPr sz="700" spc="5" dirty="0">
                          <a:latin typeface="Franklin Gothic Medium"/>
                          <a:cs typeface="Franklin Gothic Medium"/>
                        </a:rPr>
                        <a:t> </a:t>
                      </a:r>
                      <a:r>
                        <a:rPr sz="700" spc="-10" dirty="0">
                          <a:latin typeface="Franklin Gothic Medium"/>
                          <a:cs typeface="Franklin Gothic Medium"/>
                        </a:rPr>
                        <a:t>Tanggung</a:t>
                      </a:r>
                      <a:r>
                        <a:rPr sz="700" spc="40" dirty="0">
                          <a:latin typeface="Franklin Gothic Medium"/>
                          <a:cs typeface="Franklin Gothic Medium"/>
                        </a:rPr>
                        <a:t> </a:t>
                      </a:r>
                      <a:r>
                        <a:rPr sz="700" spc="-10" dirty="0">
                          <a:latin typeface="Franklin Gothic Medium"/>
                          <a:cs typeface="Franklin Gothic Medium"/>
                        </a:rPr>
                        <a:t>Jawab</a:t>
                      </a:r>
                      <a:r>
                        <a:rPr sz="700" spc="5" dirty="0">
                          <a:latin typeface="Franklin Gothic Medium"/>
                          <a:cs typeface="Franklin Gothic Medium"/>
                        </a:rPr>
                        <a:t> </a:t>
                      </a:r>
                      <a:r>
                        <a:rPr sz="700" spc="-10" dirty="0">
                          <a:latin typeface="Franklin Gothic Medium"/>
                          <a:cs typeface="Franklin Gothic Medium"/>
                        </a:rPr>
                        <a:t>yang</a:t>
                      </a:r>
                      <a:r>
                        <a:rPr sz="700" spc="25" dirty="0">
                          <a:latin typeface="Franklin Gothic Medium"/>
                          <a:cs typeface="Franklin Gothic Medium"/>
                        </a:rPr>
                        <a:t> </a:t>
                      </a:r>
                      <a:r>
                        <a:rPr sz="700" spc="-10" dirty="0">
                          <a:latin typeface="Franklin Gothic Medium"/>
                          <a:cs typeface="Franklin Gothic Medium"/>
                        </a:rPr>
                        <a:t>Tepat</a:t>
                      </a:r>
                      <a:r>
                        <a:rPr sz="700" spc="10" dirty="0">
                          <a:latin typeface="Franklin Gothic Medium"/>
                          <a:cs typeface="Franklin Gothic Medium"/>
                        </a:rPr>
                        <a:t> </a:t>
                      </a:r>
                      <a:r>
                        <a:rPr sz="700" spc="-10" dirty="0">
                          <a:latin typeface="Franklin Gothic Medium"/>
                          <a:cs typeface="Franklin Gothic Medium"/>
                        </a:rPr>
                        <a:t>(1.5)</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3.75%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21158">
                <a:tc>
                  <a:txBody>
                    <a:bodyPr/>
                    <a:lstStyle/>
                    <a:p>
                      <a:pPr marL="280670">
                        <a:lnSpc>
                          <a:spcPts val="815"/>
                        </a:lnSpc>
                      </a:pPr>
                      <a:r>
                        <a:rPr sz="700" spc="-10" dirty="0">
                          <a:latin typeface="Franklin Gothic Medium"/>
                          <a:cs typeface="Franklin Gothic Medium"/>
                        </a:rPr>
                        <a:t>Penyusunan</a:t>
                      </a:r>
                      <a:r>
                        <a:rPr sz="700" spc="30" dirty="0">
                          <a:latin typeface="Franklin Gothic Medium"/>
                          <a:cs typeface="Franklin Gothic Medium"/>
                        </a:rPr>
                        <a:t> </a:t>
                      </a:r>
                      <a:r>
                        <a:rPr sz="700" spc="-10" dirty="0">
                          <a:latin typeface="Franklin Gothic Medium"/>
                          <a:cs typeface="Franklin Gothic Medium"/>
                        </a:rPr>
                        <a:t>dan</a:t>
                      </a:r>
                      <a:r>
                        <a:rPr sz="700" spc="10" dirty="0">
                          <a:latin typeface="Franklin Gothic Medium"/>
                          <a:cs typeface="Franklin Gothic Medium"/>
                        </a:rPr>
                        <a:t> </a:t>
                      </a:r>
                      <a:r>
                        <a:rPr sz="700" spc="-10" dirty="0">
                          <a:latin typeface="Franklin Gothic Medium"/>
                          <a:cs typeface="Franklin Gothic Medium"/>
                        </a:rPr>
                        <a:t>Penerapan</a:t>
                      </a:r>
                      <a:r>
                        <a:rPr sz="700" spc="45" dirty="0">
                          <a:latin typeface="Franklin Gothic Medium"/>
                          <a:cs typeface="Franklin Gothic Medium"/>
                        </a:rPr>
                        <a:t> </a:t>
                      </a:r>
                      <a:r>
                        <a:rPr sz="700" spc="-10" dirty="0">
                          <a:latin typeface="Franklin Gothic Medium"/>
                          <a:cs typeface="Franklin Gothic Medium"/>
                        </a:rPr>
                        <a:t>Kebijakan</a:t>
                      </a:r>
                      <a:r>
                        <a:rPr sz="700" spc="25" dirty="0">
                          <a:latin typeface="Franklin Gothic Medium"/>
                          <a:cs typeface="Franklin Gothic Medium"/>
                        </a:rPr>
                        <a:t> </a:t>
                      </a:r>
                      <a:r>
                        <a:rPr sz="700" spc="-10" dirty="0">
                          <a:latin typeface="Franklin Gothic Medium"/>
                          <a:cs typeface="Franklin Gothic Medium"/>
                        </a:rPr>
                        <a:t>yang</a:t>
                      </a:r>
                      <a:r>
                        <a:rPr sz="700" spc="25" dirty="0">
                          <a:latin typeface="Franklin Gothic Medium"/>
                          <a:cs typeface="Franklin Gothic Medium"/>
                        </a:rPr>
                        <a:t> </a:t>
                      </a:r>
                      <a:r>
                        <a:rPr sz="700" spc="-10" dirty="0">
                          <a:latin typeface="Franklin Gothic Medium"/>
                          <a:cs typeface="Franklin Gothic Medium"/>
                        </a:rPr>
                        <a:t>Sehat</a:t>
                      </a:r>
                      <a:r>
                        <a:rPr sz="700" spc="15" dirty="0">
                          <a:latin typeface="Franklin Gothic Medium"/>
                          <a:cs typeface="Franklin Gothic Medium"/>
                        </a:rPr>
                        <a:t> </a:t>
                      </a:r>
                      <a:r>
                        <a:rPr sz="700" spc="-10" dirty="0">
                          <a:latin typeface="Franklin Gothic Medium"/>
                          <a:cs typeface="Franklin Gothic Medium"/>
                        </a:rPr>
                        <a:t>tentang</a:t>
                      </a:r>
                      <a:r>
                        <a:rPr sz="700" spc="10" dirty="0">
                          <a:latin typeface="Franklin Gothic Medium"/>
                          <a:cs typeface="Franklin Gothic Medium"/>
                        </a:rPr>
                        <a:t> </a:t>
                      </a:r>
                      <a:r>
                        <a:rPr sz="700" spc="-10" dirty="0">
                          <a:latin typeface="Franklin Gothic Medium"/>
                          <a:cs typeface="Franklin Gothic Medium"/>
                        </a:rPr>
                        <a:t>Pembinaan</a:t>
                      </a:r>
                      <a:r>
                        <a:rPr sz="700" spc="45" dirty="0">
                          <a:latin typeface="Franklin Gothic Medium"/>
                          <a:cs typeface="Franklin Gothic Medium"/>
                        </a:rPr>
                        <a:t> </a:t>
                      </a:r>
                      <a:r>
                        <a:rPr sz="700" spc="-10" dirty="0">
                          <a:latin typeface="Franklin Gothic Medium"/>
                          <a:cs typeface="Franklin Gothic Medium"/>
                        </a:rPr>
                        <a:t>SDM</a:t>
                      </a:r>
                      <a:r>
                        <a:rPr sz="700" spc="30" dirty="0">
                          <a:latin typeface="Franklin Gothic Medium"/>
                          <a:cs typeface="Franklin Gothic Medium"/>
                        </a:rPr>
                        <a:t> </a:t>
                      </a:r>
                      <a:r>
                        <a:rPr sz="700" spc="-10" dirty="0">
                          <a:latin typeface="Franklin Gothic Medium"/>
                          <a:cs typeface="Franklin Gothic Medium"/>
                        </a:rPr>
                        <a:t>(1.6)</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3.75%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21285">
                <a:tc>
                  <a:txBody>
                    <a:bodyPr/>
                    <a:lstStyle/>
                    <a:p>
                      <a:pPr marL="282575">
                        <a:lnSpc>
                          <a:spcPts val="815"/>
                        </a:lnSpc>
                      </a:pPr>
                      <a:r>
                        <a:rPr sz="700" spc="-10" dirty="0">
                          <a:latin typeface="Franklin Gothic Medium"/>
                          <a:cs typeface="Franklin Gothic Medium"/>
                        </a:rPr>
                        <a:t>Perwujudan</a:t>
                      </a:r>
                      <a:r>
                        <a:rPr sz="700" spc="30" dirty="0">
                          <a:latin typeface="Franklin Gothic Medium"/>
                          <a:cs typeface="Franklin Gothic Medium"/>
                        </a:rPr>
                        <a:t> </a:t>
                      </a:r>
                      <a:r>
                        <a:rPr sz="700" spc="-10" dirty="0">
                          <a:latin typeface="Franklin Gothic Medium"/>
                          <a:cs typeface="Franklin Gothic Medium"/>
                        </a:rPr>
                        <a:t>Peran</a:t>
                      </a:r>
                      <a:r>
                        <a:rPr sz="700" spc="20" dirty="0">
                          <a:latin typeface="Franklin Gothic Medium"/>
                          <a:cs typeface="Franklin Gothic Medium"/>
                        </a:rPr>
                        <a:t> </a:t>
                      </a:r>
                      <a:r>
                        <a:rPr sz="700" spc="-5" dirty="0">
                          <a:latin typeface="Franklin Gothic Medium"/>
                          <a:cs typeface="Franklin Gothic Medium"/>
                        </a:rPr>
                        <a:t>APIP</a:t>
                      </a:r>
                      <a:r>
                        <a:rPr sz="700" spc="15" dirty="0">
                          <a:latin typeface="Franklin Gothic Medium"/>
                          <a:cs typeface="Franklin Gothic Medium"/>
                        </a:rPr>
                        <a:t> </a:t>
                      </a:r>
                      <a:r>
                        <a:rPr sz="700" spc="-10" dirty="0">
                          <a:latin typeface="Franklin Gothic Medium"/>
                          <a:cs typeface="Franklin Gothic Medium"/>
                        </a:rPr>
                        <a:t>yang</a:t>
                      </a:r>
                      <a:r>
                        <a:rPr sz="700" spc="15" dirty="0">
                          <a:latin typeface="Franklin Gothic Medium"/>
                          <a:cs typeface="Franklin Gothic Medium"/>
                        </a:rPr>
                        <a:t> </a:t>
                      </a:r>
                      <a:r>
                        <a:rPr sz="700" spc="-5" dirty="0">
                          <a:latin typeface="Franklin Gothic Medium"/>
                          <a:cs typeface="Franklin Gothic Medium"/>
                        </a:rPr>
                        <a:t>Efektif</a:t>
                      </a:r>
                      <a:r>
                        <a:rPr sz="700" spc="25" dirty="0">
                          <a:latin typeface="Franklin Gothic Medium"/>
                          <a:cs typeface="Franklin Gothic Medium"/>
                        </a:rPr>
                        <a:t> </a:t>
                      </a:r>
                      <a:r>
                        <a:rPr sz="700" spc="-10" dirty="0">
                          <a:latin typeface="Franklin Gothic Medium"/>
                          <a:cs typeface="Franklin Gothic Medium"/>
                        </a:rPr>
                        <a:t>(1.7)</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3.75%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21157">
                <a:tc>
                  <a:txBody>
                    <a:bodyPr/>
                    <a:lstStyle/>
                    <a:p>
                      <a:pPr marL="280670">
                        <a:lnSpc>
                          <a:spcPts val="815"/>
                        </a:lnSpc>
                      </a:pPr>
                      <a:r>
                        <a:rPr sz="700" spc="-10" dirty="0">
                          <a:latin typeface="Franklin Gothic Medium"/>
                          <a:cs typeface="Franklin Gothic Medium"/>
                        </a:rPr>
                        <a:t>Hubungan</a:t>
                      </a:r>
                      <a:r>
                        <a:rPr sz="700" spc="30" dirty="0">
                          <a:latin typeface="Franklin Gothic Medium"/>
                          <a:cs typeface="Franklin Gothic Medium"/>
                        </a:rPr>
                        <a:t> </a:t>
                      </a:r>
                      <a:r>
                        <a:rPr sz="700" spc="-10" dirty="0">
                          <a:latin typeface="Franklin Gothic Medium"/>
                          <a:cs typeface="Franklin Gothic Medium"/>
                        </a:rPr>
                        <a:t>Kerja</a:t>
                      </a:r>
                      <a:r>
                        <a:rPr sz="700" spc="20" dirty="0">
                          <a:latin typeface="Franklin Gothic Medium"/>
                          <a:cs typeface="Franklin Gothic Medium"/>
                        </a:rPr>
                        <a:t> </a:t>
                      </a:r>
                      <a:r>
                        <a:rPr sz="700" spc="-10" dirty="0">
                          <a:latin typeface="Franklin Gothic Medium"/>
                          <a:cs typeface="Franklin Gothic Medium"/>
                        </a:rPr>
                        <a:t>yang</a:t>
                      </a:r>
                      <a:r>
                        <a:rPr sz="700" spc="15" dirty="0">
                          <a:latin typeface="Franklin Gothic Medium"/>
                          <a:cs typeface="Franklin Gothic Medium"/>
                        </a:rPr>
                        <a:t> </a:t>
                      </a:r>
                      <a:r>
                        <a:rPr sz="700" spc="-10" dirty="0">
                          <a:latin typeface="Franklin Gothic Medium"/>
                          <a:cs typeface="Franklin Gothic Medium"/>
                        </a:rPr>
                        <a:t>Baik</a:t>
                      </a:r>
                      <a:r>
                        <a:rPr sz="700" spc="25" dirty="0">
                          <a:latin typeface="Franklin Gothic Medium"/>
                          <a:cs typeface="Franklin Gothic Medium"/>
                        </a:rPr>
                        <a:t> </a:t>
                      </a:r>
                      <a:r>
                        <a:rPr sz="700" spc="-10" dirty="0">
                          <a:latin typeface="Franklin Gothic Medium"/>
                          <a:cs typeface="Franklin Gothic Medium"/>
                        </a:rPr>
                        <a:t>dengan</a:t>
                      </a:r>
                      <a:r>
                        <a:rPr sz="700" spc="25" dirty="0">
                          <a:latin typeface="Franklin Gothic Medium"/>
                          <a:cs typeface="Franklin Gothic Medium"/>
                        </a:rPr>
                        <a:t> </a:t>
                      </a:r>
                      <a:r>
                        <a:rPr sz="700" spc="-10" dirty="0">
                          <a:latin typeface="Franklin Gothic Medium"/>
                          <a:cs typeface="Franklin Gothic Medium"/>
                        </a:rPr>
                        <a:t>Instansi</a:t>
                      </a:r>
                      <a:r>
                        <a:rPr sz="700" spc="20" dirty="0">
                          <a:latin typeface="Franklin Gothic Medium"/>
                          <a:cs typeface="Franklin Gothic Medium"/>
                        </a:rPr>
                        <a:t> </a:t>
                      </a:r>
                      <a:r>
                        <a:rPr sz="700" spc="-10" dirty="0">
                          <a:latin typeface="Franklin Gothic Medium"/>
                          <a:cs typeface="Franklin Gothic Medium"/>
                        </a:rPr>
                        <a:t>Pemerintah</a:t>
                      </a:r>
                      <a:r>
                        <a:rPr sz="700" spc="65" dirty="0">
                          <a:latin typeface="Franklin Gothic Medium"/>
                          <a:cs typeface="Franklin Gothic Medium"/>
                        </a:rPr>
                        <a:t> </a:t>
                      </a:r>
                      <a:r>
                        <a:rPr sz="700" spc="-10" dirty="0">
                          <a:latin typeface="Franklin Gothic Medium"/>
                          <a:cs typeface="Franklin Gothic Medium"/>
                        </a:rPr>
                        <a:t>Terkait</a:t>
                      </a:r>
                      <a:r>
                        <a:rPr sz="700" spc="30" dirty="0">
                          <a:latin typeface="Franklin Gothic Medium"/>
                          <a:cs typeface="Franklin Gothic Medium"/>
                        </a:rPr>
                        <a:t> </a:t>
                      </a:r>
                      <a:r>
                        <a:rPr sz="700" spc="-10" dirty="0">
                          <a:latin typeface="Franklin Gothic Medium"/>
                          <a:cs typeface="Franklin Gothic Medium"/>
                        </a:rPr>
                        <a:t>(1.8)</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3.75%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21285">
                <a:tc>
                  <a:txBody>
                    <a:bodyPr/>
                    <a:lstStyle/>
                    <a:p>
                      <a:pPr marL="155575">
                        <a:lnSpc>
                          <a:spcPts val="855"/>
                        </a:lnSpc>
                      </a:pPr>
                      <a:r>
                        <a:rPr sz="800" spc="5" dirty="0">
                          <a:latin typeface="Franklin Gothic Medium"/>
                          <a:cs typeface="Franklin Gothic Medium"/>
                        </a:rPr>
                        <a:t>Penil</a:t>
                      </a:r>
                      <a:r>
                        <a:rPr sz="800" spc="-5" dirty="0">
                          <a:latin typeface="Franklin Gothic Medium"/>
                          <a:cs typeface="Franklin Gothic Medium"/>
                        </a:rPr>
                        <a:t>a</a:t>
                      </a:r>
                      <a:r>
                        <a:rPr sz="800" spc="5" dirty="0">
                          <a:latin typeface="Franklin Gothic Medium"/>
                          <a:cs typeface="Franklin Gothic Medium"/>
                        </a:rPr>
                        <a:t>i</a:t>
                      </a:r>
                      <a:r>
                        <a:rPr sz="800" spc="-5" dirty="0">
                          <a:latin typeface="Franklin Gothic Medium"/>
                          <a:cs typeface="Franklin Gothic Medium"/>
                        </a:rPr>
                        <a:t>a</a:t>
                      </a:r>
                      <a:r>
                        <a:rPr sz="800" dirty="0">
                          <a:latin typeface="Franklin Gothic Medium"/>
                          <a:cs typeface="Franklin Gothic Medium"/>
                        </a:rPr>
                        <a:t>n</a:t>
                      </a:r>
                      <a:r>
                        <a:rPr sz="800" spc="-35" dirty="0">
                          <a:latin typeface="Franklin Gothic Medium"/>
                          <a:cs typeface="Franklin Gothic Medium"/>
                        </a:rPr>
                        <a:t> </a:t>
                      </a:r>
                      <a:r>
                        <a:rPr sz="800" spc="10" dirty="0">
                          <a:latin typeface="Franklin Gothic Medium"/>
                          <a:cs typeface="Franklin Gothic Medium"/>
                        </a:rPr>
                        <a:t>R</a:t>
                      </a:r>
                      <a:r>
                        <a:rPr sz="800" spc="5" dirty="0">
                          <a:latin typeface="Franklin Gothic Medium"/>
                          <a:cs typeface="Franklin Gothic Medium"/>
                        </a:rPr>
                        <a:t>isi</a:t>
                      </a:r>
                      <a:r>
                        <a:rPr sz="800" dirty="0">
                          <a:latin typeface="Franklin Gothic Medium"/>
                          <a:cs typeface="Franklin Gothic Medium"/>
                        </a:rPr>
                        <a:t>ko</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21158">
                <a:tc>
                  <a:txBody>
                    <a:bodyPr/>
                    <a:lstStyle/>
                    <a:p>
                      <a:pPr marL="282575">
                        <a:lnSpc>
                          <a:spcPts val="815"/>
                        </a:lnSpc>
                      </a:pPr>
                      <a:r>
                        <a:rPr sz="700" spc="-10" dirty="0">
                          <a:latin typeface="Franklin Gothic Medium"/>
                          <a:cs typeface="Franklin Gothic Medium"/>
                        </a:rPr>
                        <a:t>Identifikasi</a:t>
                      </a:r>
                      <a:r>
                        <a:rPr sz="700" spc="40" dirty="0">
                          <a:latin typeface="Franklin Gothic Medium"/>
                          <a:cs typeface="Franklin Gothic Medium"/>
                        </a:rPr>
                        <a:t> </a:t>
                      </a:r>
                      <a:r>
                        <a:rPr sz="700" spc="-10" dirty="0">
                          <a:latin typeface="Franklin Gothic Medium"/>
                          <a:cs typeface="Franklin Gothic Medium"/>
                        </a:rPr>
                        <a:t>Risiko</a:t>
                      </a:r>
                      <a:r>
                        <a:rPr sz="700" spc="15" dirty="0">
                          <a:latin typeface="Franklin Gothic Medium"/>
                          <a:cs typeface="Franklin Gothic Medium"/>
                        </a:rPr>
                        <a:t> </a:t>
                      </a:r>
                      <a:r>
                        <a:rPr sz="700" spc="-10" dirty="0">
                          <a:latin typeface="Franklin Gothic Medium"/>
                          <a:cs typeface="Franklin Gothic Medium"/>
                        </a:rPr>
                        <a:t>(2.1)</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10%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21284">
                <a:tc>
                  <a:txBody>
                    <a:bodyPr/>
                    <a:lstStyle/>
                    <a:p>
                      <a:pPr marL="282575">
                        <a:lnSpc>
                          <a:spcPts val="819"/>
                        </a:lnSpc>
                      </a:pPr>
                      <a:r>
                        <a:rPr sz="700" spc="-10" dirty="0">
                          <a:latin typeface="Franklin Gothic Medium"/>
                          <a:cs typeface="Franklin Gothic Medium"/>
                        </a:rPr>
                        <a:t>Analisis</a:t>
                      </a:r>
                      <a:r>
                        <a:rPr sz="700" spc="15" dirty="0">
                          <a:latin typeface="Franklin Gothic Medium"/>
                          <a:cs typeface="Franklin Gothic Medium"/>
                        </a:rPr>
                        <a:t> </a:t>
                      </a:r>
                      <a:r>
                        <a:rPr sz="700" spc="-10" dirty="0">
                          <a:latin typeface="Franklin Gothic Medium"/>
                          <a:cs typeface="Franklin Gothic Medium"/>
                        </a:rPr>
                        <a:t>Risiko</a:t>
                      </a:r>
                      <a:r>
                        <a:rPr sz="700" spc="30" dirty="0">
                          <a:latin typeface="Franklin Gothic Medium"/>
                          <a:cs typeface="Franklin Gothic Medium"/>
                        </a:rPr>
                        <a:t> </a:t>
                      </a:r>
                      <a:r>
                        <a:rPr sz="700" spc="-10" dirty="0">
                          <a:latin typeface="Franklin Gothic Medium"/>
                          <a:cs typeface="Franklin Gothic Medium"/>
                        </a:rPr>
                        <a:t>(2.2)</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10%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21158">
                <a:tc>
                  <a:txBody>
                    <a:bodyPr/>
                    <a:lstStyle/>
                    <a:p>
                      <a:pPr marL="155575">
                        <a:lnSpc>
                          <a:spcPts val="855"/>
                        </a:lnSpc>
                      </a:pPr>
                      <a:r>
                        <a:rPr sz="800" spc="5" dirty="0">
                          <a:latin typeface="Franklin Gothic Medium"/>
                          <a:cs typeface="Franklin Gothic Medium"/>
                        </a:rPr>
                        <a:t>Ke</a:t>
                      </a:r>
                      <a:r>
                        <a:rPr sz="800" spc="-5" dirty="0">
                          <a:latin typeface="Franklin Gothic Medium"/>
                          <a:cs typeface="Franklin Gothic Medium"/>
                        </a:rPr>
                        <a:t>g</a:t>
                      </a:r>
                      <a:r>
                        <a:rPr sz="800" spc="5" dirty="0">
                          <a:latin typeface="Franklin Gothic Medium"/>
                          <a:cs typeface="Franklin Gothic Medium"/>
                        </a:rPr>
                        <a:t>i</a:t>
                      </a:r>
                      <a:r>
                        <a:rPr sz="800" spc="-5" dirty="0">
                          <a:latin typeface="Franklin Gothic Medium"/>
                          <a:cs typeface="Franklin Gothic Medium"/>
                        </a:rPr>
                        <a:t>a</a:t>
                      </a:r>
                      <a:r>
                        <a:rPr sz="800" dirty="0">
                          <a:latin typeface="Franklin Gothic Medium"/>
                          <a:cs typeface="Franklin Gothic Medium"/>
                        </a:rPr>
                        <a:t>t</a:t>
                      </a:r>
                      <a:r>
                        <a:rPr sz="800" spc="5" dirty="0">
                          <a:latin typeface="Franklin Gothic Medium"/>
                          <a:cs typeface="Franklin Gothic Medium"/>
                        </a:rPr>
                        <a:t>a</a:t>
                      </a:r>
                      <a:r>
                        <a:rPr sz="800" dirty="0">
                          <a:latin typeface="Franklin Gothic Medium"/>
                          <a:cs typeface="Franklin Gothic Medium"/>
                        </a:rPr>
                        <a:t>n</a:t>
                      </a:r>
                      <a:r>
                        <a:rPr sz="800" spc="-40" dirty="0">
                          <a:latin typeface="Franklin Gothic Medium"/>
                          <a:cs typeface="Franklin Gothic Medium"/>
                        </a:rPr>
                        <a:t> </a:t>
                      </a:r>
                      <a:r>
                        <a:rPr sz="800" spc="5" dirty="0">
                          <a:latin typeface="Franklin Gothic Medium"/>
                          <a:cs typeface="Franklin Gothic Medium"/>
                        </a:rPr>
                        <a:t>Pen</a:t>
                      </a:r>
                      <a:r>
                        <a:rPr sz="800" spc="-5" dirty="0">
                          <a:latin typeface="Franklin Gothic Medium"/>
                          <a:cs typeface="Franklin Gothic Medium"/>
                        </a:rPr>
                        <a:t>ge</a:t>
                      </a:r>
                      <a:r>
                        <a:rPr sz="800" spc="5" dirty="0">
                          <a:latin typeface="Franklin Gothic Medium"/>
                          <a:cs typeface="Franklin Gothic Medium"/>
                        </a:rPr>
                        <a:t>n</a:t>
                      </a:r>
                      <a:r>
                        <a:rPr sz="800" spc="-5" dirty="0">
                          <a:latin typeface="Franklin Gothic Medium"/>
                          <a:cs typeface="Franklin Gothic Medium"/>
                        </a:rPr>
                        <a:t>d</a:t>
                      </a:r>
                      <a:r>
                        <a:rPr sz="800" spc="5" dirty="0">
                          <a:latin typeface="Franklin Gothic Medium"/>
                          <a:cs typeface="Franklin Gothic Medium"/>
                        </a:rPr>
                        <a:t>a</a:t>
                      </a:r>
                      <a:r>
                        <a:rPr sz="800" spc="-10" dirty="0">
                          <a:latin typeface="Franklin Gothic Medium"/>
                          <a:cs typeface="Franklin Gothic Medium"/>
                        </a:rPr>
                        <a:t>l</a:t>
                      </a:r>
                      <a:r>
                        <a:rPr sz="800" spc="5" dirty="0">
                          <a:latin typeface="Franklin Gothic Medium"/>
                          <a:cs typeface="Franklin Gothic Medium"/>
                        </a:rPr>
                        <a:t>i</a:t>
                      </a:r>
                      <a:r>
                        <a:rPr sz="800" spc="-5" dirty="0">
                          <a:latin typeface="Franklin Gothic Medium"/>
                          <a:cs typeface="Franklin Gothic Medium"/>
                        </a:rPr>
                        <a:t>a</a:t>
                      </a:r>
                      <a:r>
                        <a:rPr sz="800" dirty="0">
                          <a:latin typeface="Franklin Gothic Medium"/>
                          <a:cs typeface="Franklin Gothic Medium"/>
                        </a:rPr>
                        <a:t>n</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21285">
                <a:tc>
                  <a:txBody>
                    <a:bodyPr/>
                    <a:lstStyle/>
                    <a:p>
                      <a:pPr marL="282575">
                        <a:lnSpc>
                          <a:spcPts val="815"/>
                        </a:lnSpc>
                      </a:pPr>
                      <a:r>
                        <a:rPr sz="700" spc="-10" dirty="0">
                          <a:latin typeface="Franklin Gothic Medium"/>
                          <a:cs typeface="Franklin Gothic Medium"/>
                        </a:rPr>
                        <a:t>Reviu</a:t>
                      </a:r>
                      <a:r>
                        <a:rPr sz="700" spc="10" dirty="0">
                          <a:latin typeface="Franklin Gothic Medium"/>
                          <a:cs typeface="Franklin Gothic Medium"/>
                        </a:rPr>
                        <a:t> </a:t>
                      </a:r>
                      <a:r>
                        <a:rPr sz="700" spc="-5" dirty="0">
                          <a:latin typeface="Franklin Gothic Medium"/>
                          <a:cs typeface="Franklin Gothic Medium"/>
                        </a:rPr>
                        <a:t>atas</a:t>
                      </a:r>
                      <a:r>
                        <a:rPr sz="700" dirty="0">
                          <a:latin typeface="Franklin Gothic Medium"/>
                          <a:cs typeface="Franklin Gothic Medium"/>
                        </a:rPr>
                        <a:t> </a:t>
                      </a:r>
                      <a:r>
                        <a:rPr sz="700" spc="-10" dirty="0">
                          <a:latin typeface="Franklin Gothic Medium"/>
                          <a:cs typeface="Franklin Gothic Medium"/>
                        </a:rPr>
                        <a:t>Kinerja</a:t>
                      </a:r>
                      <a:r>
                        <a:rPr sz="700" spc="25" dirty="0">
                          <a:latin typeface="Franklin Gothic Medium"/>
                          <a:cs typeface="Franklin Gothic Medium"/>
                        </a:rPr>
                        <a:t> </a:t>
                      </a:r>
                      <a:r>
                        <a:rPr sz="700" spc="-10" dirty="0">
                          <a:latin typeface="Franklin Gothic Medium"/>
                          <a:cs typeface="Franklin Gothic Medium"/>
                        </a:rPr>
                        <a:t>Instansi</a:t>
                      </a:r>
                      <a:r>
                        <a:rPr sz="700" spc="20" dirty="0">
                          <a:latin typeface="Franklin Gothic Medium"/>
                          <a:cs typeface="Franklin Gothic Medium"/>
                        </a:rPr>
                        <a:t> </a:t>
                      </a:r>
                      <a:r>
                        <a:rPr sz="700" spc="-10" dirty="0">
                          <a:latin typeface="Franklin Gothic Medium"/>
                          <a:cs typeface="Franklin Gothic Medium"/>
                        </a:rPr>
                        <a:t>Pemerintah</a:t>
                      </a:r>
                      <a:r>
                        <a:rPr sz="700" spc="40" dirty="0">
                          <a:latin typeface="Franklin Gothic Medium"/>
                          <a:cs typeface="Franklin Gothic Medium"/>
                        </a:rPr>
                        <a:t> </a:t>
                      </a:r>
                      <a:r>
                        <a:rPr sz="700" spc="-10" dirty="0">
                          <a:latin typeface="Franklin Gothic Medium"/>
                          <a:cs typeface="Franklin Gothic Medium"/>
                        </a:rPr>
                        <a:t>(3.1)</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21157">
                <a:tc>
                  <a:txBody>
                    <a:bodyPr/>
                    <a:lstStyle/>
                    <a:p>
                      <a:pPr marL="282575">
                        <a:lnSpc>
                          <a:spcPts val="815"/>
                        </a:lnSpc>
                      </a:pPr>
                      <a:r>
                        <a:rPr sz="700" spc="-10" dirty="0">
                          <a:latin typeface="Franklin Gothic Medium"/>
                          <a:cs typeface="Franklin Gothic Medium"/>
                        </a:rPr>
                        <a:t>Pembinaan</a:t>
                      </a:r>
                      <a:r>
                        <a:rPr sz="700" spc="25" dirty="0">
                          <a:latin typeface="Franklin Gothic Medium"/>
                          <a:cs typeface="Franklin Gothic Medium"/>
                        </a:rPr>
                        <a:t> </a:t>
                      </a:r>
                      <a:r>
                        <a:rPr sz="700" spc="-10" dirty="0">
                          <a:latin typeface="Franklin Gothic Medium"/>
                          <a:cs typeface="Franklin Gothic Medium"/>
                        </a:rPr>
                        <a:t>Sumber</a:t>
                      </a:r>
                      <a:r>
                        <a:rPr sz="700" spc="30" dirty="0">
                          <a:latin typeface="Franklin Gothic Medium"/>
                          <a:cs typeface="Franklin Gothic Medium"/>
                        </a:rPr>
                        <a:t> </a:t>
                      </a:r>
                      <a:r>
                        <a:rPr sz="700" spc="-5" dirty="0">
                          <a:latin typeface="Franklin Gothic Medium"/>
                          <a:cs typeface="Franklin Gothic Medium"/>
                        </a:rPr>
                        <a:t>Daya </a:t>
                      </a:r>
                      <a:r>
                        <a:rPr sz="700" spc="-10" dirty="0">
                          <a:latin typeface="Franklin Gothic Medium"/>
                          <a:cs typeface="Franklin Gothic Medium"/>
                        </a:rPr>
                        <a:t>Manusia</a:t>
                      </a:r>
                      <a:r>
                        <a:rPr sz="700" spc="15" dirty="0">
                          <a:latin typeface="Franklin Gothic Medium"/>
                          <a:cs typeface="Franklin Gothic Medium"/>
                        </a:rPr>
                        <a:t> </a:t>
                      </a:r>
                      <a:r>
                        <a:rPr sz="700" spc="-10" dirty="0">
                          <a:latin typeface="Franklin Gothic Medium"/>
                          <a:cs typeface="Franklin Gothic Medium"/>
                        </a:rPr>
                        <a:t>(3.2)</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21285">
                <a:tc>
                  <a:txBody>
                    <a:bodyPr/>
                    <a:lstStyle/>
                    <a:p>
                      <a:pPr marL="280670">
                        <a:lnSpc>
                          <a:spcPts val="819"/>
                        </a:lnSpc>
                      </a:pPr>
                      <a:r>
                        <a:rPr sz="700" spc="-10" dirty="0">
                          <a:latin typeface="Franklin Gothic Medium"/>
                          <a:cs typeface="Franklin Gothic Medium"/>
                        </a:rPr>
                        <a:t>Pengendalian</a:t>
                      </a:r>
                      <a:r>
                        <a:rPr sz="700" spc="40" dirty="0">
                          <a:latin typeface="Franklin Gothic Medium"/>
                          <a:cs typeface="Franklin Gothic Medium"/>
                        </a:rPr>
                        <a:t> </a:t>
                      </a:r>
                      <a:r>
                        <a:rPr sz="700" spc="-5" dirty="0">
                          <a:latin typeface="Franklin Gothic Medium"/>
                          <a:cs typeface="Franklin Gothic Medium"/>
                        </a:rPr>
                        <a:t>atas</a:t>
                      </a:r>
                      <a:r>
                        <a:rPr sz="700" spc="5" dirty="0">
                          <a:latin typeface="Franklin Gothic Medium"/>
                          <a:cs typeface="Franklin Gothic Medium"/>
                        </a:rPr>
                        <a:t> </a:t>
                      </a:r>
                      <a:r>
                        <a:rPr sz="700" spc="-10" dirty="0">
                          <a:latin typeface="Franklin Gothic Medium"/>
                          <a:cs typeface="Franklin Gothic Medium"/>
                        </a:rPr>
                        <a:t>Pengelolaan</a:t>
                      </a:r>
                      <a:r>
                        <a:rPr sz="700" spc="45" dirty="0">
                          <a:latin typeface="Franklin Gothic Medium"/>
                          <a:cs typeface="Franklin Gothic Medium"/>
                        </a:rPr>
                        <a:t> </a:t>
                      </a:r>
                      <a:r>
                        <a:rPr sz="700" spc="-10" dirty="0">
                          <a:latin typeface="Franklin Gothic Medium"/>
                          <a:cs typeface="Franklin Gothic Medium"/>
                        </a:rPr>
                        <a:t>Sistem</a:t>
                      </a:r>
                      <a:r>
                        <a:rPr sz="700" spc="25" dirty="0">
                          <a:latin typeface="Franklin Gothic Medium"/>
                          <a:cs typeface="Franklin Gothic Medium"/>
                        </a:rPr>
                        <a:t> </a:t>
                      </a:r>
                      <a:r>
                        <a:rPr sz="700" spc="-10" dirty="0">
                          <a:latin typeface="Franklin Gothic Medium"/>
                          <a:cs typeface="Franklin Gothic Medium"/>
                        </a:rPr>
                        <a:t>Informasi</a:t>
                      </a:r>
                      <a:r>
                        <a:rPr sz="700" spc="55" dirty="0">
                          <a:latin typeface="Franklin Gothic Medium"/>
                          <a:cs typeface="Franklin Gothic Medium"/>
                        </a:rPr>
                        <a:t> </a:t>
                      </a:r>
                      <a:r>
                        <a:rPr sz="700" spc="-10" dirty="0">
                          <a:latin typeface="Franklin Gothic Medium"/>
                          <a:cs typeface="Franklin Gothic Medium"/>
                        </a:rPr>
                        <a:t>(3.3)</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21158">
                <a:tc>
                  <a:txBody>
                    <a:bodyPr/>
                    <a:lstStyle/>
                    <a:p>
                      <a:pPr marL="282575">
                        <a:lnSpc>
                          <a:spcPts val="819"/>
                        </a:lnSpc>
                      </a:pPr>
                      <a:r>
                        <a:rPr sz="700" spc="-10" dirty="0">
                          <a:latin typeface="Franklin Gothic Medium"/>
                          <a:cs typeface="Franklin Gothic Medium"/>
                        </a:rPr>
                        <a:t>Pengendalian</a:t>
                      </a:r>
                      <a:r>
                        <a:rPr sz="700" spc="30" dirty="0">
                          <a:latin typeface="Franklin Gothic Medium"/>
                          <a:cs typeface="Franklin Gothic Medium"/>
                        </a:rPr>
                        <a:t> </a:t>
                      </a:r>
                      <a:r>
                        <a:rPr sz="700" spc="-10" dirty="0">
                          <a:latin typeface="Franklin Gothic Medium"/>
                          <a:cs typeface="Franklin Gothic Medium"/>
                        </a:rPr>
                        <a:t>Fisik</a:t>
                      </a:r>
                      <a:r>
                        <a:rPr sz="700" spc="10" dirty="0">
                          <a:latin typeface="Franklin Gothic Medium"/>
                          <a:cs typeface="Franklin Gothic Medium"/>
                        </a:rPr>
                        <a:t> </a:t>
                      </a:r>
                      <a:r>
                        <a:rPr sz="700" spc="-5" dirty="0">
                          <a:latin typeface="Franklin Gothic Medium"/>
                          <a:cs typeface="Franklin Gothic Medium"/>
                        </a:rPr>
                        <a:t>atas</a:t>
                      </a:r>
                      <a:r>
                        <a:rPr sz="700" dirty="0">
                          <a:latin typeface="Franklin Gothic Medium"/>
                          <a:cs typeface="Franklin Gothic Medium"/>
                        </a:rPr>
                        <a:t> </a:t>
                      </a:r>
                      <a:r>
                        <a:rPr sz="700" spc="-10" dirty="0">
                          <a:latin typeface="Franklin Gothic Medium"/>
                          <a:cs typeface="Franklin Gothic Medium"/>
                        </a:rPr>
                        <a:t>Aset</a:t>
                      </a:r>
                      <a:r>
                        <a:rPr sz="700" spc="5" dirty="0">
                          <a:latin typeface="Franklin Gothic Medium"/>
                          <a:cs typeface="Franklin Gothic Medium"/>
                        </a:rPr>
                        <a:t> </a:t>
                      </a:r>
                      <a:r>
                        <a:rPr sz="700" spc="-10" dirty="0">
                          <a:latin typeface="Franklin Gothic Medium"/>
                          <a:cs typeface="Franklin Gothic Medium"/>
                        </a:rPr>
                        <a:t>(3.4)</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21285">
                <a:tc>
                  <a:txBody>
                    <a:bodyPr/>
                    <a:lstStyle/>
                    <a:p>
                      <a:pPr marL="262255">
                        <a:lnSpc>
                          <a:spcPts val="815"/>
                        </a:lnSpc>
                      </a:pPr>
                      <a:r>
                        <a:rPr sz="700" spc="-10" dirty="0">
                          <a:latin typeface="Franklin Gothic Medium"/>
                          <a:cs typeface="Franklin Gothic Medium"/>
                        </a:rPr>
                        <a:t>Penetapan</a:t>
                      </a:r>
                      <a:r>
                        <a:rPr sz="700" spc="15" dirty="0">
                          <a:latin typeface="Franklin Gothic Medium"/>
                          <a:cs typeface="Franklin Gothic Medium"/>
                        </a:rPr>
                        <a:t> </a:t>
                      </a:r>
                      <a:r>
                        <a:rPr sz="700" spc="-10" dirty="0">
                          <a:latin typeface="Franklin Gothic Medium"/>
                          <a:cs typeface="Franklin Gothic Medium"/>
                        </a:rPr>
                        <a:t>dan</a:t>
                      </a:r>
                      <a:r>
                        <a:rPr sz="700" spc="20" dirty="0">
                          <a:latin typeface="Franklin Gothic Medium"/>
                          <a:cs typeface="Franklin Gothic Medium"/>
                        </a:rPr>
                        <a:t> </a:t>
                      </a:r>
                      <a:r>
                        <a:rPr sz="700" spc="-10" dirty="0">
                          <a:latin typeface="Franklin Gothic Medium"/>
                          <a:cs typeface="Franklin Gothic Medium"/>
                        </a:rPr>
                        <a:t>Reviu</a:t>
                      </a:r>
                      <a:r>
                        <a:rPr sz="700" spc="20" dirty="0">
                          <a:latin typeface="Franklin Gothic Medium"/>
                          <a:cs typeface="Franklin Gothic Medium"/>
                        </a:rPr>
                        <a:t> </a:t>
                      </a:r>
                      <a:r>
                        <a:rPr sz="700" spc="-10" dirty="0">
                          <a:latin typeface="Franklin Gothic Medium"/>
                          <a:cs typeface="Franklin Gothic Medium"/>
                        </a:rPr>
                        <a:t>atas</a:t>
                      </a:r>
                      <a:r>
                        <a:rPr sz="700" spc="5" dirty="0">
                          <a:latin typeface="Franklin Gothic Medium"/>
                          <a:cs typeface="Franklin Gothic Medium"/>
                        </a:rPr>
                        <a:t> </a:t>
                      </a:r>
                      <a:r>
                        <a:rPr sz="700" spc="-10" dirty="0">
                          <a:latin typeface="Franklin Gothic Medium"/>
                          <a:cs typeface="Franklin Gothic Medium"/>
                        </a:rPr>
                        <a:t>Indikator</a:t>
                      </a:r>
                      <a:r>
                        <a:rPr sz="700" spc="35" dirty="0">
                          <a:latin typeface="Franklin Gothic Medium"/>
                          <a:cs typeface="Franklin Gothic Medium"/>
                        </a:rPr>
                        <a:t> </a:t>
                      </a:r>
                      <a:r>
                        <a:rPr sz="700" spc="-10" dirty="0">
                          <a:latin typeface="Franklin Gothic Medium"/>
                          <a:cs typeface="Franklin Gothic Medium"/>
                        </a:rPr>
                        <a:t>dan</a:t>
                      </a:r>
                      <a:r>
                        <a:rPr sz="700" spc="20" dirty="0">
                          <a:latin typeface="Franklin Gothic Medium"/>
                          <a:cs typeface="Franklin Gothic Medium"/>
                        </a:rPr>
                        <a:t> </a:t>
                      </a:r>
                      <a:r>
                        <a:rPr sz="700" spc="-5" dirty="0">
                          <a:latin typeface="Franklin Gothic Medium"/>
                          <a:cs typeface="Franklin Gothic Medium"/>
                        </a:rPr>
                        <a:t>Ukuran</a:t>
                      </a:r>
                      <a:r>
                        <a:rPr sz="700" spc="10" dirty="0">
                          <a:latin typeface="Franklin Gothic Medium"/>
                          <a:cs typeface="Franklin Gothic Medium"/>
                        </a:rPr>
                        <a:t> </a:t>
                      </a:r>
                      <a:r>
                        <a:rPr sz="700" spc="-10" dirty="0">
                          <a:latin typeface="Franklin Gothic Medium"/>
                          <a:cs typeface="Franklin Gothic Medium"/>
                        </a:rPr>
                        <a:t>Kinerja</a:t>
                      </a:r>
                      <a:r>
                        <a:rPr sz="700" spc="30" dirty="0">
                          <a:latin typeface="Franklin Gothic Medium"/>
                          <a:cs typeface="Franklin Gothic Medium"/>
                        </a:rPr>
                        <a:t> </a:t>
                      </a:r>
                      <a:r>
                        <a:rPr sz="700" spc="-10" dirty="0">
                          <a:latin typeface="Franklin Gothic Medium"/>
                          <a:cs typeface="Franklin Gothic Medium"/>
                        </a:rPr>
                        <a:t>(3.5)</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21157">
                <a:tc>
                  <a:txBody>
                    <a:bodyPr/>
                    <a:lstStyle/>
                    <a:p>
                      <a:pPr marL="282575">
                        <a:lnSpc>
                          <a:spcPts val="819"/>
                        </a:lnSpc>
                      </a:pPr>
                      <a:r>
                        <a:rPr sz="700" spc="-10" dirty="0">
                          <a:latin typeface="Franklin Gothic Medium"/>
                          <a:cs typeface="Franklin Gothic Medium"/>
                        </a:rPr>
                        <a:t>Pemisahan</a:t>
                      </a:r>
                      <a:r>
                        <a:rPr sz="700" spc="20" dirty="0">
                          <a:latin typeface="Franklin Gothic Medium"/>
                          <a:cs typeface="Franklin Gothic Medium"/>
                        </a:rPr>
                        <a:t> </a:t>
                      </a:r>
                      <a:r>
                        <a:rPr sz="700" spc="-10" dirty="0">
                          <a:latin typeface="Franklin Gothic Medium"/>
                          <a:cs typeface="Franklin Gothic Medium"/>
                        </a:rPr>
                        <a:t>Fungsi</a:t>
                      </a:r>
                      <a:r>
                        <a:rPr sz="700" dirty="0">
                          <a:latin typeface="Franklin Gothic Medium"/>
                          <a:cs typeface="Franklin Gothic Medium"/>
                        </a:rPr>
                        <a:t> </a:t>
                      </a:r>
                      <a:r>
                        <a:rPr sz="700" spc="-10" dirty="0">
                          <a:latin typeface="Franklin Gothic Medium"/>
                          <a:cs typeface="Franklin Gothic Medium"/>
                        </a:rPr>
                        <a:t>(3.6)</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21284">
                <a:tc>
                  <a:txBody>
                    <a:bodyPr/>
                    <a:lstStyle/>
                    <a:p>
                      <a:pPr marL="280670">
                        <a:lnSpc>
                          <a:spcPts val="819"/>
                        </a:lnSpc>
                      </a:pPr>
                      <a:r>
                        <a:rPr sz="700" spc="-5" dirty="0">
                          <a:latin typeface="Franklin Gothic Medium"/>
                          <a:cs typeface="Franklin Gothic Medium"/>
                        </a:rPr>
                        <a:t>Otorisasi</a:t>
                      </a:r>
                      <a:r>
                        <a:rPr sz="700" spc="25" dirty="0">
                          <a:latin typeface="Franklin Gothic Medium"/>
                          <a:cs typeface="Franklin Gothic Medium"/>
                        </a:rPr>
                        <a:t> </a:t>
                      </a:r>
                      <a:r>
                        <a:rPr sz="700" spc="-5" dirty="0">
                          <a:latin typeface="Franklin Gothic Medium"/>
                          <a:cs typeface="Franklin Gothic Medium"/>
                        </a:rPr>
                        <a:t>atas</a:t>
                      </a:r>
                      <a:r>
                        <a:rPr sz="700" spc="5" dirty="0">
                          <a:latin typeface="Franklin Gothic Medium"/>
                          <a:cs typeface="Franklin Gothic Medium"/>
                        </a:rPr>
                        <a:t> </a:t>
                      </a:r>
                      <a:r>
                        <a:rPr sz="700" spc="-10" dirty="0">
                          <a:latin typeface="Franklin Gothic Medium"/>
                          <a:cs typeface="Franklin Gothic Medium"/>
                        </a:rPr>
                        <a:t>Transaksi</a:t>
                      </a:r>
                      <a:r>
                        <a:rPr sz="700" spc="30" dirty="0">
                          <a:latin typeface="Franklin Gothic Medium"/>
                          <a:cs typeface="Franklin Gothic Medium"/>
                        </a:rPr>
                        <a:t> </a:t>
                      </a:r>
                      <a:r>
                        <a:rPr sz="700" spc="-10" dirty="0">
                          <a:latin typeface="Franklin Gothic Medium"/>
                          <a:cs typeface="Franklin Gothic Medium"/>
                        </a:rPr>
                        <a:t>dan</a:t>
                      </a:r>
                      <a:r>
                        <a:rPr sz="700" spc="10" dirty="0">
                          <a:latin typeface="Franklin Gothic Medium"/>
                          <a:cs typeface="Franklin Gothic Medium"/>
                        </a:rPr>
                        <a:t> </a:t>
                      </a:r>
                      <a:r>
                        <a:rPr sz="700" spc="-10" dirty="0">
                          <a:latin typeface="Franklin Gothic Medium"/>
                          <a:cs typeface="Franklin Gothic Medium"/>
                        </a:rPr>
                        <a:t>Kejadian</a:t>
                      </a:r>
                      <a:r>
                        <a:rPr sz="700" spc="20" dirty="0">
                          <a:latin typeface="Franklin Gothic Medium"/>
                          <a:cs typeface="Franklin Gothic Medium"/>
                        </a:rPr>
                        <a:t> </a:t>
                      </a:r>
                      <a:r>
                        <a:rPr sz="700" spc="-10" dirty="0">
                          <a:latin typeface="Franklin Gothic Medium"/>
                          <a:cs typeface="Franklin Gothic Medium"/>
                        </a:rPr>
                        <a:t>yang</a:t>
                      </a:r>
                      <a:r>
                        <a:rPr sz="700" spc="10" dirty="0">
                          <a:latin typeface="Franklin Gothic Medium"/>
                          <a:cs typeface="Franklin Gothic Medium"/>
                        </a:rPr>
                        <a:t> </a:t>
                      </a:r>
                      <a:r>
                        <a:rPr sz="700" spc="-10" dirty="0">
                          <a:latin typeface="Franklin Gothic Medium"/>
                          <a:cs typeface="Franklin Gothic Medium"/>
                        </a:rPr>
                        <a:t>Penting</a:t>
                      </a:r>
                      <a:r>
                        <a:rPr sz="700" spc="35" dirty="0">
                          <a:latin typeface="Franklin Gothic Medium"/>
                          <a:cs typeface="Franklin Gothic Medium"/>
                        </a:rPr>
                        <a:t> </a:t>
                      </a:r>
                      <a:r>
                        <a:rPr sz="700" spc="-10" dirty="0">
                          <a:latin typeface="Franklin Gothic Medium"/>
                          <a:cs typeface="Franklin Gothic Medium"/>
                        </a:rPr>
                        <a:t>(3.7)</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21158">
                <a:tc>
                  <a:txBody>
                    <a:bodyPr/>
                    <a:lstStyle/>
                    <a:p>
                      <a:pPr marL="262255">
                        <a:lnSpc>
                          <a:spcPts val="819"/>
                        </a:lnSpc>
                      </a:pPr>
                      <a:r>
                        <a:rPr sz="700" spc="-10" dirty="0">
                          <a:latin typeface="Franklin Gothic Medium"/>
                          <a:cs typeface="Franklin Gothic Medium"/>
                        </a:rPr>
                        <a:t>Pencatatan</a:t>
                      </a:r>
                      <a:r>
                        <a:rPr sz="700" spc="25" dirty="0">
                          <a:latin typeface="Franklin Gothic Medium"/>
                          <a:cs typeface="Franklin Gothic Medium"/>
                        </a:rPr>
                        <a:t> </a:t>
                      </a:r>
                      <a:r>
                        <a:rPr sz="700" spc="-10" dirty="0">
                          <a:latin typeface="Franklin Gothic Medium"/>
                          <a:cs typeface="Franklin Gothic Medium"/>
                        </a:rPr>
                        <a:t>yang</a:t>
                      </a:r>
                      <a:r>
                        <a:rPr sz="700" spc="15" dirty="0">
                          <a:latin typeface="Franklin Gothic Medium"/>
                          <a:cs typeface="Franklin Gothic Medium"/>
                        </a:rPr>
                        <a:t> </a:t>
                      </a:r>
                      <a:r>
                        <a:rPr sz="700" spc="-5" dirty="0">
                          <a:latin typeface="Franklin Gothic Medium"/>
                          <a:cs typeface="Franklin Gothic Medium"/>
                        </a:rPr>
                        <a:t>Akurat</a:t>
                      </a:r>
                      <a:r>
                        <a:rPr sz="700" spc="40" dirty="0">
                          <a:latin typeface="Franklin Gothic Medium"/>
                          <a:cs typeface="Franklin Gothic Medium"/>
                        </a:rPr>
                        <a:t> </a:t>
                      </a:r>
                      <a:r>
                        <a:rPr sz="700" spc="-10" dirty="0">
                          <a:latin typeface="Franklin Gothic Medium"/>
                          <a:cs typeface="Franklin Gothic Medium"/>
                        </a:rPr>
                        <a:t>dan</a:t>
                      </a:r>
                      <a:r>
                        <a:rPr sz="700" spc="10" dirty="0">
                          <a:latin typeface="Franklin Gothic Medium"/>
                          <a:cs typeface="Franklin Gothic Medium"/>
                        </a:rPr>
                        <a:t> </a:t>
                      </a:r>
                      <a:r>
                        <a:rPr sz="700" spc="-10" dirty="0">
                          <a:latin typeface="Franklin Gothic Medium"/>
                          <a:cs typeface="Franklin Gothic Medium"/>
                        </a:rPr>
                        <a:t>Tepat</a:t>
                      </a:r>
                      <a:r>
                        <a:rPr sz="700" spc="20" dirty="0">
                          <a:latin typeface="Franklin Gothic Medium"/>
                          <a:cs typeface="Franklin Gothic Medium"/>
                        </a:rPr>
                        <a:t> </a:t>
                      </a:r>
                      <a:r>
                        <a:rPr sz="700" spc="-10" dirty="0">
                          <a:latin typeface="Franklin Gothic Medium"/>
                          <a:cs typeface="Franklin Gothic Medium"/>
                        </a:rPr>
                        <a:t>Waktu</a:t>
                      </a:r>
                      <a:r>
                        <a:rPr sz="700" spc="10" dirty="0">
                          <a:latin typeface="Franklin Gothic Medium"/>
                          <a:cs typeface="Franklin Gothic Medium"/>
                        </a:rPr>
                        <a:t> </a:t>
                      </a:r>
                      <a:r>
                        <a:rPr sz="700" spc="-5" dirty="0">
                          <a:latin typeface="Franklin Gothic Medium"/>
                          <a:cs typeface="Franklin Gothic Medium"/>
                        </a:rPr>
                        <a:t>atas</a:t>
                      </a:r>
                      <a:r>
                        <a:rPr sz="700" spc="10" dirty="0">
                          <a:latin typeface="Franklin Gothic Medium"/>
                          <a:cs typeface="Franklin Gothic Medium"/>
                        </a:rPr>
                        <a:t> </a:t>
                      </a:r>
                      <a:r>
                        <a:rPr sz="700" spc="-10" dirty="0">
                          <a:latin typeface="Franklin Gothic Medium"/>
                          <a:cs typeface="Franklin Gothic Medium"/>
                        </a:rPr>
                        <a:t>Transaksi</a:t>
                      </a:r>
                      <a:r>
                        <a:rPr sz="700" spc="35" dirty="0">
                          <a:latin typeface="Franklin Gothic Medium"/>
                          <a:cs typeface="Franklin Gothic Medium"/>
                        </a:rPr>
                        <a:t> </a:t>
                      </a:r>
                      <a:r>
                        <a:rPr sz="700" spc="-10" dirty="0">
                          <a:latin typeface="Franklin Gothic Medium"/>
                          <a:cs typeface="Franklin Gothic Medium"/>
                        </a:rPr>
                        <a:t>dan</a:t>
                      </a:r>
                      <a:r>
                        <a:rPr sz="700" spc="20" dirty="0">
                          <a:latin typeface="Franklin Gothic Medium"/>
                          <a:cs typeface="Franklin Gothic Medium"/>
                        </a:rPr>
                        <a:t> </a:t>
                      </a:r>
                      <a:r>
                        <a:rPr sz="700" spc="-10" dirty="0">
                          <a:latin typeface="Franklin Gothic Medium"/>
                          <a:cs typeface="Franklin Gothic Medium"/>
                        </a:rPr>
                        <a:t>Kejadian</a:t>
                      </a:r>
                      <a:r>
                        <a:rPr sz="700" spc="20" dirty="0">
                          <a:latin typeface="Franklin Gothic Medium"/>
                          <a:cs typeface="Franklin Gothic Medium"/>
                        </a:rPr>
                        <a:t> </a:t>
                      </a:r>
                      <a:r>
                        <a:rPr sz="700" spc="-10" dirty="0">
                          <a:latin typeface="Franklin Gothic Medium"/>
                          <a:cs typeface="Franklin Gothic Medium"/>
                        </a:rPr>
                        <a:t>(3.8)</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121284">
                <a:tc>
                  <a:txBody>
                    <a:bodyPr/>
                    <a:lstStyle/>
                    <a:p>
                      <a:pPr marL="262255">
                        <a:lnSpc>
                          <a:spcPts val="819"/>
                        </a:lnSpc>
                      </a:pPr>
                      <a:r>
                        <a:rPr sz="700" spc="-10" dirty="0">
                          <a:latin typeface="Franklin Gothic Medium"/>
                          <a:cs typeface="Franklin Gothic Medium"/>
                        </a:rPr>
                        <a:t>Pembatasan</a:t>
                      </a:r>
                      <a:r>
                        <a:rPr sz="700" spc="25" dirty="0">
                          <a:latin typeface="Franklin Gothic Medium"/>
                          <a:cs typeface="Franklin Gothic Medium"/>
                        </a:rPr>
                        <a:t> </a:t>
                      </a:r>
                      <a:r>
                        <a:rPr sz="700" spc="-5" dirty="0">
                          <a:latin typeface="Franklin Gothic Medium"/>
                          <a:cs typeface="Franklin Gothic Medium"/>
                        </a:rPr>
                        <a:t>Akses</a:t>
                      </a:r>
                      <a:r>
                        <a:rPr sz="700" spc="15" dirty="0">
                          <a:latin typeface="Franklin Gothic Medium"/>
                          <a:cs typeface="Franklin Gothic Medium"/>
                        </a:rPr>
                        <a:t> </a:t>
                      </a:r>
                      <a:r>
                        <a:rPr sz="700" spc="-5" dirty="0">
                          <a:latin typeface="Franklin Gothic Medium"/>
                          <a:cs typeface="Franklin Gothic Medium"/>
                        </a:rPr>
                        <a:t>atas</a:t>
                      </a:r>
                      <a:r>
                        <a:rPr sz="700" spc="5" dirty="0">
                          <a:latin typeface="Franklin Gothic Medium"/>
                          <a:cs typeface="Franklin Gothic Medium"/>
                        </a:rPr>
                        <a:t> </a:t>
                      </a:r>
                      <a:r>
                        <a:rPr sz="700" spc="-10" dirty="0">
                          <a:latin typeface="Franklin Gothic Medium"/>
                          <a:cs typeface="Franklin Gothic Medium"/>
                        </a:rPr>
                        <a:t>Sumber</a:t>
                      </a:r>
                      <a:r>
                        <a:rPr sz="700" spc="30" dirty="0">
                          <a:latin typeface="Franklin Gothic Medium"/>
                          <a:cs typeface="Franklin Gothic Medium"/>
                        </a:rPr>
                        <a:t> </a:t>
                      </a:r>
                      <a:r>
                        <a:rPr sz="700" spc="-5" dirty="0">
                          <a:latin typeface="Franklin Gothic Medium"/>
                          <a:cs typeface="Franklin Gothic Medium"/>
                        </a:rPr>
                        <a:t>Daya</a:t>
                      </a:r>
                      <a:r>
                        <a:rPr sz="700" spc="15" dirty="0">
                          <a:latin typeface="Franklin Gothic Medium"/>
                          <a:cs typeface="Franklin Gothic Medium"/>
                        </a:rPr>
                        <a:t> </a:t>
                      </a:r>
                      <a:r>
                        <a:rPr sz="700" spc="-10" dirty="0">
                          <a:latin typeface="Franklin Gothic Medium"/>
                          <a:cs typeface="Franklin Gothic Medium"/>
                        </a:rPr>
                        <a:t>dan</a:t>
                      </a:r>
                      <a:r>
                        <a:rPr sz="700" dirty="0">
                          <a:latin typeface="Franklin Gothic Medium"/>
                          <a:cs typeface="Franklin Gothic Medium"/>
                        </a:rPr>
                        <a:t> </a:t>
                      </a:r>
                      <a:r>
                        <a:rPr sz="700" spc="-10" dirty="0">
                          <a:latin typeface="Franklin Gothic Medium"/>
                          <a:cs typeface="Franklin Gothic Medium"/>
                        </a:rPr>
                        <a:t>Pencatatannya</a:t>
                      </a:r>
                      <a:r>
                        <a:rPr sz="700" spc="30" dirty="0">
                          <a:latin typeface="Franklin Gothic Medium"/>
                          <a:cs typeface="Franklin Gothic Medium"/>
                        </a:rPr>
                        <a:t> </a:t>
                      </a:r>
                      <a:r>
                        <a:rPr sz="700" spc="-10" dirty="0">
                          <a:latin typeface="Franklin Gothic Medium"/>
                          <a:cs typeface="Franklin Gothic Medium"/>
                        </a:rPr>
                        <a:t>(3.9)</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21157">
                <a:tc>
                  <a:txBody>
                    <a:bodyPr/>
                    <a:lstStyle/>
                    <a:p>
                      <a:pPr marL="262255">
                        <a:lnSpc>
                          <a:spcPts val="819"/>
                        </a:lnSpc>
                      </a:pPr>
                      <a:r>
                        <a:rPr sz="700" spc="-10" dirty="0">
                          <a:latin typeface="Franklin Gothic Medium"/>
                          <a:cs typeface="Franklin Gothic Medium"/>
                        </a:rPr>
                        <a:t>Akuntabilitas</a:t>
                      </a:r>
                      <a:r>
                        <a:rPr sz="700" spc="50" dirty="0">
                          <a:latin typeface="Franklin Gothic Medium"/>
                          <a:cs typeface="Franklin Gothic Medium"/>
                        </a:rPr>
                        <a:t> </a:t>
                      </a:r>
                      <a:r>
                        <a:rPr sz="700" spc="-10" dirty="0">
                          <a:latin typeface="Franklin Gothic Medium"/>
                          <a:cs typeface="Franklin Gothic Medium"/>
                        </a:rPr>
                        <a:t>terhadap</a:t>
                      </a:r>
                      <a:r>
                        <a:rPr sz="700" spc="20" dirty="0">
                          <a:latin typeface="Franklin Gothic Medium"/>
                          <a:cs typeface="Franklin Gothic Medium"/>
                        </a:rPr>
                        <a:t> </a:t>
                      </a:r>
                      <a:r>
                        <a:rPr sz="700" spc="-10" dirty="0">
                          <a:latin typeface="Franklin Gothic Medium"/>
                          <a:cs typeface="Franklin Gothic Medium"/>
                        </a:rPr>
                        <a:t>Sumber</a:t>
                      </a:r>
                      <a:r>
                        <a:rPr sz="700" spc="50" dirty="0">
                          <a:latin typeface="Franklin Gothic Medium"/>
                          <a:cs typeface="Franklin Gothic Medium"/>
                        </a:rPr>
                        <a:t> </a:t>
                      </a:r>
                      <a:r>
                        <a:rPr sz="700" spc="-5" dirty="0">
                          <a:latin typeface="Franklin Gothic Medium"/>
                          <a:cs typeface="Franklin Gothic Medium"/>
                        </a:rPr>
                        <a:t>Daya</a:t>
                      </a:r>
                      <a:r>
                        <a:rPr sz="700" spc="10" dirty="0">
                          <a:latin typeface="Franklin Gothic Medium"/>
                          <a:cs typeface="Franklin Gothic Medium"/>
                        </a:rPr>
                        <a:t> </a:t>
                      </a:r>
                      <a:r>
                        <a:rPr sz="700" spc="-10" dirty="0">
                          <a:latin typeface="Franklin Gothic Medium"/>
                          <a:cs typeface="Franklin Gothic Medium"/>
                        </a:rPr>
                        <a:t>dan</a:t>
                      </a:r>
                      <a:r>
                        <a:rPr sz="700" spc="20" dirty="0">
                          <a:latin typeface="Franklin Gothic Medium"/>
                          <a:cs typeface="Franklin Gothic Medium"/>
                        </a:rPr>
                        <a:t> </a:t>
                      </a:r>
                      <a:r>
                        <a:rPr sz="700" spc="-10" dirty="0">
                          <a:latin typeface="Franklin Gothic Medium"/>
                          <a:cs typeface="Franklin Gothic Medium"/>
                        </a:rPr>
                        <a:t>Pencatatannya</a:t>
                      </a:r>
                      <a:r>
                        <a:rPr sz="700" spc="25" dirty="0">
                          <a:latin typeface="Franklin Gothic Medium"/>
                          <a:cs typeface="Franklin Gothic Medium"/>
                        </a:rPr>
                        <a:t> </a:t>
                      </a:r>
                      <a:r>
                        <a:rPr sz="700" spc="-10" dirty="0">
                          <a:latin typeface="Franklin Gothic Medium"/>
                          <a:cs typeface="Franklin Gothic Medium"/>
                        </a:rPr>
                        <a:t>(3.10)</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21285">
                <a:tc>
                  <a:txBody>
                    <a:bodyPr/>
                    <a:lstStyle/>
                    <a:p>
                      <a:pPr marL="262255">
                        <a:lnSpc>
                          <a:spcPts val="819"/>
                        </a:lnSpc>
                      </a:pPr>
                      <a:r>
                        <a:rPr sz="700" spc="-10" dirty="0">
                          <a:latin typeface="Franklin Gothic Medium"/>
                          <a:cs typeface="Franklin Gothic Medium"/>
                        </a:rPr>
                        <a:t>Dokumentasi</a:t>
                      </a:r>
                      <a:r>
                        <a:rPr sz="700" spc="50" dirty="0">
                          <a:latin typeface="Franklin Gothic Medium"/>
                          <a:cs typeface="Franklin Gothic Medium"/>
                        </a:rPr>
                        <a:t> </a:t>
                      </a:r>
                      <a:r>
                        <a:rPr sz="700" spc="-10" dirty="0">
                          <a:latin typeface="Franklin Gothic Medium"/>
                          <a:cs typeface="Franklin Gothic Medium"/>
                        </a:rPr>
                        <a:t>yang</a:t>
                      </a:r>
                      <a:r>
                        <a:rPr sz="700" spc="15" dirty="0">
                          <a:latin typeface="Franklin Gothic Medium"/>
                          <a:cs typeface="Franklin Gothic Medium"/>
                        </a:rPr>
                        <a:t> </a:t>
                      </a:r>
                      <a:r>
                        <a:rPr sz="700" spc="-10" dirty="0">
                          <a:latin typeface="Franklin Gothic Medium"/>
                          <a:cs typeface="Franklin Gothic Medium"/>
                        </a:rPr>
                        <a:t>Baik</a:t>
                      </a:r>
                      <a:r>
                        <a:rPr sz="700" spc="25" dirty="0">
                          <a:latin typeface="Franklin Gothic Medium"/>
                          <a:cs typeface="Franklin Gothic Medium"/>
                        </a:rPr>
                        <a:t> </a:t>
                      </a:r>
                      <a:r>
                        <a:rPr sz="700" spc="-5" dirty="0">
                          <a:latin typeface="Franklin Gothic Medium"/>
                          <a:cs typeface="Franklin Gothic Medium"/>
                        </a:rPr>
                        <a:t>atas</a:t>
                      </a:r>
                      <a:r>
                        <a:rPr sz="700" spc="10" dirty="0">
                          <a:latin typeface="Franklin Gothic Medium"/>
                          <a:cs typeface="Franklin Gothic Medium"/>
                        </a:rPr>
                        <a:t> </a:t>
                      </a:r>
                      <a:r>
                        <a:rPr sz="700" spc="-10" dirty="0">
                          <a:latin typeface="Franklin Gothic Medium"/>
                          <a:cs typeface="Franklin Gothic Medium"/>
                        </a:rPr>
                        <a:t>SPI</a:t>
                      </a:r>
                      <a:r>
                        <a:rPr sz="700" spc="25" dirty="0">
                          <a:latin typeface="Franklin Gothic Medium"/>
                          <a:cs typeface="Franklin Gothic Medium"/>
                        </a:rPr>
                        <a:t> </a:t>
                      </a:r>
                      <a:r>
                        <a:rPr sz="700" spc="-10" dirty="0">
                          <a:latin typeface="Franklin Gothic Medium"/>
                          <a:cs typeface="Franklin Gothic Medium"/>
                        </a:rPr>
                        <a:t>serta</a:t>
                      </a:r>
                      <a:r>
                        <a:rPr sz="700" spc="25" dirty="0">
                          <a:latin typeface="Franklin Gothic Medium"/>
                          <a:cs typeface="Franklin Gothic Medium"/>
                        </a:rPr>
                        <a:t> </a:t>
                      </a:r>
                      <a:r>
                        <a:rPr sz="700" spc="-10" dirty="0">
                          <a:latin typeface="Franklin Gothic Medium"/>
                          <a:cs typeface="Franklin Gothic Medium"/>
                        </a:rPr>
                        <a:t>Transaksi</a:t>
                      </a:r>
                      <a:r>
                        <a:rPr sz="700" spc="35" dirty="0">
                          <a:latin typeface="Franklin Gothic Medium"/>
                          <a:cs typeface="Franklin Gothic Medium"/>
                        </a:rPr>
                        <a:t> </a:t>
                      </a:r>
                      <a:r>
                        <a:rPr sz="700" spc="-10" dirty="0">
                          <a:latin typeface="Franklin Gothic Medium"/>
                          <a:cs typeface="Franklin Gothic Medium"/>
                        </a:rPr>
                        <a:t>dan</a:t>
                      </a:r>
                      <a:r>
                        <a:rPr sz="700" spc="10" dirty="0">
                          <a:latin typeface="Franklin Gothic Medium"/>
                          <a:cs typeface="Franklin Gothic Medium"/>
                        </a:rPr>
                        <a:t> </a:t>
                      </a:r>
                      <a:r>
                        <a:rPr sz="700" spc="-10" dirty="0">
                          <a:latin typeface="Franklin Gothic Medium"/>
                          <a:cs typeface="Franklin Gothic Medium"/>
                        </a:rPr>
                        <a:t>Kejadian</a:t>
                      </a:r>
                      <a:r>
                        <a:rPr sz="700" spc="35" dirty="0">
                          <a:latin typeface="Franklin Gothic Medium"/>
                          <a:cs typeface="Franklin Gothic Medium"/>
                        </a:rPr>
                        <a:t> </a:t>
                      </a:r>
                      <a:r>
                        <a:rPr sz="700" spc="-10" dirty="0">
                          <a:latin typeface="Franklin Gothic Medium"/>
                          <a:cs typeface="Franklin Gothic Medium"/>
                        </a:rPr>
                        <a:t>Penting</a:t>
                      </a:r>
                      <a:r>
                        <a:rPr sz="700" spc="25" dirty="0">
                          <a:latin typeface="Franklin Gothic Medium"/>
                          <a:cs typeface="Franklin Gothic Medium"/>
                        </a:rPr>
                        <a:t> </a:t>
                      </a:r>
                      <a:r>
                        <a:rPr sz="700" spc="-10" dirty="0">
                          <a:latin typeface="Franklin Gothic Medium"/>
                          <a:cs typeface="Franklin Gothic Medium"/>
                        </a:rPr>
                        <a:t>(3.11)</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2.27%</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21157">
                <a:tc>
                  <a:txBody>
                    <a:bodyPr/>
                    <a:lstStyle/>
                    <a:p>
                      <a:pPr marL="155575">
                        <a:lnSpc>
                          <a:spcPts val="855"/>
                        </a:lnSpc>
                      </a:pPr>
                      <a:r>
                        <a:rPr sz="800" dirty="0">
                          <a:latin typeface="Franklin Gothic Medium"/>
                          <a:cs typeface="Franklin Gothic Medium"/>
                        </a:rPr>
                        <a:t>Informasi</a:t>
                      </a:r>
                      <a:r>
                        <a:rPr sz="800" spc="-40" dirty="0">
                          <a:latin typeface="Franklin Gothic Medium"/>
                          <a:cs typeface="Franklin Gothic Medium"/>
                        </a:rPr>
                        <a:t> </a:t>
                      </a:r>
                      <a:r>
                        <a:rPr sz="800" spc="5" dirty="0">
                          <a:latin typeface="Franklin Gothic Medium"/>
                          <a:cs typeface="Franklin Gothic Medium"/>
                        </a:rPr>
                        <a:t>dan</a:t>
                      </a:r>
                      <a:r>
                        <a:rPr sz="800" spc="-20" dirty="0">
                          <a:latin typeface="Franklin Gothic Medium"/>
                          <a:cs typeface="Franklin Gothic Medium"/>
                        </a:rPr>
                        <a:t> </a:t>
                      </a:r>
                      <a:r>
                        <a:rPr sz="800" dirty="0">
                          <a:latin typeface="Franklin Gothic Medium"/>
                          <a:cs typeface="Franklin Gothic Medium"/>
                        </a:rPr>
                        <a:t>Komunikasi</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r h="121285">
                <a:tc>
                  <a:txBody>
                    <a:bodyPr/>
                    <a:lstStyle/>
                    <a:p>
                      <a:pPr marL="282575">
                        <a:lnSpc>
                          <a:spcPts val="819"/>
                        </a:lnSpc>
                      </a:pPr>
                      <a:r>
                        <a:rPr sz="700" spc="-10" dirty="0">
                          <a:latin typeface="Franklin Gothic Medium"/>
                          <a:cs typeface="Franklin Gothic Medium"/>
                        </a:rPr>
                        <a:t>Informasi</a:t>
                      </a:r>
                      <a:r>
                        <a:rPr sz="700" spc="40" dirty="0">
                          <a:latin typeface="Franklin Gothic Medium"/>
                          <a:cs typeface="Franklin Gothic Medium"/>
                        </a:rPr>
                        <a:t> </a:t>
                      </a:r>
                      <a:r>
                        <a:rPr sz="700" spc="-10" dirty="0">
                          <a:latin typeface="Franklin Gothic Medium"/>
                          <a:cs typeface="Franklin Gothic Medium"/>
                        </a:rPr>
                        <a:t>yang</a:t>
                      </a:r>
                      <a:r>
                        <a:rPr sz="700" dirty="0">
                          <a:latin typeface="Franklin Gothic Medium"/>
                          <a:cs typeface="Franklin Gothic Medium"/>
                        </a:rPr>
                        <a:t> </a:t>
                      </a:r>
                      <a:r>
                        <a:rPr sz="700" spc="-10" dirty="0">
                          <a:latin typeface="Franklin Gothic Medium"/>
                          <a:cs typeface="Franklin Gothic Medium"/>
                        </a:rPr>
                        <a:t>Relevan</a:t>
                      </a:r>
                      <a:r>
                        <a:rPr sz="700" spc="20" dirty="0">
                          <a:latin typeface="Franklin Gothic Medium"/>
                          <a:cs typeface="Franklin Gothic Medium"/>
                        </a:rPr>
                        <a:t> </a:t>
                      </a:r>
                      <a:r>
                        <a:rPr sz="700" spc="-10" dirty="0">
                          <a:latin typeface="Franklin Gothic Medium"/>
                          <a:cs typeface="Franklin Gothic Medium"/>
                        </a:rPr>
                        <a:t>(4.1)</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1"/>
                  </a:ext>
                </a:extLst>
              </a:tr>
              <a:tr h="121157">
                <a:tc>
                  <a:txBody>
                    <a:bodyPr/>
                    <a:lstStyle/>
                    <a:p>
                      <a:pPr marL="282575">
                        <a:lnSpc>
                          <a:spcPts val="819"/>
                        </a:lnSpc>
                      </a:pPr>
                      <a:r>
                        <a:rPr sz="700" spc="-10" dirty="0">
                          <a:latin typeface="Franklin Gothic Medium"/>
                          <a:cs typeface="Franklin Gothic Medium"/>
                        </a:rPr>
                        <a:t>Komunikasi</a:t>
                      </a:r>
                      <a:r>
                        <a:rPr sz="700" spc="20" dirty="0">
                          <a:latin typeface="Franklin Gothic Medium"/>
                          <a:cs typeface="Franklin Gothic Medium"/>
                        </a:rPr>
                        <a:t> </a:t>
                      </a:r>
                      <a:r>
                        <a:rPr sz="700" spc="-10" dirty="0">
                          <a:latin typeface="Franklin Gothic Medium"/>
                          <a:cs typeface="Franklin Gothic Medium"/>
                        </a:rPr>
                        <a:t>yang</a:t>
                      </a:r>
                      <a:r>
                        <a:rPr sz="700" spc="15" dirty="0">
                          <a:latin typeface="Franklin Gothic Medium"/>
                          <a:cs typeface="Franklin Gothic Medium"/>
                        </a:rPr>
                        <a:t> </a:t>
                      </a:r>
                      <a:r>
                        <a:rPr sz="700" spc="-10" dirty="0">
                          <a:latin typeface="Franklin Gothic Medium"/>
                          <a:cs typeface="Franklin Gothic Medium"/>
                        </a:rPr>
                        <a:t>Efektif</a:t>
                      </a:r>
                      <a:r>
                        <a:rPr sz="700" spc="25" dirty="0">
                          <a:latin typeface="Franklin Gothic Medium"/>
                          <a:cs typeface="Franklin Gothic Medium"/>
                        </a:rPr>
                        <a:t> </a:t>
                      </a:r>
                      <a:r>
                        <a:rPr sz="700" spc="-10" dirty="0">
                          <a:latin typeface="Franklin Gothic Medium"/>
                          <a:cs typeface="Franklin Gothic Medium"/>
                        </a:rPr>
                        <a:t>(4.2)</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2"/>
                  </a:ext>
                </a:extLst>
              </a:tr>
              <a:tr h="121285">
                <a:tc>
                  <a:txBody>
                    <a:bodyPr/>
                    <a:lstStyle/>
                    <a:p>
                      <a:pPr marL="155575">
                        <a:lnSpc>
                          <a:spcPts val="855"/>
                        </a:lnSpc>
                      </a:pPr>
                      <a:r>
                        <a:rPr sz="800" dirty="0">
                          <a:latin typeface="Franklin Gothic Medium"/>
                          <a:cs typeface="Franklin Gothic Medium"/>
                        </a:rPr>
                        <a:t>Pemantauan</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3"/>
                  </a:ext>
                </a:extLst>
              </a:tr>
              <a:tr h="121157">
                <a:tc>
                  <a:txBody>
                    <a:bodyPr/>
                    <a:lstStyle/>
                    <a:p>
                      <a:pPr marL="282575">
                        <a:lnSpc>
                          <a:spcPts val="819"/>
                        </a:lnSpc>
                      </a:pPr>
                      <a:r>
                        <a:rPr sz="700" spc="-10" dirty="0">
                          <a:latin typeface="Franklin Gothic Medium"/>
                          <a:cs typeface="Franklin Gothic Medium"/>
                        </a:rPr>
                        <a:t>Pemantauan</a:t>
                      </a:r>
                      <a:r>
                        <a:rPr sz="700" spc="20" dirty="0">
                          <a:latin typeface="Franklin Gothic Medium"/>
                          <a:cs typeface="Franklin Gothic Medium"/>
                        </a:rPr>
                        <a:t> </a:t>
                      </a:r>
                      <a:r>
                        <a:rPr sz="700" spc="-10" dirty="0">
                          <a:latin typeface="Franklin Gothic Medium"/>
                          <a:cs typeface="Franklin Gothic Medium"/>
                        </a:rPr>
                        <a:t>Berkelanjutan</a:t>
                      </a:r>
                      <a:r>
                        <a:rPr sz="700" spc="45" dirty="0">
                          <a:latin typeface="Franklin Gothic Medium"/>
                          <a:cs typeface="Franklin Gothic Medium"/>
                        </a:rPr>
                        <a:t> </a:t>
                      </a:r>
                      <a:r>
                        <a:rPr sz="700" spc="-10" dirty="0">
                          <a:latin typeface="Franklin Gothic Medium"/>
                          <a:cs typeface="Franklin Gothic Medium"/>
                        </a:rPr>
                        <a:t>(5.1)</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7.50%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4"/>
                  </a:ext>
                </a:extLst>
              </a:tr>
              <a:tr h="121285">
                <a:tc>
                  <a:txBody>
                    <a:bodyPr/>
                    <a:lstStyle/>
                    <a:p>
                      <a:pPr marL="282575">
                        <a:lnSpc>
                          <a:spcPts val="819"/>
                        </a:lnSpc>
                      </a:pPr>
                      <a:r>
                        <a:rPr sz="700" spc="-5" dirty="0">
                          <a:latin typeface="Franklin Gothic Medium"/>
                          <a:cs typeface="Franklin Gothic Medium"/>
                        </a:rPr>
                        <a:t>Evaluasi</a:t>
                      </a:r>
                      <a:r>
                        <a:rPr sz="700" spc="5" dirty="0">
                          <a:latin typeface="Franklin Gothic Medium"/>
                          <a:cs typeface="Franklin Gothic Medium"/>
                        </a:rPr>
                        <a:t> </a:t>
                      </a:r>
                      <a:r>
                        <a:rPr sz="700" spc="-10" dirty="0">
                          <a:latin typeface="Franklin Gothic Medium"/>
                          <a:cs typeface="Franklin Gothic Medium"/>
                        </a:rPr>
                        <a:t>Terpisah</a:t>
                      </a:r>
                      <a:r>
                        <a:rPr sz="700" dirty="0">
                          <a:latin typeface="Franklin Gothic Medium"/>
                          <a:cs typeface="Franklin Gothic Medium"/>
                        </a:rPr>
                        <a:t> </a:t>
                      </a:r>
                      <a:r>
                        <a:rPr sz="700" spc="-10" dirty="0">
                          <a:latin typeface="Franklin Gothic Medium"/>
                          <a:cs typeface="Franklin Gothic Medium"/>
                        </a:rPr>
                        <a:t>(5.2)</a:t>
                      </a:r>
                      <a:endParaRPr sz="7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7.50%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5"/>
                  </a:ext>
                </a:extLst>
              </a:tr>
              <a:tr h="121157">
                <a:tc>
                  <a:txBody>
                    <a:bodyPr/>
                    <a:lstStyle/>
                    <a:p>
                      <a:pPr marL="27940">
                        <a:lnSpc>
                          <a:spcPts val="855"/>
                        </a:lnSpc>
                      </a:pPr>
                      <a:r>
                        <a:rPr sz="800" spc="5" dirty="0">
                          <a:latin typeface="Franklin Gothic Medium"/>
                          <a:cs typeface="Franklin Gothic Medium"/>
                        </a:rPr>
                        <a:t>SUB</a:t>
                      </a:r>
                      <a:r>
                        <a:rPr sz="800" spc="-35" dirty="0">
                          <a:latin typeface="Franklin Gothic Medium"/>
                          <a:cs typeface="Franklin Gothic Medium"/>
                        </a:rPr>
                        <a:t> </a:t>
                      </a:r>
                      <a:r>
                        <a:rPr sz="800" spc="5" dirty="0">
                          <a:latin typeface="Franklin Gothic Medium"/>
                          <a:cs typeface="Franklin Gothic Medium"/>
                        </a:rPr>
                        <a:t>JUMLAH</a:t>
                      </a:r>
                      <a:r>
                        <a:rPr sz="800" spc="-50" dirty="0">
                          <a:latin typeface="Franklin Gothic Medium"/>
                          <a:cs typeface="Franklin Gothic Medium"/>
                        </a:rPr>
                        <a:t> </a:t>
                      </a:r>
                      <a:r>
                        <a:rPr sz="800" dirty="0">
                          <a:latin typeface="Franklin Gothic Medium"/>
                          <a:cs typeface="Franklin Gothic Medium"/>
                        </a:rPr>
                        <a:t>STRUKTUR</a:t>
                      </a:r>
                      <a:r>
                        <a:rPr sz="800" spc="-50" dirty="0">
                          <a:latin typeface="Franklin Gothic Medium"/>
                          <a:cs typeface="Franklin Gothic Medium"/>
                        </a:rPr>
                        <a:t> </a:t>
                      </a:r>
                      <a:r>
                        <a:rPr sz="800" spc="5" dirty="0">
                          <a:latin typeface="Franklin Gothic Medium"/>
                          <a:cs typeface="Franklin Gothic Medium"/>
                        </a:rPr>
                        <a:t>DAN</a:t>
                      </a:r>
                      <a:r>
                        <a:rPr sz="800" spc="-20" dirty="0">
                          <a:latin typeface="Franklin Gothic Medium"/>
                          <a:cs typeface="Franklin Gothic Medium"/>
                        </a:rPr>
                        <a:t> </a:t>
                      </a:r>
                      <a:r>
                        <a:rPr sz="800" dirty="0">
                          <a:latin typeface="Franklin Gothic Medium"/>
                          <a:cs typeface="Franklin Gothic Medium"/>
                        </a:rPr>
                        <a:t>PROSES</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100.00%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6"/>
                  </a:ext>
                </a:extLst>
              </a:tr>
              <a:tr h="136398">
                <a:tc>
                  <a:txBody>
                    <a:bodyPr/>
                    <a:lstStyle/>
                    <a:p>
                      <a:pPr marL="27940">
                        <a:lnSpc>
                          <a:spcPts val="975"/>
                        </a:lnSpc>
                      </a:pPr>
                      <a:r>
                        <a:rPr sz="900" spc="10" dirty="0">
                          <a:latin typeface="Franklin Gothic Medium"/>
                          <a:cs typeface="Franklin Gothic Medium"/>
                        </a:rPr>
                        <a:t>P</a:t>
                      </a:r>
                      <a:r>
                        <a:rPr sz="900" spc="5" dirty="0">
                          <a:latin typeface="Franklin Gothic Medium"/>
                          <a:cs typeface="Franklin Gothic Medium"/>
                        </a:rPr>
                        <a:t>E</a:t>
                      </a:r>
                      <a:r>
                        <a:rPr sz="900" spc="10" dirty="0">
                          <a:latin typeface="Franklin Gothic Medium"/>
                          <a:cs typeface="Franklin Gothic Medium"/>
                        </a:rPr>
                        <a:t>N</a:t>
                      </a:r>
                      <a:r>
                        <a:rPr sz="900" spc="5" dirty="0">
                          <a:latin typeface="Franklin Gothic Medium"/>
                          <a:cs typeface="Franklin Gothic Medium"/>
                        </a:rPr>
                        <a:t>C</a:t>
                      </a:r>
                      <a:r>
                        <a:rPr sz="900" dirty="0">
                          <a:latin typeface="Franklin Gothic Medium"/>
                          <a:cs typeface="Franklin Gothic Medium"/>
                        </a:rPr>
                        <a:t>AP</a:t>
                      </a:r>
                      <a:r>
                        <a:rPr sz="900" spc="-20" dirty="0">
                          <a:latin typeface="Franklin Gothic Medium"/>
                          <a:cs typeface="Franklin Gothic Medium"/>
                        </a:rPr>
                        <a:t>A</a:t>
                      </a:r>
                      <a:r>
                        <a:rPr sz="900" dirty="0">
                          <a:latin typeface="Franklin Gothic Medium"/>
                          <a:cs typeface="Franklin Gothic Medium"/>
                        </a:rPr>
                        <a:t>I</a:t>
                      </a:r>
                      <a:r>
                        <a:rPr sz="900" spc="-5" dirty="0">
                          <a:latin typeface="Franklin Gothic Medium"/>
                          <a:cs typeface="Franklin Gothic Medium"/>
                        </a:rPr>
                        <a:t>A</a:t>
                      </a:r>
                      <a:r>
                        <a:rPr sz="900" dirty="0">
                          <a:latin typeface="Franklin Gothic Medium"/>
                          <a:cs typeface="Franklin Gothic Medium"/>
                        </a:rPr>
                        <a:t>N</a:t>
                      </a:r>
                      <a:r>
                        <a:rPr sz="900" spc="-35" dirty="0">
                          <a:latin typeface="Franklin Gothic Medium"/>
                          <a:cs typeface="Franklin Gothic Medium"/>
                        </a:rPr>
                        <a:t> </a:t>
                      </a:r>
                      <a:r>
                        <a:rPr sz="900" spc="5" dirty="0">
                          <a:latin typeface="Franklin Gothic Medium"/>
                          <a:cs typeface="Franklin Gothic Medium"/>
                        </a:rPr>
                        <a:t>T</a:t>
                      </a:r>
                      <a:r>
                        <a:rPr sz="900" spc="15" dirty="0">
                          <a:latin typeface="Franklin Gothic Medium"/>
                          <a:cs typeface="Franklin Gothic Medium"/>
                        </a:rPr>
                        <a:t>U</a:t>
                      </a:r>
                      <a:r>
                        <a:rPr sz="900" spc="10" dirty="0">
                          <a:latin typeface="Franklin Gothic Medium"/>
                          <a:cs typeface="Franklin Gothic Medium"/>
                        </a:rPr>
                        <a:t>J</a:t>
                      </a:r>
                      <a:r>
                        <a:rPr sz="900" dirty="0">
                          <a:latin typeface="Franklin Gothic Medium"/>
                          <a:cs typeface="Franklin Gothic Medium"/>
                        </a:rPr>
                        <a:t>UAN</a:t>
                      </a:r>
                      <a:endParaRPr sz="9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CD6ED"/>
                    </a:solidFill>
                  </a:tcPr>
                </a:tc>
                <a:tc>
                  <a:txBody>
                    <a:bodyPr/>
                    <a:lstStyle/>
                    <a:p>
                      <a:pPr>
                        <a:lnSpc>
                          <a:spcPct val="100000"/>
                        </a:lnSpc>
                      </a:pPr>
                      <a:endParaRPr sz="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CD6ED"/>
                    </a:solidFill>
                  </a:tcPr>
                </a:tc>
                <a:tc>
                  <a:txBody>
                    <a:bodyPr/>
                    <a:lstStyle/>
                    <a:p>
                      <a:pPr marL="1270" algn="ctr">
                        <a:lnSpc>
                          <a:spcPts val="975"/>
                        </a:lnSpc>
                      </a:pPr>
                      <a:r>
                        <a:rPr sz="900" dirty="0">
                          <a:latin typeface="Franklin Gothic Medium"/>
                          <a:cs typeface="Franklin Gothic Medium"/>
                        </a:rPr>
                        <a:t>30.00%</a:t>
                      </a:r>
                      <a:endParaRPr sz="9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CD6ED"/>
                    </a:solidFill>
                  </a:tcPr>
                </a:tc>
                <a:extLst>
                  <a:ext uri="{0D108BD9-81ED-4DB2-BD59-A6C34878D82A}">
                    <a16:rowId xmlns:a16="http://schemas.microsoft.com/office/drawing/2014/main" val="10037"/>
                  </a:ext>
                </a:extLst>
              </a:tr>
              <a:tr h="121284">
                <a:tc>
                  <a:txBody>
                    <a:bodyPr/>
                    <a:lstStyle/>
                    <a:p>
                      <a:pPr marL="154305">
                        <a:lnSpc>
                          <a:spcPts val="855"/>
                        </a:lnSpc>
                      </a:pPr>
                      <a:r>
                        <a:rPr sz="800" dirty="0">
                          <a:latin typeface="Franklin Gothic Medium"/>
                          <a:cs typeface="Franklin Gothic Medium"/>
                        </a:rPr>
                        <a:t>Efektivitas</a:t>
                      </a:r>
                      <a:r>
                        <a:rPr sz="800" spc="-40" dirty="0">
                          <a:latin typeface="Franklin Gothic Medium"/>
                          <a:cs typeface="Franklin Gothic Medium"/>
                        </a:rPr>
                        <a:t> </a:t>
                      </a:r>
                      <a:r>
                        <a:rPr sz="800" spc="5" dirty="0">
                          <a:latin typeface="Franklin Gothic Medium"/>
                          <a:cs typeface="Franklin Gothic Medium"/>
                        </a:rPr>
                        <a:t>dan</a:t>
                      </a:r>
                      <a:r>
                        <a:rPr sz="800" spc="-10" dirty="0">
                          <a:latin typeface="Franklin Gothic Medium"/>
                          <a:cs typeface="Franklin Gothic Medium"/>
                        </a:rPr>
                        <a:t> </a:t>
                      </a:r>
                      <a:r>
                        <a:rPr sz="800" dirty="0">
                          <a:latin typeface="Franklin Gothic Medium"/>
                          <a:cs typeface="Franklin Gothic Medium"/>
                        </a:rPr>
                        <a:t>Efisiensi</a:t>
                      </a:r>
                      <a:r>
                        <a:rPr sz="800" spc="-35" dirty="0">
                          <a:latin typeface="Franklin Gothic Medium"/>
                          <a:cs typeface="Franklin Gothic Medium"/>
                        </a:rPr>
                        <a:t> </a:t>
                      </a:r>
                      <a:r>
                        <a:rPr sz="800" dirty="0">
                          <a:latin typeface="Franklin Gothic Medium"/>
                          <a:cs typeface="Franklin Gothic Medium"/>
                        </a:rPr>
                        <a:t>Pencapaian</a:t>
                      </a:r>
                      <a:r>
                        <a:rPr sz="800" spc="-35" dirty="0">
                          <a:latin typeface="Franklin Gothic Medium"/>
                          <a:cs typeface="Franklin Gothic Medium"/>
                        </a:rPr>
                        <a:t> </a:t>
                      </a:r>
                      <a:r>
                        <a:rPr sz="800" spc="5" dirty="0">
                          <a:latin typeface="Franklin Gothic Medium"/>
                          <a:cs typeface="Franklin Gothic Medium"/>
                        </a:rPr>
                        <a:t>Tujuan</a:t>
                      </a:r>
                      <a:r>
                        <a:rPr sz="800" spc="-20" dirty="0">
                          <a:latin typeface="Franklin Gothic Medium"/>
                          <a:cs typeface="Franklin Gothic Medium"/>
                        </a:rPr>
                        <a:t> </a:t>
                      </a:r>
                      <a:r>
                        <a:rPr sz="800" dirty="0">
                          <a:latin typeface="Franklin Gothic Medium"/>
                          <a:cs typeface="Franklin Gothic Medium"/>
                        </a:rPr>
                        <a:t>Organisasi</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8"/>
                  </a:ext>
                </a:extLst>
              </a:tr>
              <a:tr h="121157">
                <a:tc>
                  <a:txBody>
                    <a:bodyPr/>
                    <a:lstStyle/>
                    <a:p>
                      <a:pPr marL="282575">
                        <a:lnSpc>
                          <a:spcPts val="855"/>
                        </a:lnSpc>
                      </a:pPr>
                      <a:r>
                        <a:rPr sz="800" spc="-5" dirty="0">
                          <a:latin typeface="Franklin Gothic Medium"/>
                          <a:cs typeface="Franklin Gothic Medium"/>
                        </a:rPr>
                        <a:t>Capaian</a:t>
                      </a:r>
                      <a:r>
                        <a:rPr sz="800" spc="-10" dirty="0">
                          <a:latin typeface="Franklin Gothic Medium"/>
                          <a:cs typeface="Franklin Gothic Medium"/>
                        </a:rPr>
                        <a:t> </a:t>
                      </a:r>
                      <a:r>
                        <a:rPr sz="800" spc="-5" dirty="0">
                          <a:latin typeface="Franklin Gothic Medium"/>
                          <a:cs typeface="Franklin Gothic Medium"/>
                        </a:rPr>
                        <a:t>Outcome</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15%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9"/>
                  </a:ext>
                </a:extLst>
              </a:tr>
              <a:tr h="121284">
                <a:tc>
                  <a:txBody>
                    <a:bodyPr/>
                    <a:lstStyle/>
                    <a:p>
                      <a:pPr marL="282575">
                        <a:lnSpc>
                          <a:spcPts val="855"/>
                        </a:lnSpc>
                      </a:pPr>
                      <a:r>
                        <a:rPr sz="800" spc="-5" dirty="0">
                          <a:latin typeface="Franklin Gothic Medium"/>
                          <a:cs typeface="Franklin Gothic Medium"/>
                        </a:rPr>
                        <a:t>Capaian</a:t>
                      </a:r>
                      <a:r>
                        <a:rPr sz="800" spc="-25" dirty="0">
                          <a:latin typeface="Franklin Gothic Medium"/>
                          <a:cs typeface="Franklin Gothic Medium"/>
                        </a:rPr>
                        <a:t> </a:t>
                      </a:r>
                      <a:r>
                        <a:rPr sz="800" dirty="0">
                          <a:latin typeface="Franklin Gothic Medium"/>
                          <a:cs typeface="Franklin Gothic Medium"/>
                        </a:rPr>
                        <a:t>Output</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15%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0"/>
                  </a:ext>
                </a:extLst>
              </a:tr>
              <a:tr h="121196">
                <a:tc>
                  <a:txBody>
                    <a:bodyPr/>
                    <a:lstStyle/>
                    <a:p>
                      <a:pPr marL="155575">
                        <a:lnSpc>
                          <a:spcPts val="855"/>
                        </a:lnSpc>
                      </a:pPr>
                      <a:r>
                        <a:rPr sz="800" dirty="0">
                          <a:latin typeface="Franklin Gothic Medium"/>
                          <a:cs typeface="Franklin Gothic Medium"/>
                        </a:rPr>
                        <a:t>Keandalan</a:t>
                      </a:r>
                      <a:r>
                        <a:rPr sz="800" spc="-40" dirty="0">
                          <a:latin typeface="Franklin Gothic Medium"/>
                          <a:cs typeface="Franklin Gothic Medium"/>
                        </a:rPr>
                        <a:t> </a:t>
                      </a:r>
                      <a:r>
                        <a:rPr sz="800" dirty="0">
                          <a:latin typeface="Franklin Gothic Medium"/>
                          <a:cs typeface="Franklin Gothic Medium"/>
                        </a:rPr>
                        <a:t>Pelaporan</a:t>
                      </a:r>
                      <a:r>
                        <a:rPr sz="800" spc="-20" dirty="0">
                          <a:latin typeface="Franklin Gothic Medium"/>
                          <a:cs typeface="Franklin Gothic Medium"/>
                        </a:rPr>
                        <a:t> </a:t>
                      </a:r>
                      <a:r>
                        <a:rPr sz="800" dirty="0">
                          <a:latin typeface="Franklin Gothic Medium"/>
                          <a:cs typeface="Franklin Gothic Medium"/>
                        </a:rPr>
                        <a:t>Keuangan</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1"/>
                  </a:ext>
                </a:extLst>
              </a:tr>
              <a:tr h="121221">
                <a:tc>
                  <a:txBody>
                    <a:bodyPr/>
                    <a:lstStyle/>
                    <a:p>
                      <a:pPr marL="282575">
                        <a:lnSpc>
                          <a:spcPts val="855"/>
                        </a:lnSpc>
                      </a:pPr>
                      <a:r>
                        <a:rPr sz="800" spc="-5" dirty="0">
                          <a:latin typeface="Franklin Gothic Medium"/>
                          <a:cs typeface="Franklin Gothic Medium"/>
                        </a:rPr>
                        <a:t>Opini</a:t>
                      </a:r>
                      <a:r>
                        <a:rPr sz="800" spc="-25" dirty="0">
                          <a:latin typeface="Franklin Gothic Medium"/>
                          <a:cs typeface="Franklin Gothic Medium"/>
                        </a:rPr>
                        <a:t> </a:t>
                      </a:r>
                      <a:r>
                        <a:rPr sz="800" spc="-10" dirty="0">
                          <a:latin typeface="Franklin Gothic Medium"/>
                          <a:cs typeface="Franklin Gothic Medium"/>
                        </a:rPr>
                        <a:t>LK</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25%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r h="121221">
                <a:tc>
                  <a:txBody>
                    <a:bodyPr/>
                    <a:lstStyle/>
                    <a:p>
                      <a:pPr marL="155575">
                        <a:lnSpc>
                          <a:spcPts val="855"/>
                        </a:lnSpc>
                      </a:pPr>
                      <a:r>
                        <a:rPr sz="800" dirty="0">
                          <a:latin typeface="Franklin Gothic Medium"/>
                          <a:cs typeface="Franklin Gothic Medium"/>
                        </a:rPr>
                        <a:t>Pengamanan</a:t>
                      </a:r>
                      <a:r>
                        <a:rPr sz="800" spc="-45" dirty="0">
                          <a:latin typeface="Franklin Gothic Medium"/>
                          <a:cs typeface="Franklin Gothic Medium"/>
                        </a:rPr>
                        <a:t> </a:t>
                      </a:r>
                      <a:r>
                        <a:rPr sz="800" spc="5" dirty="0">
                          <a:latin typeface="Franklin Gothic Medium"/>
                          <a:cs typeface="Franklin Gothic Medium"/>
                        </a:rPr>
                        <a:t>atas</a:t>
                      </a:r>
                      <a:r>
                        <a:rPr sz="800" spc="-40" dirty="0">
                          <a:latin typeface="Franklin Gothic Medium"/>
                          <a:cs typeface="Franklin Gothic Medium"/>
                        </a:rPr>
                        <a:t> </a:t>
                      </a:r>
                      <a:r>
                        <a:rPr sz="800" spc="5" dirty="0">
                          <a:latin typeface="Franklin Gothic Medium"/>
                          <a:cs typeface="Franklin Gothic Medium"/>
                        </a:rPr>
                        <a:t>Aset</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3"/>
                  </a:ext>
                </a:extLst>
              </a:tr>
              <a:tr h="121221">
                <a:tc>
                  <a:txBody>
                    <a:bodyPr/>
                    <a:lstStyle/>
                    <a:p>
                      <a:pPr marL="282575">
                        <a:lnSpc>
                          <a:spcPts val="855"/>
                        </a:lnSpc>
                      </a:pPr>
                      <a:r>
                        <a:rPr sz="800" spc="-5" dirty="0">
                          <a:latin typeface="Franklin Gothic Medium"/>
                          <a:cs typeface="Franklin Gothic Medium"/>
                        </a:rPr>
                        <a:t>Keamanan</a:t>
                      </a:r>
                      <a:r>
                        <a:rPr sz="800" spc="5" dirty="0">
                          <a:latin typeface="Franklin Gothic Medium"/>
                          <a:cs typeface="Franklin Gothic Medium"/>
                        </a:rPr>
                        <a:t> </a:t>
                      </a:r>
                      <a:r>
                        <a:rPr sz="800" spc="-5" dirty="0">
                          <a:latin typeface="Franklin Gothic Medium"/>
                          <a:cs typeface="Franklin Gothic Medium"/>
                        </a:rPr>
                        <a:t>Administrasi</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10%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4"/>
                  </a:ext>
                </a:extLst>
              </a:tr>
              <a:tr h="121221">
                <a:tc>
                  <a:txBody>
                    <a:bodyPr/>
                    <a:lstStyle/>
                    <a:p>
                      <a:pPr marL="282575">
                        <a:lnSpc>
                          <a:spcPts val="855"/>
                        </a:lnSpc>
                      </a:pPr>
                      <a:r>
                        <a:rPr sz="800" spc="-5" dirty="0">
                          <a:latin typeface="Franklin Gothic Medium"/>
                          <a:cs typeface="Franklin Gothic Medium"/>
                        </a:rPr>
                        <a:t>Keamanan Fisik</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5%</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5"/>
                  </a:ext>
                </a:extLst>
              </a:tr>
              <a:tr h="121221">
                <a:tc>
                  <a:txBody>
                    <a:bodyPr/>
                    <a:lstStyle/>
                    <a:p>
                      <a:pPr marL="282575">
                        <a:lnSpc>
                          <a:spcPts val="855"/>
                        </a:lnSpc>
                      </a:pPr>
                      <a:r>
                        <a:rPr sz="800" spc="-5" dirty="0">
                          <a:latin typeface="Franklin Gothic Medium"/>
                          <a:cs typeface="Franklin Gothic Medium"/>
                        </a:rPr>
                        <a:t>Keamanan</a:t>
                      </a:r>
                      <a:r>
                        <a:rPr sz="800" spc="-10" dirty="0">
                          <a:latin typeface="Franklin Gothic Medium"/>
                          <a:cs typeface="Franklin Gothic Medium"/>
                        </a:rPr>
                        <a:t> </a:t>
                      </a:r>
                      <a:r>
                        <a:rPr sz="800" dirty="0">
                          <a:latin typeface="Franklin Gothic Medium"/>
                          <a:cs typeface="Franklin Gothic Medium"/>
                        </a:rPr>
                        <a:t>Hukum</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10%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6"/>
                  </a:ext>
                </a:extLst>
              </a:tr>
              <a:tr h="121221">
                <a:tc>
                  <a:txBody>
                    <a:bodyPr/>
                    <a:lstStyle/>
                    <a:p>
                      <a:pPr marL="155575">
                        <a:lnSpc>
                          <a:spcPts val="855"/>
                        </a:lnSpc>
                      </a:pPr>
                      <a:r>
                        <a:rPr sz="800" spc="5" dirty="0">
                          <a:latin typeface="Franklin Gothic Medium"/>
                          <a:cs typeface="Franklin Gothic Medium"/>
                        </a:rPr>
                        <a:t>Ketaatan</a:t>
                      </a:r>
                      <a:r>
                        <a:rPr sz="800" spc="-40" dirty="0">
                          <a:latin typeface="Franklin Gothic Medium"/>
                          <a:cs typeface="Franklin Gothic Medium"/>
                        </a:rPr>
                        <a:t> </a:t>
                      </a:r>
                      <a:r>
                        <a:rPr sz="800" spc="5" dirty="0">
                          <a:latin typeface="Franklin Gothic Medium"/>
                          <a:cs typeface="Franklin Gothic Medium"/>
                        </a:rPr>
                        <a:t>pada</a:t>
                      </a:r>
                      <a:r>
                        <a:rPr sz="800" spc="-20" dirty="0">
                          <a:latin typeface="Franklin Gothic Medium"/>
                          <a:cs typeface="Franklin Gothic Medium"/>
                        </a:rPr>
                        <a:t> </a:t>
                      </a:r>
                      <a:r>
                        <a:rPr sz="800" dirty="0">
                          <a:latin typeface="Franklin Gothic Medium"/>
                          <a:cs typeface="Franklin Gothic Medium"/>
                        </a:rPr>
                        <a:t>Peraturan</a:t>
                      </a:r>
                      <a:r>
                        <a:rPr sz="800" spc="-35" dirty="0">
                          <a:latin typeface="Franklin Gothic Medium"/>
                          <a:cs typeface="Franklin Gothic Medium"/>
                        </a:rPr>
                        <a:t> </a:t>
                      </a:r>
                      <a:r>
                        <a:rPr sz="800" dirty="0">
                          <a:latin typeface="Franklin Gothic Medium"/>
                          <a:cs typeface="Franklin Gothic Medium"/>
                        </a:rPr>
                        <a:t>Perundang-undangan</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7"/>
                  </a:ext>
                </a:extLst>
              </a:tr>
              <a:tr h="121221">
                <a:tc>
                  <a:txBody>
                    <a:bodyPr/>
                    <a:lstStyle/>
                    <a:p>
                      <a:pPr marL="282575">
                        <a:lnSpc>
                          <a:spcPts val="855"/>
                        </a:lnSpc>
                      </a:pPr>
                      <a:r>
                        <a:rPr sz="800" spc="-5" dirty="0">
                          <a:latin typeface="Franklin Gothic Medium"/>
                          <a:cs typeface="Franklin Gothic Medium"/>
                        </a:rPr>
                        <a:t>Temuan Ketaatan</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855"/>
                        </a:lnSpc>
                      </a:pPr>
                      <a:r>
                        <a:rPr sz="800" spc="-5" dirty="0">
                          <a:latin typeface="Franklin Gothic Medium"/>
                          <a:cs typeface="Franklin Gothic Medium"/>
                        </a:rPr>
                        <a:t>20%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EDA"/>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8"/>
                  </a:ext>
                </a:extLst>
              </a:tr>
              <a:tr h="121221">
                <a:tc>
                  <a:txBody>
                    <a:bodyPr/>
                    <a:lstStyle/>
                    <a:p>
                      <a:pPr marL="27940">
                        <a:lnSpc>
                          <a:spcPts val="855"/>
                        </a:lnSpc>
                      </a:pPr>
                      <a:r>
                        <a:rPr sz="800" spc="5" dirty="0">
                          <a:latin typeface="Franklin Gothic Medium"/>
                          <a:cs typeface="Franklin Gothic Medium"/>
                        </a:rPr>
                        <a:t>S</a:t>
                      </a:r>
                      <a:r>
                        <a:rPr sz="800" spc="10" dirty="0">
                          <a:latin typeface="Franklin Gothic Medium"/>
                          <a:cs typeface="Franklin Gothic Medium"/>
                        </a:rPr>
                        <a:t>U</a:t>
                      </a:r>
                      <a:r>
                        <a:rPr sz="800" dirty="0">
                          <a:latin typeface="Franklin Gothic Medium"/>
                          <a:cs typeface="Franklin Gothic Medium"/>
                        </a:rPr>
                        <a:t>B</a:t>
                      </a:r>
                      <a:r>
                        <a:rPr sz="800" spc="-30" dirty="0">
                          <a:latin typeface="Franklin Gothic Medium"/>
                          <a:cs typeface="Franklin Gothic Medium"/>
                        </a:rPr>
                        <a:t> </a:t>
                      </a:r>
                      <a:r>
                        <a:rPr sz="800" spc="10" dirty="0">
                          <a:latin typeface="Franklin Gothic Medium"/>
                          <a:cs typeface="Franklin Gothic Medium"/>
                        </a:rPr>
                        <a:t>JU</a:t>
                      </a:r>
                      <a:r>
                        <a:rPr sz="800" dirty="0">
                          <a:latin typeface="Franklin Gothic Medium"/>
                          <a:cs typeface="Franklin Gothic Medium"/>
                        </a:rPr>
                        <a:t>M</a:t>
                      </a:r>
                      <a:r>
                        <a:rPr sz="800" spc="-5" dirty="0">
                          <a:latin typeface="Franklin Gothic Medium"/>
                          <a:cs typeface="Franklin Gothic Medium"/>
                        </a:rPr>
                        <a:t>L</a:t>
                      </a:r>
                      <a:r>
                        <a:rPr sz="800" spc="5" dirty="0">
                          <a:latin typeface="Franklin Gothic Medium"/>
                          <a:cs typeface="Franklin Gothic Medium"/>
                        </a:rPr>
                        <a:t>A</a:t>
                      </a:r>
                      <a:r>
                        <a:rPr sz="800" dirty="0">
                          <a:latin typeface="Franklin Gothic Medium"/>
                          <a:cs typeface="Franklin Gothic Medium"/>
                        </a:rPr>
                        <a:t>H</a:t>
                      </a:r>
                      <a:r>
                        <a:rPr sz="800" spc="-45" dirty="0">
                          <a:latin typeface="Franklin Gothic Medium"/>
                          <a:cs typeface="Franklin Gothic Medium"/>
                        </a:rPr>
                        <a:t> </a:t>
                      </a:r>
                      <a:r>
                        <a:rPr sz="800" spc="10" dirty="0">
                          <a:latin typeface="Franklin Gothic Medium"/>
                          <a:cs typeface="Franklin Gothic Medium"/>
                        </a:rPr>
                        <a:t>H</a:t>
                      </a:r>
                      <a:r>
                        <a:rPr sz="800" spc="5" dirty="0">
                          <a:latin typeface="Franklin Gothic Medium"/>
                          <a:cs typeface="Franklin Gothic Medium"/>
                        </a:rPr>
                        <a:t>AS</a:t>
                      </a:r>
                      <a:r>
                        <a:rPr sz="800" spc="10" dirty="0">
                          <a:latin typeface="Franklin Gothic Medium"/>
                          <a:cs typeface="Franklin Gothic Medium"/>
                        </a:rPr>
                        <a:t>I</a:t>
                      </a:r>
                      <a:r>
                        <a:rPr sz="800" dirty="0">
                          <a:latin typeface="Franklin Gothic Medium"/>
                          <a:cs typeface="Franklin Gothic Medium"/>
                        </a:rPr>
                        <a:t>L</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855"/>
                        </a:lnSpc>
                      </a:pPr>
                      <a:r>
                        <a:rPr sz="800" spc="-5" dirty="0">
                          <a:latin typeface="Franklin Gothic Medium"/>
                          <a:cs typeface="Franklin Gothic Medium"/>
                        </a:rPr>
                        <a:t>100.00%</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49"/>
                  </a:ext>
                </a:extLst>
              </a:tr>
              <a:tr h="121225">
                <a:tc>
                  <a:txBody>
                    <a:bodyPr/>
                    <a:lstStyle/>
                    <a:p>
                      <a:pPr marL="27940">
                        <a:lnSpc>
                          <a:spcPts val="855"/>
                        </a:lnSpc>
                      </a:pPr>
                      <a:r>
                        <a:rPr sz="800" spc="5" dirty="0">
                          <a:latin typeface="Franklin Gothic Medium"/>
                          <a:cs typeface="Franklin Gothic Medium"/>
                        </a:rPr>
                        <a:t>T</a:t>
                      </a:r>
                      <a:r>
                        <a:rPr sz="800" spc="10" dirty="0">
                          <a:latin typeface="Franklin Gothic Medium"/>
                          <a:cs typeface="Franklin Gothic Medium"/>
                        </a:rPr>
                        <a:t>O</a:t>
                      </a:r>
                      <a:r>
                        <a:rPr sz="800" spc="5" dirty="0">
                          <a:latin typeface="Franklin Gothic Medium"/>
                          <a:cs typeface="Franklin Gothic Medium"/>
                        </a:rPr>
                        <a:t>TA</a:t>
                      </a:r>
                      <a:r>
                        <a:rPr sz="800" dirty="0">
                          <a:latin typeface="Franklin Gothic Medium"/>
                          <a:cs typeface="Franklin Gothic Medium"/>
                        </a:rPr>
                        <a:t>L</a:t>
                      </a:r>
                      <a:r>
                        <a:rPr sz="800" spc="-40" dirty="0">
                          <a:latin typeface="Franklin Gothic Medium"/>
                          <a:cs typeface="Franklin Gothic Medium"/>
                        </a:rPr>
                        <a:t> </a:t>
                      </a:r>
                      <a:r>
                        <a:rPr sz="800" spc="10" dirty="0">
                          <a:latin typeface="Franklin Gothic Medium"/>
                          <a:cs typeface="Franklin Gothic Medium"/>
                        </a:rPr>
                        <a:t>BO</a:t>
                      </a:r>
                      <a:r>
                        <a:rPr sz="800" dirty="0">
                          <a:latin typeface="Franklin Gothic Medium"/>
                          <a:cs typeface="Franklin Gothic Medium"/>
                        </a:rPr>
                        <a:t>BOT</a:t>
                      </a:r>
                      <a:endParaRPr sz="80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nSpc>
                          <a:spcPct val="100000"/>
                        </a:lnSpc>
                      </a:pPr>
                      <a:endParaRPr sz="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ts val="855"/>
                        </a:lnSpc>
                      </a:pPr>
                      <a:r>
                        <a:rPr sz="800" spc="5" dirty="0">
                          <a:latin typeface="Franklin Gothic Medium"/>
                          <a:cs typeface="Franklin Gothic Medium"/>
                        </a:rPr>
                        <a:t>100.00%</a:t>
                      </a:r>
                      <a:endParaRPr sz="800" dirty="0">
                        <a:latin typeface="Franklin Gothic Medium"/>
                        <a:cs typeface="Franklin Gothic Medium"/>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extLst>
                  <a:ext uri="{0D108BD9-81ED-4DB2-BD59-A6C34878D82A}">
                    <a16:rowId xmlns:a16="http://schemas.microsoft.com/office/drawing/2014/main" val="10050"/>
                  </a:ext>
                </a:extLst>
              </a:tr>
            </a:tbl>
          </a:graphicData>
        </a:graphic>
      </p:graphicFrame>
      <p:sp>
        <p:nvSpPr>
          <p:cNvPr id="63" name="object 32">
            <a:extLst>
              <a:ext uri="{FF2B5EF4-FFF2-40B4-BE49-F238E27FC236}">
                <a16:creationId xmlns:a16="http://schemas.microsoft.com/office/drawing/2014/main" id="{E147F466-B7C6-40FB-A732-F4B42313F478}"/>
              </a:ext>
            </a:extLst>
          </p:cNvPr>
          <p:cNvSpPr/>
          <p:nvPr/>
        </p:nvSpPr>
        <p:spPr>
          <a:xfrm>
            <a:off x="8638031" y="5611367"/>
            <a:ext cx="3238500" cy="646430"/>
          </a:xfrm>
          <a:custGeom>
            <a:avLst/>
            <a:gdLst/>
            <a:ahLst/>
            <a:cxnLst/>
            <a:rect l="l" t="t" r="r" b="b"/>
            <a:pathLst>
              <a:path w="3238500" h="646429">
                <a:moveTo>
                  <a:pt x="3238500" y="0"/>
                </a:moveTo>
                <a:lnTo>
                  <a:pt x="0" y="0"/>
                </a:lnTo>
                <a:lnTo>
                  <a:pt x="0" y="646175"/>
                </a:lnTo>
                <a:lnTo>
                  <a:pt x="3238500" y="646175"/>
                </a:lnTo>
                <a:lnTo>
                  <a:pt x="3238500" y="0"/>
                </a:lnTo>
                <a:close/>
              </a:path>
            </a:pathLst>
          </a:custGeom>
          <a:solidFill>
            <a:srgbClr val="FFFFFF"/>
          </a:solidFill>
        </p:spPr>
        <p:txBody>
          <a:bodyPr wrap="square" lIns="0" tIns="0" rIns="0" bIns="0" rtlCol="0"/>
          <a:lstStyle/>
          <a:p>
            <a:endParaRPr/>
          </a:p>
        </p:txBody>
      </p:sp>
      <p:sp>
        <p:nvSpPr>
          <p:cNvPr id="69" name="TextBox 68">
            <a:extLst>
              <a:ext uri="{FF2B5EF4-FFF2-40B4-BE49-F238E27FC236}">
                <a16:creationId xmlns:a16="http://schemas.microsoft.com/office/drawing/2014/main" id="{2C4259CA-5E19-4BE2-9220-FD135B0F2F80}"/>
              </a:ext>
            </a:extLst>
          </p:cNvPr>
          <p:cNvSpPr txBox="1"/>
          <p:nvPr/>
        </p:nvSpPr>
        <p:spPr>
          <a:xfrm>
            <a:off x="6790723" y="240438"/>
            <a:ext cx="7536094" cy="369332"/>
          </a:xfrm>
          <a:prstGeom prst="rect">
            <a:avLst/>
          </a:prstGeom>
          <a:noFill/>
        </p:spPr>
        <p:txBody>
          <a:bodyPr wrap="square">
            <a:spAutoFit/>
          </a:bodyPr>
          <a:lstStyle/>
          <a:p>
            <a:pPr algn="ctr"/>
            <a:r>
              <a:rPr lang="en-US" sz="1800" b="1" dirty="0">
                <a:solidFill>
                  <a:schemeClr val="tx1">
                    <a:lumMod val="50000"/>
                    <a:lumOff val="50000"/>
                  </a:schemeClr>
                </a:solidFill>
              </a:rPr>
              <a:t>(</a:t>
            </a:r>
            <a:r>
              <a:rPr lang="en-US" sz="1800" b="1" dirty="0" err="1">
                <a:solidFill>
                  <a:schemeClr val="tx1">
                    <a:lumMod val="50000"/>
                    <a:lumOff val="50000"/>
                  </a:schemeClr>
                </a:solidFill>
              </a:rPr>
              <a:t>Peraturan</a:t>
            </a:r>
            <a:r>
              <a:rPr lang="en-US" sz="1800" b="1" dirty="0">
                <a:solidFill>
                  <a:schemeClr val="tx1">
                    <a:lumMod val="50000"/>
                    <a:lumOff val="50000"/>
                  </a:schemeClr>
                </a:solidFill>
              </a:rPr>
              <a:t> BPKP 05/2021)</a:t>
            </a:r>
            <a:endParaRPr lang="en-ID" sz="1800" b="1" dirty="0">
              <a:solidFill>
                <a:schemeClr val="tx1">
                  <a:lumMod val="50000"/>
                  <a:lumOff val="50000"/>
                </a:schemeClr>
              </a:solidFill>
            </a:endParaRPr>
          </a:p>
        </p:txBody>
      </p:sp>
      <p:sp>
        <p:nvSpPr>
          <p:cNvPr id="70" name="TextBox 69">
            <a:extLst>
              <a:ext uri="{FF2B5EF4-FFF2-40B4-BE49-F238E27FC236}">
                <a16:creationId xmlns:a16="http://schemas.microsoft.com/office/drawing/2014/main" id="{89364273-C747-4E06-90A2-79466A47DE6A}"/>
              </a:ext>
            </a:extLst>
          </p:cNvPr>
          <p:cNvSpPr txBox="1"/>
          <p:nvPr/>
        </p:nvSpPr>
        <p:spPr>
          <a:xfrm>
            <a:off x="7998296" y="1560708"/>
            <a:ext cx="3331120" cy="3577903"/>
          </a:xfrm>
          <a:prstGeom prst="rect">
            <a:avLst/>
          </a:prstGeom>
          <a:noFill/>
        </p:spPr>
        <p:txBody>
          <a:bodyPr wrap="square">
            <a:spAutoFit/>
          </a:bodyPr>
          <a:lstStyle/>
          <a:p>
            <a:pPr marL="285750" indent="-285750" fontAlgn="ctr">
              <a:buFont typeface="Arial" panose="020B0604020202020204" pitchFamily="34" charset="0"/>
              <a:buChar char="•"/>
            </a:pPr>
            <a:r>
              <a:rPr lang="en-ID" sz="1400" dirty="0">
                <a:latin typeface="Franklin Gothic Medium Cond" panose="020B0606030402020204" pitchFamily="34" charset="0"/>
              </a:rPr>
              <a:t>Tingkat </a:t>
            </a:r>
            <a:r>
              <a:rPr lang="en-ID" sz="1400" dirty="0" err="1">
                <a:latin typeface="Franklin Gothic Medium Cond" panose="020B0606030402020204" pitchFamily="34" charset="0"/>
              </a:rPr>
              <a:t>Maturitas</a:t>
            </a:r>
            <a:r>
              <a:rPr lang="en-ID" sz="1400" dirty="0">
                <a:latin typeface="Franklin Gothic Medium Cond" panose="020B0606030402020204" pitchFamily="34" charset="0"/>
              </a:rPr>
              <a:t> SPIP </a:t>
            </a:r>
            <a:r>
              <a:rPr lang="en-ID" sz="1400" dirty="0" err="1">
                <a:latin typeface="Franklin Gothic Medium Cond" panose="020B0606030402020204" pitchFamily="34" charset="0"/>
              </a:rPr>
              <a:t>merupakan</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tingkat</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kematangan</a:t>
            </a:r>
            <a:r>
              <a:rPr lang="en-ID" sz="1400" dirty="0">
                <a:latin typeface="Franklin Gothic Medium Cond" panose="020B0606030402020204" pitchFamily="34" charset="0"/>
              </a:rPr>
              <a:t>/</a:t>
            </a:r>
            <a:r>
              <a:rPr lang="en-ID" sz="1400" dirty="0" err="1">
                <a:latin typeface="Franklin Gothic Medium Cond" panose="020B0606030402020204" pitchFamily="34" charset="0"/>
              </a:rPr>
              <a:t>kesempurnaan</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penyelenggaraan</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sistem</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pengendalian</a:t>
            </a:r>
            <a:r>
              <a:rPr lang="en-ID" sz="1400" dirty="0">
                <a:latin typeface="Franklin Gothic Medium Cond" panose="020B0606030402020204" pitchFamily="34" charset="0"/>
              </a:rPr>
              <a:t> intern </a:t>
            </a:r>
            <a:r>
              <a:rPr lang="en-ID" sz="1400" dirty="0" err="1">
                <a:latin typeface="Franklin Gothic Medium Cond" panose="020B0606030402020204" pitchFamily="34" charset="0"/>
              </a:rPr>
              <a:t>pemerintah</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dalam</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mencapai</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tujuan</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pengendalian</a:t>
            </a:r>
            <a:r>
              <a:rPr lang="en-ID" sz="1400" dirty="0">
                <a:latin typeface="Franklin Gothic Medium Cond" panose="020B0606030402020204" pitchFamily="34" charset="0"/>
              </a:rPr>
              <a:t> intern</a:t>
            </a:r>
          </a:p>
          <a:p>
            <a:pPr marL="285750" indent="-285750" fontAlgn="ctr">
              <a:buFont typeface="Arial" panose="020B0604020202020204" pitchFamily="34" charset="0"/>
              <a:buChar char="•"/>
            </a:pPr>
            <a:endParaRPr lang="en-ID" sz="1400" dirty="0">
              <a:latin typeface="Franklin Gothic Medium Cond" panose="020B0606030402020204" pitchFamily="34" charset="0"/>
            </a:endParaRPr>
          </a:p>
          <a:p>
            <a:pPr marL="285750" indent="-285750" fontAlgn="ctr">
              <a:buFont typeface="Arial" panose="020B0604020202020204" pitchFamily="34" charset="0"/>
              <a:buChar char="•"/>
            </a:pPr>
            <a:r>
              <a:rPr lang="en-ID" sz="1400" dirty="0">
                <a:latin typeface="Franklin Gothic Medium Cond" panose="020B0606030402020204" pitchFamily="34" charset="0"/>
              </a:rPr>
              <a:t>PENETAPAN TUJUAN </a:t>
            </a:r>
            <a:r>
              <a:rPr lang="en-ID" sz="1400" dirty="0" err="1">
                <a:latin typeface="Franklin Gothic Medium Cond" panose="020B0606030402020204" pitchFamily="34" charset="0"/>
              </a:rPr>
              <a:t>berupa</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Penilaian</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Kualitas</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Perencanaan</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memiliki</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bobot</a:t>
            </a:r>
            <a:r>
              <a:rPr lang="en-ID" sz="1400" dirty="0">
                <a:latin typeface="Franklin Gothic Medium Cond" panose="020B0606030402020204" pitchFamily="34" charset="0"/>
              </a:rPr>
              <a:t> 40%  </a:t>
            </a:r>
            <a:r>
              <a:rPr lang="en-ID" sz="1400" dirty="0" err="1">
                <a:latin typeface="Franklin Gothic Medium Cond" panose="020B0606030402020204" pitchFamily="34" charset="0"/>
              </a:rPr>
              <a:t>dari</a:t>
            </a:r>
            <a:r>
              <a:rPr lang="en-ID" sz="1400" dirty="0">
                <a:latin typeface="Franklin Gothic Medium Cond" panose="020B0606030402020204" pitchFamily="34" charset="0"/>
              </a:rPr>
              <a:t> total </a:t>
            </a:r>
            <a:r>
              <a:rPr lang="en-ID" sz="1400" dirty="0" err="1">
                <a:latin typeface="Franklin Gothic Medium Cond" panose="020B0606030402020204" pitchFamily="34" charset="0"/>
              </a:rPr>
              <a:t>penilaian</a:t>
            </a:r>
            <a:endParaRPr lang="en-ID" sz="1400" dirty="0">
              <a:latin typeface="Franklin Gothic Medium Cond" panose="020B0606030402020204" pitchFamily="34" charset="0"/>
            </a:endParaRPr>
          </a:p>
          <a:p>
            <a:pPr marL="285750" indent="-285750" fontAlgn="ctr">
              <a:buFont typeface="Arial" panose="020B0604020202020204" pitchFamily="34" charset="0"/>
              <a:buChar char="•"/>
            </a:pPr>
            <a:endParaRPr lang="en-ID" sz="1400" dirty="0">
              <a:latin typeface="Franklin Gothic Medium Cond" panose="020B0606030402020204" pitchFamily="34" charset="0"/>
            </a:endParaRPr>
          </a:p>
          <a:p>
            <a:pPr marL="285750" indent="-285750" fontAlgn="ctr">
              <a:lnSpc>
                <a:spcPct val="100000"/>
              </a:lnSpc>
              <a:spcBef>
                <a:spcPts val="100"/>
              </a:spcBef>
              <a:buFont typeface="Arial" panose="020B0604020202020204" pitchFamily="34" charset="0"/>
              <a:buChar char="•"/>
            </a:pPr>
            <a:r>
              <a:rPr lang="en-ID" sz="1400" dirty="0">
                <a:latin typeface="Franklin Gothic Medium Cond" panose="020B0606030402020204" pitchFamily="34" charset="0"/>
              </a:rPr>
              <a:t>STRUKTUR DAN PROSES </a:t>
            </a:r>
            <a:r>
              <a:rPr lang="en-ID" sz="1400" dirty="0" err="1">
                <a:latin typeface="Franklin Gothic Medium Cond" panose="020B0606030402020204" pitchFamily="34" charset="0"/>
              </a:rPr>
              <a:t>Pengendalian</a:t>
            </a:r>
            <a:r>
              <a:rPr lang="en-ID" sz="1400" dirty="0">
                <a:latin typeface="Franklin Gothic Medium Cond" panose="020B0606030402020204" pitchFamily="34" charset="0"/>
              </a:rPr>
              <a:t> Intern (</a:t>
            </a:r>
            <a:r>
              <a:rPr lang="en-ID" sz="1400" dirty="0" err="1">
                <a:latin typeface="Franklin Gothic Medium Cond" panose="020B0606030402020204" pitchFamily="34" charset="0"/>
              </a:rPr>
              <a:t>Unsur-subunsur</a:t>
            </a:r>
            <a:r>
              <a:rPr lang="en-ID" sz="1400" dirty="0">
                <a:latin typeface="Franklin Gothic Medium Cond" panose="020B0606030402020204" pitchFamily="34" charset="0"/>
              </a:rPr>
              <a:t> SPIP) </a:t>
            </a:r>
            <a:r>
              <a:rPr lang="en-ID" sz="1400" dirty="0" err="1">
                <a:latin typeface="Franklin Gothic Medium Cond" panose="020B0606030402020204" pitchFamily="34" charset="0"/>
              </a:rPr>
              <a:t>memiliki</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bobot</a:t>
            </a:r>
            <a:r>
              <a:rPr lang="en-ID" sz="1400" dirty="0">
                <a:latin typeface="Franklin Gothic Medium Cond" panose="020B0606030402020204" pitchFamily="34" charset="0"/>
              </a:rPr>
              <a:t> 30% </a:t>
            </a:r>
            <a:r>
              <a:rPr lang="en-ID" sz="1400" dirty="0" err="1">
                <a:latin typeface="Franklin Gothic Medium Cond" panose="020B0606030402020204" pitchFamily="34" charset="0"/>
              </a:rPr>
              <a:t>dari</a:t>
            </a:r>
            <a:r>
              <a:rPr lang="en-ID" sz="1400" dirty="0">
                <a:latin typeface="Franklin Gothic Medium Cond" panose="020B0606030402020204" pitchFamily="34" charset="0"/>
              </a:rPr>
              <a:t> total </a:t>
            </a:r>
            <a:r>
              <a:rPr lang="en-ID" sz="1400" dirty="0" err="1">
                <a:latin typeface="Franklin Gothic Medium Cond" panose="020B0606030402020204" pitchFamily="34" charset="0"/>
              </a:rPr>
              <a:t>penilaian</a:t>
            </a:r>
            <a:endParaRPr lang="en-ID" sz="1400" dirty="0">
              <a:latin typeface="Franklin Gothic Medium Cond" panose="020B0606030402020204" pitchFamily="34" charset="0"/>
            </a:endParaRPr>
          </a:p>
          <a:p>
            <a:pPr marL="285750" indent="-285750" fontAlgn="ctr">
              <a:lnSpc>
                <a:spcPct val="100000"/>
              </a:lnSpc>
              <a:spcBef>
                <a:spcPts val="100"/>
              </a:spcBef>
              <a:buFont typeface="Arial" panose="020B0604020202020204" pitchFamily="34" charset="0"/>
              <a:buChar char="•"/>
            </a:pPr>
            <a:endParaRPr lang="en-ID" sz="1400" dirty="0">
              <a:latin typeface="Franklin Gothic Medium Cond" panose="020B0606030402020204" pitchFamily="34" charset="0"/>
            </a:endParaRPr>
          </a:p>
          <a:p>
            <a:pPr marL="285750" indent="-285750" fontAlgn="ctr">
              <a:spcBef>
                <a:spcPts val="100"/>
              </a:spcBef>
              <a:buFont typeface="Arial" panose="020B0604020202020204" pitchFamily="34" charset="0"/>
              <a:buChar char="•"/>
            </a:pPr>
            <a:r>
              <a:rPr lang="en-ID" sz="1400" dirty="0">
                <a:latin typeface="Franklin Gothic Medium Cond" panose="020B0606030402020204" pitchFamily="34" charset="0"/>
              </a:rPr>
              <a:t>PENCAPAIAN TUJUAN </a:t>
            </a:r>
            <a:r>
              <a:rPr lang="en-ID" sz="1400" dirty="0" err="1">
                <a:latin typeface="Franklin Gothic Medium Cond" panose="020B0606030402020204" pitchFamily="34" charset="0"/>
              </a:rPr>
              <a:t>memiliki</a:t>
            </a:r>
            <a:r>
              <a:rPr lang="en-ID" sz="1400" dirty="0">
                <a:latin typeface="Franklin Gothic Medium Cond" panose="020B0606030402020204" pitchFamily="34" charset="0"/>
              </a:rPr>
              <a:t>  </a:t>
            </a:r>
            <a:r>
              <a:rPr lang="en-ID" sz="1400" dirty="0" err="1">
                <a:latin typeface="Franklin Gothic Medium Cond" panose="020B0606030402020204" pitchFamily="34" charset="0"/>
              </a:rPr>
              <a:t>bobot</a:t>
            </a:r>
            <a:r>
              <a:rPr lang="en-ID" sz="1400" dirty="0">
                <a:latin typeface="Franklin Gothic Medium Cond" panose="020B0606030402020204" pitchFamily="34" charset="0"/>
              </a:rPr>
              <a:t> 30% </a:t>
            </a:r>
            <a:r>
              <a:rPr lang="en-ID" sz="1400" dirty="0" err="1">
                <a:latin typeface="Franklin Gothic Medium Cond" panose="020B0606030402020204" pitchFamily="34" charset="0"/>
              </a:rPr>
              <a:t>dari</a:t>
            </a:r>
            <a:r>
              <a:rPr lang="en-ID" sz="1400" dirty="0">
                <a:latin typeface="Franklin Gothic Medium Cond" panose="020B0606030402020204" pitchFamily="34" charset="0"/>
              </a:rPr>
              <a:t> total </a:t>
            </a:r>
            <a:r>
              <a:rPr lang="en-ID" sz="1400" dirty="0" err="1">
                <a:latin typeface="Franklin Gothic Medium Cond" panose="020B0606030402020204" pitchFamily="34" charset="0"/>
              </a:rPr>
              <a:t>penilaian</a:t>
            </a:r>
            <a:endParaRPr lang="en-ID" sz="1400" dirty="0">
              <a:latin typeface="Franklin Gothic Medium Cond" panose="020B0606030402020204" pitchFamily="34" charset="0"/>
            </a:endParaRPr>
          </a:p>
        </p:txBody>
      </p:sp>
    </p:spTree>
    <p:extLst>
      <p:ext uri="{BB962C8B-B14F-4D97-AF65-F5344CB8AC3E}">
        <p14:creationId xmlns:p14="http://schemas.microsoft.com/office/powerpoint/2010/main" val="276029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NILAI SAKIP DITJEN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69" y="634960"/>
            <a:ext cx="11452259" cy="830997"/>
          </a:xfrm>
          <a:prstGeom prst="rect">
            <a:avLst/>
          </a:prstGeom>
          <a:noFill/>
        </p:spPr>
        <p:txBody>
          <a:bodyPr wrap="square">
            <a:spAutoFit/>
          </a:bodyPr>
          <a:lstStyle/>
          <a:p>
            <a:r>
              <a:rPr lang="en-ID" sz="1600" dirty="0" err="1"/>
              <a:t>mengukur</a:t>
            </a:r>
            <a:r>
              <a:rPr lang="en-ID" sz="1600" dirty="0"/>
              <a:t> </a:t>
            </a:r>
            <a:r>
              <a:rPr lang="en-ID" sz="1600" dirty="0" err="1"/>
              <a:t>implementasi</a:t>
            </a:r>
            <a:r>
              <a:rPr lang="en-ID" sz="1600" dirty="0"/>
              <a:t> </a:t>
            </a:r>
            <a:r>
              <a:rPr lang="en-ID" sz="1600" dirty="0" err="1"/>
              <a:t>akuntabilitas</a:t>
            </a:r>
            <a:r>
              <a:rPr lang="en-ID" sz="1600" dirty="0"/>
              <a:t> </a:t>
            </a:r>
            <a:r>
              <a:rPr lang="en-ID" sz="1600" dirty="0" err="1"/>
              <a:t>kinerja</a:t>
            </a:r>
            <a:r>
              <a:rPr lang="en-ID" sz="1600" dirty="0"/>
              <a:t> </a:t>
            </a:r>
            <a:r>
              <a:rPr lang="en-ID" sz="1600" dirty="0" err="1"/>
              <a:t>Pemerintah</a:t>
            </a:r>
            <a:r>
              <a:rPr lang="en-ID" sz="1600" dirty="0"/>
              <a:t> </a:t>
            </a:r>
            <a:r>
              <a:rPr lang="en-ID" sz="1600" dirty="0" err="1"/>
              <a:t>sebagai</a:t>
            </a:r>
            <a:r>
              <a:rPr lang="en-ID" sz="1600" dirty="0"/>
              <a:t> </a:t>
            </a:r>
            <a:r>
              <a:rPr lang="en-ID" sz="1600" dirty="0" err="1"/>
              <a:t>bentuk</a:t>
            </a:r>
            <a:r>
              <a:rPr lang="en-ID" sz="1600" dirty="0"/>
              <a:t> </a:t>
            </a:r>
            <a:r>
              <a:rPr lang="en-ID" sz="1600" dirty="0" err="1"/>
              <a:t>pertanggungjawaban</a:t>
            </a:r>
            <a:r>
              <a:rPr lang="en-ID" sz="1600" dirty="0"/>
              <a:t> </a:t>
            </a:r>
            <a:r>
              <a:rPr lang="en-ID" sz="1600" dirty="0" err="1"/>
              <a:t>keberhasilan</a:t>
            </a:r>
            <a:r>
              <a:rPr lang="en-ID" sz="1600" dirty="0"/>
              <a:t>/</a:t>
            </a:r>
            <a:r>
              <a:rPr lang="en-ID" sz="1600" dirty="0" err="1"/>
              <a:t>kegagalan</a:t>
            </a:r>
            <a:r>
              <a:rPr lang="en-ID" sz="1600" dirty="0"/>
              <a:t> </a:t>
            </a:r>
            <a:r>
              <a:rPr lang="en-ID" sz="1600" dirty="0" err="1"/>
              <a:t>pelaksanaan</a:t>
            </a:r>
            <a:r>
              <a:rPr lang="en-ID" sz="1600" dirty="0"/>
              <a:t> program dan </a:t>
            </a:r>
            <a:r>
              <a:rPr lang="en-ID" sz="1600" dirty="0" err="1"/>
              <a:t>kegiatan</a:t>
            </a:r>
            <a:r>
              <a:rPr lang="en-ID" sz="1600" dirty="0"/>
              <a:t> </a:t>
            </a:r>
            <a:r>
              <a:rPr lang="en-ID" sz="1600" dirty="0" err="1"/>
              <a:t>dalam</a:t>
            </a:r>
            <a:r>
              <a:rPr lang="en-ID" sz="1600" dirty="0"/>
              <a:t> </a:t>
            </a:r>
            <a:r>
              <a:rPr lang="en-ID" sz="1600" dirty="0" err="1"/>
              <a:t>rangka</a:t>
            </a:r>
            <a:r>
              <a:rPr lang="en-ID" sz="1600" dirty="0"/>
              <a:t> </a:t>
            </a:r>
            <a:r>
              <a:rPr lang="en-ID" sz="1600" dirty="0" err="1"/>
              <a:t>mencapai</a:t>
            </a:r>
            <a:r>
              <a:rPr lang="en-ID" sz="1600" dirty="0"/>
              <a:t> </a:t>
            </a:r>
            <a:r>
              <a:rPr lang="en-ID" sz="1600" dirty="0" err="1"/>
              <a:t>misi</a:t>
            </a:r>
            <a:r>
              <a:rPr lang="en-ID" sz="1600" dirty="0"/>
              <a:t> </a:t>
            </a:r>
            <a:r>
              <a:rPr lang="en-ID" sz="1600" dirty="0" err="1"/>
              <a:t>organisasi</a:t>
            </a:r>
            <a:r>
              <a:rPr lang="en-ID" sz="1600" dirty="0"/>
              <a:t> </a:t>
            </a:r>
            <a:r>
              <a:rPr lang="en-ID" sz="1600" dirty="0" err="1"/>
              <a:t>secara</a:t>
            </a:r>
            <a:r>
              <a:rPr lang="en-ID" sz="1600" dirty="0"/>
              <a:t> </a:t>
            </a:r>
            <a:r>
              <a:rPr lang="en-ID" sz="1600" dirty="0" err="1"/>
              <a:t>terukur</a:t>
            </a:r>
            <a:r>
              <a:rPr lang="en-ID" sz="1600" dirty="0"/>
              <a:t> </a:t>
            </a:r>
            <a:r>
              <a:rPr lang="en-ID" sz="1600" dirty="0" err="1"/>
              <a:t>dengan</a:t>
            </a:r>
            <a:r>
              <a:rPr lang="en-ID" sz="1600" dirty="0"/>
              <a:t> </a:t>
            </a:r>
            <a:r>
              <a:rPr lang="en-ID" sz="1600" dirty="0" err="1"/>
              <a:t>sasaran</a:t>
            </a:r>
            <a:r>
              <a:rPr lang="en-ID" sz="1600" dirty="0"/>
              <a:t>/target </a:t>
            </a:r>
            <a:r>
              <a:rPr lang="en-ID" sz="1600" dirty="0" err="1"/>
              <a:t>kinerja</a:t>
            </a:r>
            <a:r>
              <a:rPr lang="en-ID" sz="1600" dirty="0"/>
              <a:t> yang </a:t>
            </a:r>
            <a:r>
              <a:rPr lang="en-ID" sz="1600" dirty="0" err="1"/>
              <a:t>telah</a:t>
            </a:r>
            <a:r>
              <a:rPr lang="en-ID" sz="1600" dirty="0"/>
              <a:t> </a:t>
            </a:r>
            <a:r>
              <a:rPr lang="en-ID" sz="1600" dirty="0" err="1"/>
              <a:t>ditetapkan</a:t>
            </a:r>
            <a:r>
              <a:rPr lang="en-ID" sz="1600" dirty="0"/>
              <a:t> </a:t>
            </a:r>
            <a:r>
              <a:rPr lang="en-ID" sz="1600" dirty="0" err="1"/>
              <a:t>melalui</a:t>
            </a:r>
            <a:r>
              <a:rPr lang="en-ID" sz="1600" dirty="0"/>
              <a:t> </a:t>
            </a:r>
            <a:r>
              <a:rPr lang="en-ID" sz="1600" dirty="0" err="1"/>
              <a:t>laporan</a:t>
            </a:r>
            <a:r>
              <a:rPr lang="en-ID" sz="1600" dirty="0"/>
              <a:t> </a:t>
            </a:r>
            <a:r>
              <a:rPr lang="en-ID" sz="1600" dirty="0" err="1"/>
              <a:t>kinerja</a:t>
            </a:r>
            <a:r>
              <a:rPr lang="en-ID" sz="1600" dirty="0"/>
              <a:t> </a:t>
            </a:r>
            <a:r>
              <a:rPr lang="en-ID" sz="1600" dirty="0" err="1"/>
              <a:t>instansi</a:t>
            </a:r>
            <a:r>
              <a:rPr lang="en-ID" sz="1600" dirty="0"/>
              <a:t> </a:t>
            </a:r>
            <a:r>
              <a:rPr lang="en-ID" sz="1600" dirty="0" err="1"/>
              <a:t>pemerintah</a:t>
            </a:r>
            <a:r>
              <a:rPr lang="en-ID" sz="1600" dirty="0"/>
              <a:t> yang </a:t>
            </a:r>
            <a:r>
              <a:rPr lang="en-ID" sz="1600" dirty="0" err="1"/>
              <a:t>disusun</a:t>
            </a:r>
            <a:r>
              <a:rPr lang="en-ID" sz="1600" dirty="0"/>
              <a:t> </a:t>
            </a:r>
            <a:r>
              <a:rPr lang="en-ID" sz="1600" dirty="0" err="1"/>
              <a:t>secara</a:t>
            </a:r>
            <a:r>
              <a:rPr lang="en-ID" sz="1600" dirty="0"/>
              <a:t> </a:t>
            </a:r>
            <a:r>
              <a:rPr lang="en-ID" sz="1600" dirty="0" err="1"/>
              <a:t>periodik</a:t>
            </a:r>
            <a:endParaRPr lang="en-ID" sz="1600" dirty="0"/>
          </a:p>
        </p:txBody>
      </p:sp>
      <p:graphicFrame>
        <p:nvGraphicFramePr>
          <p:cNvPr id="13" name="Table 28">
            <a:extLst>
              <a:ext uri="{FF2B5EF4-FFF2-40B4-BE49-F238E27FC236}">
                <a16:creationId xmlns:a16="http://schemas.microsoft.com/office/drawing/2014/main" id="{37D8E107-B0E4-47B4-844D-33BDCE39231C}"/>
              </a:ext>
            </a:extLst>
          </p:cNvPr>
          <p:cNvGraphicFramePr>
            <a:graphicFrameLocks noGrp="1"/>
          </p:cNvGraphicFramePr>
          <p:nvPr/>
        </p:nvGraphicFramePr>
        <p:xfrm>
          <a:off x="267128" y="1734455"/>
          <a:ext cx="7248488" cy="4503580"/>
        </p:xfrm>
        <a:graphic>
          <a:graphicData uri="http://schemas.openxmlformats.org/drawingml/2006/table">
            <a:tbl>
              <a:tblPr firstRow="1" lastRow="1" bandRow="1">
                <a:tableStyleId>{2D5ABB26-0587-4C30-8999-92F81FD0307C}</a:tableStyleId>
              </a:tblPr>
              <a:tblGrid>
                <a:gridCol w="1499042">
                  <a:extLst>
                    <a:ext uri="{9D8B030D-6E8A-4147-A177-3AD203B41FA5}">
                      <a16:colId xmlns:a16="http://schemas.microsoft.com/office/drawing/2014/main" val="2802324090"/>
                    </a:ext>
                  </a:extLst>
                </a:gridCol>
                <a:gridCol w="1189972">
                  <a:extLst>
                    <a:ext uri="{9D8B030D-6E8A-4147-A177-3AD203B41FA5}">
                      <a16:colId xmlns:a16="http://schemas.microsoft.com/office/drawing/2014/main" val="865818464"/>
                    </a:ext>
                  </a:extLst>
                </a:gridCol>
                <a:gridCol w="4559474">
                  <a:extLst>
                    <a:ext uri="{9D8B030D-6E8A-4147-A177-3AD203B41FA5}">
                      <a16:colId xmlns:a16="http://schemas.microsoft.com/office/drawing/2014/main" val="2732106951"/>
                    </a:ext>
                  </a:extLst>
                </a:gridCol>
              </a:tblGrid>
              <a:tr h="419260">
                <a:tc>
                  <a:txBody>
                    <a:bodyPr/>
                    <a:lstStyle/>
                    <a:p>
                      <a:pPr algn="ctr"/>
                      <a:r>
                        <a:rPr lang="en-US" sz="1600" b="1" dirty="0">
                          <a:solidFill>
                            <a:schemeClr val="bg1"/>
                          </a:solidFill>
                        </a:rPr>
                        <a:t>KOMPONEN (P)</a:t>
                      </a:r>
                      <a:endParaRPr lang="en-ID" sz="16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a:solidFill>
                            <a:schemeClr val="bg1"/>
                          </a:solidFill>
                        </a:rPr>
                        <a:t>BOBOT (W)</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a:solidFill>
                            <a:schemeClr val="bg1"/>
                          </a:solidFill>
                        </a:rPr>
                        <a:t>SUB KOMPONEN</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370840">
                <a:tc>
                  <a:txBody>
                    <a:bodyPr/>
                    <a:lstStyle/>
                    <a:p>
                      <a:r>
                        <a:rPr lang="en-US" sz="1400" dirty="0" err="1"/>
                        <a:t>Perencanaan</a:t>
                      </a:r>
                      <a:r>
                        <a:rPr lang="en-US" sz="1400" dirty="0"/>
                        <a:t> Kinerja</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30 %</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342900" indent="-342900">
                        <a:buAutoNum type="alphaLcPeriod"/>
                      </a:pPr>
                      <a:r>
                        <a:rPr lang="id-ID" sz="1400" dirty="0"/>
                        <a:t>Renstra (10%); meliputi pemenuhan Renstra (2%), kualitas Renstra (5%) dan implementasi Renstra (35)</a:t>
                      </a:r>
                    </a:p>
                    <a:p>
                      <a:pPr marL="342900" indent="-342900">
                        <a:buAutoNum type="alphaLcPeriod"/>
                      </a:pPr>
                      <a:r>
                        <a:rPr lang="id-ID" sz="1400" dirty="0"/>
                        <a:t>Perencanaan kinerja tahunan (20%); meliputi pemenuhan RKT (4%), kualitas RKT (10%) dan implementasi RKT (6%)</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47335681"/>
                  </a:ext>
                </a:extLst>
              </a:tr>
              <a:tr h="370840">
                <a:tc>
                  <a:txBody>
                    <a:bodyPr/>
                    <a:lstStyle/>
                    <a:p>
                      <a:r>
                        <a:rPr lang="en-US" sz="1400" dirty="0" err="1"/>
                        <a:t>Pengukuran</a:t>
                      </a:r>
                      <a:r>
                        <a:rPr lang="en-US" sz="1400" dirty="0"/>
                        <a:t> Kinerja</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25 %</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342900" indent="-342900">
                        <a:buAutoNum type="alphaLcPeriod"/>
                      </a:pPr>
                      <a:r>
                        <a:rPr lang="id-ID" sz="1400" dirty="0"/>
                        <a:t>Pemenuhan pengukuran (5%)</a:t>
                      </a:r>
                    </a:p>
                    <a:p>
                      <a:pPr marL="342900" indent="-342900">
                        <a:buAutoNum type="alphaLcPeriod"/>
                      </a:pPr>
                      <a:r>
                        <a:rPr lang="id-ID" sz="1400" dirty="0"/>
                        <a:t>Kualitas pengukuran (12,5%)</a:t>
                      </a:r>
                    </a:p>
                    <a:p>
                      <a:pPr marL="342900" indent="-342900">
                        <a:buAutoNum type="alphaLcPeriod"/>
                      </a:pPr>
                      <a:r>
                        <a:rPr lang="id-ID" sz="1400" dirty="0"/>
                        <a:t>Implementasi pengukuran (7,5%)</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282353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Pelaporan</a:t>
                      </a:r>
                      <a:r>
                        <a:rPr lang="en-US" sz="1400" dirty="0"/>
                        <a:t> Kinerja</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15 %</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342900" indent="-342900">
                        <a:buAutoNum type="alphaLcPeriod"/>
                      </a:pPr>
                      <a:r>
                        <a:rPr lang="id-ID" sz="1400" dirty="0"/>
                        <a:t>Pemenuhan pelaporan (3%)</a:t>
                      </a:r>
                    </a:p>
                    <a:p>
                      <a:pPr marL="342900" indent="-342900">
                        <a:buAutoNum type="alphaLcPeriod"/>
                      </a:pPr>
                      <a:r>
                        <a:rPr lang="id-ID" sz="1400" dirty="0"/>
                        <a:t>Kualitas pelaporan (7,5%)</a:t>
                      </a:r>
                    </a:p>
                    <a:p>
                      <a:pPr marL="342900" indent="-342900">
                        <a:buAutoNum type="alphaLcPeriod"/>
                      </a:pPr>
                      <a:r>
                        <a:rPr lang="id-ID" sz="1400" dirty="0"/>
                        <a:t>Pemanfaatan pelaporan (4,5%)</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803896046"/>
                  </a:ext>
                </a:extLst>
              </a:tr>
              <a:tr h="370840">
                <a:tc>
                  <a:txBody>
                    <a:bodyPr/>
                    <a:lstStyle/>
                    <a:p>
                      <a:r>
                        <a:rPr lang="en-US" sz="1400" dirty="0" err="1"/>
                        <a:t>Evaluasi</a:t>
                      </a:r>
                      <a:r>
                        <a:rPr lang="en-US" sz="1400" dirty="0"/>
                        <a:t> internal</a:t>
                      </a: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10 %</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342900" indent="-342900">
                        <a:buAutoNum type="alphaLcPeriod"/>
                      </a:pPr>
                      <a:r>
                        <a:rPr lang="id-ID" sz="1400" dirty="0"/>
                        <a:t>Pemenuhan evaluasi (2%)</a:t>
                      </a:r>
                    </a:p>
                    <a:p>
                      <a:pPr marL="342900" indent="-342900">
                        <a:buAutoNum type="alphaLcPeriod"/>
                      </a:pPr>
                      <a:r>
                        <a:rPr lang="id-ID" sz="1400" dirty="0"/>
                        <a:t>Kualitas evaluasi (5%)</a:t>
                      </a:r>
                    </a:p>
                    <a:p>
                      <a:pPr marL="342900" indent="-342900">
                        <a:buAutoNum type="alphaLcPeriod"/>
                      </a:pPr>
                      <a:r>
                        <a:rPr lang="id-ID" sz="1400" dirty="0"/>
                        <a:t>Pemanfaatan hasil</a:t>
                      </a:r>
                      <a:r>
                        <a:rPr lang="id-ID" sz="1400" baseline="0" dirty="0"/>
                        <a:t> evaluasi (3%)</a:t>
                      </a:r>
                      <a:endParaRPr lang="id-ID" sz="1400" dirty="0"/>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162536468"/>
                  </a:ext>
                </a:extLst>
              </a:tr>
              <a:tr h="0">
                <a:tc>
                  <a:txBody>
                    <a:bodyPr/>
                    <a:lstStyle/>
                    <a:p>
                      <a:r>
                        <a:rPr lang="en-US" sz="1400" dirty="0" err="1"/>
                        <a:t>Capaian</a:t>
                      </a:r>
                      <a:r>
                        <a:rPr lang="en-US" sz="1400" dirty="0"/>
                        <a:t> Kinerja</a:t>
                      </a: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20 %</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342900" indent="-342900">
                        <a:buAutoNum type="alphaLcPeriod"/>
                      </a:pPr>
                      <a:r>
                        <a:rPr lang="id-ID" sz="1400" dirty="0"/>
                        <a:t>Kinerja yang dilaporkan (output) (5%)</a:t>
                      </a:r>
                    </a:p>
                    <a:p>
                      <a:pPr marL="342900" indent="-342900">
                        <a:buAutoNum type="alphaLcPeriod"/>
                      </a:pPr>
                      <a:r>
                        <a:rPr lang="id-ID" sz="1400" dirty="0"/>
                        <a:t>Kinerja yang dilaporkan (outcome) (10%)</a:t>
                      </a:r>
                    </a:p>
                    <a:p>
                      <a:pPr marL="342900" indent="-342900">
                        <a:buAutoNum type="alphaLcPeriod"/>
                      </a:pPr>
                      <a:r>
                        <a:rPr lang="id-ID" sz="1400" dirty="0"/>
                        <a:t>Kinerja tahun berjalan (benchamrking) (5%)</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458912954"/>
                  </a:ext>
                </a:extLst>
              </a:tr>
            </a:tbl>
          </a:graphicData>
        </a:graphic>
      </p:graphicFrame>
      <mc:AlternateContent xmlns:mc="http://schemas.openxmlformats.org/markup-compatibility/2006" xmlns:a14="http://schemas.microsoft.com/office/drawing/2010/main">
        <mc:Choice Requires="a14">
          <p:sp>
            <p:nvSpPr>
              <p:cNvPr id="16" name="TextBox 4">
                <a:extLst>
                  <a:ext uri="{FF2B5EF4-FFF2-40B4-BE49-F238E27FC236}">
                    <a16:creationId xmlns:a16="http://schemas.microsoft.com/office/drawing/2014/main" id="{00000000-0008-0000-0F00-000005000000}"/>
                  </a:ext>
                </a:extLst>
              </p:cNvPr>
              <p:cNvSpPr txBox="1"/>
              <p:nvPr/>
            </p:nvSpPr>
            <p:spPr>
              <a:xfrm>
                <a:off x="8449734" y="2297212"/>
                <a:ext cx="2759386" cy="788421"/>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1" i="0" smtClean="0">
                          <a:solidFill>
                            <a:srgbClr val="C00000"/>
                          </a:solidFill>
                          <a:latin typeface="Cambria Math" panose="02040503050406030204" pitchFamily="18" charset="0"/>
                        </a:rPr>
                        <m:t>𝐒𝐀𝐊𝐈𝐏</m:t>
                      </m:r>
                      <m:r>
                        <a:rPr lang="en-US" sz="1800" b="1" i="0" smtClean="0">
                          <a:solidFill>
                            <a:srgbClr val="C00000"/>
                          </a:solidFill>
                          <a:latin typeface="Cambria Math" panose="02040503050406030204" pitchFamily="18" charset="0"/>
                        </a:rPr>
                        <m:t>=</m:t>
                      </m:r>
                      <m:nary>
                        <m:naryPr>
                          <m:chr m:val="∑"/>
                          <m:ctrlPr>
                            <a:rPr lang="en-US" sz="1800" b="1" i="1">
                              <a:solidFill>
                                <a:srgbClr val="C00000"/>
                              </a:solidFill>
                              <a:latin typeface="Cambria Math" panose="02040503050406030204" pitchFamily="18" charset="0"/>
                            </a:rPr>
                          </m:ctrlPr>
                        </m:naryPr>
                        <m:sub>
                          <m:r>
                            <m:rPr>
                              <m:brk m:alnAt="23"/>
                            </m:rPr>
                            <a:rPr lang="en-US" sz="1800" b="1" i="0">
                              <a:solidFill>
                                <a:srgbClr val="C00000"/>
                              </a:solidFill>
                              <a:latin typeface="Cambria Math" panose="02040503050406030204" pitchFamily="18" charset="0"/>
                            </a:rPr>
                            <m:t>𝐢</m:t>
                          </m:r>
                          <m:r>
                            <a:rPr lang="en-US" sz="1800" b="1" i="0">
                              <a:solidFill>
                                <a:srgbClr val="C00000"/>
                              </a:solidFill>
                              <a:latin typeface="Cambria Math" panose="02040503050406030204" pitchFamily="18" charset="0"/>
                            </a:rPr>
                            <m:t>=</m:t>
                          </m:r>
                          <m:r>
                            <a:rPr lang="en-US" sz="1800" b="1" i="0">
                              <a:solidFill>
                                <a:srgbClr val="C00000"/>
                              </a:solidFill>
                              <a:latin typeface="Cambria Math" panose="02040503050406030204" pitchFamily="18" charset="0"/>
                            </a:rPr>
                            <m:t>𝟏</m:t>
                          </m:r>
                        </m:sub>
                        <m:sup>
                          <m:r>
                            <a:rPr lang="en-US" sz="1800" b="1" i="0">
                              <a:solidFill>
                                <a:srgbClr val="C00000"/>
                              </a:solidFill>
                              <a:latin typeface="Cambria Math" panose="02040503050406030204" pitchFamily="18" charset="0"/>
                            </a:rPr>
                            <m:t>𝟓</m:t>
                          </m:r>
                        </m:sup>
                        <m:e>
                          <m:d>
                            <m:dPr>
                              <m:ctrlPr>
                                <a:rPr lang="en-US" sz="1800" b="1" i="1">
                                  <a:solidFill>
                                    <a:srgbClr val="C00000"/>
                                  </a:solidFill>
                                  <a:latin typeface="Cambria Math" panose="02040503050406030204" pitchFamily="18" charset="0"/>
                                </a:rPr>
                              </m:ctrlPr>
                            </m:dPr>
                            <m:e>
                              <m:sSub>
                                <m:sSubPr>
                                  <m:ctrlPr>
                                    <a:rPr lang="en-US" sz="1800" b="1" i="1">
                                      <a:solidFill>
                                        <a:srgbClr val="C00000"/>
                                      </a:solidFill>
                                      <a:latin typeface="Cambria Math" panose="02040503050406030204" pitchFamily="18" charset="0"/>
                                    </a:rPr>
                                  </m:ctrlPr>
                                </m:sSubPr>
                                <m:e>
                                  <m:r>
                                    <a:rPr lang="en-US" sz="1800" b="1" i="0">
                                      <a:solidFill>
                                        <a:srgbClr val="C00000"/>
                                      </a:solidFill>
                                      <a:latin typeface="Cambria Math" panose="02040503050406030204" pitchFamily="18" charset="0"/>
                                    </a:rPr>
                                    <m:t>𝐖</m:t>
                                  </m:r>
                                </m:e>
                                <m:sub>
                                  <m:r>
                                    <a:rPr lang="en-US" sz="1800" b="1" i="0">
                                      <a:solidFill>
                                        <a:srgbClr val="C00000"/>
                                      </a:solidFill>
                                      <a:latin typeface="Cambria Math" panose="02040503050406030204" pitchFamily="18" charset="0"/>
                                    </a:rPr>
                                    <m:t>𝐢</m:t>
                                  </m:r>
                                </m:sub>
                              </m:sSub>
                              <m:r>
                                <a:rPr lang="en-US" sz="1800" b="1" i="0">
                                  <a:solidFill>
                                    <a:srgbClr val="C00000"/>
                                  </a:solidFill>
                                  <a:latin typeface="Cambria Math" panose="02040503050406030204" pitchFamily="18" charset="0"/>
                                </a:rPr>
                                <m:t> </m:t>
                              </m:r>
                              <m:r>
                                <a:rPr lang="en-US" sz="1800" b="1" i="0">
                                  <a:solidFill>
                                    <a:srgbClr val="C00000"/>
                                  </a:solidFill>
                                  <a:latin typeface="Cambria Math" panose="02040503050406030204" pitchFamily="18" charset="0"/>
                                </a:rPr>
                                <m:t>𝐱</m:t>
                              </m:r>
                              <m:r>
                                <a:rPr lang="en-US" sz="1800" b="1" i="0">
                                  <a:solidFill>
                                    <a:srgbClr val="C00000"/>
                                  </a:solidFill>
                                  <a:latin typeface="Cambria Math" panose="02040503050406030204" pitchFamily="18" charset="0"/>
                                </a:rPr>
                                <m:t> </m:t>
                              </m:r>
                              <m:sSub>
                                <m:sSubPr>
                                  <m:ctrlPr>
                                    <a:rPr lang="en-US" sz="1800" b="1" i="1">
                                      <a:solidFill>
                                        <a:srgbClr val="C00000"/>
                                      </a:solidFill>
                                      <a:latin typeface="Cambria Math" panose="02040503050406030204" pitchFamily="18" charset="0"/>
                                    </a:rPr>
                                  </m:ctrlPr>
                                </m:sSubPr>
                                <m:e>
                                  <m:r>
                                    <a:rPr lang="en-US" sz="1800" b="1" i="0">
                                      <a:solidFill>
                                        <a:srgbClr val="C00000"/>
                                      </a:solidFill>
                                      <a:latin typeface="Cambria Math" panose="02040503050406030204" pitchFamily="18" charset="0"/>
                                    </a:rPr>
                                    <m:t>𝐏</m:t>
                                  </m:r>
                                </m:e>
                                <m:sub>
                                  <m:r>
                                    <a:rPr lang="en-US" sz="1800" b="1" i="0">
                                      <a:solidFill>
                                        <a:srgbClr val="C00000"/>
                                      </a:solidFill>
                                      <a:latin typeface="Cambria Math" panose="02040503050406030204" pitchFamily="18" charset="0"/>
                                    </a:rPr>
                                    <m:t>𝐢</m:t>
                                  </m:r>
                                </m:sub>
                              </m:sSub>
                              <m:r>
                                <a:rPr lang="en-US" sz="1800" b="1" i="0">
                                  <a:solidFill>
                                    <a:srgbClr val="C00000"/>
                                  </a:solidFill>
                                  <a:latin typeface="Cambria Math" panose="02040503050406030204" pitchFamily="18" charset="0"/>
                                </a:rPr>
                                <m:t> </m:t>
                              </m:r>
                            </m:e>
                          </m:d>
                          <m:r>
                            <a:rPr lang="en-US" sz="1800" b="1" i="0">
                              <a:solidFill>
                                <a:srgbClr val="C00000"/>
                              </a:solidFill>
                              <a:latin typeface="Cambria Math" panose="02040503050406030204" pitchFamily="18" charset="0"/>
                            </a:rPr>
                            <m:t> </m:t>
                          </m:r>
                        </m:e>
                      </m:nary>
                    </m:oMath>
                  </m:oMathPara>
                </a14:m>
                <a:endParaRPr lang="en-US" sz="1800" b="1" dirty="0">
                  <a:solidFill>
                    <a:srgbClr val="C00000"/>
                  </a:solidFill>
                </a:endParaRPr>
              </a:p>
            </p:txBody>
          </p:sp>
        </mc:Choice>
        <mc:Fallback xmlns="">
          <p:sp>
            <p:nvSpPr>
              <p:cNvPr id="16" name="TextBox 4">
                <a:extLst>
                  <a:ext uri="{FF2B5EF4-FFF2-40B4-BE49-F238E27FC236}">
                    <a16:creationId xmlns:a16="http://schemas.microsoft.com/office/drawing/2014/main" xmlns:a14="http://schemas.microsoft.com/office/drawing/2010/main" xmlns="" id="{00000000-0008-0000-0F00-000005000000}"/>
                  </a:ext>
                </a:extLst>
              </p:cNvPr>
              <p:cNvSpPr txBox="1">
                <a:spLocks noRot="1" noChangeAspect="1" noMove="1" noResize="1" noEditPoints="1" noAdjustHandles="1" noChangeArrowheads="1" noChangeShapeType="1" noTextEdit="1"/>
              </p:cNvSpPr>
              <p:nvPr/>
            </p:nvSpPr>
            <p:spPr>
              <a:xfrm>
                <a:off x="8449734" y="2297212"/>
                <a:ext cx="2759386" cy="78842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4">
                <a:extLst>
                  <a:ext uri="{FF2B5EF4-FFF2-40B4-BE49-F238E27FC236}">
                    <a16:creationId xmlns:a16="http://schemas.microsoft.com/office/drawing/2014/main" id="{0A9D35EF-7D03-4678-9D33-A0A76F558FB4}"/>
                  </a:ext>
                </a:extLst>
              </p:cNvPr>
              <p:cNvSpPr txBox="1"/>
              <p:nvPr/>
            </p:nvSpPr>
            <p:spPr>
              <a:xfrm>
                <a:off x="9056655" y="3266752"/>
                <a:ext cx="2223671" cy="1208536"/>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a:latin typeface="Cambria Math" panose="02040503050406030204" pitchFamily="18" charset="0"/>
                          <a:ea typeface="Cambria Math" panose="02040503050406030204" pitchFamily="18" charset="0"/>
                        </a:rPr>
                        <m:t>= </m:t>
                      </m:r>
                      <m:d>
                        <m:dPr>
                          <m:begChr m:val="["/>
                          <m:endChr m:val="]"/>
                          <m:ctrlPr>
                            <a:rPr lang="en-US" sz="1600" b="0" i="1">
                              <a:solidFill>
                                <a:schemeClr val="tx1"/>
                              </a:solidFill>
                              <a:effectLst/>
                              <a:latin typeface="Cambria Math" panose="02040503050406030204" pitchFamily="18" charset="0"/>
                            </a:rPr>
                          </m:ctrlPr>
                        </m:dPr>
                        <m:e>
                          <m:d>
                            <m:dPr>
                              <m:ctrlPr>
                                <a:rPr lang="en-US" sz="1600" b="0" i="1">
                                  <a:solidFill>
                                    <a:schemeClr val="tx1"/>
                                  </a:solidFill>
                                  <a:effectLst/>
                                  <a:latin typeface="Cambria Math" panose="02040503050406030204" pitchFamily="18" charset="0"/>
                                </a:rPr>
                              </m:ctrlPr>
                            </m:dPr>
                            <m:e>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𝑊</m:t>
                                  </m:r>
                                </m:e>
                                <m:sub>
                                  <m:r>
                                    <a:rPr lang="en-US" sz="1600" b="0" i="1">
                                      <a:solidFill>
                                        <a:schemeClr val="tx1"/>
                                      </a:solidFill>
                                      <a:effectLst/>
                                      <a:latin typeface="Cambria Math" panose="02040503050406030204" pitchFamily="18" charset="0"/>
                                    </a:rPr>
                                    <m:t>1</m:t>
                                  </m:r>
                                </m:sub>
                              </m:sSub>
                              <m:r>
                                <a:rPr lang="en-US" sz="1600" b="0" i="1">
                                  <a:solidFill>
                                    <a:schemeClr val="tx1"/>
                                  </a:solidFill>
                                  <a:effectLst/>
                                  <a:latin typeface="Cambria Math" panose="02040503050406030204" pitchFamily="18" charset="0"/>
                                </a:rPr>
                                <m:t> </m:t>
                              </m:r>
                              <m:r>
                                <a:rPr lang="en-US" sz="1600" b="0" i="1">
                                  <a:solidFill>
                                    <a:schemeClr val="tx1"/>
                                  </a:solidFill>
                                  <a:effectLst/>
                                  <a:latin typeface="Cambria Math" panose="02040503050406030204" pitchFamily="18" charset="0"/>
                                </a:rPr>
                                <m:t>𝑥</m:t>
                              </m:r>
                              <m:r>
                                <a:rPr lang="en-US" sz="1600" b="0" i="1">
                                  <a:solidFill>
                                    <a:schemeClr val="tx1"/>
                                  </a:solidFill>
                                  <a:effectLst/>
                                  <a:latin typeface="Cambria Math" panose="02040503050406030204" pitchFamily="18" charset="0"/>
                                </a:rPr>
                                <m:t> </m:t>
                              </m:r>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𝑃</m:t>
                                  </m:r>
                                </m:e>
                                <m:sub>
                                  <m:r>
                                    <a:rPr lang="en-US" sz="1600" b="0" i="1">
                                      <a:solidFill>
                                        <a:schemeClr val="tx1"/>
                                      </a:solidFill>
                                      <a:effectLst/>
                                      <a:latin typeface="Cambria Math" panose="02040503050406030204" pitchFamily="18" charset="0"/>
                                    </a:rPr>
                                    <m:t>1</m:t>
                                  </m:r>
                                </m:sub>
                              </m:sSub>
                              <m:r>
                                <a:rPr lang="en-US" sz="1600" b="0" i="1">
                                  <a:solidFill>
                                    <a:schemeClr val="tx1"/>
                                  </a:solidFill>
                                  <a:effectLst/>
                                  <a:latin typeface="Cambria Math" panose="02040503050406030204" pitchFamily="18" charset="0"/>
                                </a:rPr>
                                <m:t> </m:t>
                              </m:r>
                            </m:e>
                          </m:d>
                          <m:r>
                            <a:rPr lang="en-US" sz="1600" b="0" i="1">
                              <a:solidFill>
                                <a:schemeClr val="tx1"/>
                              </a:solidFill>
                              <a:effectLst/>
                              <a:latin typeface="Cambria Math" panose="02040503050406030204" pitchFamily="18" charset="0"/>
                            </a:rPr>
                            <m:t>+ </m:t>
                          </m:r>
                          <m:d>
                            <m:dPr>
                              <m:ctrlPr>
                                <a:rPr lang="en-US" sz="1600" b="0" i="1">
                                  <a:solidFill>
                                    <a:schemeClr val="tx1"/>
                                  </a:solidFill>
                                  <a:effectLst/>
                                  <a:latin typeface="Cambria Math" panose="02040503050406030204" pitchFamily="18" charset="0"/>
                                </a:rPr>
                              </m:ctrlPr>
                            </m:dPr>
                            <m:e>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𝑊</m:t>
                                  </m:r>
                                </m:e>
                                <m:sub>
                                  <m:r>
                                    <a:rPr lang="en-US" sz="1600" b="0" i="1">
                                      <a:solidFill>
                                        <a:schemeClr val="tx1"/>
                                      </a:solidFill>
                                      <a:effectLst/>
                                      <a:latin typeface="Cambria Math" panose="02040503050406030204" pitchFamily="18" charset="0"/>
                                    </a:rPr>
                                    <m:t>2</m:t>
                                  </m:r>
                                </m:sub>
                              </m:sSub>
                              <m:r>
                                <a:rPr lang="en-US" sz="1600" b="0" i="1">
                                  <a:solidFill>
                                    <a:schemeClr val="tx1"/>
                                  </a:solidFill>
                                  <a:effectLst/>
                                  <a:latin typeface="Cambria Math" panose="02040503050406030204" pitchFamily="18" charset="0"/>
                                </a:rPr>
                                <m:t> </m:t>
                              </m:r>
                              <m:r>
                                <a:rPr lang="en-US" sz="1600" b="0" i="1">
                                  <a:solidFill>
                                    <a:schemeClr val="tx1"/>
                                  </a:solidFill>
                                  <a:effectLst/>
                                  <a:latin typeface="Cambria Math" panose="02040503050406030204" pitchFamily="18" charset="0"/>
                                </a:rPr>
                                <m:t>𝑥</m:t>
                              </m:r>
                              <m:r>
                                <a:rPr lang="en-US" sz="1600" b="0" i="1">
                                  <a:solidFill>
                                    <a:schemeClr val="tx1"/>
                                  </a:solidFill>
                                  <a:effectLst/>
                                  <a:latin typeface="Cambria Math" panose="02040503050406030204" pitchFamily="18" charset="0"/>
                                </a:rPr>
                                <m:t> </m:t>
                              </m:r>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𝑃</m:t>
                                  </m:r>
                                </m:e>
                                <m:sub>
                                  <m:r>
                                    <a:rPr lang="en-US" sz="1600" b="0" i="1">
                                      <a:solidFill>
                                        <a:schemeClr val="tx1"/>
                                      </a:solidFill>
                                      <a:effectLst/>
                                      <a:latin typeface="Cambria Math" panose="02040503050406030204" pitchFamily="18" charset="0"/>
                                    </a:rPr>
                                    <m:t>2</m:t>
                                  </m:r>
                                </m:sub>
                              </m:sSub>
                              <m:r>
                                <a:rPr lang="en-US" sz="1600" b="0" i="1">
                                  <a:solidFill>
                                    <a:schemeClr val="tx1"/>
                                  </a:solidFill>
                                  <a:effectLst/>
                                  <a:latin typeface="Cambria Math" panose="02040503050406030204" pitchFamily="18" charset="0"/>
                                </a:rPr>
                                <m:t> </m:t>
                              </m:r>
                            </m:e>
                          </m:d>
                          <m:r>
                            <a:rPr lang="en-US" sz="1600" b="0" i="1" smtClean="0">
                              <a:solidFill>
                                <a:schemeClr val="tx1"/>
                              </a:solidFill>
                              <a:effectLst/>
                              <a:latin typeface="Cambria Math" panose="02040503050406030204" pitchFamily="18" charset="0"/>
                            </a:rPr>
                            <m:t>+</m:t>
                          </m:r>
                          <m:r>
                            <a:rPr lang="en-US" sz="1600" b="0" i="1">
                              <a:solidFill>
                                <a:schemeClr val="tx1"/>
                              </a:solidFill>
                              <a:effectLst/>
                              <a:latin typeface="Cambria Math" panose="02040503050406030204" pitchFamily="18" charset="0"/>
                            </a:rPr>
                            <m:t> </m:t>
                          </m:r>
                          <m:d>
                            <m:dPr>
                              <m:ctrlPr>
                                <a:rPr lang="en-US" sz="1600" b="0" i="1">
                                  <a:solidFill>
                                    <a:schemeClr val="tx1"/>
                                  </a:solidFill>
                                  <a:effectLst/>
                                  <a:latin typeface="Cambria Math" panose="02040503050406030204" pitchFamily="18" charset="0"/>
                                </a:rPr>
                              </m:ctrlPr>
                            </m:dPr>
                            <m:e>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𝑊</m:t>
                                  </m:r>
                                </m:e>
                                <m:sub>
                                  <m:r>
                                    <a:rPr lang="en-US" sz="1600" b="0" i="1">
                                      <a:solidFill>
                                        <a:schemeClr val="tx1"/>
                                      </a:solidFill>
                                      <a:effectLst/>
                                      <a:latin typeface="Cambria Math" panose="02040503050406030204" pitchFamily="18" charset="0"/>
                                    </a:rPr>
                                    <m:t>3</m:t>
                                  </m:r>
                                </m:sub>
                              </m:sSub>
                              <m:r>
                                <a:rPr lang="en-US" sz="1600" b="0" i="1">
                                  <a:solidFill>
                                    <a:schemeClr val="tx1"/>
                                  </a:solidFill>
                                  <a:effectLst/>
                                  <a:latin typeface="Cambria Math" panose="02040503050406030204" pitchFamily="18" charset="0"/>
                                </a:rPr>
                                <m:t> </m:t>
                              </m:r>
                              <m:r>
                                <a:rPr lang="en-US" sz="1600" b="0" i="1">
                                  <a:solidFill>
                                    <a:schemeClr val="tx1"/>
                                  </a:solidFill>
                                  <a:effectLst/>
                                  <a:latin typeface="Cambria Math" panose="02040503050406030204" pitchFamily="18" charset="0"/>
                                </a:rPr>
                                <m:t>𝑥</m:t>
                              </m:r>
                              <m:r>
                                <a:rPr lang="en-US" sz="1600" b="0" i="1">
                                  <a:solidFill>
                                    <a:schemeClr val="tx1"/>
                                  </a:solidFill>
                                  <a:effectLst/>
                                  <a:latin typeface="Cambria Math" panose="02040503050406030204" pitchFamily="18" charset="0"/>
                                </a:rPr>
                                <m:t> </m:t>
                              </m:r>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𝑃</m:t>
                                  </m:r>
                                </m:e>
                                <m:sub>
                                  <m:r>
                                    <a:rPr lang="en-US" sz="1600" b="0" i="1">
                                      <a:solidFill>
                                        <a:schemeClr val="tx1"/>
                                      </a:solidFill>
                                      <a:effectLst/>
                                      <a:latin typeface="Cambria Math" panose="02040503050406030204" pitchFamily="18" charset="0"/>
                                    </a:rPr>
                                    <m:t>3</m:t>
                                  </m:r>
                                </m:sub>
                              </m:sSub>
                              <m:r>
                                <a:rPr lang="en-US" sz="1600" b="0" i="1">
                                  <a:solidFill>
                                    <a:schemeClr val="tx1"/>
                                  </a:solidFill>
                                  <a:effectLst/>
                                  <a:latin typeface="Cambria Math" panose="02040503050406030204" pitchFamily="18" charset="0"/>
                                </a:rPr>
                                <m:t> </m:t>
                              </m:r>
                            </m:e>
                          </m:d>
                          <m:r>
                            <a:rPr lang="en-US" sz="1600" b="0" i="1">
                              <a:solidFill>
                                <a:schemeClr val="tx1"/>
                              </a:solidFill>
                              <a:effectLst/>
                              <a:latin typeface="Cambria Math" panose="02040503050406030204" pitchFamily="18" charset="0"/>
                            </a:rPr>
                            <m:t>+ </m:t>
                          </m:r>
                          <m:d>
                            <m:dPr>
                              <m:ctrlPr>
                                <a:rPr lang="en-US" sz="1600" b="0" i="1">
                                  <a:solidFill>
                                    <a:schemeClr val="tx1"/>
                                  </a:solidFill>
                                  <a:effectLst/>
                                  <a:latin typeface="Cambria Math" panose="02040503050406030204" pitchFamily="18" charset="0"/>
                                </a:rPr>
                              </m:ctrlPr>
                            </m:dPr>
                            <m:e>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𝑊</m:t>
                                  </m:r>
                                </m:e>
                                <m:sub>
                                  <m:r>
                                    <a:rPr lang="en-US" sz="1600" b="0" i="1">
                                      <a:solidFill>
                                        <a:schemeClr val="tx1"/>
                                      </a:solidFill>
                                      <a:effectLst/>
                                      <a:latin typeface="Cambria Math" panose="02040503050406030204" pitchFamily="18" charset="0"/>
                                    </a:rPr>
                                    <m:t>4</m:t>
                                  </m:r>
                                </m:sub>
                              </m:sSub>
                              <m:r>
                                <a:rPr lang="en-US" sz="1600" b="0" i="1">
                                  <a:solidFill>
                                    <a:schemeClr val="tx1"/>
                                  </a:solidFill>
                                  <a:effectLst/>
                                  <a:latin typeface="Cambria Math" panose="02040503050406030204" pitchFamily="18" charset="0"/>
                                </a:rPr>
                                <m:t> </m:t>
                              </m:r>
                              <m:r>
                                <a:rPr lang="en-US" sz="1600" b="0" i="1">
                                  <a:solidFill>
                                    <a:schemeClr val="tx1"/>
                                  </a:solidFill>
                                  <a:effectLst/>
                                  <a:latin typeface="Cambria Math" panose="02040503050406030204" pitchFamily="18" charset="0"/>
                                </a:rPr>
                                <m:t>𝑥</m:t>
                              </m:r>
                              <m:r>
                                <a:rPr lang="en-US" sz="1600" b="0" i="1">
                                  <a:solidFill>
                                    <a:schemeClr val="tx1"/>
                                  </a:solidFill>
                                  <a:effectLst/>
                                  <a:latin typeface="Cambria Math" panose="02040503050406030204" pitchFamily="18" charset="0"/>
                                </a:rPr>
                                <m:t> </m:t>
                              </m:r>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𝑃</m:t>
                                  </m:r>
                                </m:e>
                                <m:sub>
                                  <m:r>
                                    <a:rPr lang="en-US" sz="1600" b="0" i="1">
                                      <a:solidFill>
                                        <a:schemeClr val="tx1"/>
                                      </a:solidFill>
                                      <a:effectLst/>
                                      <a:latin typeface="Cambria Math" panose="02040503050406030204" pitchFamily="18" charset="0"/>
                                    </a:rPr>
                                    <m:t>4</m:t>
                                  </m:r>
                                </m:sub>
                              </m:sSub>
                              <m:r>
                                <a:rPr lang="en-US" sz="1600" b="0" i="1">
                                  <a:solidFill>
                                    <a:schemeClr val="tx1"/>
                                  </a:solidFill>
                                  <a:effectLst/>
                                  <a:latin typeface="Cambria Math" panose="02040503050406030204" pitchFamily="18" charset="0"/>
                                </a:rPr>
                                <m:t> </m:t>
                              </m:r>
                            </m:e>
                          </m:d>
                          <m:r>
                            <a:rPr lang="en-US" sz="1600" b="0" i="1">
                              <a:solidFill>
                                <a:schemeClr val="tx1"/>
                              </a:solidFill>
                              <a:effectLst/>
                              <a:latin typeface="Cambria Math" panose="02040503050406030204" pitchFamily="18" charset="0"/>
                            </a:rPr>
                            <m:t>+ </m:t>
                          </m:r>
                          <m:d>
                            <m:dPr>
                              <m:ctrlPr>
                                <a:rPr lang="en-US" sz="1600" b="0" i="1">
                                  <a:solidFill>
                                    <a:schemeClr val="tx1"/>
                                  </a:solidFill>
                                  <a:effectLst/>
                                  <a:latin typeface="Cambria Math" panose="02040503050406030204" pitchFamily="18" charset="0"/>
                                </a:rPr>
                              </m:ctrlPr>
                            </m:dPr>
                            <m:e>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𝑊</m:t>
                                  </m:r>
                                </m:e>
                                <m:sub>
                                  <m:r>
                                    <a:rPr lang="en-US" sz="1600" b="0" i="1">
                                      <a:solidFill>
                                        <a:schemeClr val="tx1"/>
                                      </a:solidFill>
                                      <a:effectLst/>
                                      <a:latin typeface="Cambria Math" panose="02040503050406030204" pitchFamily="18" charset="0"/>
                                    </a:rPr>
                                    <m:t>5</m:t>
                                  </m:r>
                                </m:sub>
                              </m:sSub>
                              <m:r>
                                <a:rPr lang="en-US" sz="1600" b="0" i="1">
                                  <a:solidFill>
                                    <a:schemeClr val="tx1"/>
                                  </a:solidFill>
                                  <a:effectLst/>
                                  <a:latin typeface="Cambria Math" panose="02040503050406030204" pitchFamily="18" charset="0"/>
                                </a:rPr>
                                <m:t> </m:t>
                              </m:r>
                              <m:r>
                                <a:rPr lang="en-US" sz="1600" b="0" i="1">
                                  <a:solidFill>
                                    <a:schemeClr val="tx1"/>
                                  </a:solidFill>
                                  <a:effectLst/>
                                  <a:latin typeface="Cambria Math" panose="02040503050406030204" pitchFamily="18" charset="0"/>
                                </a:rPr>
                                <m:t>𝑥</m:t>
                              </m:r>
                              <m:r>
                                <a:rPr lang="en-US" sz="1600" b="0" i="1">
                                  <a:solidFill>
                                    <a:schemeClr val="tx1"/>
                                  </a:solidFill>
                                  <a:effectLst/>
                                  <a:latin typeface="Cambria Math" panose="02040503050406030204" pitchFamily="18" charset="0"/>
                                </a:rPr>
                                <m:t> </m:t>
                              </m:r>
                              <m:sSub>
                                <m:sSubPr>
                                  <m:ctrlPr>
                                    <a:rPr lang="en-US" sz="1600" b="0" i="1">
                                      <a:solidFill>
                                        <a:schemeClr val="tx1"/>
                                      </a:solidFill>
                                      <a:effectLst/>
                                      <a:latin typeface="Cambria Math" panose="02040503050406030204" pitchFamily="18" charset="0"/>
                                    </a:rPr>
                                  </m:ctrlPr>
                                </m:sSubPr>
                                <m:e>
                                  <m:r>
                                    <a:rPr lang="en-US" sz="1600" b="0" i="1">
                                      <a:solidFill>
                                        <a:schemeClr val="tx1"/>
                                      </a:solidFill>
                                      <a:effectLst/>
                                      <a:latin typeface="Cambria Math" panose="02040503050406030204" pitchFamily="18" charset="0"/>
                                    </a:rPr>
                                    <m:t>𝑃</m:t>
                                  </m:r>
                                </m:e>
                                <m:sub>
                                  <m:r>
                                    <a:rPr lang="en-US" sz="1600" b="0" i="1">
                                      <a:solidFill>
                                        <a:schemeClr val="tx1"/>
                                      </a:solidFill>
                                      <a:effectLst/>
                                      <a:latin typeface="Cambria Math" panose="02040503050406030204" pitchFamily="18" charset="0"/>
                                    </a:rPr>
                                    <m:t>5</m:t>
                                  </m:r>
                                </m:sub>
                              </m:sSub>
                              <m:r>
                                <a:rPr lang="en-US" sz="1600" b="0" i="1">
                                  <a:solidFill>
                                    <a:schemeClr val="tx1"/>
                                  </a:solidFill>
                                  <a:effectLst/>
                                  <a:latin typeface="Cambria Math" panose="02040503050406030204" pitchFamily="18" charset="0"/>
                                </a:rPr>
                                <m:t> </m:t>
                              </m:r>
                            </m:e>
                          </m:d>
                          <m:r>
                            <a:rPr lang="en-US" sz="1600" b="0" i="1">
                              <a:solidFill>
                                <a:schemeClr val="tx1"/>
                              </a:solidFill>
                              <a:effectLst/>
                              <a:latin typeface="Cambria Math" panose="02040503050406030204" pitchFamily="18" charset="0"/>
                            </a:rPr>
                            <m:t> </m:t>
                          </m:r>
                        </m:e>
                      </m:d>
                    </m:oMath>
                  </m:oMathPara>
                </a14:m>
                <a:endParaRPr lang="en-US" sz="1600" dirty="0"/>
              </a:p>
            </p:txBody>
          </p:sp>
        </mc:Choice>
        <mc:Fallback xmlns="">
          <p:sp>
            <p:nvSpPr>
              <p:cNvPr id="17" name="TextBox 4">
                <a:extLst>
                  <a:ext uri="{FF2B5EF4-FFF2-40B4-BE49-F238E27FC236}">
                    <a16:creationId xmlns:a16="http://schemas.microsoft.com/office/drawing/2014/main" xmlns:a14="http://schemas.microsoft.com/office/drawing/2010/main" xmlns="" id="{0A9D35EF-7D03-4678-9D33-A0A76F558FB4}"/>
                  </a:ext>
                </a:extLst>
              </p:cNvPr>
              <p:cNvSpPr txBox="1">
                <a:spLocks noRot="1" noChangeAspect="1" noMove="1" noResize="1" noEditPoints="1" noAdjustHandles="1" noChangeArrowheads="1" noChangeShapeType="1" noTextEdit="1"/>
              </p:cNvSpPr>
              <p:nvPr/>
            </p:nvSpPr>
            <p:spPr>
              <a:xfrm>
                <a:off x="9056655" y="3266752"/>
                <a:ext cx="2223671" cy="1208536"/>
              </a:xfrm>
              <a:prstGeom prst="rect">
                <a:avLst/>
              </a:prstGeom>
              <a:blipFill rotWithShape="0">
                <a:blip r:embed="rId3"/>
                <a:stretch>
                  <a:fillRect t="-34343" b="-5101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BD5912E-859F-4E24-B42E-BA118143972E}"/>
              </a:ext>
            </a:extLst>
          </p:cNvPr>
          <p:cNvSpPr txBox="1"/>
          <p:nvPr/>
        </p:nvSpPr>
        <p:spPr>
          <a:xfrm>
            <a:off x="6778289" y="1444798"/>
            <a:ext cx="7536094" cy="369332"/>
          </a:xfrm>
          <a:prstGeom prst="rect">
            <a:avLst/>
          </a:prstGeom>
          <a:noFill/>
        </p:spPr>
        <p:txBody>
          <a:bodyPr wrap="square">
            <a:spAutoFit/>
          </a:bodyPr>
          <a:lstStyle/>
          <a:p>
            <a:pPr algn="ctr"/>
            <a:r>
              <a:rPr lang="en-US" sz="1800" b="1" dirty="0">
                <a:solidFill>
                  <a:schemeClr val="tx1">
                    <a:lumMod val="50000"/>
                    <a:lumOff val="50000"/>
                  </a:schemeClr>
                </a:solidFill>
              </a:rPr>
              <a:t>(</a:t>
            </a:r>
            <a:r>
              <a:rPr lang="en-US" sz="1800" b="1" dirty="0" err="1">
                <a:solidFill>
                  <a:schemeClr val="tx1">
                    <a:lumMod val="50000"/>
                    <a:lumOff val="50000"/>
                  </a:schemeClr>
                </a:solidFill>
              </a:rPr>
              <a:t>Permen</a:t>
            </a:r>
            <a:r>
              <a:rPr lang="en-US" sz="1800" b="1" dirty="0">
                <a:solidFill>
                  <a:schemeClr val="tx1">
                    <a:lumMod val="50000"/>
                    <a:lumOff val="50000"/>
                  </a:schemeClr>
                </a:solidFill>
              </a:rPr>
              <a:t> ESDM 17/2016)</a:t>
            </a:r>
            <a:endParaRPr lang="en-ID" sz="1800" b="1" dirty="0">
              <a:solidFill>
                <a:schemeClr val="tx1">
                  <a:lumMod val="50000"/>
                  <a:lumOff val="50000"/>
                </a:schemeClr>
              </a:solidFill>
            </a:endParaRPr>
          </a:p>
        </p:txBody>
      </p:sp>
      <p:sp>
        <p:nvSpPr>
          <p:cNvPr id="22" name="TextBox 21">
            <a:extLst>
              <a:ext uri="{FF2B5EF4-FFF2-40B4-BE49-F238E27FC236}">
                <a16:creationId xmlns:a16="http://schemas.microsoft.com/office/drawing/2014/main" id="{1AC31DC3-CB4C-4B3E-9159-EE86E7166F1C}"/>
              </a:ext>
            </a:extLst>
          </p:cNvPr>
          <p:cNvSpPr txBox="1"/>
          <p:nvPr/>
        </p:nvSpPr>
        <p:spPr>
          <a:xfrm>
            <a:off x="7972585" y="4974271"/>
            <a:ext cx="4219415" cy="1077218"/>
          </a:xfrm>
          <a:prstGeom prst="rect">
            <a:avLst/>
          </a:prstGeom>
          <a:noFill/>
        </p:spPr>
        <p:txBody>
          <a:bodyPr wrap="square">
            <a:spAutoFit/>
          </a:bodyPr>
          <a:lstStyle/>
          <a:p>
            <a:r>
              <a:rPr lang="en-ID" sz="1600" dirty="0" err="1"/>
              <a:t>Penguatan</a:t>
            </a:r>
            <a:r>
              <a:rPr lang="en-ID" sz="1600" dirty="0"/>
              <a:t> </a:t>
            </a:r>
            <a:r>
              <a:rPr lang="en-ID" sz="1600" dirty="0" err="1"/>
              <a:t>kapasitas</a:t>
            </a:r>
            <a:r>
              <a:rPr lang="en-ID" sz="1600" dirty="0"/>
              <a:t> dan </a:t>
            </a:r>
            <a:r>
              <a:rPr lang="en-ID" sz="1600" dirty="0" err="1"/>
              <a:t>akuntabilitas</a:t>
            </a:r>
            <a:r>
              <a:rPr lang="en-ID" sz="1600" dirty="0"/>
              <a:t> </a:t>
            </a:r>
            <a:r>
              <a:rPr lang="en-ID" sz="1600" dirty="0" err="1"/>
              <a:t>kinerja</a:t>
            </a:r>
            <a:r>
              <a:rPr lang="en-ID" sz="1600" dirty="0"/>
              <a:t> </a:t>
            </a:r>
            <a:r>
              <a:rPr lang="en-ID" sz="1600" dirty="0" err="1"/>
              <a:t>birokrasi</a:t>
            </a:r>
            <a:r>
              <a:rPr lang="en-ID" sz="1600" dirty="0"/>
              <a:t> </a:t>
            </a:r>
            <a:r>
              <a:rPr lang="en-ID" sz="1600" dirty="0" err="1"/>
              <a:t>dalam</a:t>
            </a:r>
            <a:r>
              <a:rPr lang="en-ID" sz="1600" dirty="0"/>
              <a:t> </a:t>
            </a:r>
            <a:r>
              <a:rPr lang="en-ID" sz="1600" dirty="0" err="1"/>
              <a:t>rangka</a:t>
            </a:r>
            <a:r>
              <a:rPr lang="en-ID" sz="1600" dirty="0"/>
              <a:t> </a:t>
            </a:r>
            <a:r>
              <a:rPr lang="en-ID" sz="1600" dirty="0" err="1"/>
              <a:t>mewujudkan</a:t>
            </a:r>
            <a:r>
              <a:rPr lang="en-ID" sz="1600" dirty="0"/>
              <a:t> </a:t>
            </a:r>
            <a:r>
              <a:rPr lang="en-ID" sz="1600" dirty="0" err="1"/>
              <a:t>pemerintahan</a:t>
            </a:r>
            <a:r>
              <a:rPr lang="en-ID" sz="1600" dirty="0"/>
              <a:t> yang </a:t>
            </a:r>
            <a:r>
              <a:rPr lang="en-ID" sz="1600" dirty="0" err="1"/>
              <a:t>bersih</a:t>
            </a:r>
            <a:r>
              <a:rPr lang="en-ID" sz="1600" dirty="0"/>
              <a:t> dan </a:t>
            </a:r>
            <a:r>
              <a:rPr lang="en-ID" sz="1600" dirty="0" err="1"/>
              <a:t>bebas</a:t>
            </a:r>
            <a:r>
              <a:rPr lang="en-ID" sz="1600" dirty="0"/>
              <a:t> </a:t>
            </a:r>
            <a:r>
              <a:rPr lang="en-ID" sz="1600" dirty="0" err="1"/>
              <a:t>dari</a:t>
            </a:r>
            <a:r>
              <a:rPr lang="en-ID" sz="1600" dirty="0"/>
              <a:t> KKN dan </a:t>
            </a:r>
            <a:r>
              <a:rPr lang="en-ID" sz="1600" dirty="0" err="1"/>
              <a:t>meningkatnya</a:t>
            </a:r>
            <a:r>
              <a:rPr lang="en-ID" sz="1600" dirty="0"/>
              <a:t> </a:t>
            </a:r>
            <a:r>
              <a:rPr lang="en-ID" sz="1600" dirty="0" err="1"/>
              <a:t>kualitas</a:t>
            </a:r>
            <a:endParaRPr lang="en-ID" sz="1600" dirty="0"/>
          </a:p>
        </p:txBody>
      </p:sp>
    </p:spTree>
    <p:extLst>
      <p:ext uri="{BB962C8B-B14F-4D97-AF65-F5344CB8AC3E}">
        <p14:creationId xmlns:p14="http://schemas.microsoft.com/office/powerpoint/2010/main" val="4081205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INDEKS KESELAMATAN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69" y="634960"/>
            <a:ext cx="11555001" cy="830997"/>
          </a:xfrm>
          <a:prstGeom prst="rect">
            <a:avLst/>
          </a:prstGeom>
          <a:noFill/>
        </p:spPr>
        <p:txBody>
          <a:bodyPr wrap="square">
            <a:spAutoFit/>
          </a:bodyPr>
          <a:lstStyle/>
          <a:p>
            <a:r>
              <a:rPr lang="en-ID" sz="1600" dirty="0" err="1"/>
              <a:t>merupakan</a:t>
            </a:r>
            <a:r>
              <a:rPr lang="en-ID" sz="1600" dirty="0"/>
              <a:t> parameter </a:t>
            </a:r>
            <a:r>
              <a:rPr lang="en-ID" sz="1600" dirty="0" err="1"/>
              <a:t>kondisi</a:t>
            </a:r>
            <a:r>
              <a:rPr lang="en-ID" sz="1600" dirty="0"/>
              <a:t> </a:t>
            </a:r>
            <a:r>
              <a:rPr lang="en-ID" sz="1600" dirty="0" err="1"/>
              <a:t>lingkungan</a:t>
            </a:r>
            <a:r>
              <a:rPr lang="en-ID" sz="1600" dirty="0"/>
              <a:t> </a:t>
            </a:r>
            <a:r>
              <a:rPr lang="en-ID" sz="1600" dirty="0" err="1"/>
              <a:t>kerja</a:t>
            </a:r>
            <a:r>
              <a:rPr lang="en-ID" sz="1600" dirty="0"/>
              <a:t> yang </a:t>
            </a:r>
            <a:r>
              <a:rPr lang="en-ID" sz="1600" dirty="0" err="1"/>
              <a:t>aman</a:t>
            </a:r>
            <a:r>
              <a:rPr lang="en-ID" sz="1600" dirty="0"/>
              <a:t>, </a:t>
            </a:r>
            <a:r>
              <a:rPr lang="en-ID" sz="1600" dirty="0" err="1"/>
              <a:t>sehat</a:t>
            </a:r>
            <a:r>
              <a:rPr lang="en-ID" sz="1600" dirty="0"/>
              <a:t> dan </a:t>
            </a:r>
            <a:r>
              <a:rPr lang="en-ID" sz="1600" dirty="0" err="1"/>
              <a:t>bebas</a:t>
            </a:r>
            <a:r>
              <a:rPr lang="en-ID" sz="1600" dirty="0"/>
              <a:t> </a:t>
            </a:r>
            <a:r>
              <a:rPr lang="en-ID" sz="1600" dirty="0" err="1"/>
              <a:t>dari</a:t>
            </a:r>
            <a:r>
              <a:rPr lang="en-ID" sz="1600" dirty="0"/>
              <a:t> </a:t>
            </a:r>
            <a:r>
              <a:rPr lang="en-ID" sz="1600" dirty="0" err="1"/>
              <a:t>pencemaran</a:t>
            </a:r>
            <a:r>
              <a:rPr lang="en-ID" sz="1600" dirty="0"/>
              <a:t> </a:t>
            </a:r>
            <a:r>
              <a:rPr lang="en-ID" sz="1600" dirty="0" err="1"/>
              <a:t>lingkungan</a:t>
            </a:r>
            <a:r>
              <a:rPr lang="en-ID" sz="1600" dirty="0"/>
              <a:t> </a:t>
            </a:r>
            <a:r>
              <a:rPr lang="en-ID" sz="1600" dirty="0" err="1"/>
              <a:t>dengan</a:t>
            </a:r>
            <a:r>
              <a:rPr lang="en-ID" sz="1600" dirty="0"/>
              <a:t> </a:t>
            </a:r>
            <a:r>
              <a:rPr lang="en-ID" sz="1600" dirty="0" err="1"/>
              <a:t>dilakukannya</a:t>
            </a:r>
            <a:r>
              <a:rPr lang="en-ID" sz="1600" dirty="0"/>
              <a:t> </a:t>
            </a:r>
            <a:r>
              <a:rPr lang="en-ID" sz="1600" dirty="0" err="1"/>
              <a:t>pembinaan</a:t>
            </a:r>
            <a:r>
              <a:rPr lang="en-ID" sz="1600" dirty="0"/>
              <a:t> dan </a:t>
            </a:r>
            <a:r>
              <a:rPr lang="en-ID" sz="1600" dirty="0" err="1"/>
              <a:t>pengawasan</a:t>
            </a:r>
            <a:r>
              <a:rPr lang="en-ID" sz="1600" dirty="0"/>
              <a:t> </a:t>
            </a:r>
            <a:r>
              <a:rPr lang="en-ID" sz="1600" dirty="0" err="1"/>
              <a:t>terhadap</a:t>
            </a:r>
            <a:r>
              <a:rPr lang="en-ID" sz="1600" dirty="0"/>
              <a:t> </a:t>
            </a:r>
            <a:r>
              <a:rPr lang="en-ID" sz="1600" dirty="0" err="1"/>
              <a:t>penerapan</a:t>
            </a:r>
            <a:r>
              <a:rPr lang="en-ID" sz="1600" dirty="0"/>
              <a:t> </a:t>
            </a:r>
            <a:r>
              <a:rPr lang="en-ID" sz="1600" dirty="0" err="1"/>
              <a:t>kaidah</a:t>
            </a:r>
            <a:r>
              <a:rPr lang="en-ID" sz="1600" dirty="0"/>
              <a:t> </a:t>
            </a:r>
            <a:r>
              <a:rPr lang="en-ID" sz="1600" dirty="0" err="1"/>
              <a:t>keselamatan</a:t>
            </a:r>
            <a:r>
              <a:rPr lang="en-ID" sz="1600" dirty="0"/>
              <a:t> </a:t>
            </a:r>
            <a:r>
              <a:rPr lang="en-ID" sz="1600" dirty="0" err="1"/>
              <a:t>migas</a:t>
            </a:r>
            <a:r>
              <a:rPr lang="en-ID" sz="1600" dirty="0"/>
              <a:t> </a:t>
            </a:r>
            <a:r>
              <a:rPr lang="en-ID" sz="1600" dirty="0" err="1"/>
              <a:t>sehingga</a:t>
            </a:r>
            <a:r>
              <a:rPr lang="en-ID" sz="1600" dirty="0"/>
              <a:t> </a:t>
            </a:r>
            <a:r>
              <a:rPr lang="en-ID" sz="1600" dirty="0" err="1"/>
              <a:t>dapat</a:t>
            </a:r>
            <a:r>
              <a:rPr lang="en-ID" sz="1600" dirty="0"/>
              <a:t> </a:t>
            </a:r>
            <a:r>
              <a:rPr lang="en-ID" sz="1600" dirty="0" err="1"/>
              <a:t>mencegah</a:t>
            </a:r>
            <a:r>
              <a:rPr lang="en-ID" sz="1600" dirty="0"/>
              <a:t> </a:t>
            </a:r>
            <a:r>
              <a:rPr lang="en-ID" sz="1600" dirty="0" err="1"/>
              <a:t>atau</a:t>
            </a:r>
            <a:r>
              <a:rPr lang="en-ID" sz="1600" dirty="0"/>
              <a:t> </a:t>
            </a:r>
            <a:r>
              <a:rPr lang="en-ID" sz="1600" dirty="0" err="1"/>
              <a:t>mengurangi</a:t>
            </a:r>
            <a:r>
              <a:rPr lang="en-ID" sz="1600" dirty="0"/>
              <a:t> </a:t>
            </a:r>
            <a:r>
              <a:rPr lang="en-ID" sz="1600" dirty="0" err="1"/>
              <a:t>terjadinya</a:t>
            </a:r>
            <a:r>
              <a:rPr lang="en-ID" sz="1600" dirty="0"/>
              <a:t> </a:t>
            </a:r>
            <a:r>
              <a:rPr lang="en-ID" sz="1600" dirty="0" err="1"/>
              <a:t>kecelakaan</a:t>
            </a:r>
            <a:r>
              <a:rPr lang="en-ID" sz="1600" dirty="0"/>
              <a:t> dan </a:t>
            </a:r>
            <a:r>
              <a:rPr lang="en-ID" sz="1600" dirty="0" err="1"/>
              <a:t>penyakit</a:t>
            </a:r>
            <a:r>
              <a:rPr lang="en-ID" sz="1600" dirty="0"/>
              <a:t> </a:t>
            </a:r>
            <a:r>
              <a:rPr lang="en-ID" sz="1600" dirty="0" err="1"/>
              <a:t>akibat</a:t>
            </a:r>
            <a:r>
              <a:rPr lang="en-ID" sz="1600" dirty="0"/>
              <a:t> </a:t>
            </a:r>
            <a:r>
              <a:rPr lang="en-ID" sz="1600" dirty="0" err="1"/>
              <a:t>kerja</a:t>
            </a:r>
            <a:r>
              <a:rPr lang="en-ID" sz="1600" dirty="0"/>
              <a:t>, </a:t>
            </a:r>
            <a:r>
              <a:rPr lang="en-ID" sz="1600" dirty="0" err="1"/>
              <a:t>kerugian</a:t>
            </a:r>
            <a:r>
              <a:rPr lang="en-ID" sz="1600" dirty="0"/>
              <a:t> </a:t>
            </a:r>
            <a:r>
              <a:rPr lang="en-ID" sz="1600" dirty="0" err="1"/>
              <a:t>materil</a:t>
            </a:r>
            <a:r>
              <a:rPr lang="en-ID" sz="1600" dirty="0"/>
              <a:t> yang pada </a:t>
            </a:r>
            <a:r>
              <a:rPr lang="en-ID" sz="1600" dirty="0" err="1"/>
              <a:t>akhirnya</a:t>
            </a:r>
            <a:r>
              <a:rPr lang="en-ID" sz="1600" dirty="0"/>
              <a:t> </a:t>
            </a:r>
            <a:r>
              <a:rPr lang="en-ID" sz="1600" dirty="0" err="1"/>
              <a:t>dapat</a:t>
            </a:r>
            <a:r>
              <a:rPr lang="en-ID" sz="1600" dirty="0"/>
              <a:t> </a:t>
            </a:r>
            <a:r>
              <a:rPr lang="en-ID" sz="1600" dirty="0" err="1"/>
              <a:t>meningkatkan</a:t>
            </a:r>
            <a:r>
              <a:rPr lang="en-ID" sz="1600" dirty="0"/>
              <a:t> </a:t>
            </a:r>
            <a:r>
              <a:rPr lang="en-ID" sz="1600" dirty="0" err="1"/>
              <a:t>efesiensi</a:t>
            </a:r>
            <a:r>
              <a:rPr lang="en-ID" sz="1600" dirty="0"/>
              <a:t> dan </a:t>
            </a:r>
            <a:r>
              <a:rPr lang="en-ID" sz="1600" dirty="0" err="1"/>
              <a:t>efektivitas</a:t>
            </a:r>
            <a:r>
              <a:rPr lang="en-ID" sz="1600" dirty="0"/>
              <a:t> </a:t>
            </a:r>
            <a:r>
              <a:rPr lang="en-ID" sz="1600" dirty="0" err="1"/>
              <a:t>produktivitas</a:t>
            </a:r>
            <a:r>
              <a:rPr lang="en-ID" sz="1600" dirty="0"/>
              <a:t> </a:t>
            </a:r>
            <a:r>
              <a:rPr lang="en-ID" sz="1600" dirty="0" err="1"/>
              <a:t>kinerja</a:t>
            </a:r>
            <a:r>
              <a:rPr lang="en-ID" sz="1600" dirty="0"/>
              <a:t>. </a:t>
            </a:r>
          </a:p>
        </p:txBody>
      </p:sp>
      <mc:AlternateContent xmlns:mc="http://schemas.openxmlformats.org/markup-compatibility/2006" xmlns:a14="http://schemas.microsoft.com/office/drawing/2010/main">
        <mc:Choice Requires="a14">
          <p:graphicFrame>
            <p:nvGraphicFramePr>
              <p:cNvPr id="11" name="Table 28">
                <a:extLst>
                  <a:ext uri="{FF2B5EF4-FFF2-40B4-BE49-F238E27FC236}">
                    <a16:creationId xmlns:a16="http://schemas.microsoft.com/office/drawing/2014/main" id="{E4625D6B-4789-4C67-A264-05AF23F06D38}"/>
                  </a:ext>
                </a:extLst>
              </p:cNvPr>
              <p:cNvGraphicFramePr>
                <a:graphicFrameLocks noGrp="1"/>
              </p:cNvGraphicFramePr>
              <p:nvPr/>
            </p:nvGraphicFramePr>
            <p:xfrm>
              <a:off x="534256" y="1585104"/>
              <a:ext cx="10304980" cy="3385980"/>
            </p:xfrm>
            <a:graphic>
              <a:graphicData uri="http://schemas.openxmlformats.org/drawingml/2006/table">
                <a:tbl>
                  <a:tblPr firstRow="1" lastRow="1" bandRow="1">
                    <a:tableStyleId>{2D5ABB26-0587-4C30-8999-92F81FD0307C}</a:tableStyleId>
                  </a:tblPr>
                  <a:tblGrid>
                    <a:gridCol w="513569">
                      <a:extLst>
                        <a:ext uri="{9D8B030D-6E8A-4147-A177-3AD203B41FA5}">
                          <a16:colId xmlns:a16="http://schemas.microsoft.com/office/drawing/2014/main" val="3851488917"/>
                        </a:ext>
                      </a:extLst>
                    </a:gridCol>
                    <a:gridCol w="8702350">
                      <a:extLst>
                        <a:ext uri="{9D8B030D-6E8A-4147-A177-3AD203B41FA5}">
                          <a16:colId xmlns:a16="http://schemas.microsoft.com/office/drawing/2014/main" val="2802324090"/>
                        </a:ext>
                      </a:extLst>
                    </a:gridCol>
                    <a:gridCol w="1089061">
                      <a:extLst>
                        <a:ext uri="{9D8B030D-6E8A-4147-A177-3AD203B41FA5}">
                          <a16:colId xmlns:a16="http://schemas.microsoft.com/office/drawing/2014/main" val="865818464"/>
                        </a:ext>
                      </a:extLst>
                    </a:gridCol>
                  </a:tblGrid>
                  <a:tr h="419260">
                    <a:tc>
                      <a:txBody>
                        <a:bodyPr/>
                        <a:lstStyle/>
                        <a:p>
                          <a:pPr algn="ctr"/>
                          <a:endParaRPr lang="en-ID" sz="14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Parameter (P)</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err="1">
                              <a:solidFill>
                                <a:schemeClr val="bg1"/>
                              </a:solidFill>
                            </a:rPr>
                            <a:t>Bobot</a:t>
                          </a:r>
                          <a:r>
                            <a:rPr lang="en-US" sz="1400" b="1" dirty="0">
                              <a:solidFill>
                                <a:schemeClr val="bg1"/>
                              </a:solidFill>
                            </a:rPr>
                            <a:t> (W)</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370840">
                    <a:tc>
                      <a:txBody>
                        <a:bodyPr/>
                        <a:lstStyle/>
                        <a:p>
                          <a:pPr algn="ctr"/>
                          <a:r>
                            <a:rPr lang="en-US" sz="1200" dirty="0"/>
                            <a:t>1</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solidFill>
                                <a:schemeClr val="tx1"/>
                              </a:solidFill>
                              <a:effectLst/>
                              <a:latin typeface="Cambria Math" panose="02040503050406030204" pitchFamily="18" charset="0"/>
                              <a:ea typeface="Cambria Math" panose="02040503050406030204" pitchFamily="18" charset="0"/>
                            </a:rPr>
                            <a:t>Persentase BU/BUT yang </a:t>
                          </a:r>
                          <a:r>
                            <a:rPr lang="en-US" sz="1200" dirty="0" err="1">
                              <a:solidFill>
                                <a:schemeClr val="tx1"/>
                              </a:solidFill>
                              <a:effectLst/>
                              <a:latin typeface="Cambria Math" panose="02040503050406030204" pitchFamily="18" charset="0"/>
                              <a:ea typeface="Cambria Math" panose="02040503050406030204" pitchFamily="18" charset="0"/>
                            </a:rPr>
                            <a:t>telah</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menerapkan</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standar</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wajib</a:t>
                          </a:r>
                          <a:r>
                            <a:rPr lang="en-US" sz="1200" dirty="0">
                              <a:solidFill>
                                <a:schemeClr val="tx1"/>
                              </a:solidFill>
                              <a:effectLst/>
                              <a:latin typeface="Cambria Math" panose="02040503050406030204" pitchFamily="18" charset="0"/>
                              <a:ea typeface="Cambria Math" panose="02040503050406030204" pitchFamily="18" charset="0"/>
                            </a:rPr>
                            <a:t> untuk </a:t>
                          </a:r>
                          <a:r>
                            <a:rPr lang="en-US" sz="1200" dirty="0" err="1">
                              <a:solidFill>
                                <a:schemeClr val="tx1"/>
                              </a:solidFill>
                              <a:effectLst/>
                              <a:latin typeface="Cambria Math" panose="02040503050406030204" pitchFamily="18" charset="0"/>
                              <a:ea typeface="Cambria Math" panose="02040503050406030204" pitchFamily="18" charset="0"/>
                            </a:rPr>
                            <a:t>kegiatan</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usaha</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migas</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terhadap</a:t>
                          </a:r>
                          <a:r>
                            <a:rPr lang="en-US" sz="1200" dirty="0">
                              <a:solidFill>
                                <a:schemeClr val="tx1"/>
                              </a:solidFill>
                              <a:effectLst/>
                              <a:latin typeface="Cambria Math" panose="02040503050406030204" pitchFamily="18" charset="0"/>
                              <a:ea typeface="Cambria Math" panose="02040503050406030204" pitchFamily="18" charset="0"/>
                            </a:rPr>
                            <a:t> total BU/BUT</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47335681"/>
                      </a:ext>
                    </a:extLst>
                  </a:tr>
                  <a:tr h="370840">
                    <a:tc>
                      <a:txBody>
                        <a:bodyPr/>
                        <a:lstStyle/>
                        <a:p>
                          <a:pPr algn="ctr"/>
                          <a:r>
                            <a:rPr lang="en-US" sz="1200" dirty="0"/>
                            <a:t>2</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solidFill>
                                <a:schemeClr val="tx1"/>
                              </a:solidFill>
                              <a:effectLst/>
                              <a:latin typeface="Cambria Math" panose="02040503050406030204" pitchFamily="18" charset="0"/>
                              <a:ea typeface="Cambria Math" panose="02040503050406030204" pitchFamily="18" charset="0"/>
                            </a:rPr>
                            <a:t>Jumlah RSNI &amp; RSKKNI Pada </a:t>
                          </a:r>
                          <a:r>
                            <a:rPr lang="en-US" sz="1200" dirty="0" err="1">
                              <a:solidFill>
                                <a:schemeClr val="tx1"/>
                              </a:solidFill>
                              <a:effectLst/>
                              <a:latin typeface="Cambria Math" panose="02040503050406030204" pitchFamily="18" charset="0"/>
                              <a:ea typeface="Cambria Math" panose="02040503050406030204" pitchFamily="18" charset="0"/>
                            </a:rPr>
                            <a:t>Kegiatan</a:t>
                          </a:r>
                          <a:r>
                            <a:rPr lang="en-US" sz="1200" dirty="0">
                              <a:solidFill>
                                <a:schemeClr val="tx1"/>
                              </a:solidFill>
                              <a:effectLst/>
                              <a:latin typeface="Cambria Math" panose="02040503050406030204" pitchFamily="18" charset="0"/>
                              <a:ea typeface="Cambria Math" panose="02040503050406030204" pitchFamily="18" charset="0"/>
                            </a:rPr>
                            <a:t> Usaha </a:t>
                          </a:r>
                          <a:r>
                            <a:rPr lang="en-US" sz="1200" dirty="0" err="1">
                              <a:solidFill>
                                <a:schemeClr val="tx1"/>
                              </a:solidFill>
                              <a:effectLst/>
                              <a:latin typeface="Cambria Math" panose="02040503050406030204" pitchFamily="18" charset="0"/>
                              <a:ea typeface="Cambria Math" panose="02040503050406030204" pitchFamily="18" charset="0"/>
                            </a:rPr>
                            <a:t>Migas</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2823538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3</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latin typeface="Cambria Math" panose="02040503050406030204" pitchFamily="18" charset="0"/>
                              <a:ea typeface="Cambria Math" panose="02040503050406030204" pitchFamily="18" charset="0"/>
                            </a:rPr>
                            <a:t>Frekuensi </a:t>
                          </a:r>
                          <a:r>
                            <a:rPr lang="en-US" sz="1200" dirty="0" err="1">
                              <a:solidFill>
                                <a:schemeClr val="tx1"/>
                              </a:solidFill>
                              <a:effectLst/>
                              <a:latin typeface="Cambria Math" panose="02040503050406030204" pitchFamily="18" charset="0"/>
                              <a:ea typeface="Cambria Math" panose="02040503050406030204" pitchFamily="18" charset="0"/>
                            </a:rPr>
                            <a:t>Kejadian</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Kecelakaan</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Kerja</a:t>
                          </a:r>
                          <a:r>
                            <a:rPr lang="en-US" sz="1200" dirty="0">
                              <a:solidFill>
                                <a:schemeClr val="tx1"/>
                              </a:solidFill>
                              <a:effectLst/>
                              <a:latin typeface="Cambria Math" panose="02040503050406030204" pitchFamily="18" charset="0"/>
                              <a:ea typeface="Cambria Math" panose="02040503050406030204" pitchFamily="18" charset="0"/>
                            </a:rPr>
                            <a:t> Yang </a:t>
                          </a:r>
                          <a:r>
                            <a:rPr lang="en-US" sz="1200" dirty="0" err="1">
                              <a:solidFill>
                                <a:schemeClr val="tx1"/>
                              </a:solidFill>
                              <a:effectLst/>
                              <a:latin typeface="Cambria Math" panose="02040503050406030204" pitchFamily="18" charset="0"/>
                              <a:ea typeface="Cambria Math" panose="02040503050406030204" pitchFamily="18" charset="0"/>
                            </a:rPr>
                            <a:t>Menyebabkan</a:t>
                          </a:r>
                          <a:r>
                            <a:rPr lang="en-US" sz="1200" dirty="0">
                              <a:solidFill>
                                <a:schemeClr val="tx1"/>
                              </a:solidFill>
                              <a:effectLst/>
                              <a:latin typeface="Cambria Math" panose="02040503050406030204" pitchFamily="18" charset="0"/>
                              <a:ea typeface="Cambria Math" panose="02040503050406030204" pitchFamily="18" charset="0"/>
                            </a:rPr>
                            <a:t> Fatality Pada </a:t>
                          </a:r>
                          <a:r>
                            <a:rPr lang="en-US" sz="1200" dirty="0" err="1">
                              <a:solidFill>
                                <a:schemeClr val="tx1"/>
                              </a:solidFill>
                              <a:effectLst/>
                              <a:latin typeface="Cambria Math" panose="02040503050406030204" pitchFamily="18" charset="0"/>
                              <a:ea typeface="Cambria Math" panose="02040503050406030204" pitchFamily="18" charset="0"/>
                            </a:rPr>
                            <a:t>Kegiatan</a:t>
                          </a:r>
                          <a:r>
                            <a:rPr lang="en-US" sz="1200" dirty="0">
                              <a:solidFill>
                                <a:schemeClr val="tx1"/>
                              </a:solidFill>
                              <a:effectLst/>
                              <a:latin typeface="Cambria Math" panose="02040503050406030204" pitchFamily="18" charset="0"/>
                              <a:ea typeface="Cambria Math" panose="02040503050406030204" pitchFamily="18" charset="0"/>
                            </a:rPr>
                            <a:t> Usaha Hulu </a:t>
                          </a:r>
                          <a:r>
                            <a:rPr lang="en-US" sz="1200" dirty="0" err="1">
                              <a:solidFill>
                                <a:schemeClr val="tx1"/>
                              </a:solidFill>
                              <a:effectLst/>
                              <a:latin typeface="Cambria Math" panose="02040503050406030204" pitchFamily="18" charset="0"/>
                              <a:ea typeface="Cambria Math" panose="02040503050406030204" pitchFamily="18" charset="0"/>
                            </a:rPr>
                            <a:t>Migas</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15%</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803896046"/>
                      </a:ext>
                    </a:extLst>
                  </a:tr>
                  <a:tr h="370840">
                    <a:tc>
                      <a:txBody>
                        <a:bodyPr/>
                        <a:lstStyle/>
                        <a:p>
                          <a:pPr algn="ctr"/>
                          <a:r>
                            <a:rPr lang="en-US" sz="1200" dirty="0"/>
                            <a:t>4</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effectLst/>
                              <a:latin typeface="Cambria Math" panose="02040503050406030204" pitchFamily="18" charset="0"/>
                              <a:ea typeface="Cambria Math" panose="02040503050406030204" pitchFamily="18" charset="0"/>
                            </a:rPr>
                            <a:t>Frekuensi </a:t>
                          </a:r>
                          <a:r>
                            <a:rPr lang="en-US" sz="1200" dirty="0" err="1">
                              <a:effectLst/>
                              <a:latin typeface="Cambria Math" panose="02040503050406030204" pitchFamily="18" charset="0"/>
                              <a:ea typeface="Cambria Math" panose="02040503050406030204" pitchFamily="18" charset="0"/>
                            </a:rPr>
                            <a:t>Uplanned</a:t>
                          </a:r>
                          <a:r>
                            <a:rPr lang="en-US" sz="1200" dirty="0">
                              <a:effectLst/>
                              <a:latin typeface="Cambria Math" panose="02040503050406030204" pitchFamily="18" charset="0"/>
                              <a:ea typeface="Cambria Math" panose="02040503050406030204" pitchFamily="18" charset="0"/>
                            </a:rPr>
                            <a:t> Shutdown Pada </a:t>
                          </a:r>
                          <a:r>
                            <a:rPr lang="en-US" sz="1200" dirty="0" err="1">
                              <a:effectLst/>
                              <a:latin typeface="Cambria Math" panose="02040503050406030204" pitchFamily="18" charset="0"/>
                              <a:ea typeface="Cambria Math" panose="02040503050406030204" pitchFamily="18" charset="0"/>
                            </a:rPr>
                            <a:t>Kegiatan</a:t>
                          </a:r>
                          <a:r>
                            <a:rPr lang="en-US" sz="1200" dirty="0">
                              <a:effectLst/>
                              <a:latin typeface="Cambria Math" panose="02040503050406030204" pitchFamily="18" charset="0"/>
                              <a:ea typeface="Cambria Math" panose="02040503050406030204" pitchFamily="18" charset="0"/>
                            </a:rPr>
                            <a:t> Usaha Hulu </a:t>
                          </a:r>
                          <a:r>
                            <a:rPr lang="en-US" sz="1200" dirty="0" err="1">
                              <a:effectLst/>
                              <a:latin typeface="Cambria Math" panose="02040503050406030204" pitchFamily="18" charset="0"/>
                              <a:ea typeface="Cambria Math" panose="02040503050406030204" pitchFamily="18" charset="0"/>
                            </a:rPr>
                            <a:t>Migas</a:t>
                          </a:r>
                          <a14:m>
                            <m:oMath xmlns:m="http://schemas.openxmlformats.org/officeDocument/2006/math">
                              <m:r>
                                <a:rPr lang="en-US" sz="1200" b="0" i="0" smtClean="0">
                                  <a:solidFill>
                                    <a:schemeClr val="tx1"/>
                                  </a:solidFill>
                                  <a:effectLst/>
                                  <a:latin typeface="Cambria Math" panose="02040503050406030204" pitchFamily="18" charset="0"/>
                                  <a:ea typeface="Cambria Math" panose="02040503050406030204" pitchFamily="18" charset="0"/>
                                  <a:cs typeface="+mn-cs"/>
                                </a:rPr>
                                <m:t> </m:t>
                              </m:r>
                            </m:oMath>
                          </a14:m>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15%</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162536468"/>
                      </a:ext>
                    </a:extLst>
                  </a:tr>
                  <a:tr h="370840">
                    <a:tc>
                      <a:txBody>
                        <a:bodyPr/>
                        <a:lstStyle/>
                        <a:p>
                          <a:pPr algn="ctr"/>
                          <a:r>
                            <a:rPr lang="en-US" sz="1200" dirty="0"/>
                            <a:t>5</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effectLst/>
                              <a:latin typeface="Cambria Math" panose="02040503050406030204" pitchFamily="18" charset="0"/>
                              <a:ea typeface="Cambria Math" panose="02040503050406030204" pitchFamily="18" charset="0"/>
                            </a:rPr>
                            <a:t>Frekuensi </a:t>
                          </a:r>
                          <a:r>
                            <a:rPr lang="en-US" sz="1200" dirty="0" err="1">
                              <a:effectLst/>
                              <a:latin typeface="Cambria Math" panose="02040503050406030204" pitchFamily="18" charset="0"/>
                              <a:ea typeface="Cambria Math" panose="02040503050406030204" pitchFamily="18" charset="0"/>
                            </a:rPr>
                            <a:t>Kejadian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Kecelakaan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Kerja</a:t>
                          </a:r>
                          <a:r>
                            <a:rPr lang="en-US" sz="1200" dirty="0">
                              <a:effectLst/>
                              <a:latin typeface="Cambria Math" panose="02040503050406030204" pitchFamily="18" charset="0"/>
                              <a:ea typeface="Cambria Math" panose="02040503050406030204" pitchFamily="18" charset="0"/>
                            </a:rPr>
                            <a:t> Yang </a:t>
                          </a:r>
                          <a:r>
                            <a:rPr lang="en-US" sz="1200" dirty="0" err="1">
                              <a:effectLst/>
                              <a:latin typeface="Cambria Math" panose="02040503050406030204" pitchFamily="18" charset="0"/>
                              <a:ea typeface="Cambria Math" panose="02040503050406030204" pitchFamily="18" charset="0"/>
                            </a:rPr>
                            <a:t>Menyebabkan</a:t>
                          </a:r>
                          <a:r>
                            <a:rPr lang="en-US" sz="1200" dirty="0">
                              <a:effectLst/>
                              <a:latin typeface="Cambria Math" panose="02040503050406030204" pitchFamily="18" charset="0"/>
                              <a:ea typeface="Cambria Math" panose="02040503050406030204" pitchFamily="18" charset="0"/>
                            </a:rPr>
                            <a:t> Fatality Pada </a:t>
                          </a:r>
                          <a:r>
                            <a:rPr lang="en-US" sz="1200" dirty="0" err="1">
                              <a:effectLst/>
                              <a:latin typeface="Cambria Math" panose="02040503050406030204" pitchFamily="18" charset="0"/>
                              <a:ea typeface="Cambria Math" panose="02040503050406030204" pitchFamily="18" charset="0"/>
                            </a:rPr>
                            <a:t>Kegiatan</a:t>
                          </a:r>
                          <a:r>
                            <a:rPr lang="en-US" sz="1200" dirty="0">
                              <a:effectLst/>
                              <a:latin typeface="Cambria Math" panose="02040503050406030204" pitchFamily="18" charset="0"/>
                              <a:ea typeface="Cambria Math" panose="02040503050406030204" pitchFamily="18" charset="0"/>
                            </a:rPr>
                            <a:t> Usaha </a:t>
                          </a:r>
                          <a:r>
                            <a:rPr lang="en-US" sz="1200" dirty="0" err="1">
                              <a:effectLst/>
                              <a:latin typeface="Cambria Math" panose="02040503050406030204" pitchFamily="18" charset="0"/>
                              <a:ea typeface="Cambria Math" panose="02040503050406030204" pitchFamily="18" charset="0"/>
                            </a:rPr>
                            <a:t>Hilir</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Migas</a:t>
                          </a:r>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15%</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50421026"/>
                      </a:ext>
                    </a:extLst>
                  </a:tr>
                  <a:tr h="370840">
                    <a:tc>
                      <a:txBody>
                        <a:bodyPr/>
                        <a:lstStyle/>
                        <a:p>
                          <a:pPr algn="ctr"/>
                          <a:r>
                            <a:rPr lang="en-US" sz="1200" dirty="0"/>
                            <a:t>6</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solidFill>
                                <a:schemeClr val="tx1"/>
                              </a:solidFill>
                              <a:effectLst/>
                              <a:latin typeface="Cambria Math" panose="02040503050406030204" pitchFamily="18" charset="0"/>
                              <a:ea typeface="Cambria Math" panose="02040503050406030204" pitchFamily="18" charset="0"/>
                            </a:rPr>
                            <a:t>Frekuensi </a:t>
                          </a:r>
                          <a:r>
                            <a:rPr lang="en-US" sz="1200" dirty="0" err="1">
                              <a:solidFill>
                                <a:schemeClr val="tx1"/>
                              </a:solidFill>
                              <a:effectLst/>
                              <a:latin typeface="Cambria Math" panose="02040503050406030204" pitchFamily="18" charset="0"/>
                              <a:ea typeface="Cambria Math" panose="02040503050406030204" pitchFamily="18" charset="0"/>
                            </a:rPr>
                            <a:t>Uplanned</a:t>
                          </a:r>
                          <a:r>
                            <a:rPr lang="en-US" sz="1200" dirty="0">
                              <a:solidFill>
                                <a:schemeClr val="tx1"/>
                              </a:solidFill>
                              <a:effectLst/>
                              <a:latin typeface="Cambria Math" panose="02040503050406030204" pitchFamily="18" charset="0"/>
                              <a:ea typeface="Cambria Math" panose="02040503050406030204" pitchFamily="18" charset="0"/>
                            </a:rPr>
                            <a:t> Shutdown Pada </a:t>
                          </a:r>
                          <a:r>
                            <a:rPr lang="en-US" sz="1200" dirty="0" err="1">
                              <a:solidFill>
                                <a:schemeClr val="tx1"/>
                              </a:solidFill>
                              <a:effectLst/>
                              <a:latin typeface="Cambria Math" panose="02040503050406030204" pitchFamily="18" charset="0"/>
                              <a:ea typeface="Cambria Math" panose="02040503050406030204" pitchFamily="18" charset="0"/>
                            </a:rPr>
                            <a:t>Kegiatan</a:t>
                          </a:r>
                          <a:r>
                            <a:rPr lang="en-US" sz="1200" dirty="0">
                              <a:solidFill>
                                <a:schemeClr val="tx1"/>
                              </a:solidFill>
                              <a:effectLst/>
                              <a:latin typeface="Cambria Math" panose="02040503050406030204" pitchFamily="18" charset="0"/>
                              <a:ea typeface="Cambria Math" panose="02040503050406030204" pitchFamily="18" charset="0"/>
                            </a:rPr>
                            <a:t> Usaha </a:t>
                          </a:r>
                          <a:r>
                            <a:rPr lang="en-US" sz="1200" dirty="0" err="1">
                              <a:solidFill>
                                <a:schemeClr val="tx1"/>
                              </a:solidFill>
                              <a:effectLst/>
                              <a:latin typeface="Cambria Math" panose="02040503050406030204" pitchFamily="18" charset="0"/>
                              <a:ea typeface="Cambria Math" panose="02040503050406030204" pitchFamily="18" charset="0"/>
                            </a:rPr>
                            <a:t>Hilir</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Migas</a:t>
                          </a:r>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15%</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329376309"/>
                      </a:ext>
                    </a:extLst>
                  </a:tr>
                  <a:tr h="370840">
                    <a:tc>
                      <a:txBody>
                        <a:bodyPr/>
                        <a:lstStyle/>
                        <a:p>
                          <a:pPr algn="ctr"/>
                          <a:r>
                            <a:rPr lang="en-US" sz="1200" dirty="0"/>
                            <a:t>7</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effectLst/>
                              <a:latin typeface="Cambria Math" panose="02040503050406030204" pitchFamily="18" charset="0"/>
                              <a:ea typeface="Cambria Math" panose="02040503050406030204" pitchFamily="18" charset="0"/>
                            </a:rPr>
                            <a:t>Persentase </a:t>
                          </a:r>
                          <a:r>
                            <a:rPr lang="en-US" sz="1200" dirty="0" err="1">
                              <a:effectLst/>
                              <a:latin typeface="Cambria Math" panose="02040503050406030204" pitchFamily="18" charset="0"/>
                              <a:ea typeface="Cambria Math" panose="02040503050406030204" pitchFamily="18" charset="0"/>
                            </a:rPr>
                            <a:t>perusahaan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penunjang</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migas</a:t>
                          </a:r>
                          <a:r>
                            <a:rPr lang="en-US" sz="1200" dirty="0">
                              <a:effectLst/>
                              <a:latin typeface="Cambria Math" panose="02040503050406030204" pitchFamily="18" charset="0"/>
                              <a:ea typeface="Cambria Math" panose="02040503050406030204" pitchFamily="18" charset="0"/>
                            </a:rPr>
                            <a:t> yang </a:t>
                          </a:r>
                          <a:r>
                            <a:rPr lang="en-US" sz="1200" dirty="0" err="1">
                              <a:effectLst/>
                              <a:latin typeface="Cambria Math" panose="02040503050406030204" pitchFamily="18" charset="0"/>
                              <a:ea typeface="Cambria Math" panose="02040503050406030204" pitchFamily="18" charset="0"/>
                            </a:rPr>
                            <a:t>diaudit</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kepatuhan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aspek</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keselamatan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terhadap</a:t>
                          </a:r>
                          <a:r>
                            <a:rPr lang="en-US" sz="1200" dirty="0">
                              <a:effectLst/>
                              <a:latin typeface="Cambria Math" panose="02040503050406030204" pitchFamily="18" charset="0"/>
                              <a:ea typeface="Cambria Math" panose="02040503050406030204" pitchFamily="18" charset="0"/>
                            </a:rPr>
                            <a:t> total </a:t>
                          </a:r>
                          <a:r>
                            <a:rPr lang="en-US" sz="1200" dirty="0" err="1">
                              <a:effectLst/>
                              <a:latin typeface="Cambria Math" panose="02040503050406030204" pitchFamily="18" charset="0"/>
                              <a:ea typeface="Cambria Math" panose="02040503050406030204" pitchFamily="18" charset="0"/>
                            </a:rPr>
                            <a:t>perusahaan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penunjang</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migas</a:t>
                          </a:r>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162051945"/>
                      </a:ext>
                    </a:extLst>
                  </a:tr>
                  <a:tr h="370840">
                    <a:tc>
                      <a:txBody>
                        <a:bodyPr/>
                        <a:lstStyle/>
                        <a:p>
                          <a:pPr algn="ctr"/>
                          <a:r>
                            <a:rPr lang="en-US" sz="1200" dirty="0"/>
                            <a:t>8</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effectLst/>
                              <a:latin typeface="Cambria Math" panose="02040503050406030204" pitchFamily="18" charset="0"/>
                              <a:ea typeface="Cambria Math" panose="02040503050406030204" pitchFamily="18" charset="0"/>
                            </a:rPr>
                            <a:t>Persentase BU/BUT yang </a:t>
                          </a:r>
                          <a:r>
                            <a:rPr lang="en-US" sz="1200" dirty="0" err="1">
                              <a:effectLst/>
                              <a:latin typeface="Cambria Math" panose="02040503050406030204" pitchFamily="18" charset="0"/>
                              <a:ea typeface="Cambria Math" panose="02040503050406030204" pitchFamily="18" charset="0"/>
                            </a:rPr>
                            <a:t>telah</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menerapkan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kaidah</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keteknikan</a:t>
                          </a:r>
                          <a:r>
                            <a:rPr lang="en-US" sz="1200" dirty="0">
                              <a:effectLst/>
                              <a:latin typeface="Cambria Math" panose="02040503050406030204" pitchFamily="18" charset="0"/>
                              <a:ea typeface="Cambria Math" panose="02040503050406030204" pitchFamily="18" charset="0"/>
                            </a:rPr>
                            <a:t> yang </a:t>
                          </a:r>
                          <a:r>
                            <a:rPr lang="en-US" sz="1200" dirty="0" err="1">
                              <a:effectLst/>
                              <a:latin typeface="Cambria Math" panose="02040503050406030204" pitchFamily="18" charset="0"/>
                              <a:ea typeface="Cambria Math" panose="02040503050406030204" pitchFamily="18" charset="0"/>
                            </a:rPr>
                            <a:t>baik</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terhadap</a:t>
                          </a:r>
                          <a:r>
                            <a:rPr lang="en-US" sz="1200" dirty="0">
                              <a:effectLst/>
                              <a:latin typeface="Cambria Math" panose="02040503050406030204" pitchFamily="18" charset="0"/>
                              <a:ea typeface="Cambria Math" panose="02040503050406030204" pitchFamily="18" charset="0"/>
                            </a:rPr>
                            <a:t> total </a:t>
                          </a:r>
                          <a:r>
                            <a:rPr lang="en-US" sz="1200" dirty="0" err="1">
                              <a:effectLst/>
                              <a:latin typeface="Cambria Math" panose="02040503050406030204" pitchFamily="18" charset="0"/>
                              <a:ea typeface="Cambria Math" panose="02040503050406030204" pitchFamily="18" charset="0"/>
                            </a:rPr>
                            <a:t>perusahaan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hulu</a:t>
                          </a:r>
                          <a:r>
                            <a:rPr lang="en-US" sz="1200" dirty="0">
                              <a:effectLst/>
                              <a:latin typeface="Cambria Math" panose="02040503050406030204" pitchFamily="18" charset="0"/>
                              <a:ea typeface="Cambria Math" panose="02040503050406030204" pitchFamily="18" charset="0"/>
                            </a:rPr>
                            <a:t> dan </a:t>
                          </a:r>
                          <a:r>
                            <a:rPr lang="en-US" sz="1200" dirty="0" err="1">
                              <a:effectLst/>
                              <a:latin typeface="Cambria Math" panose="02040503050406030204" pitchFamily="18" charset="0"/>
                              <a:ea typeface="Cambria Math" panose="02040503050406030204" pitchFamily="18" charset="0"/>
                            </a:rPr>
                            <a:t>hilir</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migas</a:t>
                          </a:r>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604975929"/>
                      </a:ext>
                    </a:extLst>
                  </a:tr>
                </a:tbl>
              </a:graphicData>
            </a:graphic>
          </p:graphicFrame>
        </mc:Choice>
        <mc:Fallback xmlns="">
          <p:graphicFrame>
            <p:nvGraphicFramePr>
              <p:cNvPr id="11" name="Table 28">
                <a:extLst>
                  <a:ext uri="{FF2B5EF4-FFF2-40B4-BE49-F238E27FC236}">
                    <a16:creationId xmlns:a16="http://schemas.microsoft.com/office/drawing/2014/main" xmlns:a14="http://schemas.microsoft.com/office/drawing/2010/main" xmlns="" id="{E4625D6B-4789-4C67-A264-05AF23F06D38}"/>
                  </a:ext>
                </a:extLst>
              </p:cNvPr>
              <p:cNvGraphicFramePr>
                <a:graphicFrameLocks noGrp="1"/>
              </p:cNvGraphicFramePr>
              <p:nvPr>
                <p:extLst/>
              </p:nvPr>
            </p:nvGraphicFramePr>
            <p:xfrm>
              <a:off x="534256" y="1585104"/>
              <a:ext cx="10304980" cy="3385980"/>
            </p:xfrm>
            <a:graphic>
              <a:graphicData uri="http://schemas.openxmlformats.org/drawingml/2006/table">
                <a:tbl>
                  <a:tblPr firstRow="1" lastRow="1" bandRow="1">
                    <a:tableStyleId>{2D5ABB26-0587-4C30-8999-92F81FD0307C}</a:tableStyleId>
                  </a:tblPr>
                  <a:tblGrid>
                    <a:gridCol w="513569">
                      <a:extLst>
                        <a:ext uri="{9D8B030D-6E8A-4147-A177-3AD203B41FA5}">
                          <a16:colId xmlns:a16="http://schemas.microsoft.com/office/drawing/2014/main" xmlns:a14="http://schemas.microsoft.com/office/drawing/2010/main" xmlns="" val="3851488917"/>
                        </a:ext>
                      </a:extLst>
                    </a:gridCol>
                    <a:gridCol w="8702350">
                      <a:extLst>
                        <a:ext uri="{9D8B030D-6E8A-4147-A177-3AD203B41FA5}">
                          <a16:colId xmlns:a16="http://schemas.microsoft.com/office/drawing/2014/main" xmlns:a14="http://schemas.microsoft.com/office/drawing/2010/main" xmlns="" val="2802324090"/>
                        </a:ext>
                      </a:extLst>
                    </a:gridCol>
                    <a:gridCol w="1089061">
                      <a:extLst>
                        <a:ext uri="{9D8B030D-6E8A-4147-A177-3AD203B41FA5}">
                          <a16:colId xmlns:a16="http://schemas.microsoft.com/office/drawing/2014/main" xmlns:a14="http://schemas.microsoft.com/office/drawing/2010/main" xmlns="" val="865818464"/>
                        </a:ext>
                      </a:extLst>
                    </a:gridCol>
                  </a:tblGrid>
                  <a:tr h="419260">
                    <a:tc>
                      <a:txBody>
                        <a:bodyPr/>
                        <a:lstStyle/>
                        <a:p>
                          <a:pPr algn="ctr"/>
                          <a:endParaRPr lang="en-ID" sz="14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Parameter (P)</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err="1">
                              <a:solidFill>
                                <a:schemeClr val="bg1"/>
                              </a:solidFill>
                            </a:rPr>
                            <a:t>Bobot</a:t>
                          </a:r>
                          <a:r>
                            <a:rPr lang="en-US" sz="1400" b="1" dirty="0">
                              <a:solidFill>
                                <a:schemeClr val="bg1"/>
                              </a:solidFill>
                            </a:rPr>
                            <a:t> (W)</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xmlns:a14="http://schemas.microsoft.com/office/drawing/2010/main" xmlns="" val="2290174324"/>
                      </a:ext>
                    </a:extLst>
                  </a:tr>
                  <a:tr h="370840">
                    <a:tc>
                      <a:txBody>
                        <a:bodyPr/>
                        <a:lstStyle/>
                        <a:p>
                          <a:pPr algn="ctr"/>
                          <a:r>
                            <a:rPr lang="en-US" sz="1200" dirty="0"/>
                            <a:t>1</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solidFill>
                                <a:schemeClr val="tx1"/>
                              </a:solidFill>
                              <a:effectLst/>
                              <a:latin typeface="Cambria Math" panose="02040503050406030204" pitchFamily="18" charset="0"/>
                              <a:ea typeface="Cambria Math" panose="02040503050406030204" pitchFamily="18" charset="0"/>
                            </a:rPr>
                            <a:t>Persentase BU/BUT yang </a:t>
                          </a:r>
                          <a:r>
                            <a:rPr lang="en-US" sz="1200" dirty="0" err="1">
                              <a:solidFill>
                                <a:schemeClr val="tx1"/>
                              </a:solidFill>
                              <a:effectLst/>
                              <a:latin typeface="Cambria Math" panose="02040503050406030204" pitchFamily="18" charset="0"/>
                              <a:ea typeface="Cambria Math" panose="02040503050406030204" pitchFamily="18" charset="0"/>
                            </a:rPr>
                            <a:t>telah</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menerapkan</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standar</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wajib</a:t>
                          </a:r>
                          <a:r>
                            <a:rPr lang="en-US" sz="1200" dirty="0">
                              <a:solidFill>
                                <a:schemeClr val="tx1"/>
                              </a:solidFill>
                              <a:effectLst/>
                              <a:latin typeface="Cambria Math" panose="02040503050406030204" pitchFamily="18" charset="0"/>
                              <a:ea typeface="Cambria Math" panose="02040503050406030204" pitchFamily="18" charset="0"/>
                            </a:rPr>
                            <a:t> untuk </a:t>
                          </a:r>
                          <a:r>
                            <a:rPr lang="en-US" sz="1200" dirty="0" err="1">
                              <a:solidFill>
                                <a:schemeClr val="tx1"/>
                              </a:solidFill>
                              <a:effectLst/>
                              <a:latin typeface="Cambria Math" panose="02040503050406030204" pitchFamily="18" charset="0"/>
                              <a:ea typeface="Cambria Math" panose="02040503050406030204" pitchFamily="18" charset="0"/>
                            </a:rPr>
                            <a:t>kegiatan</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usaha</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migas</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terhadap</a:t>
                          </a:r>
                          <a:r>
                            <a:rPr lang="en-US" sz="1200" dirty="0">
                              <a:solidFill>
                                <a:schemeClr val="tx1"/>
                              </a:solidFill>
                              <a:effectLst/>
                              <a:latin typeface="Cambria Math" panose="02040503050406030204" pitchFamily="18" charset="0"/>
                              <a:ea typeface="Cambria Math" panose="02040503050406030204" pitchFamily="18" charset="0"/>
                            </a:rPr>
                            <a:t> total BU/BUT</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1247335681"/>
                      </a:ext>
                    </a:extLst>
                  </a:tr>
                  <a:tr h="370840">
                    <a:tc>
                      <a:txBody>
                        <a:bodyPr/>
                        <a:lstStyle/>
                        <a:p>
                          <a:pPr algn="ctr"/>
                          <a:r>
                            <a:rPr lang="en-US" sz="1200" dirty="0"/>
                            <a:t>2</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solidFill>
                                <a:schemeClr val="tx1"/>
                              </a:solidFill>
                              <a:effectLst/>
                              <a:latin typeface="Cambria Math" panose="02040503050406030204" pitchFamily="18" charset="0"/>
                              <a:ea typeface="Cambria Math" panose="02040503050406030204" pitchFamily="18" charset="0"/>
                            </a:rPr>
                            <a:t>Jumlah RSNI &amp; RSKKNI Pada </a:t>
                          </a:r>
                          <a:r>
                            <a:rPr lang="en-US" sz="1200" dirty="0" err="1">
                              <a:solidFill>
                                <a:schemeClr val="tx1"/>
                              </a:solidFill>
                              <a:effectLst/>
                              <a:latin typeface="Cambria Math" panose="02040503050406030204" pitchFamily="18" charset="0"/>
                              <a:ea typeface="Cambria Math" panose="02040503050406030204" pitchFamily="18" charset="0"/>
                            </a:rPr>
                            <a:t>Kegiatan</a:t>
                          </a:r>
                          <a:r>
                            <a:rPr lang="en-US" sz="1200" dirty="0">
                              <a:solidFill>
                                <a:schemeClr val="tx1"/>
                              </a:solidFill>
                              <a:effectLst/>
                              <a:latin typeface="Cambria Math" panose="02040503050406030204" pitchFamily="18" charset="0"/>
                              <a:ea typeface="Cambria Math" panose="02040503050406030204" pitchFamily="18" charset="0"/>
                            </a:rPr>
                            <a:t> Usaha </a:t>
                          </a:r>
                          <a:r>
                            <a:rPr lang="en-US" sz="1200" dirty="0" err="1">
                              <a:solidFill>
                                <a:schemeClr val="tx1"/>
                              </a:solidFill>
                              <a:effectLst/>
                              <a:latin typeface="Cambria Math" panose="02040503050406030204" pitchFamily="18" charset="0"/>
                              <a:ea typeface="Cambria Math" panose="02040503050406030204" pitchFamily="18" charset="0"/>
                            </a:rPr>
                            <a:t>Migas</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42823538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3</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latin typeface="Cambria Math" panose="02040503050406030204" pitchFamily="18" charset="0"/>
                              <a:ea typeface="Cambria Math" panose="02040503050406030204" pitchFamily="18" charset="0"/>
                            </a:rPr>
                            <a:t>Frekuensi </a:t>
                          </a:r>
                          <a:r>
                            <a:rPr lang="en-US" sz="1200" dirty="0" err="1">
                              <a:solidFill>
                                <a:schemeClr val="tx1"/>
                              </a:solidFill>
                              <a:effectLst/>
                              <a:latin typeface="Cambria Math" panose="02040503050406030204" pitchFamily="18" charset="0"/>
                              <a:ea typeface="Cambria Math" panose="02040503050406030204" pitchFamily="18" charset="0"/>
                            </a:rPr>
                            <a:t>Kejadian</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Kecelakaan</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Kerja</a:t>
                          </a:r>
                          <a:r>
                            <a:rPr lang="en-US" sz="1200" dirty="0">
                              <a:solidFill>
                                <a:schemeClr val="tx1"/>
                              </a:solidFill>
                              <a:effectLst/>
                              <a:latin typeface="Cambria Math" panose="02040503050406030204" pitchFamily="18" charset="0"/>
                              <a:ea typeface="Cambria Math" panose="02040503050406030204" pitchFamily="18" charset="0"/>
                            </a:rPr>
                            <a:t> Yang </a:t>
                          </a:r>
                          <a:r>
                            <a:rPr lang="en-US" sz="1200" dirty="0" err="1">
                              <a:solidFill>
                                <a:schemeClr val="tx1"/>
                              </a:solidFill>
                              <a:effectLst/>
                              <a:latin typeface="Cambria Math" panose="02040503050406030204" pitchFamily="18" charset="0"/>
                              <a:ea typeface="Cambria Math" panose="02040503050406030204" pitchFamily="18" charset="0"/>
                            </a:rPr>
                            <a:t>Menyebabkan</a:t>
                          </a:r>
                          <a:r>
                            <a:rPr lang="en-US" sz="1200" dirty="0">
                              <a:solidFill>
                                <a:schemeClr val="tx1"/>
                              </a:solidFill>
                              <a:effectLst/>
                              <a:latin typeface="Cambria Math" panose="02040503050406030204" pitchFamily="18" charset="0"/>
                              <a:ea typeface="Cambria Math" panose="02040503050406030204" pitchFamily="18" charset="0"/>
                            </a:rPr>
                            <a:t> Fatality Pada </a:t>
                          </a:r>
                          <a:r>
                            <a:rPr lang="en-US" sz="1200" dirty="0" err="1">
                              <a:solidFill>
                                <a:schemeClr val="tx1"/>
                              </a:solidFill>
                              <a:effectLst/>
                              <a:latin typeface="Cambria Math" panose="02040503050406030204" pitchFamily="18" charset="0"/>
                              <a:ea typeface="Cambria Math" panose="02040503050406030204" pitchFamily="18" charset="0"/>
                            </a:rPr>
                            <a:t>Kegiatan</a:t>
                          </a:r>
                          <a:r>
                            <a:rPr lang="en-US" sz="1200" dirty="0">
                              <a:solidFill>
                                <a:schemeClr val="tx1"/>
                              </a:solidFill>
                              <a:effectLst/>
                              <a:latin typeface="Cambria Math" panose="02040503050406030204" pitchFamily="18" charset="0"/>
                              <a:ea typeface="Cambria Math" panose="02040503050406030204" pitchFamily="18" charset="0"/>
                            </a:rPr>
                            <a:t> Usaha Hulu </a:t>
                          </a:r>
                          <a:r>
                            <a:rPr lang="en-US" sz="1200" dirty="0" err="1">
                              <a:solidFill>
                                <a:schemeClr val="tx1"/>
                              </a:solidFill>
                              <a:effectLst/>
                              <a:latin typeface="Cambria Math" panose="02040503050406030204" pitchFamily="18" charset="0"/>
                              <a:ea typeface="Cambria Math" panose="02040503050406030204" pitchFamily="18" charset="0"/>
                            </a:rPr>
                            <a:t>Migas</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15%</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2803896046"/>
                      </a:ext>
                    </a:extLst>
                  </a:tr>
                  <a:tr h="370840">
                    <a:tc>
                      <a:txBody>
                        <a:bodyPr/>
                        <a:lstStyle/>
                        <a:p>
                          <a:pPr algn="ctr"/>
                          <a:r>
                            <a:rPr lang="en-US" sz="1200" dirty="0"/>
                            <a:t>4</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rotWithShape="0">
                          <a:blip r:embed="rId2"/>
                          <a:stretch>
                            <a:fillRect l="-5878" t="-420000" r="-12596" b="-408333"/>
                          </a:stretch>
                        </a:blipFill>
                      </a:tcPr>
                    </a:tc>
                    <a:tc>
                      <a:txBody>
                        <a:bodyPr/>
                        <a:lstStyle/>
                        <a:p>
                          <a:pPr algn="ctr"/>
                          <a:r>
                            <a:rPr lang="en-US" sz="1200" dirty="0"/>
                            <a:t>15%</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162536468"/>
                      </a:ext>
                    </a:extLst>
                  </a:tr>
                  <a:tr h="370840">
                    <a:tc>
                      <a:txBody>
                        <a:bodyPr/>
                        <a:lstStyle/>
                        <a:p>
                          <a:pPr algn="ctr"/>
                          <a:r>
                            <a:rPr lang="en-US" sz="1200" dirty="0"/>
                            <a:t>5</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effectLst/>
                              <a:latin typeface="Cambria Math" panose="02040503050406030204" pitchFamily="18" charset="0"/>
                              <a:ea typeface="Cambria Math" panose="02040503050406030204" pitchFamily="18" charset="0"/>
                            </a:rPr>
                            <a:t>Frekuensi </a:t>
                          </a:r>
                          <a:r>
                            <a:rPr lang="en-US" sz="1200" dirty="0" err="1">
                              <a:effectLst/>
                              <a:latin typeface="Cambria Math" panose="02040503050406030204" pitchFamily="18" charset="0"/>
                              <a:ea typeface="Cambria Math" panose="02040503050406030204" pitchFamily="18" charset="0"/>
                            </a:rPr>
                            <a:t>Kejadian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Kecelakaan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Kerja</a:t>
                          </a:r>
                          <a:r>
                            <a:rPr lang="en-US" sz="1200" dirty="0">
                              <a:effectLst/>
                              <a:latin typeface="Cambria Math" panose="02040503050406030204" pitchFamily="18" charset="0"/>
                              <a:ea typeface="Cambria Math" panose="02040503050406030204" pitchFamily="18" charset="0"/>
                            </a:rPr>
                            <a:t> Yang </a:t>
                          </a:r>
                          <a:r>
                            <a:rPr lang="en-US" sz="1200" dirty="0" err="1">
                              <a:effectLst/>
                              <a:latin typeface="Cambria Math" panose="02040503050406030204" pitchFamily="18" charset="0"/>
                              <a:ea typeface="Cambria Math" panose="02040503050406030204" pitchFamily="18" charset="0"/>
                            </a:rPr>
                            <a:t>Menyebabkan</a:t>
                          </a:r>
                          <a:r>
                            <a:rPr lang="en-US" sz="1200" dirty="0">
                              <a:effectLst/>
                              <a:latin typeface="Cambria Math" panose="02040503050406030204" pitchFamily="18" charset="0"/>
                              <a:ea typeface="Cambria Math" panose="02040503050406030204" pitchFamily="18" charset="0"/>
                            </a:rPr>
                            <a:t> Fatality Pada </a:t>
                          </a:r>
                          <a:r>
                            <a:rPr lang="en-US" sz="1200" dirty="0" err="1">
                              <a:effectLst/>
                              <a:latin typeface="Cambria Math" panose="02040503050406030204" pitchFamily="18" charset="0"/>
                              <a:ea typeface="Cambria Math" panose="02040503050406030204" pitchFamily="18" charset="0"/>
                            </a:rPr>
                            <a:t>Kegiatan</a:t>
                          </a:r>
                          <a:r>
                            <a:rPr lang="en-US" sz="1200" dirty="0">
                              <a:effectLst/>
                              <a:latin typeface="Cambria Math" panose="02040503050406030204" pitchFamily="18" charset="0"/>
                              <a:ea typeface="Cambria Math" panose="02040503050406030204" pitchFamily="18" charset="0"/>
                            </a:rPr>
                            <a:t> Usaha </a:t>
                          </a:r>
                          <a:r>
                            <a:rPr lang="en-US" sz="1200" dirty="0" err="1">
                              <a:effectLst/>
                              <a:latin typeface="Cambria Math" panose="02040503050406030204" pitchFamily="18" charset="0"/>
                              <a:ea typeface="Cambria Math" panose="02040503050406030204" pitchFamily="18" charset="0"/>
                            </a:rPr>
                            <a:t>Hilir</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Migas</a:t>
                          </a:r>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15%</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50421026"/>
                      </a:ext>
                    </a:extLst>
                  </a:tr>
                  <a:tr h="370840">
                    <a:tc>
                      <a:txBody>
                        <a:bodyPr/>
                        <a:lstStyle/>
                        <a:p>
                          <a:pPr algn="ctr"/>
                          <a:r>
                            <a:rPr lang="en-US" sz="1200" dirty="0"/>
                            <a:t>6</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solidFill>
                                <a:schemeClr val="tx1"/>
                              </a:solidFill>
                              <a:effectLst/>
                              <a:latin typeface="Cambria Math" panose="02040503050406030204" pitchFamily="18" charset="0"/>
                              <a:ea typeface="Cambria Math" panose="02040503050406030204" pitchFamily="18" charset="0"/>
                            </a:rPr>
                            <a:t>Frekuensi </a:t>
                          </a:r>
                          <a:r>
                            <a:rPr lang="en-US" sz="1200" dirty="0" err="1">
                              <a:solidFill>
                                <a:schemeClr val="tx1"/>
                              </a:solidFill>
                              <a:effectLst/>
                              <a:latin typeface="Cambria Math" panose="02040503050406030204" pitchFamily="18" charset="0"/>
                              <a:ea typeface="Cambria Math" panose="02040503050406030204" pitchFamily="18" charset="0"/>
                            </a:rPr>
                            <a:t>Uplanned</a:t>
                          </a:r>
                          <a:r>
                            <a:rPr lang="en-US" sz="1200" dirty="0">
                              <a:solidFill>
                                <a:schemeClr val="tx1"/>
                              </a:solidFill>
                              <a:effectLst/>
                              <a:latin typeface="Cambria Math" panose="02040503050406030204" pitchFamily="18" charset="0"/>
                              <a:ea typeface="Cambria Math" panose="02040503050406030204" pitchFamily="18" charset="0"/>
                            </a:rPr>
                            <a:t> Shutdown Pada </a:t>
                          </a:r>
                          <a:r>
                            <a:rPr lang="en-US" sz="1200" dirty="0" err="1">
                              <a:solidFill>
                                <a:schemeClr val="tx1"/>
                              </a:solidFill>
                              <a:effectLst/>
                              <a:latin typeface="Cambria Math" panose="02040503050406030204" pitchFamily="18" charset="0"/>
                              <a:ea typeface="Cambria Math" panose="02040503050406030204" pitchFamily="18" charset="0"/>
                            </a:rPr>
                            <a:t>Kegiatan</a:t>
                          </a:r>
                          <a:r>
                            <a:rPr lang="en-US" sz="1200" dirty="0">
                              <a:solidFill>
                                <a:schemeClr val="tx1"/>
                              </a:solidFill>
                              <a:effectLst/>
                              <a:latin typeface="Cambria Math" panose="02040503050406030204" pitchFamily="18" charset="0"/>
                              <a:ea typeface="Cambria Math" panose="02040503050406030204" pitchFamily="18" charset="0"/>
                            </a:rPr>
                            <a:t> Usaha </a:t>
                          </a:r>
                          <a:r>
                            <a:rPr lang="en-US" sz="1200" dirty="0" err="1">
                              <a:solidFill>
                                <a:schemeClr val="tx1"/>
                              </a:solidFill>
                              <a:effectLst/>
                              <a:latin typeface="Cambria Math" panose="02040503050406030204" pitchFamily="18" charset="0"/>
                              <a:ea typeface="Cambria Math" panose="02040503050406030204" pitchFamily="18" charset="0"/>
                            </a:rPr>
                            <a:t>Hilir</a:t>
                          </a:r>
                          <a:r>
                            <a:rPr lang="en-US" sz="1200" dirty="0">
                              <a:solidFill>
                                <a:schemeClr val="tx1"/>
                              </a:solidFill>
                              <a:effectLst/>
                              <a:latin typeface="Cambria Math" panose="02040503050406030204" pitchFamily="18" charset="0"/>
                              <a:ea typeface="Cambria Math" panose="02040503050406030204" pitchFamily="18" charset="0"/>
                            </a:rPr>
                            <a:t> </a:t>
                          </a:r>
                          <a:r>
                            <a:rPr lang="en-US" sz="1200" dirty="0" err="1">
                              <a:solidFill>
                                <a:schemeClr val="tx1"/>
                              </a:solidFill>
                              <a:effectLst/>
                              <a:latin typeface="Cambria Math" panose="02040503050406030204" pitchFamily="18" charset="0"/>
                              <a:ea typeface="Cambria Math" panose="02040503050406030204" pitchFamily="18" charset="0"/>
                            </a:rPr>
                            <a:t>Migas</a:t>
                          </a:r>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15%</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1329376309"/>
                      </a:ext>
                    </a:extLst>
                  </a:tr>
                  <a:tr h="370840">
                    <a:tc>
                      <a:txBody>
                        <a:bodyPr/>
                        <a:lstStyle/>
                        <a:p>
                          <a:pPr algn="ctr"/>
                          <a:r>
                            <a:rPr lang="en-US" sz="1200" dirty="0"/>
                            <a:t>7</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effectLst/>
                              <a:latin typeface="Cambria Math" panose="02040503050406030204" pitchFamily="18" charset="0"/>
                              <a:ea typeface="Cambria Math" panose="02040503050406030204" pitchFamily="18" charset="0"/>
                            </a:rPr>
                            <a:t>Persentase </a:t>
                          </a:r>
                          <a:r>
                            <a:rPr lang="en-US" sz="1200" dirty="0" err="1">
                              <a:effectLst/>
                              <a:latin typeface="Cambria Math" panose="02040503050406030204" pitchFamily="18" charset="0"/>
                              <a:ea typeface="Cambria Math" panose="02040503050406030204" pitchFamily="18" charset="0"/>
                            </a:rPr>
                            <a:t>perusahaan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penunjang</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migas</a:t>
                          </a:r>
                          <a:r>
                            <a:rPr lang="en-US" sz="1200" dirty="0">
                              <a:effectLst/>
                              <a:latin typeface="Cambria Math" panose="02040503050406030204" pitchFamily="18" charset="0"/>
                              <a:ea typeface="Cambria Math" panose="02040503050406030204" pitchFamily="18" charset="0"/>
                            </a:rPr>
                            <a:t> yang </a:t>
                          </a:r>
                          <a:r>
                            <a:rPr lang="en-US" sz="1200" dirty="0" err="1">
                              <a:effectLst/>
                              <a:latin typeface="Cambria Math" panose="02040503050406030204" pitchFamily="18" charset="0"/>
                              <a:ea typeface="Cambria Math" panose="02040503050406030204" pitchFamily="18" charset="0"/>
                            </a:rPr>
                            <a:t>diaudit</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kepatuhan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aspek</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keselamatan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terhadap</a:t>
                          </a:r>
                          <a:r>
                            <a:rPr lang="en-US" sz="1200" dirty="0">
                              <a:effectLst/>
                              <a:latin typeface="Cambria Math" panose="02040503050406030204" pitchFamily="18" charset="0"/>
                              <a:ea typeface="Cambria Math" panose="02040503050406030204" pitchFamily="18" charset="0"/>
                            </a:rPr>
                            <a:t> total </a:t>
                          </a:r>
                          <a:r>
                            <a:rPr lang="en-US" sz="1200" dirty="0" err="1">
                              <a:effectLst/>
                              <a:latin typeface="Cambria Math" panose="02040503050406030204" pitchFamily="18" charset="0"/>
                              <a:ea typeface="Cambria Math" panose="02040503050406030204" pitchFamily="18" charset="0"/>
                            </a:rPr>
                            <a:t>perusahaan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penunjang</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migas</a:t>
                          </a:r>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4162051945"/>
                      </a:ext>
                    </a:extLst>
                  </a:tr>
                  <a:tr h="370840">
                    <a:tc>
                      <a:txBody>
                        <a:bodyPr/>
                        <a:lstStyle/>
                        <a:p>
                          <a:pPr algn="ctr"/>
                          <a:r>
                            <a:rPr lang="en-US" sz="1200" dirty="0"/>
                            <a:t>8</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a:effectLst/>
                              <a:latin typeface="Cambria Math" panose="02040503050406030204" pitchFamily="18" charset="0"/>
                              <a:ea typeface="Cambria Math" panose="02040503050406030204" pitchFamily="18" charset="0"/>
                            </a:rPr>
                            <a:t>Persentase BU/BUT yang </a:t>
                          </a:r>
                          <a:r>
                            <a:rPr lang="en-US" sz="1200" dirty="0" err="1">
                              <a:effectLst/>
                              <a:latin typeface="Cambria Math" panose="02040503050406030204" pitchFamily="18" charset="0"/>
                              <a:ea typeface="Cambria Math" panose="02040503050406030204" pitchFamily="18" charset="0"/>
                            </a:rPr>
                            <a:t>telah</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menerapkan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kaidah</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keteknikan</a:t>
                          </a:r>
                          <a:r>
                            <a:rPr lang="en-US" sz="1200" dirty="0">
                              <a:effectLst/>
                              <a:latin typeface="Cambria Math" panose="02040503050406030204" pitchFamily="18" charset="0"/>
                              <a:ea typeface="Cambria Math" panose="02040503050406030204" pitchFamily="18" charset="0"/>
                            </a:rPr>
                            <a:t> yang </a:t>
                          </a:r>
                          <a:r>
                            <a:rPr lang="en-US" sz="1200" dirty="0" err="1">
                              <a:effectLst/>
                              <a:latin typeface="Cambria Math" panose="02040503050406030204" pitchFamily="18" charset="0"/>
                              <a:ea typeface="Cambria Math" panose="02040503050406030204" pitchFamily="18" charset="0"/>
                            </a:rPr>
                            <a:t>baik</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terhadap</a:t>
                          </a:r>
                          <a:r>
                            <a:rPr lang="en-US" sz="1200" dirty="0">
                              <a:effectLst/>
                              <a:latin typeface="Cambria Math" panose="02040503050406030204" pitchFamily="18" charset="0"/>
                              <a:ea typeface="Cambria Math" panose="02040503050406030204" pitchFamily="18" charset="0"/>
                            </a:rPr>
                            <a:t> total </a:t>
                          </a:r>
                          <a:r>
                            <a:rPr lang="en-US" sz="1200" dirty="0" err="1">
                              <a:effectLst/>
                              <a:latin typeface="Cambria Math" panose="02040503050406030204" pitchFamily="18" charset="0"/>
                              <a:ea typeface="Cambria Math" panose="02040503050406030204" pitchFamily="18" charset="0"/>
                            </a:rPr>
                            <a:t>perusahaan</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hulu</a:t>
                          </a:r>
                          <a:r>
                            <a:rPr lang="en-US" sz="1200" dirty="0">
                              <a:effectLst/>
                              <a:latin typeface="Cambria Math" panose="02040503050406030204" pitchFamily="18" charset="0"/>
                              <a:ea typeface="Cambria Math" panose="02040503050406030204" pitchFamily="18" charset="0"/>
                            </a:rPr>
                            <a:t> dan </a:t>
                          </a:r>
                          <a:r>
                            <a:rPr lang="en-US" sz="1200" dirty="0" err="1">
                              <a:effectLst/>
                              <a:latin typeface="Cambria Math" panose="02040503050406030204" pitchFamily="18" charset="0"/>
                              <a:ea typeface="Cambria Math" panose="02040503050406030204" pitchFamily="18" charset="0"/>
                            </a:rPr>
                            <a:t>hilir</a:t>
                          </a:r>
                          <a:r>
                            <a:rPr lang="en-US" sz="1200" dirty="0">
                              <a:effectLst/>
                              <a:latin typeface="Cambria Math" panose="02040503050406030204" pitchFamily="18" charset="0"/>
                              <a:ea typeface="Cambria Math" panose="02040503050406030204" pitchFamily="18" charset="0"/>
                            </a:rPr>
                            <a:t> </a:t>
                          </a:r>
                          <a:r>
                            <a:rPr lang="en-US" sz="1200" dirty="0" err="1">
                              <a:effectLst/>
                              <a:latin typeface="Cambria Math" panose="02040503050406030204" pitchFamily="18" charset="0"/>
                              <a:ea typeface="Cambria Math" panose="02040503050406030204" pitchFamily="18" charset="0"/>
                            </a:rPr>
                            <a:t>migas</a:t>
                          </a:r>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1604975929"/>
                      </a:ext>
                    </a:extLst>
                  </a:tr>
                </a:tbl>
              </a:graphicData>
            </a:graphic>
          </p:graphicFrame>
        </mc:Fallback>
      </mc:AlternateContent>
      <p:sp>
        <p:nvSpPr>
          <p:cNvPr id="15" name="TextBox 14">
            <a:extLst>
              <a:ext uri="{FF2B5EF4-FFF2-40B4-BE49-F238E27FC236}">
                <a16:creationId xmlns:a16="http://schemas.microsoft.com/office/drawing/2014/main" id="{960A95D5-8CCF-4C58-92D6-5EFC48DB914A}"/>
              </a:ext>
            </a:extLst>
          </p:cNvPr>
          <p:cNvSpPr txBox="1"/>
          <p:nvPr/>
        </p:nvSpPr>
        <p:spPr>
          <a:xfrm>
            <a:off x="5277626" y="5172603"/>
            <a:ext cx="6794509" cy="1331134"/>
          </a:xfrm>
          <a:prstGeom prst="rect">
            <a:avLst/>
          </a:prstGeom>
          <a:noFill/>
        </p:spPr>
        <p:txBody>
          <a:bodyPr wrap="square">
            <a:spAutoFit/>
          </a:bodyPr>
          <a:lstStyle/>
          <a:p>
            <a:pPr marL="285750" indent="-285750" fontAlgn="ctr">
              <a:buFont typeface="Arial" panose="020B0604020202020204" pitchFamily="34" charset="0"/>
              <a:buChar char="•"/>
            </a:pPr>
            <a:r>
              <a:rPr lang="en-US" sz="1400" dirty="0" err="1">
                <a:latin typeface="Franklin Gothic Medium Cond" panose="020B0606030402020204" pitchFamily="34" charset="0"/>
              </a:rPr>
              <a:t>Keselamatan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Kerja</a:t>
            </a:r>
            <a:r>
              <a:rPr lang="en-US" sz="1400" dirty="0">
                <a:latin typeface="Franklin Gothic Medium Cond" panose="020B0606030402020204" pitchFamily="34" charset="0"/>
              </a:rPr>
              <a:t> dan </a:t>
            </a:r>
            <a:r>
              <a:rPr lang="en-US" sz="1400" dirty="0" err="1">
                <a:latin typeface="Franklin Gothic Medium Cond" panose="020B0606030402020204" pitchFamily="34" charset="0"/>
              </a:rPr>
              <a:t>Lingkungan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tercipta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ketika</a:t>
            </a:r>
            <a:r>
              <a:rPr lang="en-US" sz="1400" dirty="0">
                <a:latin typeface="Franklin Gothic Medium Cond" panose="020B0606030402020204" pitchFamily="34" charset="0"/>
              </a:rPr>
              <a:t> tidak </a:t>
            </a:r>
            <a:r>
              <a:rPr lang="en-US" sz="1400" dirty="0" err="1">
                <a:latin typeface="Franklin Gothic Medium Cond" panose="020B0606030402020204" pitchFamily="34" charset="0"/>
              </a:rPr>
              <a:t>terjadi</a:t>
            </a:r>
            <a:r>
              <a:rPr lang="en-US" sz="1400" dirty="0">
                <a:latin typeface="Franklin Gothic Medium Cond" panose="020B0606030402020204" pitchFamily="34" charset="0"/>
              </a:rPr>
              <a:t> fatality (zero accident) </a:t>
            </a:r>
            <a:r>
              <a:rPr lang="en-US" sz="1400" dirty="0" err="1">
                <a:latin typeface="Franklin Gothic Medium Cond" panose="020B0606030402020204" pitchFamily="34" charset="0"/>
              </a:rPr>
              <a:t>maupun</a:t>
            </a:r>
            <a:r>
              <a:rPr lang="en-US" sz="1400" dirty="0">
                <a:latin typeface="Franklin Gothic Medium Cond" panose="020B0606030402020204" pitchFamily="34" charset="0"/>
              </a:rPr>
              <a:t> unplanned shutdown yang </a:t>
            </a:r>
            <a:r>
              <a:rPr lang="en-US" sz="1400" dirty="0" err="1">
                <a:latin typeface="Franklin Gothic Medium Cond" panose="020B0606030402020204" pitchFamily="34" charset="0"/>
              </a:rPr>
              <a:t>mengakibatkan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kematian</a:t>
            </a:r>
            <a:r>
              <a:rPr lang="en-US" sz="1400" dirty="0">
                <a:latin typeface="Franklin Gothic Medium Cond" panose="020B0606030402020204" pitchFamily="34" charset="0"/>
              </a:rPr>
              <a:t> dan </a:t>
            </a:r>
            <a:r>
              <a:rPr lang="en-US" sz="1400" dirty="0" err="1">
                <a:latin typeface="Franklin Gothic Medium Cond" panose="020B0606030402020204" pitchFamily="34" charset="0"/>
              </a:rPr>
              <a:t>kerugian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secara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materiil</a:t>
            </a:r>
            <a:r>
              <a:rPr lang="en-US" sz="1400" dirty="0">
                <a:latin typeface="Franklin Gothic Medium Cond" panose="020B0606030402020204" pitchFamily="34" charset="0"/>
              </a:rPr>
              <a:t>. </a:t>
            </a:r>
          </a:p>
          <a:p>
            <a:pPr fontAlgn="ctr"/>
            <a:endParaRPr lang="en-US" sz="800" dirty="0">
              <a:latin typeface="Franklin Gothic Medium Cond" panose="020B0606030402020204" pitchFamily="34" charset="0"/>
            </a:endParaRPr>
          </a:p>
          <a:p>
            <a:pPr marL="285750" indent="-285750" fontAlgn="ctr">
              <a:buFont typeface="Arial" panose="020B0604020202020204" pitchFamily="34" charset="0"/>
              <a:buChar char="•"/>
            </a:pPr>
            <a:r>
              <a:rPr lang="en-US" sz="1400" dirty="0" err="1">
                <a:latin typeface="Franklin Gothic Medium Cond" panose="020B0606030402020204" pitchFamily="34" charset="0"/>
              </a:rPr>
              <a:t>Segala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upaya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pembinaan</a:t>
            </a:r>
            <a:r>
              <a:rPr lang="en-US" sz="1400" dirty="0">
                <a:latin typeface="Franklin Gothic Medium Cond" panose="020B0606030402020204" pitchFamily="34" charset="0"/>
              </a:rPr>
              <a:t> dan </a:t>
            </a:r>
            <a:r>
              <a:rPr lang="en-US" sz="1400" dirty="0" err="1">
                <a:latin typeface="Franklin Gothic Medium Cond" panose="020B0606030402020204" pitchFamily="34" charset="0"/>
              </a:rPr>
              <a:t>pengawasan</a:t>
            </a:r>
            <a:r>
              <a:rPr lang="en-US" sz="1400" dirty="0">
                <a:latin typeface="Franklin Gothic Medium Cond" panose="020B0606030402020204" pitchFamily="34" charset="0"/>
              </a:rPr>
              <a:t> yang </a:t>
            </a:r>
            <a:r>
              <a:rPr lang="en-US" sz="1400" dirty="0" err="1">
                <a:latin typeface="Franklin Gothic Medium Cond" panose="020B0606030402020204" pitchFamily="34" charset="0"/>
              </a:rPr>
              <a:t>mendukung</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terciptanya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keselamatan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kerja</a:t>
            </a:r>
            <a:r>
              <a:rPr lang="en-US" sz="1400" dirty="0">
                <a:latin typeface="Franklin Gothic Medium Cond" panose="020B0606030402020204" pitchFamily="34" charset="0"/>
              </a:rPr>
              <a:t> dan </a:t>
            </a:r>
            <a:r>
              <a:rPr lang="en-US" sz="1400" dirty="0" err="1">
                <a:latin typeface="Franklin Gothic Medium Cond" panose="020B0606030402020204" pitchFamily="34" charset="0"/>
              </a:rPr>
              <a:t>lingkungan</a:t>
            </a:r>
            <a:r>
              <a:rPr lang="en-US" sz="1400" dirty="0">
                <a:latin typeface="Franklin Gothic Medium Cond" panose="020B0606030402020204" pitchFamily="34" charset="0"/>
              </a:rPr>
              <a:t> juga </a:t>
            </a:r>
            <a:r>
              <a:rPr lang="en-US" sz="1400" dirty="0" err="1">
                <a:latin typeface="Franklin Gothic Medium Cond" panose="020B0606030402020204" pitchFamily="34" charset="0"/>
              </a:rPr>
              <a:t>menjadi</a:t>
            </a:r>
            <a:r>
              <a:rPr lang="en-US" sz="1400" dirty="0">
                <a:latin typeface="Franklin Gothic Medium Cond" panose="020B0606030402020204" pitchFamily="34" charset="0"/>
              </a:rPr>
              <a:t> parameter </a:t>
            </a:r>
            <a:r>
              <a:rPr lang="en-US" sz="1400" dirty="0" err="1">
                <a:latin typeface="Franklin Gothic Medium Cond" panose="020B0606030402020204" pitchFamily="34" charset="0"/>
              </a:rPr>
              <a:t>pertimbangan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indeks</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keselamatan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migas</a:t>
            </a:r>
            <a:r>
              <a:rPr lang="en-US" sz="1400" dirty="0">
                <a:latin typeface="Franklin Gothic Medium Cond" panose="020B0606030402020204" pitchFamily="34" charset="0"/>
              </a:rPr>
              <a:t> </a:t>
            </a:r>
          </a:p>
          <a:p>
            <a:pPr marL="285750" indent="-285750" fontAlgn="ctr">
              <a:buFont typeface="Arial" panose="020B0604020202020204" pitchFamily="34" charset="0"/>
              <a:buChar char="•"/>
            </a:pPr>
            <a:endParaRPr lang="en-US" sz="1400" dirty="0">
              <a:latin typeface="Franklin Gothic Medium Cond" panose="020B0606030402020204" pitchFamily="34" charset="0"/>
            </a:endParaRPr>
          </a:p>
        </p:txBody>
      </p:sp>
      <mc:AlternateContent xmlns:mc="http://schemas.openxmlformats.org/markup-compatibility/2006" xmlns:a14="http://schemas.microsoft.com/office/drawing/2010/main">
        <mc:Choice Requires="a14">
          <p:sp>
            <p:nvSpPr>
              <p:cNvPr id="16" name="TextBox 3">
                <a:extLst>
                  <a:ext uri="{FF2B5EF4-FFF2-40B4-BE49-F238E27FC236}">
                    <a16:creationId xmlns:a16="http://schemas.microsoft.com/office/drawing/2014/main" id="{00000000-0008-0000-1000-000004000000}"/>
                  </a:ext>
                </a:extLst>
              </p:cNvPr>
              <p:cNvSpPr txBox="1"/>
              <p:nvPr/>
            </p:nvSpPr>
            <p:spPr>
              <a:xfrm>
                <a:off x="260413" y="5349341"/>
                <a:ext cx="5017213" cy="684739"/>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0" u="none" strike="noStrike" kern="0" cap="none" spc="0" normalizeH="0" baseline="0" noProof="0" smtClean="0">
                          <a:ln>
                            <a:noFill/>
                          </a:ln>
                          <a:solidFill>
                            <a:srgbClr val="C00000"/>
                          </a:solidFill>
                          <a:effectLst/>
                          <a:uLnTx/>
                          <a:uFillTx/>
                          <a:latin typeface="Cambria Math" panose="02040503050406030204" pitchFamily="18" charset="0"/>
                          <a:cs typeface="+mn-cs"/>
                        </a:rPr>
                        <m:t>𝐈𝐊𝐌</m:t>
                      </m:r>
                      <m:r>
                        <a:rPr kumimoji="0" lang="en-US" sz="1400" b="1" i="0" u="none" strike="noStrike" kern="0" cap="none" spc="0" normalizeH="0" baseline="0" noProof="0" smtClean="0">
                          <a:ln>
                            <a:noFill/>
                          </a:ln>
                          <a:solidFill>
                            <a:srgbClr val="C00000"/>
                          </a:solidFill>
                          <a:effectLst/>
                          <a:uLnTx/>
                          <a:uFillTx/>
                          <a:latin typeface="Cambria Math" panose="02040503050406030204" pitchFamily="18" charset="0"/>
                          <a:cs typeface="+mn-cs"/>
                        </a:rPr>
                        <m:t>=</m:t>
                      </m:r>
                      <m:d>
                        <m:dPr>
                          <m:begChr m:val="["/>
                          <m:endChr m:val="]"/>
                          <m:ctrlPr>
                            <a:rPr kumimoji="0" lang="en-US" sz="1400" b="1" i="1" u="none" strike="noStrike" kern="0" cap="none" spc="0" normalizeH="0" baseline="0" noProof="0" smtClean="0">
                              <a:ln>
                                <a:noFill/>
                              </a:ln>
                              <a:solidFill>
                                <a:srgbClr val="C00000"/>
                              </a:solidFill>
                              <a:effectLst/>
                              <a:uLnTx/>
                              <a:uFillTx/>
                              <a:latin typeface="Cambria Math" panose="02040503050406030204" pitchFamily="18" charset="0"/>
                              <a:cs typeface="+mn-cs"/>
                            </a:rPr>
                          </m:ctrlPr>
                        </m:dPr>
                        <m:e>
                          <m:eqArr>
                            <m:eqArr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eqArrPr>
                            <m:e>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𝟏</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𝟏</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𝟐</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𝟐</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𝟑</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𝟑</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e>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𝟒</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𝟒</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𝟓</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𝟓</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𝟔</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𝟔</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m:t>
                              </m:r>
                            </m:e>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𝟕</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𝟕</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𝟖</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𝟖</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eqArr>
                        </m:e>
                      </m:d>
                    </m:oMath>
                  </m:oMathPara>
                </a14:m>
                <a:endParaRPr kumimoji="0" lang="en-US" sz="1400" b="1" u="none" strike="noStrike" kern="0" cap="none" spc="0" normalizeH="0" baseline="0" noProof="0" dirty="0">
                  <a:ln>
                    <a:noFill/>
                  </a:ln>
                  <a:solidFill>
                    <a:sysClr val="windowText" lastClr="000000"/>
                  </a:solidFill>
                  <a:effectLst/>
                  <a:uLnTx/>
                  <a:uFillTx/>
                  <a:latin typeface="Calibri" panose="020F0502020204030204"/>
                  <a:cs typeface="+mn-cs"/>
                </a:endParaRPr>
              </a:p>
            </p:txBody>
          </p:sp>
        </mc:Choice>
        <mc:Fallback xmlns="">
          <p:sp>
            <p:nvSpPr>
              <p:cNvPr id="16" name="TextBox 3">
                <a:extLst>
                  <a:ext uri="{FF2B5EF4-FFF2-40B4-BE49-F238E27FC236}">
                    <a16:creationId xmlns:a16="http://schemas.microsoft.com/office/drawing/2014/main" xmlns:a14="http://schemas.microsoft.com/office/drawing/2010/main" xmlns="" id="{00000000-0008-0000-1000-000004000000}"/>
                  </a:ext>
                </a:extLst>
              </p:cNvPr>
              <p:cNvSpPr txBox="1">
                <a:spLocks noRot="1" noChangeAspect="1" noMove="1" noResize="1" noEditPoints="1" noAdjustHandles="1" noChangeArrowheads="1" noChangeShapeType="1" noTextEdit="1"/>
              </p:cNvSpPr>
              <p:nvPr/>
            </p:nvSpPr>
            <p:spPr>
              <a:xfrm>
                <a:off x="260413" y="5349341"/>
                <a:ext cx="5017213" cy="684739"/>
              </a:xfrm>
              <a:prstGeom prst="rect">
                <a:avLst/>
              </a:prstGeom>
              <a:blipFill rotWithShape="0">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266391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INDEKS REFORMASI BIROKRASI DITJEN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69" y="634960"/>
            <a:ext cx="11555001" cy="584775"/>
          </a:xfrm>
          <a:prstGeom prst="rect">
            <a:avLst/>
          </a:prstGeom>
          <a:noFill/>
        </p:spPr>
        <p:txBody>
          <a:bodyPr wrap="square">
            <a:spAutoFit/>
          </a:bodyPr>
          <a:lstStyle/>
          <a:p>
            <a:r>
              <a:rPr lang="en-ID" sz="1600" dirty="0" err="1"/>
              <a:t>mengukur</a:t>
            </a:r>
            <a:r>
              <a:rPr lang="en-ID" sz="1600" dirty="0"/>
              <a:t> </a:t>
            </a:r>
            <a:r>
              <a:rPr lang="en-ID" sz="1600" dirty="0" err="1"/>
              <a:t>efektivitas</a:t>
            </a:r>
            <a:r>
              <a:rPr lang="en-ID" sz="1600" dirty="0"/>
              <a:t> </a:t>
            </a:r>
            <a:r>
              <a:rPr lang="en-ID" sz="1600" dirty="0" err="1"/>
              <a:t>pelaksanaan</a:t>
            </a:r>
            <a:r>
              <a:rPr lang="en-ID" sz="1600" dirty="0"/>
              <a:t> reformasi </a:t>
            </a:r>
            <a:r>
              <a:rPr lang="en-ID" sz="1600" dirty="0" err="1"/>
              <a:t>birokrasi</a:t>
            </a:r>
            <a:r>
              <a:rPr lang="en-ID" sz="1600" dirty="0"/>
              <a:t> </a:t>
            </a:r>
            <a:r>
              <a:rPr lang="en-ID" sz="1600" dirty="0" err="1"/>
              <a:t>Ditjen</a:t>
            </a:r>
            <a:r>
              <a:rPr lang="en-ID" sz="1600" dirty="0"/>
              <a:t> </a:t>
            </a:r>
            <a:r>
              <a:rPr lang="en-ID" sz="1600" dirty="0" err="1"/>
              <a:t>Migas</a:t>
            </a:r>
            <a:r>
              <a:rPr lang="en-ID" sz="1600" dirty="0"/>
              <a:t> </a:t>
            </a:r>
            <a:r>
              <a:rPr lang="en-ID" sz="1600" dirty="0" err="1"/>
              <a:t>dengan</a:t>
            </a:r>
            <a:r>
              <a:rPr lang="en-ID" sz="1600" dirty="0"/>
              <a:t> parameter </a:t>
            </a:r>
            <a:r>
              <a:rPr lang="en-ID" sz="1600" dirty="0" err="1"/>
              <a:t>terwujudnya</a:t>
            </a:r>
            <a:r>
              <a:rPr lang="en-ID" sz="1600" dirty="0"/>
              <a:t> </a:t>
            </a:r>
            <a:r>
              <a:rPr lang="en-ID" sz="1600" dirty="0" err="1"/>
              <a:t>pemerintahan</a:t>
            </a:r>
            <a:r>
              <a:rPr lang="en-ID" sz="1600" dirty="0"/>
              <a:t> yang </a:t>
            </a:r>
            <a:r>
              <a:rPr lang="en-ID" sz="1600" dirty="0" err="1"/>
              <a:t>bersih</a:t>
            </a:r>
            <a:r>
              <a:rPr lang="en-ID" sz="1600" dirty="0"/>
              <a:t> dan </a:t>
            </a:r>
            <a:r>
              <a:rPr lang="en-ID" sz="1600" dirty="0" err="1"/>
              <a:t>bebas</a:t>
            </a:r>
            <a:r>
              <a:rPr lang="en-ID" sz="1600" dirty="0"/>
              <a:t> KKN, </a:t>
            </a:r>
            <a:r>
              <a:rPr lang="en-ID" sz="1600" dirty="0" err="1"/>
              <a:t>terwujudnya</a:t>
            </a:r>
            <a:r>
              <a:rPr lang="en-ID" sz="1600" dirty="0"/>
              <a:t> </a:t>
            </a:r>
            <a:r>
              <a:rPr lang="en-ID" sz="1600" dirty="0" err="1"/>
              <a:t>Peningkatan</a:t>
            </a:r>
            <a:r>
              <a:rPr lang="en-ID" sz="1600" dirty="0"/>
              <a:t> </a:t>
            </a:r>
            <a:r>
              <a:rPr lang="en-ID" sz="1600" dirty="0" err="1"/>
              <a:t>Kualitas</a:t>
            </a:r>
            <a:r>
              <a:rPr lang="en-ID" sz="1600" dirty="0"/>
              <a:t> </a:t>
            </a:r>
            <a:r>
              <a:rPr lang="en-ID" sz="1600" dirty="0" err="1"/>
              <a:t>Pelayanan</a:t>
            </a:r>
            <a:r>
              <a:rPr lang="en-ID" sz="1600" dirty="0"/>
              <a:t> </a:t>
            </a:r>
            <a:r>
              <a:rPr lang="en-ID" sz="1600" dirty="0" err="1"/>
              <a:t>Publik</a:t>
            </a:r>
            <a:r>
              <a:rPr lang="en-ID" sz="1600" dirty="0"/>
              <a:t> </a:t>
            </a:r>
            <a:r>
              <a:rPr lang="en-ID" sz="1600" dirty="0" err="1"/>
              <a:t>Kepada</a:t>
            </a:r>
            <a:r>
              <a:rPr lang="en-ID" sz="1600" dirty="0"/>
              <a:t> Masyarakat, </a:t>
            </a:r>
            <a:r>
              <a:rPr lang="en-ID" sz="1600" dirty="0" err="1"/>
              <a:t>meningkatnya</a:t>
            </a:r>
            <a:r>
              <a:rPr lang="en-ID" sz="1600" dirty="0"/>
              <a:t> </a:t>
            </a:r>
            <a:r>
              <a:rPr lang="en-ID" sz="1600" dirty="0" err="1"/>
              <a:t>Kapasitas</a:t>
            </a:r>
            <a:r>
              <a:rPr lang="en-ID" sz="1600" dirty="0"/>
              <a:t> dan </a:t>
            </a:r>
            <a:r>
              <a:rPr lang="en-ID" sz="1600" dirty="0" err="1"/>
              <a:t>Akuntabilitas</a:t>
            </a:r>
            <a:r>
              <a:rPr lang="en-ID" sz="1600" dirty="0"/>
              <a:t> Kinerja </a:t>
            </a:r>
            <a:r>
              <a:rPr lang="en-ID" sz="1600" dirty="0" err="1"/>
              <a:t>Birokrasi</a:t>
            </a:r>
            <a:endParaRPr lang="en-ID" sz="1600" dirty="0"/>
          </a:p>
        </p:txBody>
      </p:sp>
      <p:graphicFrame>
        <p:nvGraphicFramePr>
          <p:cNvPr id="3" name="Table 2">
            <a:extLst>
              <a:ext uri="{FF2B5EF4-FFF2-40B4-BE49-F238E27FC236}">
                <a16:creationId xmlns:a16="http://schemas.microsoft.com/office/drawing/2014/main" id="{229EB052-1402-43AD-839B-20952610E04C}"/>
              </a:ext>
            </a:extLst>
          </p:cNvPr>
          <p:cNvGraphicFramePr>
            <a:graphicFrameLocks noGrp="1"/>
          </p:cNvGraphicFramePr>
          <p:nvPr/>
        </p:nvGraphicFramePr>
        <p:xfrm>
          <a:off x="535034" y="1347177"/>
          <a:ext cx="4621729" cy="5014293"/>
        </p:xfrm>
        <a:graphic>
          <a:graphicData uri="http://schemas.openxmlformats.org/drawingml/2006/table">
            <a:tbl>
              <a:tblPr/>
              <a:tblGrid>
                <a:gridCol w="249075">
                  <a:extLst>
                    <a:ext uri="{9D8B030D-6E8A-4147-A177-3AD203B41FA5}">
                      <a16:colId xmlns:a16="http://schemas.microsoft.com/office/drawing/2014/main" val="2616279061"/>
                    </a:ext>
                  </a:extLst>
                </a:gridCol>
                <a:gridCol w="249075">
                  <a:extLst>
                    <a:ext uri="{9D8B030D-6E8A-4147-A177-3AD203B41FA5}">
                      <a16:colId xmlns:a16="http://schemas.microsoft.com/office/drawing/2014/main" val="2234437331"/>
                    </a:ext>
                  </a:extLst>
                </a:gridCol>
                <a:gridCol w="318263">
                  <a:extLst>
                    <a:ext uri="{9D8B030D-6E8A-4147-A177-3AD203B41FA5}">
                      <a16:colId xmlns:a16="http://schemas.microsoft.com/office/drawing/2014/main" val="712104510"/>
                    </a:ext>
                  </a:extLst>
                </a:gridCol>
                <a:gridCol w="249075">
                  <a:extLst>
                    <a:ext uri="{9D8B030D-6E8A-4147-A177-3AD203B41FA5}">
                      <a16:colId xmlns:a16="http://schemas.microsoft.com/office/drawing/2014/main" val="3715998577"/>
                    </a:ext>
                  </a:extLst>
                </a:gridCol>
                <a:gridCol w="3044252">
                  <a:extLst>
                    <a:ext uri="{9D8B030D-6E8A-4147-A177-3AD203B41FA5}">
                      <a16:colId xmlns:a16="http://schemas.microsoft.com/office/drawing/2014/main" val="394648587"/>
                    </a:ext>
                  </a:extLst>
                </a:gridCol>
                <a:gridCol w="511989">
                  <a:extLst>
                    <a:ext uri="{9D8B030D-6E8A-4147-A177-3AD203B41FA5}">
                      <a16:colId xmlns:a16="http://schemas.microsoft.com/office/drawing/2014/main" val="1974951630"/>
                    </a:ext>
                  </a:extLst>
                </a:gridCol>
              </a:tblGrid>
              <a:tr h="64809">
                <a:tc>
                  <a:txBody>
                    <a:bodyPr/>
                    <a:lstStyle/>
                    <a:p>
                      <a:pPr algn="ctr" fontAlgn="t"/>
                      <a:r>
                        <a:rPr lang="en-ID" sz="1000" b="1" i="0" u="none" strike="noStrike">
                          <a:solidFill>
                            <a:srgbClr val="000000"/>
                          </a:solidFill>
                          <a:effectLst/>
                          <a:latin typeface="Calibri" panose="020F0502020204030204" pitchFamily="34" charset="0"/>
                        </a:rPr>
                        <a:t>A.</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tc gridSpan="4">
                  <a:txBody>
                    <a:bodyPr/>
                    <a:lstStyle/>
                    <a:p>
                      <a:pPr algn="l" fontAlgn="t"/>
                      <a:r>
                        <a:rPr lang="en-ID" sz="1000" b="1" i="0" u="none" strike="noStrike" dirty="0">
                          <a:solidFill>
                            <a:srgbClr val="000000"/>
                          </a:solidFill>
                          <a:effectLst/>
                          <a:latin typeface="Calibri" panose="020F0502020204030204" pitchFamily="34" charset="0"/>
                        </a:rPr>
                        <a:t>PENGUNGKIT</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p>
                      <a:pPr algn="ctr" fontAlgn="ctr"/>
                      <a:r>
                        <a:rPr lang="en-ID" sz="1000" b="1" i="0" u="none" strike="noStrike">
                          <a:solidFill>
                            <a:srgbClr val="FFFFFF"/>
                          </a:solidFill>
                          <a:effectLst/>
                          <a:latin typeface="Calibri" panose="020F0502020204030204" pitchFamily="34" charset="0"/>
                        </a:rPr>
                        <a:t> </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extLst>
                  <a:ext uri="{0D108BD9-81ED-4DB2-BD59-A6C34878D82A}">
                    <a16:rowId xmlns:a16="http://schemas.microsoft.com/office/drawing/2014/main" val="3693700888"/>
                  </a:ext>
                </a:extLst>
              </a:tr>
              <a:tr h="64809">
                <a:tc>
                  <a:txBody>
                    <a:bodyPr/>
                    <a:lstStyle/>
                    <a:p>
                      <a:pPr algn="ctr" fontAlgn="t"/>
                      <a:r>
                        <a:rPr lang="en-ID" sz="1000" b="1"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t"/>
                      <a:r>
                        <a:rPr lang="en-ID" sz="1000" b="1" i="0" u="none" strike="noStrike">
                          <a:solidFill>
                            <a:srgbClr val="000000"/>
                          </a:solidFill>
                          <a:effectLst/>
                          <a:latin typeface="Calibri" panose="020F0502020204030204" pitchFamily="34" charset="0"/>
                        </a:rPr>
                        <a:t>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gridSpan="3">
                  <a:txBody>
                    <a:bodyPr/>
                    <a:lstStyle/>
                    <a:p>
                      <a:pPr algn="l" fontAlgn="t"/>
                      <a:r>
                        <a:rPr lang="en-ID" sz="1000" b="1" i="0" u="none" strike="noStrike">
                          <a:solidFill>
                            <a:srgbClr val="000000"/>
                          </a:solidFill>
                          <a:effectLst/>
                          <a:latin typeface="Calibri" panose="020F0502020204030204" pitchFamily="34" charset="0"/>
                        </a:rPr>
                        <a:t>PEMENUHAN (20)</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hMerge="1">
                  <a:txBody>
                    <a:bodyPr/>
                    <a:lstStyle/>
                    <a:p>
                      <a:endParaRPr lang="en-ID"/>
                    </a:p>
                  </a:txBody>
                  <a:tcPr/>
                </a:tc>
                <a:tc hMerge="1">
                  <a:txBody>
                    <a:bodyPr/>
                    <a:lstStyle/>
                    <a:p>
                      <a:endParaRPr lang="en-ID"/>
                    </a:p>
                  </a:txBody>
                  <a:tcPr/>
                </a:tc>
                <a:tc>
                  <a:txBody>
                    <a:bodyPr/>
                    <a:lstStyle/>
                    <a:p>
                      <a:pPr algn="ctr" fontAlgn="ctr"/>
                      <a:r>
                        <a:rPr lang="en-ID" sz="1000" b="1" i="0" u="none" strike="noStrike">
                          <a:solidFill>
                            <a:srgbClr val="000000"/>
                          </a:solidFill>
                          <a:effectLst/>
                          <a:latin typeface="Calibri" panose="020F0502020204030204" pitchFamily="34" charset="0"/>
                        </a:rPr>
                        <a:t>20.00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extLst>
                  <a:ext uri="{0D108BD9-81ED-4DB2-BD59-A6C34878D82A}">
                    <a16:rowId xmlns:a16="http://schemas.microsoft.com/office/drawing/2014/main" val="3419909372"/>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1</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MANAJEMEN PERUBAHAN</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2.00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8722350"/>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2</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DEREGULASI KEBIJAKAN</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2.00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3399142"/>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3</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PENATAAN DAN PENGUATAN ORGANISASI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3.00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0902545"/>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4</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dirty="0">
                          <a:solidFill>
                            <a:srgbClr val="000000"/>
                          </a:solidFill>
                          <a:effectLst/>
                          <a:latin typeface="Calibri" panose="020F0502020204030204" pitchFamily="34" charset="0"/>
                        </a:rPr>
                        <a:t>PENATAAN TATALAKSANA</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2.50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664606"/>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5</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PENATAAN SISTEM MANAJEMEN SDM</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3.00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4805655"/>
                  </a:ext>
                </a:extLst>
              </a:tr>
              <a:tr h="18852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6</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dirty="0">
                          <a:solidFill>
                            <a:srgbClr val="000000"/>
                          </a:solidFill>
                          <a:effectLst/>
                          <a:latin typeface="Calibri" panose="020F0502020204030204" pitchFamily="34" charset="0"/>
                        </a:rPr>
                        <a:t>PENGUATAN AKUNTABILITAS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D" sz="1000" b="0" i="0" u="none" strike="noStrike">
                          <a:solidFill>
                            <a:srgbClr val="000000"/>
                          </a:solidFill>
                          <a:effectLst/>
                          <a:latin typeface="Calibri" panose="020F0502020204030204" pitchFamily="34" charset="0"/>
                        </a:rPr>
                        <a:t>2.50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7879649"/>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7</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dirty="0">
                          <a:solidFill>
                            <a:srgbClr val="000000"/>
                          </a:solidFill>
                          <a:effectLst/>
                          <a:latin typeface="Calibri" panose="020F0502020204030204" pitchFamily="34" charset="0"/>
                        </a:rPr>
                        <a:t>PENGUATAN PENGAWASAN</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2.50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2796996"/>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8</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PENINGKATAN KUALITAS PELAYANAN PUBLIK</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2.50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8597591"/>
                  </a:ext>
                </a:extLst>
              </a:tr>
              <a:tr h="64809">
                <a:tc>
                  <a:txBody>
                    <a:bodyPr/>
                    <a:lstStyle/>
                    <a:p>
                      <a:pPr algn="ctr" fontAlgn="t"/>
                      <a:r>
                        <a:rPr lang="en-ID" sz="1000" b="1"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t"/>
                      <a:r>
                        <a:rPr lang="en-ID" sz="1000" b="1" i="0" u="none" strike="noStrike">
                          <a:solidFill>
                            <a:srgbClr val="000000"/>
                          </a:solidFill>
                          <a:effectLst/>
                          <a:latin typeface="Calibri" panose="020F0502020204030204" pitchFamily="34" charset="0"/>
                        </a:rPr>
                        <a:t>II.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gridSpan="3">
                  <a:txBody>
                    <a:bodyPr/>
                    <a:lstStyle/>
                    <a:p>
                      <a:pPr algn="l" fontAlgn="t"/>
                      <a:r>
                        <a:rPr lang="en-ID" sz="1000" b="1" i="0" u="none" strike="noStrike">
                          <a:solidFill>
                            <a:srgbClr val="000000"/>
                          </a:solidFill>
                          <a:effectLst/>
                          <a:latin typeface="Calibri" panose="020F0502020204030204" pitchFamily="34" charset="0"/>
                        </a:rPr>
                        <a:t>HASIL ANTARA AREA PERUBAHAN (10)</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hMerge="1">
                  <a:txBody>
                    <a:bodyPr/>
                    <a:lstStyle/>
                    <a:p>
                      <a:endParaRPr lang="en-ID"/>
                    </a:p>
                  </a:txBody>
                  <a:tcPr/>
                </a:tc>
                <a:tc hMerge="1">
                  <a:txBody>
                    <a:bodyPr/>
                    <a:lstStyle/>
                    <a:p>
                      <a:endParaRPr lang="en-ID"/>
                    </a:p>
                  </a:txBody>
                  <a:tcPr/>
                </a:tc>
                <a:tc>
                  <a:txBody>
                    <a:bodyPr/>
                    <a:lstStyle/>
                    <a:p>
                      <a:pPr algn="ctr" fontAlgn="ctr"/>
                      <a:r>
                        <a:rPr lang="en-ID" sz="1000" b="1" i="0" u="none" strike="noStrike">
                          <a:solidFill>
                            <a:srgbClr val="000000"/>
                          </a:solidFill>
                          <a:effectLst/>
                          <a:latin typeface="Calibri" panose="020F0502020204030204" pitchFamily="34" charset="0"/>
                        </a:rPr>
                        <a:t>10.00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extLst>
                  <a:ext uri="{0D108BD9-81ED-4DB2-BD59-A6C34878D82A}">
                    <a16:rowId xmlns:a16="http://schemas.microsoft.com/office/drawing/2014/main" val="979448504"/>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Kualitas Pengelolaan Arsip</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8351398"/>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ii.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Kualitas Pengelolaan Pengadaan Barang dan Jasa</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389081"/>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iii.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Kualitas Pengelolaan Keuangan</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9818940"/>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iv.</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Kualitas Pengelolaan Aset</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1763496"/>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v.</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Merit System</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9134172"/>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vi.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ASN Profesional</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8229649"/>
                  </a:ext>
                </a:extLst>
              </a:tr>
              <a:tr h="70396">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vii.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Kualitas Perencanaan</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8736890"/>
                  </a:ext>
                </a:extLst>
              </a:tr>
              <a:tr h="73748">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viii.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Maturitas SPIP</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9951065"/>
                  </a:ext>
                </a:extLst>
              </a:tr>
              <a:tr h="70396">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ix.</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Kapabilitas APIP</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8942043"/>
                  </a:ext>
                </a:extLst>
              </a:tr>
              <a:tr h="120231">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x.</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Tingkat Kepatuhan Terhadap Standar Pelayanan Publik Sesuai Undang-undang 25 Tahun 2009</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a:solidFill>
                            <a:srgbClr val="000000"/>
                          </a:solidFill>
                          <a:effectLst/>
                          <a:latin typeface="Calibri" panose="020F0502020204030204" pitchFamily="34" charset="0"/>
                        </a:rPr>
                        <a:t>1.00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6314587"/>
                  </a:ext>
                </a:extLst>
              </a:tr>
              <a:tr h="70396">
                <a:tc>
                  <a:txBody>
                    <a:bodyPr/>
                    <a:lstStyle/>
                    <a:p>
                      <a:pPr algn="ctr" fontAlgn="t"/>
                      <a:r>
                        <a:rPr lang="en-ID" sz="1000" b="1"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t"/>
                      <a:r>
                        <a:rPr lang="en-ID" sz="1000" b="1" i="0" u="none" strike="noStrike">
                          <a:solidFill>
                            <a:srgbClr val="000000"/>
                          </a:solidFill>
                          <a:effectLst/>
                          <a:latin typeface="Calibri" panose="020F0502020204030204" pitchFamily="34" charset="0"/>
                        </a:rPr>
                        <a:t>III.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gridSpan="3">
                  <a:txBody>
                    <a:bodyPr/>
                    <a:lstStyle/>
                    <a:p>
                      <a:pPr algn="l" fontAlgn="t"/>
                      <a:r>
                        <a:rPr lang="en-ID" sz="1000" b="1" i="0" u="none" strike="noStrike">
                          <a:solidFill>
                            <a:srgbClr val="000000"/>
                          </a:solidFill>
                          <a:effectLst/>
                          <a:latin typeface="Calibri" panose="020F0502020204030204" pitchFamily="34" charset="0"/>
                        </a:rPr>
                        <a:t>REFORM (30)</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hMerge="1">
                  <a:txBody>
                    <a:bodyPr/>
                    <a:lstStyle/>
                    <a:p>
                      <a:endParaRPr lang="en-ID"/>
                    </a:p>
                  </a:txBody>
                  <a:tcPr/>
                </a:tc>
                <a:tc hMerge="1">
                  <a:txBody>
                    <a:bodyPr/>
                    <a:lstStyle/>
                    <a:p>
                      <a:endParaRPr lang="en-ID"/>
                    </a:p>
                  </a:txBody>
                  <a:tcPr/>
                </a:tc>
                <a:tc>
                  <a:txBody>
                    <a:bodyPr/>
                    <a:lstStyle/>
                    <a:p>
                      <a:pPr algn="ctr" fontAlgn="ctr"/>
                      <a:r>
                        <a:rPr lang="en-ID" sz="1000" b="1" i="0" u="none" strike="noStrike">
                          <a:solidFill>
                            <a:srgbClr val="000000"/>
                          </a:solidFill>
                          <a:effectLst/>
                          <a:latin typeface="Calibri" panose="020F0502020204030204" pitchFamily="34" charset="0"/>
                        </a:rPr>
                        <a:t>30.00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extLst>
                  <a:ext uri="{0D108BD9-81ED-4DB2-BD59-A6C34878D82A}">
                    <a16:rowId xmlns:a16="http://schemas.microsoft.com/office/drawing/2014/main" val="1149521652"/>
                  </a:ext>
                </a:extLst>
              </a:tr>
              <a:tr h="70396">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1</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MANAJEMEN PERUBAHAN</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3.00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4580804"/>
                  </a:ext>
                </a:extLst>
              </a:tr>
              <a:tr h="70396">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2</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DEREGULASI KEBIJAKAN</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3.00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433962"/>
                  </a:ext>
                </a:extLst>
              </a:tr>
              <a:tr h="70396">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3</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PENATAAN DAN PENGUATAN ORGANISASI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4.50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4336533"/>
                  </a:ext>
                </a:extLst>
              </a:tr>
              <a:tr h="0">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4</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dirty="0">
                          <a:solidFill>
                            <a:srgbClr val="000000"/>
                          </a:solidFill>
                          <a:effectLst/>
                          <a:latin typeface="Calibri" panose="020F0502020204030204" pitchFamily="34" charset="0"/>
                        </a:rPr>
                        <a:t>PENATAAN TATALAKSANA</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t"/>
                      <a:r>
                        <a:rPr lang="en-ID" sz="1000" b="0" i="0" u="none" strike="noStrike" dirty="0">
                          <a:solidFill>
                            <a:srgbClr val="000000"/>
                          </a:solidFill>
                          <a:effectLst/>
                          <a:latin typeface="Calibri" panose="020F0502020204030204" pitchFamily="34" charset="0"/>
                        </a:rPr>
                        <a:t> </a:t>
                      </a:r>
                    </a:p>
                  </a:txBody>
                  <a:tcPr marL="2235" marR="2235" marT="22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D" sz="1000" b="0" i="0" u="none" strike="noStrike" dirty="0">
                          <a:solidFill>
                            <a:srgbClr val="000000"/>
                          </a:solidFill>
                          <a:effectLst/>
                          <a:latin typeface="Calibri" panose="020F0502020204030204" pitchFamily="34" charset="0"/>
                        </a:rPr>
                        <a:t>3.75</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4577937"/>
                  </a:ext>
                </a:extLst>
              </a:tr>
              <a:tr h="162563">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5</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dirty="0">
                          <a:solidFill>
                            <a:srgbClr val="000000"/>
                          </a:solidFill>
                          <a:effectLst/>
                          <a:latin typeface="Calibri" panose="020F0502020204030204" pitchFamily="34" charset="0"/>
                        </a:rPr>
                        <a:t>PENATAAN SISTEM MANAJEMEN SDM</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t"/>
                      <a:r>
                        <a:rPr lang="en-ID" sz="1000" b="0" i="0" u="none" strike="noStrike" dirty="0">
                          <a:solidFill>
                            <a:srgbClr val="000000"/>
                          </a:solidFill>
                          <a:effectLst/>
                          <a:latin typeface="Calibri" panose="020F0502020204030204" pitchFamily="34" charset="0"/>
                        </a:rPr>
                        <a:t> </a:t>
                      </a:r>
                    </a:p>
                  </a:txBody>
                  <a:tcPr marL="2235" marR="2235" marT="22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D" sz="1000" b="0" i="0" u="none" strike="noStrike" dirty="0">
                          <a:solidFill>
                            <a:srgbClr val="000000"/>
                          </a:solidFill>
                          <a:effectLst/>
                          <a:latin typeface="Calibri" panose="020F0502020204030204" pitchFamily="34" charset="0"/>
                        </a:rPr>
                        <a:t>4.50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3056498"/>
                  </a:ext>
                </a:extLst>
              </a:tr>
              <a:tr h="181021">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6</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dirty="0">
                          <a:solidFill>
                            <a:srgbClr val="000000"/>
                          </a:solidFill>
                          <a:effectLst/>
                          <a:latin typeface="Calibri" panose="020F0502020204030204" pitchFamily="34" charset="0"/>
                        </a:rPr>
                        <a:t>PENGUATAN AKUNTABILITAS</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D" sz="1000" b="0" i="0" u="none" strike="noStrike" dirty="0">
                          <a:solidFill>
                            <a:srgbClr val="000000"/>
                          </a:solidFill>
                          <a:effectLst/>
                          <a:latin typeface="Calibri" panose="020F0502020204030204" pitchFamily="34" charset="0"/>
                        </a:rPr>
                        <a:t>3.75</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7565205"/>
                  </a:ext>
                </a:extLst>
              </a:tr>
              <a:tr h="70396">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7</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PENGUATAN PENGAWASAN</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3.75</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53826"/>
                  </a:ext>
                </a:extLst>
              </a:tr>
              <a:tr h="70396">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8</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t"/>
                      <a:r>
                        <a:rPr lang="en-ID" sz="1000" b="0" i="0" u="none" strike="noStrike">
                          <a:solidFill>
                            <a:srgbClr val="000000"/>
                          </a:solidFill>
                          <a:effectLst/>
                          <a:latin typeface="Calibri" panose="020F0502020204030204" pitchFamily="34" charset="0"/>
                        </a:rPr>
                        <a:t>PENINGKATAN KUALITAS PELAYANAN PUBLIK</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a:txBody>
                    <a:bodyPr/>
                    <a:lstStyle/>
                    <a:p>
                      <a:pPr algn="ctr" fontAlgn="ctr"/>
                      <a:r>
                        <a:rPr lang="en-ID" sz="1000" b="0" i="0" u="none" strike="noStrike">
                          <a:solidFill>
                            <a:srgbClr val="000000"/>
                          </a:solidFill>
                          <a:effectLst/>
                          <a:latin typeface="Calibri" panose="020F0502020204030204" pitchFamily="34" charset="0"/>
                        </a:rPr>
                        <a:t>3.75</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488880"/>
                  </a:ext>
                </a:extLst>
              </a:tr>
              <a:tr h="70396">
                <a:tc gridSpan="5">
                  <a:txBody>
                    <a:bodyPr/>
                    <a:lstStyle/>
                    <a:p>
                      <a:pPr algn="ctr" fontAlgn="t"/>
                      <a:r>
                        <a:rPr lang="en-ID" sz="1000" b="1" i="0" u="none" strike="noStrike" dirty="0">
                          <a:solidFill>
                            <a:srgbClr val="FFFFFF"/>
                          </a:solidFill>
                          <a:effectLst/>
                          <a:latin typeface="Calibri" panose="020F0502020204030204" pitchFamily="34" charset="0"/>
                        </a:rPr>
                        <a:t>TOTAL PENGUNGKIT</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p>
                      <a:pPr algn="ctr" fontAlgn="ctr"/>
                      <a:r>
                        <a:rPr lang="en-ID" sz="1000" b="1" i="0" u="none" strike="noStrike" dirty="0">
                          <a:solidFill>
                            <a:srgbClr val="FFFFFF"/>
                          </a:solidFill>
                          <a:effectLst/>
                          <a:latin typeface="Calibri" panose="020F0502020204030204" pitchFamily="34" charset="0"/>
                        </a:rPr>
                        <a:t>60.00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extLst>
                  <a:ext uri="{0D108BD9-81ED-4DB2-BD59-A6C34878D82A}">
                    <a16:rowId xmlns:a16="http://schemas.microsoft.com/office/drawing/2014/main" val="483162890"/>
                  </a:ext>
                </a:extLst>
              </a:tr>
            </a:tbl>
          </a:graphicData>
        </a:graphic>
      </p:graphicFrame>
      <p:graphicFrame>
        <p:nvGraphicFramePr>
          <p:cNvPr id="17" name="Table 16">
            <a:extLst>
              <a:ext uri="{FF2B5EF4-FFF2-40B4-BE49-F238E27FC236}">
                <a16:creationId xmlns:a16="http://schemas.microsoft.com/office/drawing/2014/main" id="{E111B78A-0B59-4379-87FB-2D0DF910634E}"/>
              </a:ext>
            </a:extLst>
          </p:cNvPr>
          <p:cNvGraphicFramePr>
            <a:graphicFrameLocks noGrp="1"/>
          </p:cNvGraphicFramePr>
          <p:nvPr/>
        </p:nvGraphicFramePr>
        <p:xfrm>
          <a:off x="5463991" y="1363999"/>
          <a:ext cx="4621729" cy="2010255"/>
        </p:xfrm>
        <a:graphic>
          <a:graphicData uri="http://schemas.openxmlformats.org/drawingml/2006/table">
            <a:tbl>
              <a:tblPr/>
              <a:tblGrid>
                <a:gridCol w="249075">
                  <a:extLst>
                    <a:ext uri="{9D8B030D-6E8A-4147-A177-3AD203B41FA5}">
                      <a16:colId xmlns:a16="http://schemas.microsoft.com/office/drawing/2014/main" val="2616279061"/>
                    </a:ext>
                  </a:extLst>
                </a:gridCol>
                <a:gridCol w="249075">
                  <a:extLst>
                    <a:ext uri="{9D8B030D-6E8A-4147-A177-3AD203B41FA5}">
                      <a16:colId xmlns:a16="http://schemas.microsoft.com/office/drawing/2014/main" val="2234437331"/>
                    </a:ext>
                  </a:extLst>
                </a:gridCol>
                <a:gridCol w="318263">
                  <a:extLst>
                    <a:ext uri="{9D8B030D-6E8A-4147-A177-3AD203B41FA5}">
                      <a16:colId xmlns:a16="http://schemas.microsoft.com/office/drawing/2014/main" val="712104510"/>
                    </a:ext>
                  </a:extLst>
                </a:gridCol>
                <a:gridCol w="3293327">
                  <a:extLst>
                    <a:ext uri="{9D8B030D-6E8A-4147-A177-3AD203B41FA5}">
                      <a16:colId xmlns:a16="http://schemas.microsoft.com/office/drawing/2014/main" val="3715998577"/>
                    </a:ext>
                  </a:extLst>
                </a:gridCol>
                <a:gridCol w="511989">
                  <a:extLst>
                    <a:ext uri="{9D8B030D-6E8A-4147-A177-3AD203B41FA5}">
                      <a16:colId xmlns:a16="http://schemas.microsoft.com/office/drawing/2014/main" val="1974951630"/>
                    </a:ext>
                  </a:extLst>
                </a:gridCol>
              </a:tblGrid>
              <a:tr h="64809">
                <a:tc>
                  <a:txBody>
                    <a:bodyPr/>
                    <a:lstStyle/>
                    <a:p>
                      <a:pPr algn="ctr" fontAlgn="t"/>
                      <a:r>
                        <a:rPr lang="en-ID" sz="1000" b="1" i="0" u="none" strike="noStrike" dirty="0">
                          <a:solidFill>
                            <a:srgbClr val="000000"/>
                          </a:solidFill>
                          <a:effectLst/>
                          <a:latin typeface="Calibri" panose="020F0502020204030204" pitchFamily="34" charset="0"/>
                        </a:rPr>
                        <a:t>B.</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tc gridSpan="3">
                  <a:txBody>
                    <a:bodyPr/>
                    <a:lstStyle/>
                    <a:p>
                      <a:pPr algn="l" fontAlgn="t"/>
                      <a:r>
                        <a:rPr lang="en-ID" sz="1000" b="1" i="0" u="none" strike="noStrike" dirty="0">
                          <a:solidFill>
                            <a:srgbClr val="000000"/>
                          </a:solidFill>
                          <a:effectLst/>
                          <a:latin typeface="Calibri" panose="020F0502020204030204" pitchFamily="34" charset="0"/>
                        </a:rPr>
                        <a:t>HASIL</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tc hMerge="1">
                  <a:txBody>
                    <a:bodyPr/>
                    <a:lstStyle/>
                    <a:p>
                      <a:endParaRPr lang="en-ID"/>
                    </a:p>
                  </a:txBody>
                  <a:tcPr/>
                </a:tc>
                <a:tc hMerge="1">
                  <a:txBody>
                    <a:bodyPr/>
                    <a:lstStyle/>
                    <a:p>
                      <a:endParaRPr lang="en-ID"/>
                    </a:p>
                  </a:txBody>
                  <a:tcPr/>
                </a:tc>
                <a:tc>
                  <a:txBody>
                    <a:bodyPr/>
                    <a:lstStyle/>
                    <a:p>
                      <a:pPr algn="ctr" fontAlgn="ctr"/>
                      <a:r>
                        <a:rPr lang="en-ID" sz="1000" b="1" i="0" u="none" strike="noStrike">
                          <a:solidFill>
                            <a:srgbClr val="FFFFFF"/>
                          </a:solidFill>
                          <a:effectLst/>
                          <a:latin typeface="Calibri" panose="020F0502020204030204" pitchFamily="34" charset="0"/>
                        </a:rPr>
                        <a:t> </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extLst>
                  <a:ext uri="{0D108BD9-81ED-4DB2-BD59-A6C34878D82A}">
                    <a16:rowId xmlns:a16="http://schemas.microsoft.com/office/drawing/2014/main" val="3693700888"/>
                  </a:ext>
                </a:extLst>
              </a:tr>
              <a:tr h="64809">
                <a:tc>
                  <a:txBody>
                    <a:bodyPr/>
                    <a:lstStyle/>
                    <a:p>
                      <a:pPr algn="ctr" fontAlgn="t"/>
                      <a:r>
                        <a:rPr lang="en-ID" sz="1000" b="1"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t"/>
                      <a:r>
                        <a:rPr lang="en-ID" sz="1000" b="1" i="0" u="none" strike="noStrike">
                          <a:solidFill>
                            <a:srgbClr val="000000"/>
                          </a:solidFill>
                          <a:effectLst/>
                          <a:latin typeface="Calibri" panose="020F0502020204030204" pitchFamily="34" charset="0"/>
                        </a:rPr>
                        <a:t>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gridSpan="2">
                  <a:txBody>
                    <a:bodyPr/>
                    <a:lstStyle/>
                    <a:p>
                      <a:pPr algn="l" fontAlgn="t"/>
                      <a:r>
                        <a:rPr lang="en-US" sz="1000" b="1" i="0" u="none" strike="noStrike" dirty="0">
                          <a:solidFill>
                            <a:srgbClr val="000000"/>
                          </a:solidFill>
                          <a:effectLst/>
                          <a:latin typeface="Calibri" panose="020F0502020204030204" pitchFamily="34" charset="0"/>
                        </a:rPr>
                        <a:t>A</a:t>
                      </a:r>
                      <a:r>
                        <a:rPr lang="en-ID" sz="1000" b="1" i="0" u="none" strike="noStrike" dirty="0">
                          <a:solidFill>
                            <a:srgbClr val="000000"/>
                          </a:solidFill>
                          <a:effectLst/>
                          <a:latin typeface="Calibri" panose="020F0502020204030204" pitchFamily="34" charset="0"/>
                        </a:rPr>
                        <a:t>KUNTABILITAS KINERJA DAN KEUANGAN (10)</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hMerge="1">
                  <a:txBody>
                    <a:bodyPr/>
                    <a:lstStyle/>
                    <a:p>
                      <a:endParaRPr lang="en-ID"/>
                    </a:p>
                  </a:txBody>
                  <a:tcPr/>
                </a:tc>
                <a:tc>
                  <a:txBody>
                    <a:bodyPr/>
                    <a:lstStyle/>
                    <a:p>
                      <a:pPr algn="ctr" fontAlgn="ctr"/>
                      <a:r>
                        <a:rPr lang="en-ID" sz="1000" b="1" i="0" u="none" strike="noStrike" dirty="0">
                          <a:solidFill>
                            <a:srgbClr val="000000"/>
                          </a:solidFill>
                          <a:effectLst/>
                          <a:latin typeface="Calibri" panose="020F0502020204030204" pitchFamily="34" charset="0"/>
                        </a:rPr>
                        <a:t>10.00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extLst>
                  <a:ext uri="{0D108BD9-81ED-4DB2-BD59-A6C34878D82A}">
                    <a16:rowId xmlns:a16="http://schemas.microsoft.com/office/drawing/2014/main" val="3419909372"/>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1</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dirty="0" err="1">
                          <a:solidFill>
                            <a:srgbClr val="000000"/>
                          </a:solidFill>
                          <a:effectLst/>
                          <a:latin typeface="Calibri" panose="020F0502020204030204" pitchFamily="34" charset="0"/>
                        </a:rPr>
                        <a:t>Opini</a:t>
                      </a:r>
                      <a:r>
                        <a:rPr lang="en-ID" sz="1000" b="0" i="0" u="none" strike="noStrike" dirty="0">
                          <a:solidFill>
                            <a:srgbClr val="000000"/>
                          </a:solidFill>
                          <a:effectLst/>
                          <a:latin typeface="Calibri" panose="020F0502020204030204" pitchFamily="34" charset="0"/>
                        </a:rPr>
                        <a:t> BPK</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dirty="0">
                          <a:solidFill>
                            <a:srgbClr val="000000"/>
                          </a:solidFill>
                          <a:effectLst/>
                          <a:latin typeface="Calibri" panose="020F0502020204030204" pitchFamily="34" charset="0"/>
                        </a:rPr>
                        <a:t>3.00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8722350"/>
                  </a:ext>
                </a:extLst>
              </a:tr>
              <a:tr h="64809">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ID" sz="1000" b="0" i="0" u="none" strike="noStrike">
                          <a:solidFill>
                            <a:srgbClr val="000000"/>
                          </a:solidFill>
                          <a:effectLst/>
                          <a:latin typeface="Calibri" panose="020F0502020204030204" pitchFamily="34" charset="0"/>
                        </a:rPr>
                        <a:t>2</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dirty="0">
                          <a:solidFill>
                            <a:srgbClr val="000000"/>
                          </a:solidFill>
                          <a:effectLst/>
                          <a:latin typeface="Calibri" panose="020F0502020204030204" pitchFamily="34" charset="0"/>
                        </a:rPr>
                        <a:t>Nilai SAKIP</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dirty="0">
                          <a:solidFill>
                            <a:srgbClr val="000000"/>
                          </a:solidFill>
                          <a:effectLst/>
                          <a:latin typeface="Calibri" panose="020F0502020204030204" pitchFamily="34" charset="0"/>
                        </a:rPr>
                        <a:t>7.00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3399142"/>
                  </a:ext>
                </a:extLst>
              </a:tr>
              <a:tr h="70396">
                <a:tc>
                  <a:txBody>
                    <a:bodyPr/>
                    <a:lstStyle/>
                    <a:p>
                      <a:pPr algn="ctr" fontAlgn="t"/>
                      <a:r>
                        <a:rPr lang="en-ID" sz="1000" b="1" i="0" u="none" strike="noStrike" dirty="0">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t"/>
                      <a:r>
                        <a:rPr lang="en-ID" sz="1000" b="1" i="0" u="none" strike="noStrike" dirty="0">
                          <a:solidFill>
                            <a:srgbClr val="000000"/>
                          </a:solidFill>
                          <a:effectLst/>
                          <a:latin typeface="Calibri" panose="020F0502020204030204" pitchFamily="34" charset="0"/>
                        </a:rPr>
                        <a:t>III.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gridSpan="2">
                  <a:txBody>
                    <a:bodyPr/>
                    <a:lstStyle/>
                    <a:p>
                      <a:pPr algn="l" fontAlgn="t"/>
                      <a:r>
                        <a:rPr lang="en-ID" sz="1000" b="1" i="0" u="none" strike="noStrike" dirty="0">
                          <a:solidFill>
                            <a:srgbClr val="000000"/>
                          </a:solidFill>
                          <a:effectLst/>
                          <a:latin typeface="Calibri" panose="020F0502020204030204" pitchFamily="34" charset="0"/>
                        </a:rPr>
                        <a:t>KUALITAS PELAYANAN PUBLIK (10)</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hMerge="1">
                  <a:txBody>
                    <a:bodyPr/>
                    <a:lstStyle/>
                    <a:p>
                      <a:endParaRPr lang="en-ID"/>
                    </a:p>
                  </a:txBody>
                  <a:tcPr/>
                </a:tc>
                <a:tc>
                  <a:txBody>
                    <a:bodyPr/>
                    <a:lstStyle/>
                    <a:p>
                      <a:pPr algn="ctr" fontAlgn="ctr"/>
                      <a:r>
                        <a:rPr lang="en-ID" sz="1000" b="1" i="0" u="none" strike="noStrike" dirty="0">
                          <a:solidFill>
                            <a:srgbClr val="000000"/>
                          </a:solidFill>
                          <a:effectLst/>
                          <a:latin typeface="Calibri" panose="020F0502020204030204" pitchFamily="34" charset="0"/>
                        </a:rPr>
                        <a:t>10.00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extLst>
                  <a:ext uri="{0D108BD9-81ED-4DB2-BD59-A6C34878D82A}">
                    <a16:rowId xmlns:a16="http://schemas.microsoft.com/office/drawing/2014/main" val="1149521652"/>
                  </a:ext>
                </a:extLst>
              </a:tr>
              <a:tr h="70396">
                <a:tc>
                  <a:txBody>
                    <a:bodyPr/>
                    <a:lstStyle/>
                    <a:p>
                      <a:pPr algn="l" fontAlgn="t"/>
                      <a:r>
                        <a:rPr lang="en-ID" sz="1000" b="0" i="0" u="none" strike="noStrike" dirty="0">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0" i="0" u="none" strike="noStrike" dirty="0">
                          <a:solidFill>
                            <a:srgbClr val="000000"/>
                          </a:solidFill>
                          <a:effectLst/>
                          <a:latin typeface="Calibri" panose="020F0502020204030204" pitchFamily="34" charset="0"/>
                        </a:rPr>
                        <a:t>-</a:t>
                      </a:r>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dirty="0" err="1">
                          <a:solidFill>
                            <a:srgbClr val="000000"/>
                          </a:solidFill>
                          <a:effectLst/>
                          <a:latin typeface="Calibri" panose="020F0502020204030204" pitchFamily="34" charset="0"/>
                        </a:rPr>
                        <a:t>Indeks</a:t>
                      </a:r>
                      <a:r>
                        <a:rPr lang="en-ID" sz="1000" b="0" i="0" u="none" strike="noStrike" dirty="0">
                          <a:solidFill>
                            <a:srgbClr val="000000"/>
                          </a:solidFill>
                          <a:effectLst/>
                          <a:latin typeface="Calibri" panose="020F0502020204030204" pitchFamily="34" charset="0"/>
                        </a:rPr>
                        <a:t> </a:t>
                      </a:r>
                      <a:r>
                        <a:rPr lang="en-ID" sz="1000" b="0" i="0" u="none" strike="noStrike" dirty="0" err="1">
                          <a:solidFill>
                            <a:srgbClr val="000000"/>
                          </a:solidFill>
                          <a:effectLst/>
                          <a:latin typeface="Calibri" panose="020F0502020204030204" pitchFamily="34" charset="0"/>
                        </a:rPr>
                        <a:t>Persepsi</a:t>
                      </a:r>
                      <a:r>
                        <a:rPr lang="en-ID" sz="1000" b="0" i="0" u="none" strike="noStrike" dirty="0">
                          <a:solidFill>
                            <a:srgbClr val="000000"/>
                          </a:solidFill>
                          <a:effectLst/>
                          <a:latin typeface="Calibri" panose="020F0502020204030204" pitchFamily="34" charset="0"/>
                        </a:rPr>
                        <a:t> </a:t>
                      </a:r>
                      <a:r>
                        <a:rPr lang="en-ID" sz="1000" b="0" i="0" u="none" strike="noStrike" dirty="0" err="1">
                          <a:solidFill>
                            <a:srgbClr val="000000"/>
                          </a:solidFill>
                          <a:effectLst/>
                          <a:latin typeface="Calibri" panose="020F0502020204030204" pitchFamily="34" charset="0"/>
                        </a:rPr>
                        <a:t>Kualitas</a:t>
                      </a:r>
                      <a:r>
                        <a:rPr lang="en-ID" sz="1000" b="0" i="0" u="none" strike="noStrike" dirty="0">
                          <a:solidFill>
                            <a:srgbClr val="000000"/>
                          </a:solidFill>
                          <a:effectLst/>
                          <a:latin typeface="Calibri" panose="020F0502020204030204" pitchFamily="34" charset="0"/>
                        </a:rPr>
                        <a:t> </a:t>
                      </a:r>
                      <a:r>
                        <a:rPr lang="en-ID" sz="1000" b="0" i="0" u="none" strike="noStrike" dirty="0" err="1">
                          <a:solidFill>
                            <a:srgbClr val="000000"/>
                          </a:solidFill>
                          <a:effectLst/>
                          <a:latin typeface="Calibri" panose="020F0502020204030204" pitchFamily="34" charset="0"/>
                        </a:rPr>
                        <a:t>pelayanan</a:t>
                      </a:r>
                      <a:r>
                        <a:rPr lang="en-ID" sz="1000" b="0" i="0" u="none" strike="noStrike" dirty="0">
                          <a:solidFill>
                            <a:srgbClr val="000000"/>
                          </a:solidFill>
                          <a:effectLst/>
                          <a:latin typeface="Calibri" panose="020F0502020204030204" pitchFamily="34" charset="0"/>
                        </a:rPr>
                        <a:t> </a:t>
                      </a:r>
                      <a:r>
                        <a:rPr lang="en-ID" sz="1000" b="0" i="0" u="none" strike="noStrike" dirty="0" err="1">
                          <a:solidFill>
                            <a:srgbClr val="000000"/>
                          </a:solidFill>
                          <a:effectLst/>
                          <a:latin typeface="Calibri" panose="020F0502020204030204" pitchFamily="34" charset="0"/>
                        </a:rPr>
                        <a:t>Publik</a:t>
                      </a:r>
                      <a:r>
                        <a:rPr lang="en-ID" sz="1000" b="0" i="0" u="none" strike="noStrike" dirty="0">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dirty="0">
                          <a:solidFill>
                            <a:srgbClr val="000000"/>
                          </a:solidFill>
                          <a:effectLst/>
                          <a:latin typeface="Calibri" panose="020F0502020204030204" pitchFamily="34" charset="0"/>
                        </a:rPr>
                        <a:t>10.00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4580804"/>
                  </a:ext>
                </a:extLst>
              </a:tr>
              <a:tr h="70396">
                <a:tc>
                  <a:txBody>
                    <a:bodyPr/>
                    <a:lstStyle/>
                    <a:p>
                      <a:pPr algn="ctr" fontAlgn="t"/>
                      <a:r>
                        <a:rPr lang="en-ID" sz="1000" b="1" i="0" u="none" strike="noStrike" dirty="0">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t"/>
                      <a:r>
                        <a:rPr lang="en-ID" sz="1000" b="1" i="0" u="none" strike="noStrike" dirty="0">
                          <a:solidFill>
                            <a:srgbClr val="000000"/>
                          </a:solidFill>
                          <a:effectLst/>
                          <a:latin typeface="Calibri" panose="020F0502020204030204" pitchFamily="34" charset="0"/>
                        </a:rPr>
                        <a:t>III.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gridSpan="2">
                  <a:txBody>
                    <a:bodyPr/>
                    <a:lstStyle/>
                    <a:p>
                      <a:pPr algn="l" fontAlgn="t"/>
                      <a:r>
                        <a:rPr lang="en-ID" sz="1000" b="1" i="0" u="none" strike="noStrike" dirty="0">
                          <a:solidFill>
                            <a:srgbClr val="000000"/>
                          </a:solidFill>
                          <a:effectLst/>
                          <a:latin typeface="Calibri" panose="020F0502020204030204" pitchFamily="34" charset="0"/>
                        </a:rPr>
                        <a:t>PEMERINTAH YANG BERSIH DAN BEBAS KKN (10)</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hMerge="1">
                  <a:txBody>
                    <a:bodyPr/>
                    <a:lstStyle/>
                    <a:p>
                      <a:endParaRPr lang="en-ID"/>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1" i="0" u="none" strike="noStrike" dirty="0">
                          <a:solidFill>
                            <a:srgbClr val="000000"/>
                          </a:solidFill>
                          <a:effectLst/>
                          <a:latin typeface="Calibri" panose="020F0502020204030204" pitchFamily="34" charset="0"/>
                        </a:rPr>
                        <a:t>10.00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extLst>
                  <a:ext uri="{0D108BD9-81ED-4DB2-BD59-A6C34878D82A}">
                    <a16:rowId xmlns:a16="http://schemas.microsoft.com/office/drawing/2014/main" val="281433962"/>
                  </a:ext>
                </a:extLst>
              </a:tr>
              <a:tr h="70396">
                <a:tc>
                  <a:txBody>
                    <a:bodyPr/>
                    <a:lstStyle/>
                    <a:p>
                      <a:pPr algn="l" fontAlgn="t"/>
                      <a:r>
                        <a:rPr lang="en-ID" sz="1000" b="0" i="0" u="none" strike="noStrike" dirty="0">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0" i="0" u="none" strike="noStrike" dirty="0">
                          <a:solidFill>
                            <a:srgbClr val="000000"/>
                          </a:solidFill>
                          <a:effectLst/>
                          <a:latin typeface="Calibri" panose="020F0502020204030204" pitchFamily="34" charset="0"/>
                        </a:rPr>
                        <a:t>-</a:t>
                      </a:r>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ID" sz="1000" b="0" i="0" u="none" strike="noStrike" dirty="0" err="1">
                          <a:solidFill>
                            <a:srgbClr val="000000"/>
                          </a:solidFill>
                          <a:effectLst/>
                          <a:latin typeface="Calibri" panose="020F0502020204030204" pitchFamily="34" charset="0"/>
                        </a:rPr>
                        <a:t>Indeks</a:t>
                      </a:r>
                      <a:r>
                        <a:rPr lang="en-ID" sz="1000" b="0" i="0" u="none" strike="noStrike" dirty="0">
                          <a:solidFill>
                            <a:srgbClr val="000000"/>
                          </a:solidFill>
                          <a:effectLst/>
                          <a:latin typeface="Calibri" panose="020F0502020204030204" pitchFamily="34" charset="0"/>
                        </a:rPr>
                        <a:t> </a:t>
                      </a:r>
                      <a:r>
                        <a:rPr lang="en-ID" sz="1000" b="0" i="0" u="none" strike="noStrike" dirty="0" err="1">
                          <a:solidFill>
                            <a:srgbClr val="000000"/>
                          </a:solidFill>
                          <a:effectLst/>
                          <a:latin typeface="Calibri" panose="020F0502020204030204" pitchFamily="34" charset="0"/>
                        </a:rPr>
                        <a:t>Persepsi</a:t>
                      </a:r>
                      <a:r>
                        <a:rPr lang="en-ID" sz="1000" b="0" i="0" u="none" strike="noStrike" dirty="0">
                          <a:solidFill>
                            <a:srgbClr val="000000"/>
                          </a:solidFill>
                          <a:effectLst/>
                          <a:latin typeface="Calibri" panose="020F0502020204030204" pitchFamily="34" charset="0"/>
                        </a:rPr>
                        <a:t> Anti </a:t>
                      </a:r>
                      <a:r>
                        <a:rPr lang="en-ID" sz="1000" b="0" i="0" u="none" strike="noStrike" dirty="0" err="1">
                          <a:solidFill>
                            <a:srgbClr val="000000"/>
                          </a:solidFill>
                          <a:effectLst/>
                          <a:latin typeface="Calibri" panose="020F0502020204030204" pitchFamily="34" charset="0"/>
                        </a:rPr>
                        <a:t>Korupsi</a:t>
                      </a:r>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0" i="0" u="none" strike="noStrike" dirty="0">
                          <a:solidFill>
                            <a:srgbClr val="000000"/>
                          </a:solidFill>
                          <a:effectLst/>
                          <a:latin typeface="Calibri" panose="020F0502020204030204" pitchFamily="34" charset="0"/>
                        </a:rPr>
                        <a:t>10.00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4336533"/>
                  </a:ext>
                </a:extLst>
              </a:tr>
              <a:tr h="70396">
                <a:tc>
                  <a:txBody>
                    <a:bodyPr/>
                    <a:lstStyle/>
                    <a:p>
                      <a:pPr algn="ctr" fontAlgn="t"/>
                      <a:r>
                        <a:rPr lang="en-ID" sz="1000" b="1" i="0" u="none" strike="noStrike" dirty="0">
                          <a:solidFill>
                            <a:srgbClr val="000000"/>
                          </a:solidFill>
                          <a:effectLst/>
                          <a:latin typeface="Calibri" panose="020F0502020204030204" pitchFamily="34" charset="0"/>
                        </a:rPr>
                        <a:t> </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t"/>
                      <a:r>
                        <a:rPr lang="en-ID" sz="1000" b="1" i="0" u="none" strike="noStrike" dirty="0">
                          <a:solidFill>
                            <a:srgbClr val="000000"/>
                          </a:solidFill>
                          <a:effectLst/>
                          <a:latin typeface="Calibri" panose="020F0502020204030204" pitchFamily="34" charset="0"/>
                        </a:rPr>
                        <a:t>III.</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gridSpan="2">
                  <a:txBody>
                    <a:bodyPr/>
                    <a:lstStyle/>
                    <a:p>
                      <a:pPr algn="l" fontAlgn="t"/>
                      <a:r>
                        <a:rPr lang="en-ID" sz="1000" b="1" i="0" u="none" strike="noStrike" dirty="0">
                          <a:solidFill>
                            <a:srgbClr val="000000"/>
                          </a:solidFill>
                          <a:effectLst/>
                          <a:latin typeface="Calibri" panose="020F0502020204030204" pitchFamily="34" charset="0"/>
                        </a:rPr>
                        <a:t>KINERJA ORGANISASI (10)</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tc hMerge="1">
                  <a:txBody>
                    <a:bodyPr/>
                    <a:lstStyle/>
                    <a:p>
                      <a:endParaRPr lang="en-ID"/>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D" sz="1000" b="1" i="0" u="none" strike="noStrike" dirty="0">
                          <a:solidFill>
                            <a:srgbClr val="000000"/>
                          </a:solidFill>
                          <a:effectLst/>
                          <a:latin typeface="Calibri" panose="020F0502020204030204" pitchFamily="34" charset="0"/>
                        </a:rPr>
                        <a:t>10.00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B9CA"/>
                    </a:solidFill>
                  </a:tcPr>
                </a:tc>
                <a:extLst>
                  <a:ext uri="{0D108BD9-81ED-4DB2-BD59-A6C34878D82A}">
                    <a16:rowId xmlns:a16="http://schemas.microsoft.com/office/drawing/2014/main" val="4034701747"/>
                  </a:ext>
                </a:extLst>
              </a:tr>
              <a:tr h="70396">
                <a:tc>
                  <a:txBody>
                    <a:bodyPr/>
                    <a:lstStyle/>
                    <a:p>
                      <a:pPr algn="l" fontAlgn="t"/>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0" i="0" u="none" strike="noStrike" dirty="0">
                          <a:solidFill>
                            <a:srgbClr val="000000"/>
                          </a:solidFill>
                          <a:effectLst/>
                          <a:latin typeface="Calibri" panose="020F0502020204030204" pitchFamily="34" charset="0"/>
                        </a:rPr>
                        <a:t>1</a:t>
                      </a:r>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000" b="0" i="0" u="none" strike="noStrike" dirty="0" err="1">
                          <a:solidFill>
                            <a:srgbClr val="000000"/>
                          </a:solidFill>
                          <a:effectLst/>
                          <a:latin typeface="Calibri" panose="020F0502020204030204" pitchFamily="34" charset="0"/>
                        </a:rPr>
                        <a:t>Capaian</a:t>
                      </a:r>
                      <a:r>
                        <a:rPr lang="en-US" sz="1000" b="0" i="0" u="none" strike="noStrike" dirty="0">
                          <a:solidFill>
                            <a:srgbClr val="000000"/>
                          </a:solidFill>
                          <a:effectLst/>
                          <a:latin typeface="Calibri" panose="020F0502020204030204" pitchFamily="34" charset="0"/>
                        </a:rPr>
                        <a:t> Kinerja</a:t>
                      </a:r>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Calibri" panose="020F0502020204030204" pitchFamily="34" charset="0"/>
                        </a:rPr>
                        <a:t>5.00</a:t>
                      </a:r>
                      <a:endParaRPr lang="en-ID" sz="1000" b="0" i="0" u="none" strike="noStrike" dirty="0">
                        <a:solidFill>
                          <a:srgbClr val="000000"/>
                        </a:solidFill>
                        <a:effectLst/>
                        <a:latin typeface="Calibri" panose="020F0502020204030204" pitchFamily="34" charset="0"/>
                      </a:endParaRP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4432127"/>
                  </a:ext>
                </a:extLst>
              </a:tr>
              <a:tr h="70396">
                <a:tc>
                  <a:txBody>
                    <a:bodyPr/>
                    <a:lstStyle/>
                    <a:p>
                      <a:pPr algn="l" fontAlgn="t"/>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ID" sz="1000" b="0" i="0" u="none" strike="noStrike">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0" i="0" u="none" strike="noStrike" dirty="0">
                          <a:solidFill>
                            <a:srgbClr val="000000"/>
                          </a:solidFill>
                          <a:effectLst/>
                          <a:latin typeface="Calibri" panose="020F0502020204030204" pitchFamily="34" charset="0"/>
                        </a:rPr>
                        <a:t>2</a:t>
                      </a:r>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000" b="0" i="0" u="none" strike="noStrike" dirty="0">
                          <a:solidFill>
                            <a:srgbClr val="000000"/>
                          </a:solidFill>
                          <a:effectLst/>
                          <a:latin typeface="Calibri" panose="020F0502020204030204" pitchFamily="34" charset="0"/>
                        </a:rPr>
                        <a:t>Kinerja </a:t>
                      </a:r>
                      <a:r>
                        <a:rPr lang="en-US" sz="1000" b="0" i="0" u="none" strike="noStrike" dirty="0" err="1">
                          <a:solidFill>
                            <a:srgbClr val="000000"/>
                          </a:solidFill>
                          <a:effectLst/>
                          <a:latin typeface="Calibri" panose="020F0502020204030204" pitchFamily="34" charset="0"/>
                        </a:rPr>
                        <a:t>Lainnya</a:t>
                      </a:r>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Calibri" panose="020F0502020204030204" pitchFamily="34" charset="0"/>
                        </a:rPr>
                        <a:t>3.00</a:t>
                      </a:r>
                      <a:endParaRPr lang="en-ID" sz="1000" b="0" i="0" u="none" strike="noStrike" dirty="0">
                        <a:solidFill>
                          <a:srgbClr val="000000"/>
                        </a:solidFill>
                        <a:effectLst/>
                        <a:latin typeface="Calibri" panose="020F0502020204030204" pitchFamily="34" charset="0"/>
                      </a:endParaRP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7394151"/>
                  </a:ext>
                </a:extLst>
              </a:tr>
              <a:tr h="70396">
                <a:tc>
                  <a:txBody>
                    <a:bodyPr/>
                    <a:lstStyle/>
                    <a:p>
                      <a:pPr algn="l" fontAlgn="t"/>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ID" sz="1000" b="0" i="0" u="none" strike="noStrike">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00" b="0" i="0" u="none" strike="noStrike" dirty="0">
                          <a:solidFill>
                            <a:srgbClr val="000000"/>
                          </a:solidFill>
                          <a:effectLst/>
                          <a:latin typeface="Calibri" panose="020F0502020204030204" pitchFamily="34" charset="0"/>
                        </a:rPr>
                        <a:t>3</a:t>
                      </a:r>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000" b="0" i="0" u="none" strike="noStrike" dirty="0" err="1">
                          <a:solidFill>
                            <a:srgbClr val="000000"/>
                          </a:solidFill>
                          <a:effectLst/>
                          <a:latin typeface="Calibri" panose="020F0502020204030204" pitchFamily="34" charset="0"/>
                        </a:rPr>
                        <a:t>Survei</a:t>
                      </a:r>
                      <a:r>
                        <a:rPr lang="en-US" sz="1000" b="0" i="0" u="none" strike="noStrike" dirty="0">
                          <a:solidFill>
                            <a:srgbClr val="000000"/>
                          </a:solidFill>
                          <a:effectLst/>
                          <a:latin typeface="Calibri" panose="020F0502020204030204" pitchFamily="34" charset="0"/>
                        </a:rPr>
                        <a:t> Internal </a:t>
                      </a:r>
                      <a:r>
                        <a:rPr lang="en-US" sz="1000" b="0" i="0" u="none" strike="noStrike" dirty="0" err="1">
                          <a:solidFill>
                            <a:srgbClr val="000000"/>
                          </a:solidFill>
                          <a:effectLst/>
                          <a:latin typeface="Calibri" panose="020F0502020204030204" pitchFamily="34" charset="0"/>
                        </a:rPr>
                        <a:t>Organisasi</a:t>
                      </a:r>
                      <a:endParaRPr lang="en-ID" sz="1000" b="0" i="0" u="none" strike="noStrike" dirty="0">
                        <a:solidFill>
                          <a:srgbClr val="000000"/>
                        </a:solidFill>
                        <a:effectLst/>
                        <a:latin typeface="Calibri" panose="020F0502020204030204" pitchFamily="34" charset="0"/>
                      </a:endParaRP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Calibri" panose="020F0502020204030204" pitchFamily="34" charset="0"/>
                        </a:rPr>
                        <a:t>2.00</a:t>
                      </a:r>
                      <a:endParaRPr lang="en-ID" sz="1000" b="0" i="0" u="none" strike="noStrike" dirty="0">
                        <a:solidFill>
                          <a:srgbClr val="000000"/>
                        </a:solidFill>
                        <a:effectLst/>
                        <a:latin typeface="Calibri" panose="020F0502020204030204" pitchFamily="34" charset="0"/>
                      </a:endParaRP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7522128"/>
                  </a:ext>
                </a:extLst>
              </a:tr>
              <a:tr h="70396">
                <a:tc gridSpan="4">
                  <a:txBody>
                    <a:bodyPr/>
                    <a:lstStyle/>
                    <a:p>
                      <a:pPr algn="ctr" fontAlgn="t"/>
                      <a:r>
                        <a:rPr lang="en-ID" sz="1000" b="1" i="0" u="none" strike="noStrike" dirty="0">
                          <a:solidFill>
                            <a:srgbClr val="FFFFFF"/>
                          </a:solidFill>
                          <a:effectLst/>
                          <a:latin typeface="Calibri" panose="020F0502020204030204" pitchFamily="34" charset="0"/>
                        </a:rPr>
                        <a:t>TOTAL HASIL</a:t>
                      </a:r>
                    </a:p>
                  </a:txBody>
                  <a:tcPr marL="2235" marR="2235" marT="2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p>
                      <a:pPr algn="ctr" fontAlgn="ctr"/>
                      <a:r>
                        <a:rPr lang="en-ID" sz="1000" b="1" i="0" u="none" strike="noStrike" dirty="0">
                          <a:solidFill>
                            <a:srgbClr val="FFFFFF"/>
                          </a:solidFill>
                          <a:effectLst/>
                          <a:latin typeface="Calibri" panose="020F0502020204030204" pitchFamily="34" charset="0"/>
                        </a:rPr>
                        <a:t>40.00</a:t>
                      </a:r>
                    </a:p>
                  </a:txBody>
                  <a:tcPr marL="2235" marR="2235" marT="223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496B0"/>
                    </a:solidFill>
                  </a:tcPr>
                </a:tc>
                <a:extLst>
                  <a:ext uri="{0D108BD9-81ED-4DB2-BD59-A6C34878D82A}">
                    <a16:rowId xmlns:a16="http://schemas.microsoft.com/office/drawing/2014/main" val="483162890"/>
                  </a:ext>
                </a:extLst>
              </a:tr>
            </a:tbl>
          </a:graphicData>
        </a:graphic>
      </p:graphicFrame>
      <p:sp>
        <p:nvSpPr>
          <p:cNvPr id="21" name="TextBox 20">
            <a:extLst>
              <a:ext uri="{FF2B5EF4-FFF2-40B4-BE49-F238E27FC236}">
                <a16:creationId xmlns:a16="http://schemas.microsoft.com/office/drawing/2014/main" id="{F2B5DF5B-2372-4753-B10D-F8CC30FF9075}"/>
              </a:ext>
            </a:extLst>
          </p:cNvPr>
          <p:cNvSpPr txBox="1"/>
          <p:nvPr/>
        </p:nvSpPr>
        <p:spPr>
          <a:xfrm>
            <a:off x="5463991" y="4324450"/>
            <a:ext cx="5767422" cy="1169551"/>
          </a:xfrm>
          <a:prstGeom prst="rect">
            <a:avLst/>
          </a:prstGeom>
          <a:noFill/>
        </p:spPr>
        <p:txBody>
          <a:bodyPr wrap="square">
            <a:spAutoFit/>
          </a:bodyPr>
          <a:lstStyle/>
          <a:p>
            <a:r>
              <a:rPr lang="en-ID" sz="1400" dirty="0" err="1"/>
              <a:t>Tujuan</a:t>
            </a:r>
            <a:r>
              <a:rPr lang="en-ID" sz="1400" dirty="0"/>
              <a:t> :</a:t>
            </a:r>
          </a:p>
          <a:p>
            <a:r>
              <a:rPr lang="en-ID" sz="1400" dirty="0" err="1"/>
              <a:t>Menciptakan</a:t>
            </a:r>
            <a:r>
              <a:rPr lang="en-ID" sz="1400" dirty="0"/>
              <a:t> </a:t>
            </a:r>
            <a:r>
              <a:rPr lang="en-ID" sz="1400" dirty="0" err="1"/>
              <a:t>birokrasi</a:t>
            </a:r>
            <a:r>
              <a:rPr lang="en-ID" sz="1400" dirty="0"/>
              <a:t> </a:t>
            </a:r>
            <a:r>
              <a:rPr lang="en-ID" sz="1400" dirty="0" err="1"/>
              <a:t>pemerintah</a:t>
            </a:r>
            <a:r>
              <a:rPr lang="en-ID" sz="1400" dirty="0"/>
              <a:t> yang </a:t>
            </a:r>
            <a:r>
              <a:rPr lang="en-ID" sz="1400" dirty="0" err="1"/>
              <a:t>profesional</a:t>
            </a:r>
            <a:r>
              <a:rPr lang="en-ID" sz="1400" dirty="0"/>
              <a:t> </a:t>
            </a:r>
            <a:r>
              <a:rPr lang="en-ID" sz="1400" dirty="0" err="1"/>
              <a:t>dengan</a:t>
            </a:r>
            <a:r>
              <a:rPr lang="en-ID" sz="1400" dirty="0"/>
              <a:t> </a:t>
            </a:r>
            <a:r>
              <a:rPr lang="en-ID" sz="1400" dirty="0" err="1"/>
              <a:t>karakteristik</a:t>
            </a:r>
            <a:r>
              <a:rPr lang="en-ID" sz="1400" dirty="0"/>
              <a:t> </a:t>
            </a:r>
            <a:r>
              <a:rPr lang="en-ID" sz="1400" dirty="0" err="1"/>
              <a:t>adaptif</a:t>
            </a:r>
            <a:r>
              <a:rPr lang="en-ID" sz="1400" dirty="0"/>
              <a:t>, </a:t>
            </a:r>
            <a:r>
              <a:rPr lang="en-ID" sz="1400" dirty="0" err="1"/>
              <a:t>berintegritas</a:t>
            </a:r>
            <a:r>
              <a:rPr lang="en-ID" sz="1400" dirty="0"/>
              <a:t>, </a:t>
            </a:r>
            <a:r>
              <a:rPr lang="en-ID" sz="1400" dirty="0" err="1"/>
              <a:t>berkinerja</a:t>
            </a:r>
            <a:r>
              <a:rPr lang="en-ID" sz="1400" dirty="0"/>
              <a:t> </a:t>
            </a:r>
            <a:r>
              <a:rPr lang="en-ID" sz="1400" dirty="0" err="1"/>
              <a:t>tinggi</a:t>
            </a:r>
            <a:r>
              <a:rPr lang="en-ID" sz="1400" dirty="0"/>
              <a:t>, </a:t>
            </a:r>
            <a:r>
              <a:rPr lang="en-ID" sz="1400" dirty="0" err="1"/>
              <a:t>bersih</a:t>
            </a:r>
            <a:r>
              <a:rPr lang="en-ID" sz="1400" dirty="0"/>
              <a:t> dan </a:t>
            </a:r>
            <a:r>
              <a:rPr lang="en-ID" sz="1400" dirty="0" err="1"/>
              <a:t>bebas</a:t>
            </a:r>
            <a:r>
              <a:rPr lang="en-ID" sz="1400" dirty="0"/>
              <a:t> </a:t>
            </a:r>
            <a:r>
              <a:rPr lang="en-ID" sz="1400" dirty="0" err="1"/>
              <a:t>korupsi</a:t>
            </a:r>
            <a:r>
              <a:rPr lang="en-ID" sz="1400" dirty="0"/>
              <a:t>, </a:t>
            </a:r>
            <a:r>
              <a:rPr lang="en-ID" sz="1400" dirty="0" err="1"/>
              <a:t>kolusi</a:t>
            </a:r>
            <a:r>
              <a:rPr lang="en-ID" sz="1400" dirty="0"/>
              <a:t> dan </a:t>
            </a:r>
            <a:r>
              <a:rPr lang="en-ID" sz="1400" dirty="0" err="1"/>
              <a:t>nepotisme</a:t>
            </a:r>
            <a:r>
              <a:rPr lang="en-ID" sz="1400" dirty="0"/>
              <a:t>, </a:t>
            </a:r>
            <a:r>
              <a:rPr lang="en-ID" sz="1400" dirty="0" err="1"/>
              <a:t>mampu</a:t>
            </a:r>
            <a:r>
              <a:rPr lang="en-ID" sz="1400" dirty="0"/>
              <a:t> </a:t>
            </a:r>
            <a:r>
              <a:rPr lang="en-ID" sz="1400" dirty="0" err="1"/>
              <a:t>melayani</a:t>
            </a:r>
            <a:r>
              <a:rPr lang="en-ID" sz="1400" dirty="0"/>
              <a:t> </a:t>
            </a:r>
            <a:r>
              <a:rPr lang="en-ID" sz="1400" dirty="0" err="1"/>
              <a:t>publik</a:t>
            </a:r>
            <a:r>
              <a:rPr lang="en-ID" sz="1400" dirty="0"/>
              <a:t>, </a:t>
            </a:r>
            <a:r>
              <a:rPr lang="en-ID" sz="1400" dirty="0" err="1"/>
              <a:t>netral</a:t>
            </a:r>
            <a:r>
              <a:rPr lang="en-ID" sz="1400" dirty="0"/>
              <a:t>, </a:t>
            </a:r>
            <a:r>
              <a:rPr lang="en-ID" sz="1400" dirty="0" err="1"/>
              <a:t>sejahtera</a:t>
            </a:r>
            <a:r>
              <a:rPr lang="en-ID" sz="1400" dirty="0"/>
              <a:t>, </a:t>
            </a:r>
            <a:r>
              <a:rPr lang="en-ID" sz="1400" dirty="0" err="1"/>
              <a:t>berdedikasi</a:t>
            </a:r>
            <a:r>
              <a:rPr lang="en-ID" sz="1400" dirty="0"/>
              <a:t>, dan </a:t>
            </a:r>
            <a:r>
              <a:rPr lang="en-ID" sz="1400" dirty="0" err="1"/>
              <a:t>memegang</a:t>
            </a:r>
            <a:r>
              <a:rPr lang="en-ID" sz="1400" dirty="0"/>
              <a:t> </a:t>
            </a:r>
            <a:r>
              <a:rPr lang="en-ID" sz="1400" dirty="0" err="1"/>
              <a:t>teguh</a:t>
            </a:r>
            <a:r>
              <a:rPr lang="en-ID" sz="1400" dirty="0"/>
              <a:t> </a:t>
            </a:r>
            <a:r>
              <a:rPr lang="en-ID" sz="1400" dirty="0" err="1"/>
              <a:t>nilai-nilai</a:t>
            </a:r>
            <a:r>
              <a:rPr lang="en-ID" sz="1400" dirty="0"/>
              <a:t> </a:t>
            </a:r>
            <a:r>
              <a:rPr lang="en-ID" sz="1400" dirty="0" err="1"/>
              <a:t>dasar</a:t>
            </a:r>
            <a:r>
              <a:rPr lang="en-ID" sz="1400" dirty="0"/>
              <a:t> dan </a:t>
            </a:r>
            <a:r>
              <a:rPr lang="en-ID" sz="1400" dirty="0" err="1"/>
              <a:t>kode</a:t>
            </a:r>
            <a:r>
              <a:rPr lang="en-ID" sz="1400" dirty="0"/>
              <a:t> </a:t>
            </a:r>
            <a:r>
              <a:rPr lang="en-ID" sz="1400" dirty="0" err="1"/>
              <a:t>etik</a:t>
            </a:r>
            <a:r>
              <a:rPr lang="en-ID" sz="1400" dirty="0"/>
              <a:t> </a:t>
            </a:r>
            <a:r>
              <a:rPr lang="en-ID" sz="1400" dirty="0" err="1"/>
              <a:t>aparatur</a:t>
            </a:r>
            <a:r>
              <a:rPr lang="en-ID" sz="1400" dirty="0"/>
              <a:t> negara</a:t>
            </a:r>
          </a:p>
        </p:txBody>
      </p:sp>
    </p:spTree>
    <p:extLst>
      <p:ext uri="{BB962C8B-B14F-4D97-AF65-F5344CB8AC3E}">
        <p14:creationId xmlns:p14="http://schemas.microsoft.com/office/powerpoint/2010/main" val="362892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NILAI EVALUASI KELEMBAGAAN DITJEN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69" y="634960"/>
            <a:ext cx="11555001" cy="338554"/>
          </a:xfrm>
          <a:prstGeom prst="rect">
            <a:avLst/>
          </a:prstGeom>
          <a:noFill/>
        </p:spPr>
        <p:txBody>
          <a:bodyPr wrap="square">
            <a:spAutoFit/>
          </a:bodyPr>
          <a:lstStyle/>
          <a:p>
            <a:r>
              <a:rPr lang="en-ID" sz="1600" dirty="0" err="1"/>
              <a:t>merupakan</a:t>
            </a:r>
            <a:r>
              <a:rPr lang="en-ID" sz="1600" dirty="0"/>
              <a:t> </a:t>
            </a:r>
            <a:r>
              <a:rPr lang="en-ID" sz="1600" dirty="0" err="1"/>
              <a:t>acuan</a:t>
            </a:r>
            <a:r>
              <a:rPr lang="en-ID" sz="1600" dirty="0"/>
              <a:t> </a:t>
            </a:r>
            <a:r>
              <a:rPr lang="en-ID" sz="1600" dirty="0" err="1"/>
              <a:t>bagi</a:t>
            </a:r>
            <a:r>
              <a:rPr lang="en-ID" sz="1600" dirty="0"/>
              <a:t> </a:t>
            </a:r>
            <a:r>
              <a:rPr lang="en-ID" sz="1600" dirty="0" err="1"/>
              <a:t>instansi</a:t>
            </a:r>
            <a:r>
              <a:rPr lang="en-ID" sz="1600" dirty="0"/>
              <a:t> </a:t>
            </a:r>
            <a:r>
              <a:rPr lang="en-ID" sz="1600" dirty="0" err="1"/>
              <a:t>pemerintah</a:t>
            </a:r>
            <a:r>
              <a:rPr lang="en-ID" sz="1600" dirty="0"/>
              <a:t> </a:t>
            </a:r>
            <a:r>
              <a:rPr lang="en-ID" sz="1600" dirty="0" err="1"/>
              <a:t>dalam</a:t>
            </a:r>
            <a:r>
              <a:rPr lang="en-ID" sz="1600" dirty="0"/>
              <a:t> </a:t>
            </a:r>
            <a:r>
              <a:rPr lang="en-ID" sz="1600" dirty="0" err="1"/>
              <a:t>melaksanakan</a:t>
            </a:r>
            <a:r>
              <a:rPr lang="en-ID" sz="1600" dirty="0"/>
              <a:t> </a:t>
            </a:r>
            <a:r>
              <a:rPr lang="en-ID" sz="1600" dirty="0" err="1"/>
              <a:t>evaluasi</a:t>
            </a:r>
            <a:r>
              <a:rPr lang="en-ID" sz="1600" dirty="0"/>
              <a:t> </a:t>
            </a:r>
            <a:r>
              <a:rPr lang="en-ID" sz="1600" dirty="0" err="1"/>
              <a:t>kelembagaan</a:t>
            </a:r>
            <a:r>
              <a:rPr lang="en-ID" sz="1600" dirty="0"/>
              <a:t> </a:t>
            </a:r>
            <a:r>
              <a:rPr lang="en-ID" sz="1600" dirty="0" err="1"/>
              <a:t>pemerintah</a:t>
            </a:r>
            <a:r>
              <a:rPr lang="en-ID" sz="1600" dirty="0"/>
              <a:t> </a:t>
            </a:r>
            <a:r>
              <a:rPr lang="en-ID" sz="1600" dirty="0" err="1"/>
              <a:t>secara</a:t>
            </a:r>
            <a:r>
              <a:rPr lang="en-ID" sz="1600" dirty="0"/>
              <a:t> </a:t>
            </a:r>
            <a:r>
              <a:rPr lang="en-ID" sz="1600" dirty="0" err="1"/>
              <a:t>efektif</a:t>
            </a:r>
            <a:r>
              <a:rPr lang="en-ID" sz="1600" dirty="0"/>
              <a:t> dan </a:t>
            </a:r>
            <a:r>
              <a:rPr lang="en-ID" sz="1600" dirty="0" err="1"/>
              <a:t>efisien</a:t>
            </a:r>
            <a:endParaRPr lang="en-ID" sz="1600" dirty="0"/>
          </a:p>
        </p:txBody>
      </p:sp>
      <p:graphicFrame>
        <p:nvGraphicFramePr>
          <p:cNvPr id="11" name="Table 28">
            <a:extLst>
              <a:ext uri="{FF2B5EF4-FFF2-40B4-BE49-F238E27FC236}">
                <a16:creationId xmlns:a16="http://schemas.microsoft.com/office/drawing/2014/main" id="{062A95D1-2769-490F-8243-D6ED095A4C3B}"/>
              </a:ext>
            </a:extLst>
          </p:cNvPr>
          <p:cNvGraphicFramePr>
            <a:graphicFrameLocks noGrp="1"/>
          </p:cNvGraphicFramePr>
          <p:nvPr/>
        </p:nvGraphicFramePr>
        <p:xfrm>
          <a:off x="369869" y="1633772"/>
          <a:ext cx="3578125" cy="4521200"/>
        </p:xfrm>
        <a:graphic>
          <a:graphicData uri="http://schemas.openxmlformats.org/drawingml/2006/table">
            <a:tbl>
              <a:tblPr firstRow="1" lastRow="1" bandRow="1">
                <a:tableStyleId>{2D5ABB26-0587-4C30-8999-92F81FD0307C}</a:tableStyleId>
              </a:tblPr>
              <a:tblGrid>
                <a:gridCol w="423959">
                  <a:extLst>
                    <a:ext uri="{9D8B030D-6E8A-4147-A177-3AD203B41FA5}">
                      <a16:colId xmlns:a16="http://schemas.microsoft.com/office/drawing/2014/main" val="3851488917"/>
                    </a:ext>
                  </a:extLst>
                </a:gridCol>
                <a:gridCol w="1469204">
                  <a:extLst>
                    <a:ext uri="{9D8B030D-6E8A-4147-A177-3AD203B41FA5}">
                      <a16:colId xmlns:a16="http://schemas.microsoft.com/office/drawing/2014/main" val="865818464"/>
                    </a:ext>
                  </a:extLst>
                </a:gridCol>
                <a:gridCol w="719191">
                  <a:extLst>
                    <a:ext uri="{9D8B030D-6E8A-4147-A177-3AD203B41FA5}">
                      <a16:colId xmlns:a16="http://schemas.microsoft.com/office/drawing/2014/main" val="4266977405"/>
                    </a:ext>
                  </a:extLst>
                </a:gridCol>
                <a:gridCol w="965771">
                  <a:extLst>
                    <a:ext uri="{9D8B030D-6E8A-4147-A177-3AD203B41FA5}">
                      <a16:colId xmlns:a16="http://schemas.microsoft.com/office/drawing/2014/main" val="731204065"/>
                    </a:ext>
                  </a:extLst>
                </a:gridCol>
              </a:tblGrid>
              <a:tr h="419260">
                <a:tc>
                  <a:txBody>
                    <a:bodyPr/>
                    <a:lstStyle/>
                    <a:p>
                      <a:pPr algn="ctr"/>
                      <a:endParaRPr lang="en-ID" sz="14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Sub </a:t>
                      </a:r>
                      <a:r>
                        <a:rPr lang="en-US" sz="1400" b="1" dirty="0" err="1">
                          <a:solidFill>
                            <a:schemeClr val="bg1"/>
                          </a:solidFill>
                        </a:rPr>
                        <a:t>Dimensi</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err="1">
                          <a:solidFill>
                            <a:schemeClr val="bg1"/>
                          </a:solidFill>
                        </a:rPr>
                        <a:t>Bobot</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err="1">
                          <a:solidFill>
                            <a:schemeClr val="bg1"/>
                          </a:solidFill>
                        </a:rPr>
                        <a:t>Indikator</a:t>
                      </a:r>
                      <a:r>
                        <a:rPr lang="en-US" sz="1400" b="1" dirty="0">
                          <a:solidFill>
                            <a:schemeClr val="bg1"/>
                          </a:solidFill>
                        </a:rPr>
                        <a:t> </a:t>
                      </a:r>
                    </a:p>
                    <a:p>
                      <a:pPr algn="ctr"/>
                      <a:r>
                        <a:rPr lang="en-US" sz="1100" b="1" dirty="0">
                          <a:solidFill>
                            <a:schemeClr val="bg1"/>
                          </a:solidFill>
                        </a:rPr>
                        <a:t>(</a:t>
                      </a:r>
                      <a:r>
                        <a:rPr lang="en-US" sz="1100" b="1" dirty="0" err="1">
                          <a:solidFill>
                            <a:schemeClr val="bg1"/>
                          </a:solidFill>
                        </a:rPr>
                        <a:t>PermenPAN</a:t>
                      </a:r>
                      <a:r>
                        <a:rPr lang="en-US" sz="1100" b="1" dirty="0">
                          <a:solidFill>
                            <a:schemeClr val="bg1"/>
                          </a:solidFill>
                        </a:rPr>
                        <a:t> RB 20/2018)</a:t>
                      </a:r>
                      <a:endParaRPr lang="en-ID" sz="11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370840">
                <a:tc gridSpan="4">
                  <a:txBody>
                    <a:bodyPr/>
                    <a:lstStyle/>
                    <a:p>
                      <a:pPr algn="ctr"/>
                      <a:r>
                        <a:rPr lang="en-US" sz="1200" b="1" dirty="0"/>
                        <a:t>DIMENSI : STRUKTUR</a:t>
                      </a:r>
                      <a:endParaRPr lang="en-ID" sz="1200" b="1"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pPr algn="ct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pPr algn="ct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pPr algn="ct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360129359"/>
                  </a:ext>
                </a:extLst>
              </a:tr>
              <a:tr h="370840">
                <a:tc>
                  <a:txBody>
                    <a:bodyPr/>
                    <a:lstStyle/>
                    <a:p>
                      <a:pPr algn="ctr"/>
                      <a:r>
                        <a:rPr lang="en-US" sz="1200" dirty="0"/>
                        <a:t>1</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Kompleksitas</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25 %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4</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47335681"/>
                  </a:ext>
                </a:extLst>
              </a:tr>
              <a:tr h="370840">
                <a:tc>
                  <a:txBody>
                    <a:bodyPr/>
                    <a:lstStyle/>
                    <a:p>
                      <a:pPr algn="ctr"/>
                      <a:r>
                        <a:rPr lang="en-US" sz="1200" dirty="0"/>
                        <a:t>2</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Formalisasi</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12,5 %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6</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2823538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3</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Sentralisasi</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12,5 %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803896046"/>
                  </a:ext>
                </a:extLst>
              </a:tr>
              <a:tr h="370840">
                <a:tc gridSpan="4">
                  <a:txBody>
                    <a:bodyPr/>
                    <a:lstStyle/>
                    <a:p>
                      <a:pPr algn="ctr"/>
                      <a:r>
                        <a:rPr lang="en-US" sz="1200" b="1" dirty="0"/>
                        <a:t>DIMENSI PROSES</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pPr algn="ct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pPr algn="ct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pPr algn="ct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386901124"/>
                  </a:ext>
                </a:extLst>
              </a:tr>
              <a:tr h="370840">
                <a:tc>
                  <a:txBody>
                    <a:bodyPr/>
                    <a:lstStyle/>
                    <a:p>
                      <a:pPr algn="ctr"/>
                      <a:r>
                        <a:rPr lang="en-US" sz="1200" dirty="0"/>
                        <a:t>4</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Keselarasan</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5</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162536468"/>
                  </a:ext>
                </a:extLst>
              </a:tr>
              <a:tr h="370840">
                <a:tc>
                  <a:txBody>
                    <a:bodyPr/>
                    <a:lstStyle/>
                    <a:p>
                      <a:pPr algn="ctr"/>
                      <a:r>
                        <a:rPr lang="en-US" sz="1200" dirty="0"/>
                        <a:t>5</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err="1"/>
                        <a:t>Tatakelola</a:t>
                      </a:r>
                      <a:r>
                        <a:rPr lang="en-US" sz="1200" dirty="0"/>
                        <a:t> dan </a:t>
                      </a:r>
                      <a:r>
                        <a:rPr lang="en-US" sz="1200" dirty="0" err="1"/>
                        <a:t>Kepatuhan</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10 %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7</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50421026"/>
                  </a:ext>
                </a:extLst>
              </a:tr>
              <a:tr h="370840">
                <a:tc>
                  <a:txBody>
                    <a:bodyPr/>
                    <a:lstStyle/>
                    <a:p>
                      <a:pPr algn="ctr"/>
                      <a:r>
                        <a:rPr lang="en-US" sz="1200" dirty="0"/>
                        <a:t>6</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Perbaikan</a:t>
                      </a:r>
                      <a:r>
                        <a:rPr lang="en-US" sz="1200" dirty="0"/>
                        <a:t> dan peningkatan Proses</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2</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329376309"/>
                  </a:ext>
                </a:extLst>
              </a:tr>
              <a:tr h="370840">
                <a:tc>
                  <a:txBody>
                    <a:bodyPr/>
                    <a:lstStyle/>
                    <a:p>
                      <a:pPr algn="ctr"/>
                      <a:r>
                        <a:rPr lang="en-US" sz="1200" dirty="0"/>
                        <a:t>7</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Manajemen</a:t>
                      </a:r>
                      <a:r>
                        <a:rPr lang="en-US" sz="1200" dirty="0"/>
                        <a:t> </a:t>
                      </a:r>
                      <a:r>
                        <a:rPr lang="en-US" sz="1200" dirty="0" err="1"/>
                        <a:t>Risiko</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2</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162051945"/>
                  </a:ext>
                </a:extLst>
              </a:tr>
              <a:tr h="370840">
                <a:tc>
                  <a:txBody>
                    <a:bodyPr/>
                    <a:lstStyle/>
                    <a:p>
                      <a:pPr algn="ctr"/>
                      <a:r>
                        <a:rPr lang="en-US" sz="1200" dirty="0"/>
                        <a:t>8</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Teknologi</a:t>
                      </a:r>
                      <a:r>
                        <a:rPr lang="en-US" sz="1200" dirty="0"/>
                        <a:t> </a:t>
                      </a:r>
                      <a:r>
                        <a:rPr lang="en-US" sz="1200" dirty="0" err="1"/>
                        <a:t>Informasi</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3</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604975929"/>
                  </a:ext>
                </a:extLst>
              </a:tr>
            </a:tbl>
          </a:graphicData>
        </a:graphic>
      </p:graphicFrame>
      <p:pic>
        <p:nvPicPr>
          <p:cNvPr id="7" name="Picture 6">
            <a:extLst>
              <a:ext uri="{FF2B5EF4-FFF2-40B4-BE49-F238E27FC236}">
                <a16:creationId xmlns:a16="http://schemas.microsoft.com/office/drawing/2014/main" id="{ED25171F-5EBF-48D2-AACC-4AE03DB62F2F}"/>
              </a:ext>
            </a:extLst>
          </p:cNvPr>
          <p:cNvPicPr>
            <a:picLocks noChangeAspect="1"/>
          </p:cNvPicPr>
          <p:nvPr/>
        </p:nvPicPr>
        <p:blipFill rotWithShape="1">
          <a:blip r:embed="rId2"/>
          <a:srcRect l="16348" t="16528" r="14887" b="12012"/>
          <a:stretch/>
        </p:blipFill>
        <p:spPr>
          <a:xfrm>
            <a:off x="4098717" y="1618758"/>
            <a:ext cx="4577164" cy="2675622"/>
          </a:xfrm>
          <a:prstGeom prst="rect">
            <a:avLst/>
          </a:prstGeom>
        </p:spPr>
      </p:pic>
      <p:pic>
        <p:nvPicPr>
          <p:cNvPr id="13" name="Picture 12">
            <a:extLst>
              <a:ext uri="{FF2B5EF4-FFF2-40B4-BE49-F238E27FC236}">
                <a16:creationId xmlns:a16="http://schemas.microsoft.com/office/drawing/2014/main" id="{0CFE6522-D4E8-411B-B950-DB283FEAC88D}"/>
              </a:ext>
            </a:extLst>
          </p:cNvPr>
          <p:cNvPicPr>
            <a:picLocks noChangeAspect="1"/>
          </p:cNvPicPr>
          <p:nvPr/>
        </p:nvPicPr>
        <p:blipFill rotWithShape="1">
          <a:blip r:embed="rId3"/>
          <a:srcRect l="62360" t="19476" r="4803" b="24345"/>
          <a:stretch/>
        </p:blipFill>
        <p:spPr>
          <a:xfrm>
            <a:off x="8856777" y="1601828"/>
            <a:ext cx="2797860" cy="2692552"/>
          </a:xfrm>
          <a:prstGeom prst="rect">
            <a:avLst/>
          </a:prstGeom>
        </p:spPr>
      </p:pic>
      <p:grpSp>
        <p:nvGrpSpPr>
          <p:cNvPr id="30" name="Group 9">
            <a:extLst>
              <a:ext uri="{FF2B5EF4-FFF2-40B4-BE49-F238E27FC236}">
                <a16:creationId xmlns:a16="http://schemas.microsoft.com/office/drawing/2014/main" id="{EF3DFDED-3B44-429A-B0A2-63D26DD9B5F2}"/>
              </a:ext>
            </a:extLst>
          </p:cNvPr>
          <p:cNvGrpSpPr/>
          <p:nvPr/>
        </p:nvGrpSpPr>
        <p:grpSpPr>
          <a:xfrm>
            <a:off x="4918988" y="4659985"/>
            <a:ext cx="5847883" cy="514942"/>
            <a:chOff x="-373747" y="3778154"/>
            <a:chExt cx="5284015" cy="514942"/>
          </a:xfrm>
        </p:grpSpPr>
        <p:sp>
          <p:nvSpPr>
            <p:cNvPr id="31" name="Chevron 2">
              <a:extLst>
                <a:ext uri="{FF2B5EF4-FFF2-40B4-BE49-F238E27FC236}">
                  <a16:creationId xmlns:a16="http://schemas.microsoft.com/office/drawing/2014/main" id="{60820488-DD48-42F0-98DC-04916323B21B}"/>
                </a:ext>
              </a:extLst>
            </p:cNvPr>
            <p:cNvSpPr/>
            <p:nvPr/>
          </p:nvSpPr>
          <p:spPr>
            <a:xfrm>
              <a:off x="933736" y="3778154"/>
              <a:ext cx="1434480" cy="514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Chevron 37">
              <a:extLst>
                <a:ext uri="{FF2B5EF4-FFF2-40B4-BE49-F238E27FC236}">
                  <a16:creationId xmlns:a16="http://schemas.microsoft.com/office/drawing/2014/main" id="{9CE03D3F-691D-41B1-A2E1-C0E7CB128D85}"/>
                </a:ext>
              </a:extLst>
            </p:cNvPr>
            <p:cNvSpPr/>
            <p:nvPr/>
          </p:nvSpPr>
          <p:spPr>
            <a:xfrm>
              <a:off x="2204762" y="3778154"/>
              <a:ext cx="1434480" cy="51494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Chevron 38">
              <a:extLst>
                <a:ext uri="{FF2B5EF4-FFF2-40B4-BE49-F238E27FC236}">
                  <a16:creationId xmlns:a16="http://schemas.microsoft.com/office/drawing/2014/main" id="{BCFCD3A2-5685-4BD2-BA63-B967A3FFC29D}"/>
                </a:ext>
              </a:extLst>
            </p:cNvPr>
            <p:cNvSpPr/>
            <p:nvPr/>
          </p:nvSpPr>
          <p:spPr>
            <a:xfrm>
              <a:off x="3475788"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6" name="Chevron 2">
              <a:extLst>
                <a:ext uri="{FF2B5EF4-FFF2-40B4-BE49-F238E27FC236}">
                  <a16:creationId xmlns:a16="http://schemas.microsoft.com/office/drawing/2014/main" id="{286A479C-45A1-46D2-9489-DFA3F944DC40}"/>
                </a:ext>
              </a:extLst>
            </p:cNvPr>
            <p:cNvSpPr/>
            <p:nvPr/>
          </p:nvSpPr>
          <p:spPr>
            <a:xfrm>
              <a:off x="-373747" y="3778154"/>
              <a:ext cx="1434480" cy="51494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52" name="TextBox 51">
            <a:extLst>
              <a:ext uri="{FF2B5EF4-FFF2-40B4-BE49-F238E27FC236}">
                <a16:creationId xmlns:a16="http://schemas.microsoft.com/office/drawing/2014/main" id="{E923DFA0-0527-4FA2-9F90-591933972FB5}"/>
              </a:ext>
            </a:extLst>
          </p:cNvPr>
          <p:cNvSpPr txBox="1"/>
          <p:nvPr/>
        </p:nvSpPr>
        <p:spPr>
          <a:xfrm>
            <a:off x="6515240" y="4696976"/>
            <a:ext cx="1332429"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PENGUMPULAN DATA</a:t>
            </a:r>
            <a:endParaRPr lang="ko-KR" altLang="en-US" sz="1200" b="1" dirty="0">
              <a:solidFill>
                <a:schemeClr val="bg1"/>
              </a:solidFill>
              <a:cs typeface="Arial" pitchFamily="34" charset="0"/>
            </a:endParaRPr>
          </a:p>
        </p:txBody>
      </p:sp>
      <p:sp>
        <p:nvSpPr>
          <p:cNvPr id="53" name="TextBox 52">
            <a:extLst>
              <a:ext uri="{FF2B5EF4-FFF2-40B4-BE49-F238E27FC236}">
                <a16:creationId xmlns:a16="http://schemas.microsoft.com/office/drawing/2014/main" id="{09E61E4D-78C2-43C5-AB96-BFEC2F997B9A}"/>
              </a:ext>
            </a:extLst>
          </p:cNvPr>
          <p:cNvSpPr txBox="1"/>
          <p:nvPr/>
        </p:nvSpPr>
        <p:spPr>
          <a:xfrm>
            <a:off x="8030613" y="4789310"/>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ANALISIS DATA</a:t>
            </a:r>
            <a:endParaRPr lang="ko-KR" altLang="en-US" sz="1200" b="1" dirty="0">
              <a:solidFill>
                <a:schemeClr val="bg1"/>
              </a:solidFill>
              <a:cs typeface="Arial" pitchFamily="34" charset="0"/>
            </a:endParaRPr>
          </a:p>
        </p:txBody>
      </p:sp>
      <p:sp>
        <p:nvSpPr>
          <p:cNvPr id="54" name="TextBox 53">
            <a:extLst>
              <a:ext uri="{FF2B5EF4-FFF2-40B4-BE49-F238E27FC236}">
                <a16:creationId xmlns:a16="http://schemas.microsoft.com/office/drawing/2014/main" id="{0E037CC5-1757-49D7-9C05-2A0717DE9CB3}"/>
              </a:ext>
            </a:extLst>
          </p:cNvPr>
          <p:cNvSpPr txBox="1"/>
          <p:nvPr/>
        </p:nvSpPr>
        <p:spPr>
          <a:xfrm>
            <a:off x="9447420" y="4789310"/>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PELAPORAN</a:t>
            </a:r>
            <a:endParaRPr lang="ko-KR" altLang="en-US" sz="1200" b="1" dirty="0">
              <a:solidFill>
                <a:schemeClr val="bg1"/>
              </a:solidFill>
              <a:cs typeface="Arial" pitchFamily="34" charset="0"/>
            </a:endParaRPr>
          </a:p>
        </p:txBody>
      </p:sp>
      <p:sp>
        <p:nvSpPr>
          <p:cNvPr id="55" name="TextBox 54">
            <a:extLst>
              <a:ext uri="{FF2B5EF4-FFF2-40B4-BE49-F238E27FC236}">
                <a16:creationId xmlns:a16="http://schemas.microsoft.com/office/drawing/2014/main" id="{AF01CDE3-9D9F-4B69-895D-F58A9C4EB8D0}"/>
              </a:ext>
            </a:extLst>
          </p:cNvPr>
          <p:cNvSpPr txBox="1"/>
          <p:nvPr/>
        </p:nvSpPr>
        <p:spPr>
          <a:xfrm>
            <a:off x="10360793" y="5174927"/>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57" name="TextBox 56">
            <a:extLst>
              <a:ext uri="{FF2B5EF4-FFF2-40B4-BE49-F238E27FC236}">
                <a16:creationId xmlns:a16="http://schemas.microsoft.com/office/drawing/2014/main" id="{CA289B77-CCE2-4F5E-9EA5-A5A11FC99255}"/>
              </a:ext>
            </a:extLst>
          </p:cNvPr>
          <p:cNvSpPr txBox="1"/>
          <p:nvPr/>
        </p:nvSpPr>
        <p:spPr>
          <a:xfrm>
            <a:off x="5196999" y="4789310"/>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PERSIAPAN</a:t>
            </a:r>
            <a:endParaRPr lang="ko-KR" altLang="en-US" sz="1200" b="1" dirty="0">
              <a:solidFill>
                <a:schemeClr val="bg1"/>
              </a:solidFill>
              <a:cs typeface="Arial" pitchFamily="34" charset="0"/>
            </a:endParaRPr>
          </a:p>
        </p:txBody>
      </p:sp>
      <p:sp>
        <p:nvSpPr>
          <p:cNvPr id="60" name="TextBox 59">
            <a:extLst>
              <a:ext uri="{FF2B5EF4-FFF2-40B4-BE49-F238E27FC236}">
                <a16:creationId xmlns:a16="http://schemas.microsoft.com/office/drawing/2014/main" id="{968C547E-10CD-4347-B37B-587C5E458B31}"/>
              </a:ext>
            </a:extLst>
          </p:cNvPr>
          <p:cNvSpPr txBox="1"/>
          <p:nvPr/>
        </p:nvSpPr>
        <p:spPr>
          <a:xfrm>
            <a:off x="4742011" y="5200217"/>
            <a:ext cx="1836018"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Tim </a:t>
            </a:r>
            <a:r>
              <a:rPr lang="en-US" altLang="ko-KR" sz="1200" dirty="0" err="1">
                <a:solidFill>
                  <a:schemeClr val="tx1">
                    <a:lumMod val="75000"/>
                    <a:lumOff val="25000"/>
                  </a:schemeClr>
                </a:solidFill>
                <a:cs typeface="Arial" pitchFamily="34" charset="0"/>
              </a:rPr>
              <a:t>Pelaksana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evaluasi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wawasan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memadai</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kemampuan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analisis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organisasi</a:t>
            </a:r>
            <a:endParaRPr lang="ko-KR" altLang="en-US" sz="1200"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BDF467F5-9CDB-480B-9CF3-50693A581AD4}"/>
              </a:ext>
            </a:extLst>
          </p:cNvPr>
          <p:cNvSpPr txBox="1"/>
          <p:nvPr/>
        </p:nvSpPr>
        <p:spPr>
          <a:xfrm>
            <a:off x="6182402" y="5244535"/>
            <a:ext cx="1836018" cy="461665"/>
          </a:xfrm>
          <a:prstGeom prst="rect">
            <a:avLst/>
          </a:prstGeom>
          <a:noFill/>
        </p:spPr>
        <p:txBody>
          <a:bodyPr wrap="square" rtlCol="0">
            <a:spAutoFit/>
          </a:bodyPr>
          <a:lstStyle/>
          <a:p>
            <a:pPr algn="ctr"/>
            <a:r>
              <a:rPr lang="en-US" altLang="ko-KR" sz="1200" dirty="0" err="1">
                <a:solidFill>
                  <a:schemeClr val="tx1">
                    <a:lumMod val="75000"/>
                    <a:lumOff val="25000"/>
                  </a:schemeClr>
                </a:solidFill>
                <a:cs typeface="Arial" pitchFamily="34" charset="0"/>
              </a:rPr>
              <a:t>Penyebaran</a:t>
            </a:r>
            <a:r>
              <a:rPr lang="en-US" altLang="ko-KR" sz="1200" dirty="0">
                <a:solidFill>
                  <a:schemeClr val="tx1">
                    <a:lumMod val="75000"/>
                    <a:lumOff val="25000"/>
                  </a:schemeClr>
                </a:solidFill>
                <a:cs typeface="Arial" pitchFamily="34" charset="0"/>
              </a:rPr>
              <a:t> </a:t>
            </a:r>
          </a:p>
          <a:p>
            <a:pPr algn="ctr"/>
            <a:r>
              <a:rPr lang="en-US" altLang="ko-KR" sz="1200" dirty="0" err="1">
                <a:solidFill>
                  <a:schemeClr val="tx1">
                    <a:lumMod val="75000"/>
                    <a:lumOff val="25000"/>
                  </a:schemeClr>
                </a:solidFill>
                <a:cs typeface="Arial" pitchFamily="34" charset="0"/>
              </a:rPr>
              <a:t>kuisioner</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id="{ECFEE53C-4691-4B5D-9BCF-E988A0CDCAAA}"/>
              </a:ext>
            </a:extLst>
          </p:cNvPr>
          <p:cNvSpPr txBox="1"/>
          <p:nvPr/>
        </p:nvSpPr>
        <p:spPr>
          <a:xfrm>
            <a:off x="7790799" y="5230207"/>
            <a:ext cx="1587556"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err="1">
                <a:solidFill>
                  <a:schemeClr val="tx1">
                    <a:lumMod val="75000"/>
                    <a:lumOff val="25000"/>
                  </a:schemeClr>
                </a:solidFill>
                <a:cs typeface="Arial" pitchFamily="34" charset="0"/>
              </a:rPr>
              <a:t>Pembobotan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pertanyaan</a:t>
            </a:r>
            <a:r>
              <a:rPr lang="en-US" altLang="ko-KR" sz="1200" dirty="0">
                <a:solidFill>
                  <a:schemeClr val="tx1">
                    <a:lumMod val="75000"/>
                    <a:lumOff val="25000"/>
                  </a:schemeClr>
                </a:solidFill>
                <a:cs typeface="Arial" pitchFamily="34" charset="0"/>
              </a:rPr>
              <a:t> </a:t>
            </a:r>
          </a:p>
          <a:p>
            <a:pPr marL="171450" indent="-171450">
              <a:buFont typeface="Arial" panose="020B0604020202020204" pitchFamily="34" charset="0"/>
              <a:buChar char="•"/>
            </a:pPr>
            <a:r>
              <a:rPr lang="en-US" altLang="ko-KR" sz="1200" dirty="0" err="1">
                <a:solidFill>
                  <a:schemeClr val="tx1">
                    <a:lumMod val="75000"/>
                    <a:lumOff val="25000"/>
                  </a:schemeClr>
                </a:solidFill>
                <a:cs typeface="Arial" pitchFamily="34" charset="0"/>
              </a:rPr>
              <a:t>Analisis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pertanyaan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terbuka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tim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verifikasi</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D7BC0451-4ABC-4C6B-B7A7-240533696C98}"/>
              </a:ext>
            </a:extLst>
          </p:cNvPr>
          <p:cNvSpPr txBox="1"/>
          <p:nvPr/>
        </p:nvSpPr>
        <p:spPr>
          <a:xfrm>
            <a:off x="9208064" y="5214829"/>
            <a:ext cx="1587556"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err="1">
                <a:solidFill>
                  <a:schemeClr val="tx1">
                    <a:lumMod val="75000"/>
                    <a:lumOff val="25000"/>
                  </a:schemeClr>
                </a:solidFill>
                <a:cs typeface="Arial" pitchFamily="34" charset="0"/>
              </a:rPr>
              <a:t>Pembobotan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pertanyaan</a:t>
            </a:r>
            <a:r>
              <a:rPr lang="en-US" altLang="ko-KR" sz="1200" dirty="0">
                <a:solidFill>
                  <a:schemeClr val="tx1">
                    <a:lumMod val="75000"/>
                    <a:lumOff val="25000"/>
                  </a:schemeClr>
                </a:solidFill>
                <a:cs typeface="Arial" pitchFamily="34" charset="0"/>
              </a:rPr>
              <a:t> </a:t>
            </a:r>
          </a:p>
          <a:p>
            <a:pPr marL="171450" indent="-171450">
              <a:buFont typeface="Arial" panose="020B0604020202020204" pitchFamily="34" charset="0"/>
              <a:buChar char="•"/>
            </a:pPr>
            <a:r>
              <a:rPr lang="en-US" altLang="ko-KR" sz="1200" dirty="0" err="1">
                <a:solidFill>
                  <a:schemeClr val="tx1">
                    <a:lumMod val="75000"/>
                    <a:lumOff val="25000"/>
                  </a:schemeClr>
                </a:solidFill>
                <a:cs typeface="Arial" pitchFamily="34" charset="0"/>
              </a:rPr>
              <a:t>Analisis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pertanyaan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terbuka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tim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verifikasi</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65" name="TextBox 64">
            <a:extLst>
              <a:ext uri="{FF2B5EF4-FFF2-40B4-BE49-F238E27FC236}">
                <a16:creationId xmlns:a16="http://schemas.microsoft.com/office/drawing/2014/main" id="{7C48515C-A45C-487A-9360-8C96FD18207E}"/>
              </a:ext>
            </a:extLst>
          </p:cNvPr>
          <p:cNvSpPr txBox="1"/>
          <p:nvPr/>
        </p:nvSpPr>
        <p:spPr>
          <a:xfrm>
            <a:off x="369869" y="1186209"/>
            <a:ext cx="7536094" cy="369332"/>
          </a:xfrm>
          <a:prstGeom prst="rect">
            <a:avLst/>
          </a:prstGeom>
          <a:noFill/>
        </p:spPr>
        <p:txBody>
          <a:bodyPr wrap="square">
            <a:spAutoFit/>
          </a:bodyPr>
          <a:lstStyle/>
          <a:p>
            <a:r>
              <a:rPr lang="en-ID" dirty="0" err="1"/>
              <a:t>Tujuan</a:t>
            </a:r>
            <a:r>
              <a:rPr lang="en-ID" dirty="0"/>
              <a:t> : </a:t>
            </a:r>
            <a:r>
              <a:rPr lang="en-ID" dirty="0" err="1"/>
              <a:t>meningkatkan</a:t>
            </a:r>
            <a:r>
              <a:rPr lang="en-ID" dirty="0"/>
              <a:t> </a:t>
            </a:r>
            <a:r>
              <a:rPr lang="en-ID" dirty="0" err="1"/>
              <a:t>kualitas</a:t>
            </a:r>
            <a:r>
              <a:rPr lang="en-ID" dirty="0"/>
              <a:t> </a:t>
            </a:r>
            <a:r>
              <a:rPr lang="en-ID" dirty="0" err="1"/>
              <a:t>penataan</a:t>
            </a:r>
            <a:r>
              <a:rPr lang="en-ID" dirty="0"/>
              <a:t> </a:t>
            </a:r>
            <a:r>
              <a:rPr lang="en-ID" dirty="0" err="1"/>
              <a:t>kelembagaan</a:t>
            </a:r>
            <a:r>
              <a:rPr lang="en-ID" dirty="0"/>
              <a:t> </a:t>
            </a:r>
            <a:r>
              <a:rPr lang="en-ID" dirty="0" err="1"/>
              <a:t>instansi</a:t>
            </a:r>
            <a:r>
              <a:rPr lang="en-ID" dirty="0"/>
              <a:t> </a:t>
            </a:r>
            <a:r>
              <a:rPr lang="en-ID" dirty="0" err="1"/>
              <a:t>pemerintah</a:t>
            </a:r>
            <a:r>
              <a:rPr lang="en-ID" dirty="0"/>
              <a:t> </a:t>
            </a:r>
          </a:p>
        </p:txBody>
      </p:sp>
      <p:sp>
        <p:nvSpPr>
          <p:cNvPr id="66" name="TextBox 65">
            <a:extLst>
              <a:ext uri="{FF2B5EF4-FFF2-40B4-BE49-F238E27FC236}">
                <a16:creationId xmlns:a16="http://schemas.microsoft.com/office/drawing/2014/main" id="{24620FB5-896A-4A21-80D9-B3EB91C8ED4F}"/>
              </a:ext>
            </a:extLst>
          </p:cNvPr>
          <p:cNvSpPr txBox="1"/>
          <p:nvPr/>
        </p:nvSpPr>
        <p:spPr>
          <a:xfrm>
            <a:off x="6515240" y="1040141"/>
            <a:ext cx="7536094" cy="369332"/>
          </a:xfrm>
          <a:prstGeom prst="rect">
            <a:avLst/>
          </a:prstGeom>
          <a:noFill/>
        </p:spPr>
        <p:txBody>
          <a:bodyPr wrap="square">
            <a:spAutoFit/>
          </a:bodyPr>
          <a:lstStyle/>
          <a:p>
            <a:pPr algn="ctr"/>
            <a:r>
              <a:rPr lang="en-US" sz="1800" b="1" dirty="0">
                <a:solidFill>
                  <a:schemeClr val="tx1">
                    <a:lumMod val="50000"/>
                    <a:lumOff val="50000"/>
                  </a:schemeClr>
                </a:solidFill>
              </a:rPr>
              <a:t>(</a:t>
            </a:r>
            <a:r>
              <a:rPr lang="en-US" sz="1800" b="1" dirty="0" err="1">
                <a:solidFill>
                  <a:schemeClr val="tx1">
                    <a:lumMod val="50000"/>
                    <a:lumOff val="50000"/>
                  </a:schemeClr>
                </a:solidFill>
              </a:rPr>
              <a:t>PermenPAN</a:t>
            </a:r>
            <a:r>
              <a:rPr lang="en-US" sz="1800" b="1" dirty="0">
                <a:solidFill>
                  <a:schemeClr val="tx1">
                    <a:lumMod val="50000"/>
                    <a:lumOff val="50000"/>
                  </a:schemeClr>
                </a:solidFill>
              </a:rPr>
              <a:t> RB 20/2018)</a:t>
            </a:r>
            <a:endParaRPr lang="en-ID" sz="1800" b="1" dirty="0">
              <a:solidFill>
                <a:schemeClr val="tx1">
                  <a:lumMod val="50000"/>
                  <a:lumOff val="50000"/>
                </a:schemeClr>
              </a:solidFill>
            </a:endParaRPr>
          </a:p>
        </p:txBody>
      </p:sp>
    </p:spTree>
    <p:extLst>
      <p:ext uri="{BB962C8B-B14F-4D97-AF65-F5344CB8AC3E}">
        <p14:creationId xmlns:p14="http://schemas.microsoft.com/office/powerpoint/2010/main" val="2444215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AE4FC-BC1A-42FE-9A1C-2E94ED4206D9}"/>
              </a:ext>
            </a:extLst>
          </p:cNvPr>
          <p:cNvSpPr/>
          <p:nvPr/>
        </p:nvSpPr>
        <p:spPr>
          <a:xfrm>
            <a:off x="279063" y="2282350"/>
            <a:ext cx="5980707" cy="53636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INDEKS PROFESIONALITAS ASN DITJEN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70" y="634960"/>
            <a:ext cx="6369978" cy="830997"/>
          </a:xfrm>
          <a:prstGeom prst="rect">
            <a:avLst/>
          </a:prstGeom>
          <a:noFill/>
        </p:spPr>
        <p:txBody>
          <a:bodyPr wrap="square">
            <a:spAutoFit/>
          </a:bodyPr>
          <a:lstStyle/>
          <a:p>
            <a:r>
              <a:rPr lang="en-ID" sz="1600" dirty="0" err="1"/>
              <a:t>mengukur</a:t>
            </a:r>
            <a:r>
              <a:rPr lang="en-ID" sz="1600" dirty="0"/>
              <a:t> </a:t>
            </a:r>
            <a:r>
              <a:rPr lang="en-ID" sz="1600" dirty="0" err="1"/>
              <a:t>secara</a:t>
            </a:r>
            <a:r>
              <a:rPr lang="en-ID" sz="1600" dirty="0"/>
              <a:t> </a:t>
            </a:r>
            <a:r>
              <a:rPr lang="en-ID" sz="1600" dirty="0" err="1"/>
              <a:t>kuantitatif</a:t>
            </a:r>
            <a:r>
              <a:rPr lang="en-ID" sz="1600" dirty="0"/>
              <a:t> </a:t>
            </a:r>
            <a:r>
              <a:rPr lang="en-ID" sz="1600" dirty="0" err="1"/>
              <a:t>tingkat</a:t>
            </a:r>
            <a:r>
              <a:rPr lang="en-ID" sz="1600" dirty="0"/>
              <a:t> </a:t>
            </a:r>
            <a:r>
              <a:rPr lang="en-ID" sz="1600" dirty="0" err="1"/>
              <a:t>profesionalitas</a:t>
            </a:r>
            <a:r>
              <a:rPr lang="en-ID" sz="1600" dirty="0"/>
              <a:t> </a:t>
            </a:r>
            <a:r>
              <a:rPr lang="en-ID" sz="1600" dirty="0" err="1"/>
              <a:t>pegawai</a:t>
            </a:r>
            <a:r>
              <a:rPr lang="en-ID" sz="1600" dirty="0"/>
              <a:t> ASN yang </a:t>
            </a:r>
            <a:r>
              <a:rPr lang="en-ID" sz="1600" dirty="0" err="1"/>
              <a:t>hasilnya</a:t>
            </a:r>
            <a:r>
              <a:rPr lang="en-ID" sz="1600" dirty="0"/>
              <a:t> </a:t>
            </a:r>
            <a:r>
              <a:rPr lang="en-ID" sz="1600" dirty="0" err="1"/>
              <a:t>dapat</a:t>
            </a:r>
            <a:r>
              <a:rPr lang="en-ID" sz="1600" dirty="0"/>
              <a:t> </a:t>
            </a:r>
            <a:r>
              <a:rPr lang="en-ID" sz="1600" dirty="0" err="1"/>
              <a:t>digunakan</a:t>
            </a:r>
            <a:r>
              <a:rPr lang="en-ID" sz="1600" dirty="0"/>
              <a:t> </a:t>
            </a:r>
            <a:r>
              <a:rPr lang="en-ID" sz="1600" dirty="0" err="1"/>
              <a:t>sebagai</a:t>
            </a:r>
            <a:r>
              <a:rPr lang="en-ID" sz="1600" dirty="0"/>
              <a:t> </a:t>
            </a:r>
            <a:r>
              <a:rPr lang="en-ID" sz="1600" dirty="0" err="1"/>
              <a:t>dasar</a:t>
            </a:r>
            <a:r>
              <a:rPr lang="en-ID" sz="1600" dirty="0"/>
              <a:t> </a:t>
            </a:r>
            <a:r>
              <a:rPr lang="en-ID" sz="1600" dirty="0" err="1"/>
              <a:t>penilaian</a:t>
            </a:r>
            <a:r>
              <a:rPr lang="en-ID" sz="1600" dirty="0"/>
              <a:t> dan </a:t>
            </a:r>
            <a:r>
              <a:rPr lang="en-ID" sz="1600" dirty="0" err="1"/>
              <a:t>evaluasi</a:t>
            </a:r>
            <a:r>
              <a:rPr lang="en-ID" sz="1600" dirty="0"/>
              <a:t> </a:t>
            </a:r>
            <a:r>
              <a:rPr lang="en-ID" sz="1600" dirty="0" err="1"/>
              <a:t>dalam</a:t>
            </a:r>
            <a:r>
              <a:rPr lang="en-ID" sz="1600" dirty="0"/>
              <a:t> </a:t>
            </a:r>
            <a:r>
              <a:rPr lang="en-ID" sz="1600" dirty="0" err="1"/>
              <a:t>upaya</a:t>
            </a:r>
            <a:r>
              <a:rPr lang="en-ID" sz="1600" dirty="0"/>
              <a:t> </a:t>
            </a:r>
            <a:r>
              <a:rPr lang="en-ID" sz="1600" dirty="0" err="1"/>
              <a:t>pengembangan</a:t>
            </a:r>
            <a:r>
              <a:rPr lang="en-ID" sz="1600" dirty="0"/>
              <a:t> </a:t>
            </a:r>
            <a:r>
              <a:rPr lang="en-ID" sz="1600" dirty="0" err="1"/>
              <a:t>profesionalisme</a:t>
            </a:r>
            <a:r>
              <a:rPr lang="en-ID" sz="1600" dirty="0"/>
              <a:t> ASN </a:t>
            </a:r>
            <a:r>
              <a:rPr lang="en-ID" sz="1600" dirty="0" err="1"/>
              <a:t>Ditjen</a:t>
            </a:r>
            <a:r>
              <a:rPr lang="en-ID" sz="1600" dirty="0"/>
              <a:t> </a:t>
            </a:r>
            <a:r>
              <a:rPr lang="en-ID" sz="1600" dirty="0" err="1"/>
              <a:t>Migas</a:t>
            </a:r>
            <a:r>
              <a:rPr lang="en-ID" sz="1600" dirty="0"/>
              <a:t> </a:t>
            </a:r>
          </a:p>
        </p:txBody>
      </p:sp>
      <p:pic>
        <p:nvPicPr>
          <p:cNvPr id="3" name="Picture 2">
            <a:extLst>
              <a:ext uri="{FF2B5EF4-FFF2-40B4-BE49-F238E27FC236}">
                <a16:creationId xmlns:a16="http://schemas.microsoft.com/office/drawing/2014/main" id="{10BE5646-0980-41DA-ABFF-2EDA08010E30}"/>
              </a:ext>
            </a:extLst>
          </p:cNvPr>
          <p:cNvPicPr>
            <a:picLocks noChangeAspect="1"/>
          </p:cNvPicPr>
          <p:nvPr/>
        </p:nvPicPr>
        <p:blipFill>
          <a:blip r:embed="rId2"/>
          <a:stretch>
            <a:fillRect/>
          </a:stretch>
        </p:blipFill>
        <p:spPr>
          <a:xfrm>
            <a:off x="7007635" y="720632"/>
            <a:ext cx="4608091" cy="5755701"/>
          </a:xfrm>
          <a:prstGeom prst="rect">
            <a:avLst/>
          </a:prstGeom>
        </p:spPr>
      </p:pic>
      <p:graphicFrame>
        <p:nvGraphicFramePr>
          <p:cNvPr id="15" name="Table 28">
            <a:extLst>
              <a:ext uri="{FF2B5EF4-FFF2-40B4-BE49-F238E27FC236}">
                <a16:creationId xmlns:a16="http://schemas.microsoft.com/office/drawing/2014/main" id="{2553C51C-A766-4735-B48C-02DE420D252B}"/>
              </a:ext>
            </a:extLst>
          </p:cNvPr>
          <p:cNvGraphicFramePr>
            <a:graphicFrameLocks noGrp="1"/>
          </p:cNvGraphicFramePr>
          <p:nvPr/>
        </p:nvGraphicFramePr>
        <p:xfrm>
          <a:off x="768188" y="3253345"/>
          <a:ext cx="4880243" cy="1902620"/>
        </p:xfrm>
        <a:graphic>
          <a:graphicData uri="http://schemas.openxmlformats.org/drawingml/2006/table">
            <a:tbl>
              <a:tblPr firstRow="1" lastRow="1" bandRow="1">
                <a:tableStyleId>{2D5ABB26-0587-4C30-8999-92F81FD0307C}</a:tableStyleId>
              </a:tblPr>
              <a:tblGrid>
                <a:gridCol w="513569">
                  <a:extLst>
                    <a:ext uri="{9D8B030D-6E8A-4147-A177-3AD203B41FA5}">
                      <a16:colId xmlns:a16="http://schemas.microsoft.com/office/drawing/2014/main" val="3851488917"/>
                    </a:ext>
                  </a:extLst>
                </a:gridCol>
                <a:gridCol w="3144049">
                  <a:extLst>
                    <a:ext uri="{9D8B030D-6E8A-4147-A177-3AD203B41FA5}">
                      <a16:colId xmlns:a16="http://schemas.microsoft.com/office/drawing/2014/main" val="2802324090"/>
                    </a:ext>
                  </a:extLst>
                </a:gridCol>
                <a:gridCol w="1222625">
                  <a:extLst>
                    <a:ext uri="{9D8B030D-6E8A-4147-A177-3AD203B41FA5}">
                      <a16:colId xmlns:a16="http://schemas.microsoft.com/office/drawing/2014/main" val="865818464"/>
                    </a:ext>
                  </a:extLst>
                </a:gridCol>
              </a:tblGrid>
              <a:tr h="419260">
                <a:tc>
                  <a:txBody>
                    <a:bodyPr/>
                    <a:lstStyle/>
                    <a:p>
                      <a:pPr algn="ctr"/>
                      <a:endParaRPr lang="en-ID" sz="14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Parameter (P)</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err="1">
                          <a:solidFill>
                            <a:schemeClr val="bg1"/>
                          </a:solidFill>
                        </a:rPr>
                        <a:t>Bobot</a:t>
                      </a:r>
                      <a:r>
                        <a:rPr lang="en-US" sz="1400" b="1" dirty="0">
                          <a:solidFill>
                            <a:schemeClr val="bg1"/>
                          </a:solidFill>
                        </a:rPr>
                        <a:t> (W)</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370840">
                <a:tc>
                  <a:txBody>
                    <a:bodyPr/>
                    <a:lstStyle/>
                    <a:p>
                      <a:pPr algn="ctr"/>
                      <a:r>
                        <a:rPr lang="en-US" sz="1200" dirty="0"/>
                        <a:t>1</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err="1"/>
                        <a:t>Indeks</a:t>
                      </a:r>
                      <a:r>
                        <a:rPr lang="en-US" sz="1200" dirty="0"/>
                        <a:t> </a:t>
                      </a:r>
                      <a:r>
                        <a:rPr lang="en-US" sz="1200" dirty="0" err="1"/>
                        <a:t>Profesionalisme</a:t>
                      </a:r>
                      <a:r>
                        <a:rPr lang="en-US" sz="1200" dirty="0"/>
                        <a:t> </a:t>
                      </a:r>
                      <a:r>
                        <a:rPr lang="en-US" sz="1200" dirty="0" err="1"/>
                        <a:t>Dimensi</a:t>
                      </a:r>
                      <a:r>
                        <a:rPr lang="en-US" sz="1200" dirty="0"/>
                        <a:t> </a:t>
                      </a:r>
                      <a:r>
                        <a:rPr lang="en-US" sz="1200" dirty="0" err="1"/>
                        <a:t>Kualifikasi</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25 %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47335681"/>
                  </a:ext>
                </a:extLst>
              </a:tr>
              <a:tr h="370840">
                <a:tc>
                  <a:txBody>
                    <a:bodyPr/>
                    <a:lstStyle/>
                    <a:p>
                      <a:pPr algn="ctr"/>
                      <a:r>
                        <a:rPr lang="en-US" sz="1200" dirty="0"/>
                        <a:t>2</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err="1"/>
                        <a:t>Indeks</a:t>
                      </a:r>
                      <a:r>
                        <a:rPr lang="en-US" sz="1200" dirty="0"/>
                        <a:t> </a:t>
                      </a:r>
                      <a:r>
                        <a:rPr lang="en-US" sz="1200" dirty="0" err="1"/>
                        <a:t>Profesionalisme</a:t>
                      </a:r>
                      <a:r>
                        <a:rPr lang="en-US" sz="1200" dirty="0"/>
                        <a:t> </a:t>
                      </a:r>
                      <a:r>
                        <a:rPr lang="en-US" sz="1200" dirty="0" err="1"/>
                        <a:t>Dimensi</a:t>
                      </a:r>
                      <a:r>
                        <a:rPr lang="en-US" sz="1200" dirty="0"/>
                        <a:t> </a:t>
                      </a:r>
                      <a:r>
                        <a:rPr lang="en-US" sz="1200" dirty="0" err="1"/>
                        <a:t>Kompetensi</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40 %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2823538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3</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Indeks</a:t>
                      </a:r>
                      <a:r>
                        <a:rPr lang="en-US" sz="1200" dirty="0"/>
                        <a:t> </a:t>
                      </a:r>
                      <a:r>
                        <a:rPr lang="en-US" sz="1200" dirty="0" err="1"/>
                        <a:t>Profesionalisme</a:t>
                      </a:r>
                      <a:r>
                        <a:rPr lang="en-US" sz="1200" dirty="0"/>
                        <a:t> </a:t>
                      </a:r>
                      <a:r>
                        <a:rPr lang="en-US" sz="1200" dirty="0" err="1"/>
                        <a:t>Dimensi</a:t>
                      </a:r>
                      <a:r>
                        <a:rPr lang="en-US" sz="1200" dirty="0"/>
                        <a:t> Kinerja</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30 %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803896046"/>
                  </a:ext>
                </a:extLst>
              </a:tr>
              <a:tr h="370840">
                <a:tc>
                  <a:txBody>
                    <a:bodyPr/>
                    <a:lstStyle/>
                    <a:p>
                      <a:pPr algn="ctr"/>
                      <a:r>
                        <a:rPr lang="en-US" sz="1200" dirty="0"/>
                        <a:t>4</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200" dirty="0" err="1"/>
                        <a:t>Indeks</a:t>
                      </a:r>
                      <a:r>
                        <a:rPr lang="en-US" sz="1200" dirty="0"/>
                        <a:t> </a:t>
                      </a:r>
                      <a:r>
                        <a:rPr lang="en-US" sz="1200" dirty="0" err="1"/>
                        <a:t>Profesionalisme</a:t>
                      </a:r>
                      <a:r>
                        <a:rPr lang="en-US" sz="1200" dirty="0"/>
                        <a:t> </a:t>
                      </a:r>
                      <a:r>
                        <a:rPr lang="en-US" sz="1200" dirty="0" err="1"/>
                        <a:t>Dimensi</a:t>
                      </a:r>
                      <a:r>
                        <a:rPr lang="en-US" sz="1200" dirty="0"/>
                        <a:t> </a:t>
                      </a:r>
                      <a:r>
                        <a:rPr lang="en-US" sz="1200" dirty="0" err="1"/>
                        <a:t>Disiplin</a:t>
                      </a:r>
                      <a:endParaRPr lang="en-US"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162536468"/>
                  </a:ext>
                </a:extLst>
              </a:tr>
            </a:tbl>
          </a:graphicData>
        </a:graphic>
      </p:graphicFrame>
      <mc:AlternateContent xmlns:mc="http://schemas.openxmlformats.org/markup-compatibility/2006" xmlns:a14="http://schemas.microsoft.com/office/drawing/2010/main">
        <mc:Choice Requires="a14">
          <p:sp>
            <p:nvSpPr>
              <p:cNvPr id="16" name="TextBox 3">
                <a:extLst>
                  <a:ext uri="{FF2B5EF4-FFF2-40B4-BE49-F238E27FC236}">
                    <a16:creationId xmlns:a16="http://schemas.microsoft.com/office/drawing/2014/main" id="{00000000-0008-0000-1400-000004000000}"/>
                  </a:ext>
                </a:extLst>
              </p:cNvPr>
              <p:cNvSpPr txBox="1"/>
              <p:nvPr/>
            </p:nvSpPr>
            <p:spPr>
              <a:xfrm>
                <a:off x="394575" y="2427134"/>
                <a:ext cx="5865195" cy="246799"/>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sz="1600" b="1" i="1" smtClean="0">
                              <a:solidFill>
                                <a:srgbClr val="C00000"/>
                              </a:solidFill>
                              <a:latin typeface="Cambria Math" panose="02040503050406030204" pitchFamily="18" charset="0"/>
                            </a:rPr>
                          </m:ctrlPr>
                        </m:accPr>
                        <m:e>
                          <m:r>
                            <a:rPr lang="en-US" sz="1600" b="1" i="1">
                              <a:solidFill>
                                <a:srgbClr val="C00000"/>
                              </a:solidFill>
                              <a:latin typeface="Cambria Math" panose="02040503050406030204" pitchFamily="18" charset="0"/>
                            </a:rPr>
                            <m:t>𝑰𝑷</m:t>
                          </m:r>
                          <m:r>
                            <a:rPr lang="en-US" sz="1600" b="1" i="1">
                              <a:solidFill>
                                <a:srgbClr val="C00000"/>
                              </a:solidFill>
                              <a:latin typeface="Cambria Math" panose="02040503050406030204" pitchFamily="18" charset="0"/>
                            </a:rPr>
                            <m:t> </m:t>
                          </m:r>
                          <m:r>
                            <a:rPr lang="en-US" sz="1600" b="1" i="1">
                              <a:solidFill>
                                <a:srgbClr val="C00000"/>
                              </a:solidFill>
                              <a:latin typeface="Cambria Math" panose="02040503050406030204" pitchFamily="18" charset="0"/>
                            </a:rPr>
                            <m:t>𝑨𝑺𝑵</m:t>
                          </m:r>
                        </m:e>
                      </m:acc>
                      <m:r>
                        <a:rPr lang="en-US" sz="1600" b="1" i="1">
                          <a:solidFill>
                            <a:srgbClr val="C00000"/>
                          </a:solidFill>
                          <a:latin typeface="Cambria Math" panose="02040503050406030204" pitchFamily="18" charset="0"/>
                        </a:rPr>
                        <m:t>=</m:t>
                      </m:r>
                      <m:d>
                        <m:dPr>
                          <m:begChr m:val="["/>
                          <m:endChr m:val="]"/>
                          <m:ctrlPr>
                            <a:rPr lang="en-US" sz="1600" b="1" i="1">
                              <a:solidFill>
                                <a:srgbClr val="C00000"/>
                              </a:solidFill>
                              <a:latin typeface="Cambria Math" panose="02040503050406030204" pitchFamily="18" charset="0"/>
                            </a:rPr>
                          </m:ctrlPr>
                        </m:dPr>
                        <m:e>
                          <m:d>
                            <m:dPr>
                              <m:ctrlPr>
                                <a:rPr lang="en-US" sz="1600" b="1" i="1">
                                  <a:solidFill>
                                    <a:srgbClr val="C00000"/>
                                  </a:solidFill>
                                  <a:latin typeface="Cambria Math" panose="02040503050406030204" pitchFamily="18" charset="0"/>
                                </a:rPr>
                              </m:ctrlPr>
                            </m:dPr>
                            <m:e>
                              <m:sSub>
                                <m:sSubPr>
                                  <m:ctrlPr>
                                    <a:rPr lang="en-US" sz="1600" b="1" i="1">
                                      <a:solidFill>
                                        <a:srgbClr val="C00000"/>
                                      </a:solidFill>
                                      <a:latin typeface="Cambria Math" panose="02040503050406030204" pitchFamily="18" charset="0"/>
                                    </a:rPr>
                                  </m:ctrlPr>
                                </m:sSubPr>
                                <m:e>
                                  <m:r>
                                    <a:rPr lang="en-US" sz="1600" b="1" i="1">
                                      <a:solidFill>
                                        <a:srgbClr val="C00000"/>
                                      </a:solidFill>
                                      <a:latin typeface="Cambria Math" panose="02040503050406030204" pitchFamily="18" charset="0"/>
                                    </a:rPr>
                                    <m:t>𝑾</m:t>
                                  </m:r>
                                </m:e>
                                <m:sub>
                                  <m:r>
                                    <a:rPr lang="en-US" sz="1600" b="1" i="1">
                                      <a:solidFill>
                                        <a:srgbClr val="C00000"/>
                                      </a:solidFill>
                                      <a:latin typeface="Cambria Math" panose="02040503050406030204" pitchFamily="18" charset="0"/>
                                    </a:rPr>
                                    <m:t>𝟏</m:t>
                                  </m:r>
                                </m:sub>
                              </m:sSub>
                              <m:r>
                                <a:rPr lang="en-US" sz="1600" b="1" i="1">
                                  <a:solidFill>
                                    <a:srgbClr val="C00000"/>
                                  </a:solidFill>
                                  <a:latin typeface="Cambria Math" panose="02040503050406030204" pitchFamily="18" charset="0"/>
                                </a:rPr>
                                <m:t> </m:t>
                              </m:r>
                              <m:r>
                                <a:rPr lang="en-US" sz="1600" b="1" i="1">
                                  <a:solidFill>
                                    <a:srgbClr val="C00000"/>
                                  </a:solidFill>
                                  <a:latin typeface="Cambria Math" panose="02040503050406030204" pitchFamily="18" charset="0"/>
                                </a:rPr>
                                <m:t>𝒙</m:t>
                              </m:r>
                              <m:r>
                                <a:rPr lang="en-US" sz="1600" b="1" i="1">
                                  <a:solidFill>
                                    <a:srgbClr val="C00000"/>
                                  </a:solidFill>
                                  <a:latin typeface="Cambria Math" panose="02040503050406030204" pitchFamily="18" charset="0"/>
                                </a:rPr>
                                <m:t> </m:t>
                              </m:r>
                              <m:sSub>
                                <m:sSubPr>
                                  <m:ctrlPr>
                                    <a:rPr lang="en-US" sz="1600" b="1" i="1">
                                      <a:solidFill>
                                        <a:srgbClr val="C00000"/>
                                      </a:solidFill>
                                      <a:latin typeface="Cambria Math" panose="02040503050406030204" pitchFamily="18" charset="0"/>
                                    </a:rPr>
                                  </m:ctrlPr>
                                </m:sSubPr>
                                <m:e>
                                  <m:r>
                                    <a:rPr lang="en-US" sz="1600" b="1" i="1">
                                      <a:solidFill>
                                        <a:srgbClr val="C00000"/>
                                      </a:solidFill>
                                      <a:latin typeface="Cambria Math" panose="02040503050406030204" pitchFamily="18" charset="0"/>
                                    </a:rPr>
                                    <m:t>𝑷</m:t>
                                  </m:r>
                                </m:e>
                                <m:sub>
                                  <m:r>
                                    <a:rPr lang="en-US" sz="1600" b="1" i="1">
                                      <a:solidFill>
                                        <a:srgbClr val="C00000"/>
                                      </a:solidFill>
                                      <a:latin typeface="Cambria Math" panose="02040503050406030204" pitchFamily="18" charset="0"/>
                                    </a:rPr>
                                    <m:t>𝟏</m:t>
                                  </m:r>
                                </m:sub>
                              </m:sSub>
                              <m:r>
                                <a:rPr lang="en-US" sz="1600" b="1" i="1">
                                  <a:solidFill>
                                    <a:srgbClr val="C00000"/>
                                  </a:solidFill>
                                  <a:latin typeface="Cambria Math" panose="02040503050406030204" pitchFamily="18" charset="0"/>
                                </a:rPr>
                                <m:t> </m:t>
                              </m:r>
                            </m:e>
                          </m:d>
                          <m:r>
                            <a:rPr lang="en-US" sz="1600" b="1" i="1">
                              <a:solidFill>
                                <a:srgbClr val="C00000"/>
                              </a:solidFill>
                              <a:latin typeface="Cambria Math" panose="02040503050406030204" pitchFamily="18" charset="0"/>
                            </a:rPr>
                            <m:t>+ </m:t>
                          </m:r>
                          <m:d>
                            <m:dPr>
                              <m:ctrlPr>
                                <a:rPr lang="en-US" sz="1600" b="1" i="1">
                                  <a:solidFill>
                                    <a:srgbClr val="C00000"/>
                                  </a:solidFill>
                                  <a:latin typeface="Cambria Math" panose="02040503050406030204" pitchFamily="18" charset="0"/>
                                </a:rPr>
                              </m:ctrlPr>
                            </m:dPr>
                            <m:e>
                              <m:sSub>
                                <m:sSubPr>
                                  <m:ctrlPr>
                                    <a:rPr lang="en-US" sz="1600" b="1" i="1">
                                      <a:solidFill>
                                        <a:srgbClr val="C00000"/>
                                      </a:solidFill>
                                      <a:latin typeface="Cambria Math" panose="02040503050406030204" pitchFamily="18" charset="0"/>
                                    </a:rPr>
                                  </m:ctrlPr>
                                </m:sSubPr>
                                <m:e>
                                  <m:r>
                                    <a:rPr lang="en-US" sz="1600" b="1" i="1">
                                      <a:solidFill>
                                        <a:srgbClr val="C00000"/>
                                      </a:solidFill>
                                      <a:latin typeface="Cambria Math" panose="02040503050406030204" pitchFamily="18" charset="0"/>
                                    </a:rPr>
                                    <m:t>𝑾</m:t>
                                  </m:r>
                                </m:e>
                                <m:sub>
                                  <m:r>
                                    <a:rPr lang="en-US" sz="1600" b="1" i="1">
                                      <a:solidFill>
                                        <a:srgbClr val="C00000"/>
                                      </a:solidFill>
                                      <a:latin typeface="Cambria Math" panose="02040503050406030204" pitchFamily="18" charset="0"/>
                                    </a:rPr>
                                    <m:t>𝟐</m:t>
                                  </m:r>
                                </m:sub>
                              </m:sSub>
                              <m:r>
                                <a:rPr lang="en-US" sz="1600" b="1" i="1">
                                  <a:solidFill>
                                    <a:srgbClr val="C00000"/>
                                  </a:solidFill>
                                  <a:latin typeface="Cambria Math" panose="02040503050406030204" pitchFamily="18" charset="0"/>
                                </a:rPr>
                                <m:t> </m:t>
                              </m:r>
                              <m:r>
                                <a:rPr lang="en-US" sz="1600" b="1" i="1">
                                  <a:solidFill>
                                    <a:srgbClr val="C00000"/>
                                  </a:solidFill>
                                  <a:latin typeface="Cambria Math" panose="02040503050406030204" pitchFamily="18" charset="0"/>
                                </a:rPr>
                                <m:t>𝒙</m:t>
                              </m:r>
                              <m:r>
                                <a:rPr lang="en-US" sz="1600" b="1" i="1">
                                  <a:solidFill>
                                    <a:srgbClr val="C00000"/>
                                  </a:solidFill>
                                  <a:latin typeface="Cambria Math" panose="02040503050406030204" pitchFamily="18" charset="0"/>
                                </a:rPr>
                                <m:t> </m:t>
                              </m:r>
                              <m:sSub>
                                <m:sSubPr>
                                  <m:ctrlPr>
                                    <a:rPr lang="en-US" sz="1600" b="1" i="1">
                                      <a:solidFill>
                                        <a:srgbClr val="C00000"/>
                                      </a:solidFill>
                                      <a:latin typeface="Cambria Math" panose="02040503050406030204" pitchFamily="18" charset="0"/>
                                    </a:rPr>
                                  </m:ctrlPr>
                                </m:sSubPr>
                                <m:e>
                                  <m:r>
                                    <a:rPr lang="en-US" sz="1600" b="1" i="1">
                                      <a:solidFill>
                                        <a:srgbClr val="C00000"/>
                                      </a:solidFill>
                                      <a:latin typeface="Cambria Math" panose="02040503050406030204" pitchFamily="18" charset="0"/>
                                    </a:rPr>
                                    <m:t>𝑷</m:t>
                                  </m:r>
                                </m:e>
                                <m:sub>
                                  <m:r>
                                    <a:rPr lang="en-US" sz="1600" b="1" i="1">
                                      <a:solidFill>
                                        <a:srgbClr val="C00000"/>
                                      </a:solidFill>
                                      <a:latin typeface="Cambria Math" panose="02040503050406030204" pitchFamily="18" charset="0"/>
                                    </a:rPr>
                                    <m:t>𝟐</m:t>
                                  </m:r>
                                </m:sub>
                              </m:sSub>
                              <m:r>
                                <a:rPr lang="en-US" sz="1600" b="1" i="1">
                                  <a:solidFill>
                                    <a:srgbClr val="C00000"/>
                                  </a:solidFill>
                                  <a:latin typeface="Cambria Math" panose="02040503050406030204" pitchFamily="18" charset="0"/>
                                </a:rPr>
                                <m:t> </m:t>
                              </m:r>
                            </m:e>
                          </m:d>
                          <m:r>
                            <a:rPr lang="en-US" sz="1600" b="1" i="1" smtClean="0">
                              <a:solidFill>
                                <a:srgbClr val="C00000"/>
                              </a:solidFill>
                              <a:latin typeface="Cambria Math" panose="02040503050406030204" pitchFamily="18" charset="0"/>
                            </a:rPr>
                            <m:t>+</m:t>
                          </m:r>
                          <m:r>
                            <a:rPr lang="en-US" sz="1600" b="1" i="1">
                              <a:solidFill>
                                <a:srgbClr val="C00000"/>
                              </a:solidFill>
                              <a:latin typeface="Cambria Math" panose="02040503050406030204" pitchFamily="18" charset="0"/>
                            </a:rPr>
                            <m:t> </m:t>
                          </m:r>
                          <m:d>
                            <m:dPr>
                              <m:ctrlPr>
                                <a:rPr lang="en-US" sz="1600" b="1" i="1">
                                  <a:solidFill>
                                    <a:srgbClr val="C00000"/>
                                  </a:solidFill>
                                  <a:latin typeface="Cambria Math" panose="02040503050406030204" pitchFamily="18" charset="0"/>
                                </a:rPr>
                              </m:ctrlPr>
                            </m:dPr>
                            <m:e>
                              <m:sSub>
                                <m:sSubPr>
                                  <m:ctrlPr>
                                    <a:rPr lang="en-US" sz="1600" b="1" i="1">
                                      <a:solidFill>
                                        <a:srgbClr val="C00000"/>
                                      </a:solidFill>
                                      <a:latin typeface="Cambria Math" panose="02040503050406030204" pitchFamily="18" charset="0"/>
                                    </a:rPr>
                                  </m:ctrlPr>
                                </m:sSubPr>
                                <m:e>
                                  <m:r>
                                    <a:rPr lang="en-US" sz="1600" b="1" i="1">
                                      <a:solidFill>
                                        <a:srgbClr val="C00000"/>
                                      </a:solidFill>
                                      <a:latin typeface="Cambria Math" panose="02040503050406030204" pitchFamily="18" charset="0"/>
                                    </a:rPr>
                                    <m:t>𝑾</m:t>
                                  </m:r>
                                </m:e>
                                <m:sub>
                                  <m:r>
                                    <a:rPr lang="en-US" sz="1600" b="1" i="1">
                                      <a:solidFill>
                                        <a:srgbClr val="C00000"/>
                                      </a:solidFill>
                                      <a:latin typeface="Cambria Math" panose="02040503050406030204" pitchFamily="18" charset="0"/>
                                    </a:rPr>
                                    <m:t>𝟑</m:t>
                                  </m:r>
                                </m:sub>
                              </m:sSub>
                              <m:r>
                                <a:rPr lang="en-US" sz="1600" b="1" i="1">
                                  <a:solidFill>
                                    <a:srgbClr val="C00000"/>
                                  </a:solidFill>
                                  <a:latin typeface="Cambria Math" panose="02040503050406030204" pitchFamily="18" charset="0"/>
                                </a:rPr>
                                <m:t> </m:t>
                              </m:r>
                              <m:r>
                                <a:rPr lang="en-US" sz="1600" b="1" i="1">
                                  <a:solidFill>
                                    <a:srgbClr val="C00000"/>
                                  </a:solidFill>
                                  <a:latin typeface="Cambria Math" panose="02040503050406030204" pitchFamily="18" charset="0"/>
                                </a:rPr>
                                <m:t>𝒙</m:t>
                              </m:r>
                              <m:r>
                                <a:rPr lang="en-US" sz="1600" b="1" i="1">
                                  <a:solidFill>
                                    <a:srgbClr val="C00000"/>
                                  </a:solidFill>
                                  <a:latin typeface="Cambria Math" panose="02040503050406030204" pitchFamily="18" charset="0"/>
                                </a:rPr>
                                <m:t> </m:t>
                              </m:r>
                              <m:sSub>
                                <m:sSubPr>
                                  <m:ctrlPr>
                                    <a:rPr lang="en-US" sz="1600" b="1" i="1">
                                      <a:solidFill>
                                        <a:srgbClr val="C00000"/>
                                      </a:solidFill>
                                      <a:latin typeface="Cambria Math" panose="02040503050406030204" pitchFamily="18" charset="0"/>
                                    </a:rPr>
                                  </m:ctrlPr>
                                </m:sSubPr>
                                <m:e>
                                  <m:r>
                                    <a:rPr lang="en-US" sz="1600" b="1" i="1">
                                      <a:solidFill>
                                        <a:srgbClr val="C00000"/>
                                      </a:solidFill>
                                      <a:latin typeface="Cambria Math" panose="02040503050406030204" pitchFamily="18" charset="0"/>
                                    </a:rPr>
                                    <m:t>𝑷</m:t>
                                  </m:r>
                                </m:e>
                                <m:sub>
                                  <m:r>
                                    <a:rPr lang="en-US" sz="1600" b="1" i="1">
                                      <a:solidFill>
                                        <a:srgbClr val="C00000"/>
                                      </a:solidFill>
                                      <a:latin typeface="Cambria Math" panose="02040503050406030204" pitchFamily="18" charset="0"/>
                                    </a:rPr>
                                    <m:t>𝟑</m:t>
                                  </m:r>
                                </m:sub>
                              </m:sSub>
                              <m:r>
                                <a:rPr lang="en-US" sz="1600" b="1" i="1">
                                  <a:solidFill>
                                    <a:srgbClr val="C00000"/>
                                  </a:solidFill>
                                  <a:latin typeface="Cambria Math" panose="02040503050406030204" pitchFamily="18" charset="0"/>
                                </a:rPr>
                                <m:t> </m:t>
                              </m:r>
                            </m:e>
                          </m:d>
                          <m:r>
                            <a:rPr lang="en-US" sz="1600" b="1" i="1">
                              <a:solidFill>
                                <a:srgbClr val="C00000"/>
                              </a:solidFill>
                              <a:latin typeface="Cambria Math" panose="02040503050406030204" pitchFamily="18" charset="0"/>
                            </a:rPr>
                            <m:t>+ </m:t>
                          </m:r>
                          <m:d>
                            <m:dPr>
                              <m:ctrlPr>
                                <a:rPr lang="en-US" sz="1600" b="1" i="1">
                                  <a:solidFill>
                                    <a:srgbClr val="C00000"/>
                                  </a:solidFill>
                                  <a:latin typeface="Cambria Math" panose="02040503050406030204" pitchFamily="18" charset="0"/>
                                </a:rPr>
                              </m:ctrlPr>
                            </m:dPr>
                            <m:e>
                              <m:sSub>
                                <m:sSubPr>
                                  <m:ctrlPr>
                                    <a:rPr lang="en-US" sz="1600" b="1" i="1">
                                      <a:solidFill>
                                        <a:srgbClr val="C00000"/>
                                      </a:solidFill>
                                      <a:latin typeface="Cambria Math" panose="02040503050406030204" pitchFamily="18" charset="0"/>
                                    </a:rPr>
                                  </m:ctrlPr>
                                </m:sSubPr>
                                <m:e>
                                  <m:r>
                                    <a:rPr lang="en-US" sz="1600" b="1" i="1">
                                      <a:solidFill>
                                        <a:srgbClr val="C00000"/>
                                      </a:solidFill>
                                      <a:latin typeface="Cambria Math" panose="02040503050406030204" pitchFamily="18" charset="0"/>
                                    </a:rPr>
                                    <m:t>𝑾</m:t>
                                  </m:r>
                                </m:e>
                                <m:sub>
                                  <m:r>
                                    <a:rPr lang="en-US" sz="1600" b="1" i="1">
                                      <a:solidFill>
                                        <a:srgbClr val="C00000"/>
                                      </a:solidFill>
                                      <a:latin typeface="Cambria Math" panose="02040503050406030204" pitchFamily="18" charset="0"/>
                                    </a:rPr>
                                    <m:t>𝟒</m:t>
                                  </m:r>
                                </m:sub>
                              </m:sSub>
                              <m:r>
                                <a:rPr lang="en-US" sz="1600" b="1" i="1">
                                  <a:solidFill>
                                    <a:srgbClr val="C00000"/>
                                  </a:solidFill>
                                  <a:latin typeface="Cambria Math" panose="02040503050406030204" pitchFamily="18" charset="0"/>
                                </a:rPr>
                                <m:t> </m:t>
                              </m:r>
                              <m:r>
                                <a:rPr lang="en-US" sz="1600" b="1" i="1">
                                  <a:solidFill>
                                    <a:srgbClr val="C00000"/>
                                  </a:solidFill>
                                  <a:latin typeface="Cambria Math" panose="02040503050406030204" pitchFamily="18" charset="0"/>
                                </a:rPr>
                                <m:t>𝒙</m:t>
                              </m:r>
                              <m:r>
                                <a:rPr lang="en-US" sz="1600" b="1" i="1">
                                  <a:solidFill>
                                    <a:srgbClr val="C00000"/>
                                  </a:solidFill>
                                  <a:latin typeface="Cambria Math" panose="02040503050406030204" pitchFamily="18" charset="0"/>
                                </a:rPr>
                                <m:t> </m:t>
                              </m:r>
                              <m:sSub>
                                <m:sSubPr>
                                  <m:ctrlPr>
                                    <a:rPr lang="en-US" sz="1600" b="1" i="1">
                                      <a:solidFill>
                                        <a:srgbClr val="C00000"/>
                                      </a:solidFill>
                                      <a:latin typeface="Cambria Math" panose="02040503050406030204" pitchFamily="18" charset="0"/>
                                    </a:rPr>
                                  </m:ctrlPr>
                                </m:sSubPr>
                                <m:e>
                                  <m:r>
                                    <a:rPr lang="en-US" sz="1600" b="1" i="1">
                                      <a:solidFill>
                                        <a:srgbClr val="C00000"/>
                                      </a:solidFill>
                                      <a:latin typeface="Cambria Math" panose="02040503050406030204" pitchFamily="18" charset="0"/>
                                    </a:rPr>
                                    <m:t>𝑷</m:t>
                                  </m:r>
                                </m:e>
                                <m:sub>
                                  <m:r>
                                    <a:rPr lang="en-US" sz="1600" b="1" i="1">
                                      <a:solidFill>
                                        <a:srgbClr val="C00000"/>
                                      </a:solidFill>
                                      <a:latin typeface="Cambria Math" panose="02040503050406030204" pitchFamily="18" charset="0"/>
                                    </a:rPr>
                                    <m:t>𝟒</m:t>
                                  </m:r>
                                </m:sub>
                              </m:sSub>
                              <m:r>
                                <a:rPr lang="en-US" sz="1600" b="1" i="1">
                                  <a:solidFill>
                                    <a:srgbClr val="C00000"/>
                                  </a:solidFill>
                                  <a:latin typeface="Cambria Math" panose="02040503050406030204" pitchFamily="18" charset="0"/>
                                </a:rPr>
                                <m:t> </m:t>
                              </m:r>
                            </m:e>
                          </m:d>
                        </m:e>
                      </m:d>
                    </m:oMath>
                  </m:oMathPara>
                </a14:m>
                <a:endParaRPr lang="en-US" sz="1600" b="1" dirty="0">
                  <a:solidFill>
                    <a:srgbClr val="C00000"/>
                  </a:solidFill>
                </a:endParaRPr>
              </a:p>
            </p:txBody>
          </p:sp>
        </mc:Choice>
        <mc:Fallback xmlns="">
          <p:sp>
            <p:nvSpPr>
              <p:cNvPr id="16" name="TextBox 3">
                <a:extLst>
                  <a:ext uri="{FF2B5EF4-FFF2-40B4-BE49-F238E27FC236}">
                    <a16:creationId xmlns:a16="http://schemas.microsoft.com/office/drawing/2014/main" xmlns:a14="http://schemas.microsoft.com/office/drawing/2010/main" xmlns="" id="{00000000-0008-0000-1400-000004000000}"/>
                  </a:ext>
                </a:extLst>
              </p:cNvPr>
              <p:cNvSpPr txBox="1">
                <a:spLocks noRot="1" noChangeAspect="1" noMove="1" noResize="1" noEditPoints="1" noAdjustHandles="1" noChangeArrowheads="1" noChangeShapeType="1" noTextEdit="1"/>
              </p:cNvSpPr>
              <p:nvPr/>
            </p:nvSpPr>
            <p:spPr>
              <a:xfrm>
                <a:off x="394575" y="2427134"/>
                <a:ext cx="5865195" cy="246799"/>
              </a:xfrm>
              <a:prstGeom prst="rect">
                <a:avLst/>
              </a:prstGeom>
              <a:blipFill rotWithShape="0">
                <a:blip r:embed="rId3"/>
                <a:stretch>
                  <a:fillRect l="-416" b="-1707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CBA9F29-6672-4E37-9455-CE2D3EECD927}"/>
              </a:ext>
            </a:extLst>
          </p:cNvPr>
          <p:cNvSpPr txBox="1"/>
          <p:nvPr/>
        </p:nvSpPr>
        <p:spPr>
          <a:xfrm>
            <a:off x="1142948" y="1800744"/>
            <a:ext cx="7536094" cy="369332"/>
          </a:xfrm>
          <a:prstGeom prst="rect">
            <a:avLst/>
          </a:prstGeom>
          <a:noFill/>
        </p:spPr>
        <p:txBody>
          <a:bodyPr wrap="square">
            <a:spAutoFit/>
          </a:bodyPr>
          <a:lstStyle/>
          <a:p>
            <a:pPr algn="ctr"/>
            <a:r>
              <a:rPr lang="en-US" sz="1800" b="1" dirty="0">
                <a:solidFill>
                  <a:schemeClr val="tx1">
                    <a:lumMod val="50000"/>
                    <a:lumOff val="50000"/>
                  </a:schemeClr>
                </a:solidFill>
              </a:rPr>
              <a:t>(</a:t>
            </a:r>
            <a:r>
              <a:rPr lang="en-US" sz="1800" b="1" dirty="0" err="1">
                <a:solidFill>
                  <a:schemeClr val="tx1">
                    <a:lumMod val="50000"/>
                    <a:lumOff val="50000"/>
                  </a:schemeClr>
                </a:solidFill>
              </a:rPr>
              <a:t>Peraturan</a:t>
            </a:r>
            <a:r>
              <a:rPr lang="en-US" sz="1800" b="1" dirty="0">
                <a:solidFill>
                  <a:schemeClr val="tx1">
                    <a:lumMod val="50000"/>
                    <a:lumOff val="50000"/>
                  </a:schemeClr>
                </a:solidFill>
              </a:rPr>
              <a:t> BKN 8/2019)</a:t>
            </a:r>
            <a:endParaRPr lang="en-ID" sz="1800" b="1" dirty="0">
              <a:solidFill>
                <a:schemeClr val="tx1">
                  <a:lumMod val="50000"/>
                  <a:lumOff val="50000"/>
                </a:schemeClr>
              </a:solidFill>
            </a:endParaRPr>
          </a:p>
        </p:txBody>
      </p:sp>
    </p:spTree>
    <p:extLst>
      <p:ext uri="{BB962C8B-B14F-4D97-AF65-F5344CB8AC3E}">
        <p14:creationId xmlns:p14="http://schemas.microsoft.com/office/powerpoint/2010/main" val="239481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740719-CDBA-4F7F-953F-056A53C842A7}"/>
              </a:ext>
            </a:extLst>
          </p:cNvPr>
          <p:cNvSpPr/>
          <p:nvPr/>
        </p:nvSpPr>
        <p:spPr>
          <a:xfrm>
            <a:off x="8449734" y="6195961"/>
            <a:ext cx="3742266" cy="662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4" name="Straight Connector 13">
            <a:extLst>
              <a:ext uri="{FF2B5EF4-FFF2-40B4-BE49-F238E27FC236}">
                <a16:creationId xmlns:a16="http://schemas.microsoft.com/office/drawing/2014/main" id="{66BA20AF-7596-4DCA-A86A-98829402586B}"/>
              </a:ext>
            </a:extLst>
          </p:cNvPr>
          <p:cNvCxnSpPr>
            <a:cxnSpLocks/>
          </p:cNvCxnSpPr>
          <p:nvPr/>
        </p:nvCxnSpPr>
        <p:spPr>
          <a:xfrm>
            <a:off x="267128" y="292168"/>
            <a:ext cx="0" cy="685585"/>
          </a:xfrm>
          <a:prstGeom prst="line">
            <a:avLst/>
          </a:prstGeom>
          <a:ln w="984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284138-CAAB-46C9-B9E5-BF970B5783A9}"/>
              </a:ext>
            </a:extLst>
          </p:cNvPr>
          <p:cNvSpPr txBox="1"/>
          <p:nvPr/>
        </p:nvSpPr>
        <p:spPr>
          <a:xfrm>
            <a:off x="369870" y="197412"/>
            <a:ext cx="10623478" cy="523220"/>
          </a:xfrm>
          <a:prstGeom prst="rect">
            <a:avLst/>
          </a:prstGeom>
          <a:noFill/>
        </p:spPr>
        <p:txBody>
          <a:bodyPr wrap="square" rtlCol="0">
            <a:spAutoFit/>
          </a:bodyPr>
          <a:lstStyle/>
          <a:p>
            <a:r>
              <a:rPr lang="en-US" sz="2800" dirty="0">
                <a:latin typeface="Franklin Gothic Demi Cond" panose="020B0706030402020204" pitchFamily="34" charset="0"/>
              </a:rPr>
              <a:t>NILAI IKPA DITJEN MIGAS</a:t>
            </a:r>
            <a:endParaRPr lang="en-ID" sz="2800" dirty="0">
              <a:latin typeface="Franklin Gothic Demi Cond" panose="020B0706030402020204" pitchFamily="34" charset="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369869" y="634960"/>
            <a:ext cx="11555001" cy="830997"/>
          </a:xfrm>
          <a:prstGeom prst="rect">
            <a:avLst/>
          </a:prstGeom>
          <a:noFill/>
        </p:spPr>
        <p:txBody>
          <a:bodyPr wrap="square">
            <a:spAutoFit/>
          </a:bodyPr>
          <a:lstStyle/>
          <a:p>
            <a:r>
              <a:rPr lang="en-ID" sz="1600" dirty="0" err="1"/>
              <a:t>mengukur</a:t>
            </a:r>
            <a:r>
              <a:rPr lang="en-ID" sz="1600" dirty="0"/>
              <a:t> </a:t>
            </a:r>
            <a:r>
              <a:rPr lang="en-ID" sz="1600" dirty="0" err="1"/>
              <a:t>kualitas</a:t>
            </a:r>
            <a:r>
              <a:rPr lang="en-ID" sz="1600" dirty="0"/>
              <a:t> </a:t>
            </a:r>
            <a:r>
              <a:rPr lang="en-ID" sz="1600" dirty="0" err="1"/>
              <a:t>kinerja</a:t>
            </a:r>
            <a:r>
              <a:rPr lang="en-ID" sz="1600" dirty="0"/>
              <a:t> </a:t>
            </a:r>
            <a:r>
              <a:rPr lang="en-ID" sz="1600" dirty="0" err="1"/>
              <a:t>pelaksanaan</a:t>
            </a:r>
            <a:r>
              <a:rPr lang="en-ID" sz="1600" dirty="0"/>
              <a:t> </a:t>
            </a:r>
            <a:r>
              <a:rPr lang="en-ID" sz="1600" dirty="0" err="1"/>
              <a:t>anggaran</a:t>
            </a:r>
            <a:r>
              <a:rPr lang="en-ID" sz="1600" dirty="0"/>
              <a:t> </a:t>
            </a:r>
            <a:r>
              <a:rPr lang="en-ID" sz="1600" dirty="0" err="1"/>
              <a:t>belanja</a:t>
            </a:r>
            <a:r>
              <a:rPr lang="en-ID" sz="1600" dirty="0"/>
              <a:t> Kementerian Negara/Lembaga yang </a:t>
            </a:r>
            <a:r>
              <a:rPr lang="en-ID" sz="1600" dirty="0" err="1"/>
              <a:t>memuat</a:t>
            </a:r>
            <a:r>
              <a:rPr lang="en-ID" sz="1600" dirty="0"/>
              <a:t> 12 </a:t>
            </a:r>
            <a:r>
              <a:rPr lang="en-ID" sz="1600" dirty="0" err="1"/>
              <a:t>indikator</a:t>
            </a:r>
            <a:r>
              <a:rPr lang="en-ID" sz="1600" dirty="0"/>
              <a:t> dan </a:t>
            </a:r>
            <a:r>
              <a:rPr lang="en-ID" sz="1600" dirty="0" err="1"/>
              <a:t>mencerminkan</a:t>
            </a:r>
            <a:r>
              <a:rPr lang="en-ID" sz="1600" dirty="0"/>
              <a:t> </a:t>
            </a:r>
            <a:r>
              <a:rPr lang="en-ID" sz="1600" dirty="0" err="1"/>
              <a:t>aspek</a:t>
            </a:r>
            <a:r>
              <a:rPr lang="en-ID" sz="1600" dirty="0"/>
              <a:t> </a:t>
            </a:r>
            <a:r>
              <a:rPr lang="en-ID" sz="1600" dirty="0" err="1"/>
              <a:t>kesesuaian</a:t>
            </a:r>
            <a:r>
              <a:rPr lang="en-ID" sz="1600" dirty="0"/>
              <a:t> </a:t>
            </a:r>
            <a:r>
              <a:rPr lang="en-ID" sz="1600" dirty="0" err="1"/>
              <a:t>terhadap</a:t>
            </a:r>
            <a:r>
              <a:rPr lang="en-ID" sz="1600" dirty="0"/>
              <a:t> </a:t>
            </a:r>
            <a:r>
              <a:rPr lang="en-ID" sz="1600" dirty="0" err="1"/>
              <a:t>perencanaan</a:t>
            </a:r>
            <a:r>
              <a:rPr lang="en-ID" sz="1600" dirty="0"/>
              <a:t>, </a:t>
            </a:r>
            <a:r>
              <a:rPr lang="en-ID" sz="1600" dirty="0" err="1"/>
              <a:t>efektivitas</a:t>
            </a:r>
            <a:r>
              <a:rPr lang="en-ID" sz="1600" dirty="0"/>
              <a:t> </a:t>
            </a:r>
            <a:r>
              <a:rPr lang="en-ID" sz="1600" dirty="0" err="1"/>
              <a:t>pelaksanaan</a:t>
            </a:r>
            <a:r>
              <a:rPr lang="en-ID" sz="1600" dirty="0"/>
              <a:t> </a:t>
            </a:r>
            <a:r>
              <a:rPr lang="en-ID" sz="1600" dirty="0" err="1"/>
              <a:t>anggaran</a:t>
            </a:r>
            <a:r>
              <a:rPr lang="en-ID" sz="1600" dirty="0"/>
              <a:t>, </a:t>
            </a:r>
            <a:r>
              <a:rPr lang="en-ID" sz="1600" dirty="0" err="1"/>
              <a:t>efisiensi</a:t>
            </a:r>
            <a:r>
              <a:rPr lang="en-ID" sz="1600" dirty="0"/>
              <a:t> </a:t>
            </a:r>
            <a:r>
              <a:rPr lang="en-ID" sz="1600" dirty="0" err="1"/>
              <a:t>pelaksanaan</a:t>
            </a:r>
            <a:r>
              <a:rPr lang="en-ID" sz="1600" dirty="0"/>
              <a:t> </a:t>
            </a:r>
            <a:r>
              <a:rPr lang="en-ID" sz="1600" dirty="0" err="1"/>
              <a:t>anggaran</a:t>
            </a:r>
            <a:r>
              <a:rPr lang="en-ID" sz="1600" dirty="0"/>
              <a:t>, dan </a:t>
            </a:r>
            <a:r>
              <a:rPr lang="en-ID" sz="1600" dirty="0" err="1"/>
              <a:t>kepatuhan</a:t>
            </a:r>
            <a:r>
              <a:rPr lang="en-ID" sz="1600" dirty="0"/>
              <a:t> </a:t>
            </a:r>
            <a:r>
              <a:rPr lang="en-ID" sz="1600" dirty="0" err="1"/>
              <a:t>terhadap</a:t>
            </a:r>
            <a:r>
              <a:rPr lang="en-ID" sz="1600" dirty="0"/>
              <a:t> </a:t>
            </a:r>
            <a:r>
              <a:rPr lang="en-ID" sz="1600" dirty="0" err="1"/>
              <a:t>regulasi</a:t>
            </a:r>
            <a:r>
              <a:rPr lang="en-ID" sz="1600" dirty="0"/>
              <a:t>. </a:t>
            </a:r>
          </a:p>
        </p:txBody>
      </p:sp>
      <p:sp>
        <p:nvSpPr>
          <p:cNvPr id="15" name="TextBox 14">
            <a:extLst>
              <a:ext uri="{FF2B5EF4-FFF2-40B4-BE49-F238E27FC236}">
                <a16:creationId xmlns:a16="http://schemas.microsoft.com/office/drawing/2014/main" id="{49A07A96-82A7-4C4E-BCAF-90F5721147F9}"/>
              </a:ext>
            </a:extLst>
          </p:cNvPr>
          <p:cNvSpPr txBox="1"/>
          <p:nvPr/>
        </p:nvSpPr>
        <p:spPr>
          <a:xfrm>
            <a:off x="369868" y="1440898"/>
            <a:ext cx="11281025" cy="830997"/>
          </a:xfrm>
          <a:prstGeom prst="rect">
            <a:avLst/>
          </a:prstGeom>
          <a:noFill/>
        </p:spPr>
        <p:txBody>
          <a:bodyPr wrap="square">
            <a:spAutoFit/>
          </a:bodyPr>
          <a:lstStyle/>
          <a:p>
            <a:r>
              <a:rPr lang="en-ID" sz="1600" dirty="0" err="1"/>
              <a:t>Tujuan</a:t>
            </a:r>
            <a:r>
              <a:rPr lang="en-ID" sz="1600" dirty="0"/>
              <a:t> </a:t>
            </a:r>
            <a:r>
              <a:rPr lang="en-ID" sz="1600" dirty="0" err="1"/>
              <a:t>pengukuran</a:t>
            </a:r>
            <a:r>
              <a:rPr lang="en-ID" sz="1600" dirty="0"/>
              <a:t> IKPA </a:t>
            </a:r>
            <a:r>
              <a:rPr lang="en-ID" sz="1600" dirty="0" err="1"/>
              <a:t>adalah</a:t>
            </a:r>
            <a:r>
              <a:rPr lang="en-ID" sz="1600" dirty="0"/>
              <a:t> </a:t>
            </a:r>
            <a:r>
              <a:rPr lang="en-ID" sz="1600" dirty="0" err="1"/>
              <a:t>untuk</a:t>
            </a:r>
            <a:r>
              <a:rPr lang="en-ID" sz="1600" dirty="0"/>
              <a:t> </a:t>
            </a:r>
            <a:r>
              <a:rPr lang="en-ID" sz="1600" dirty="0" err="1"/>
              <a:t>menjamin</a:t>
            </a:r>
            <a:r>
              <a:rPr lang="en-ID" sz="1600" dirty="0"/>
              <a:t> </a:t>
            </a:r>
            <a:r>
              <a:rPr lang="en-ID" sz="1600" dirty="0" err="1"/>
              <a:t>ketercapaian</a:t>
            </a:r>
            <a:r>
              <a:rPr lang="en-ID" sz="1600" dirty="0"/>
              <a:t> output dan </a:t>
            </a:r>
            <a:r>
              <a:rPr lang="en-ID" sz="1600" dirty="0" err="1"/>
              <a:t>outcoome</a:t>
            </a:r>
            <a:r>
              <a:rPr lang="en-ID" sz="1600" dirty="0"/>
              <a:t> </a:t>
            </a:r>
            <a:r>
              <a:rPr lang="en-ID" sz="1600" dirty="0" err="1"/>
              <a:t>berupa</a:t>
            </a:r>
            <a:r>
              <a:rPr lang="en-ID" sz="1600" dirty="0"/>
              <a:t> </a:t>
            </a:r>
            <a:r>
              <a:rPr lang="en-ID" sz="1600" dirty="0" err="1"/>
              <a:t>kelancaran</a:t>
            </a:r>
            <a:r>
              <a:rPr lang="en-ID" sz="1600" dirty="0"/>
              <a:t> </a:t>
            </a:r>
            <a:r>
              <a:rPr lang="en-ID" sz="1600" dirty="0" err="1"/>
              <a:t>pelaksanaan</a:t>
            </a:r>
            <a:r>
              <a:rPr lang="en-ID" sz="1600" dirty="0"/>
              <a:t> </a:t>
            </a:r>
            <a:r>
              <a:rPr lang="en-ID" sz="1600" dirty="0" err="1"/>
              <a:t>anggaran</a:t>
            </a:r>
            <a:r>
              <a:rPr lang="en-ID" sz="1600" dirty="0"/>
              <a:t>, </a:t>
            </a:r>
            <a:r>
              <a:rPr lang="en-ID" sz="1600" dirty="0" err="1"/>
              <a:t>mendukung</a:t>
            </a:r>
            <a:r>
              <a:rPr lang="en-ID" sz="1600" dirty="0"/>
              <a:t> </a:t>
            </a:r>
            <a:r>
              <a:rPr lang="en-ID" sz="1600" dirty="0" err="1"/>
              <a:t>manajemen</a:t>
            </a:r>
            <a:r>
              <a:rPr lang="en-ID" sz="1600" dirty="0"/>
              <a:t> kas dan </a:t>
            </a:r>
            <a:r>
              <a:rPr lang="en-ID" sz="1600" dirty="0" err="1"/>
              <a:t>meningkatkan</a:t>
            </a:r>
            <a:r>
              <a:rPr lang="en-ID" sz="1600" dirty="0"/>
              <a:t> </a:t>
            </a:r>
            <a:r>
              <a:rPr lang="en-ID" sz="1600" dirty="0" err="1"/>
              <a:t>kualitas</a:t>
            </a:r>
            <a:r>
              <a:rPr lang="en-ID" sz="1600" dirty="0"/>
              <a:t> </a:t>
            </a:r>
            <a:r>
              <a:rPr lang="en-ID" sz="1600" dirty="0" err="1"/>
              <a:t>laporan</a:t>
            </a:r>
            <a:r>
              <a:rPr lang="en-ID" sz="1600" dirty="0"/>
              <a:t> </a:t>
            </a:r>
            <a:r>
              <a:rPr lang="en-ID" sz="1600" dirty="0" err="1"/>
              <a:t>keuangan</a:t>
            </a:r>
            <a:r>
              <a:rPr lang="en-ID" sz="1600" dirty="0"/>
              <a:t> </a:t>
            </a:r>
            <a:r>
              <a:rPr lang="en-ID" sz="1600" dirty="0" err="1"/>
              <a:t>sehingga</a:t>
            </a:r>
            <a:r>
              <a:rPr lang="en-ID" sz="1600" dirty="0"/>
              <a:t> </a:t>
            </a:r>
            <a:r>
              <a:rPr lang="en-ID" sz="1600" dirty="0" err="1"/>
              <a:t>manfaat</a:t>
            </a:r>
            <a:r>
              <a:rPr lang="en-ID" sz="1600" dirty="0"/>
              <a:t> </a:t>
            </a:r>
            <a:r>
              <a:rPr lang="en-ID" sz="1600" dirty="0" err="1"/>
              <a:t>dari</a:t>
            </a:r>
            <a:r>
              <a:rPr lang="en-ID" sz="1600" dirty="0"/>
              <a:t> </a:t>
            </a:r>
            <a:r>
              <a:rPr lang="en-ID" sz="1600" dirty="0" err="1"/>
              <a:t>belanja</a:t>
            </a:r>
            <a:r>
              <a:rPr lang="en-ID" sz="1600" dirty="0"/>
              <a:t> negara </a:t>
            </a:r>
            <a:r>
              <a:rPr lang="en-ID" sz="1600" dirty="0" err="1"/>
              <a:t>dapat</a:t>
            </a:r>
            <a:r>
              <a:rPr lang="en-ID" sz="1600" dirty="0"/>
              <a:t> </a:t>
            </a:r>
            <a:r>
              <a:rPr lang="en-ID" sz="1600" dirty="0" err="1"/>
              <a:t>dirasakan</a:t>
            </a:r>
            <a:r>
              <a:rPr lang="en-ID" sz="1600" dirty="0"/>
              <a:t> oleh </a:t>
            </a:r>
            <a:r>
              <a:rPr lang="en-ID" sz="1600" dirty="0" err="1"/>
              <a:t>masyarakat</a:t>
            </a:r>
            <a:r>
              <a:rPr lang="en-ID" sz="1600" dirty="0"/>
              <a:t> </a:t>
            </a:r>
            <a:r>
              <a:rPr lang="en-ID" sz="1600" dirty="0" err="1"/>
              <a:t>melalui</a:t>
            </a:r>
            <a:r>
              <a:rPr lang="en-ID" sz="1600" dirty="0"/>
              <a:t> </a:t>
            </a:r>
            <a:r>
              <a:rPr lang="en-ID" sz="1600" dirty="0" err="1"/>
              <a:t>pelayanan</a:t>
            </a:r>
            <a:r>
              <a:rPr lang="en-ID" sz="1600" dirty="0"/>
              <a:t> </a:t>
            </a:r>
            <a:r>
              <a:rPr lang="en-ID" sz="1600" dirty="0" err="1"/>
              <a:t>publik</a:t>
            </a:r>
            <a:r>
              <a:rPr lang="en-ID" sz="1600" dirty="0"/>
              <a:t> dan </a:t>
            </a:r>
            <a:r>
              <a:rPr lang="en-ID" sz="1600" dirty="0" err="1"/>
              <a:t>pembangunan</a:t>
            </a:r>
            <a:endParaRPr lang="en-ID" sz="1600" dirty="0"/>
          </a:p>
        </p:txBody>
      </p:sp>
      <p:graphicFrame>
        <p:nvGraphicFramePr>
          <p:cNvPr id="17" name="Table 28">
            <a:extLst>
              <a:ext uri="{FF2B5EF4-FFF2-40B4-BE49-F238E27FC236}">
                <a16:creationId xmlns:a16="http://schemas.microsoft.com/office/drawing/2014/main" id="{EE8BD22D-A74E-489D-874B-B03530D5295B}"/>
              </a:ext>
            </a:extLst>
          </p:cNvPr>
          <p:cNvGraphicFramePr>
            <a:graphicFrameLocks noGrp="1"/>
          </p:cNvGraphicFramePr>
          <p:nvPr/>
        </p:nvGraphicFramePr>
        <p:xfrm>
          <a:off x="369868" y="2553851"/>
          <a:ext cx="3287731" cy="3807620"/>
        </p:xfrm>
        <a:graphic>
          <a:graphicData uri="http://schemas.openxmlformats.org/drawingml/2006/table">
            <a:tbl>
              <a:tblPr firstRow="1" lastRow="1" bandRow="1">
                <a:tableStyleId>{2D5ABB26-0587-4C30-8999-92F81FD0307C}</a:tableStyleId>
              </a:tblPr>
              <a:tblGrid>
                <a:gridCol w="431179">
                  <a:extLst>
                    <a:ext uri="{9D8B030D-6E8A-4147-A177-3AD203B41FA5}">
                      <a16:colId xmlns:a16="http://schemas.microsoft.com/office/drawing/2014/main" val="3851488917"/>
                    </a:ext>
                  </a:extLst>
                </a:gridCol>
                <a:gridCol w="1849686">
                  <a:extLst>
                    <a:ext uri="{9D8B030D-6E8A-4147-A177-3AD203B41FA5}">
                      <a16:colId xmlns:a16="http://schemas.microsoft.com/office/drawing/2014/main" val="865818464"/>
                    </a:ext>
                  </a:extLst>
                </a:gridCol>
                <a:gridCol w="1006866">
                  <a:extLst>
                    <a:ext uri="{9D8B030D-6E8A-4147-A177-3AD203B41FA5}">
                      <a16:colId xmlns:a16="http://schemas.microsoft.com/office/drawing/2014/main" val="4266977405"/>
                    </a:ext>
                  </a:extLst>
                </a:gridCol>
              </a:tblGrid>
              <a:tr h="419260">
                <a:tc>
                  <a:txBody>
                    <a:bodyPr/>
                    <a:lstStyle/>
                    <a:p>
                      <a:pPr algn="ctr"/>
                      <a:endParaRPr lang="en-ID" sz="14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a:solidFill>
                            <a:schemeClr val="bg1"/>
                          </a:solidFill>
                        </a:rPr>
                        <a:t>Parameter (P)</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dirty="0" err="1">
                          <a:solidFill>
                            <a:schemeClr val="bg1"/>
                          </a:solidFill>
                        </a:rPr>
                        <a:t>Bobot</a:t>
                      </a:r>
                      <a:r>
                        <a:rPr lang="en-US" sz="1400" b="1" dirty="0">
                          <a:solidFill>
                            <a:schemeClr val="bg1"/>
                          </a:solidFill>
                        </a:rPr>
                        <a:t> (W)</a:t>
                      </a:r>
                      <a:endParaRPr lang="en-ID" sz="14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271755">
                <a:tc>
                  <a:txBody>
                    <a:bodyPr/>
                    <a:lstStyle/>
                    <a:p>
                      <a:pPr algn="ctr"/>
                      <a:r>
                        <a:rPr lang="en-US" sz="1200" dirty="0"/>
                        <a:t>1</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Penyerapan</a:t>
                      </a:r>
                      <a:r>
                        <a:rPr lang="en-US" sz="1200" dirty="0"/>
                        <a:t> </a:t>
                      </a:r>
                      <a:r>
                        <a:rPr lang="en-US" sz="1200" dirty="0" err="1"/>
                        <a:t>Anggaran</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20 %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47335681"/>
                  </a:ext>
                </a:extLst>
              </a:tr>
              <a:tr h="244015">
                <a:tc>
                  <a:txBody>
                    <a:bodyPr/>
                    <a:lstStyle/>
                    <a:p>
                      <a:pPr algn="ctr"/>
                      <a:r>
                        <a:rPr lang="en-US" sz="1200" dirty="0"/>
                        <a:t>2</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Tagihan</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28235382"/>
                  </a:ext>
                </a:extLst>
              </a:tr>
              <a:tr h="2265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3</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Data </a:t>
                      </a:r>
                      <a:r>
                        <a:rPr lang="en-US" sz="1200" dirty="0" err="1"/>
                        <a:t>Kontrak</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803896046"/>
                  </a:ext>
                </a:extLst>
              </a:tr>
              <a:tr h="209083">
                <a:tc>
                  <a:txBody>
                    <a:bodyPr/>
                    <a:lstStyle/>
                    <a:p>
                      <a:pPr algn="ctr"/>
                      <a:r>
                        <a:rPr lang="en-US" sz="1200" dirty="0"/>
                        <a:t>4</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Pengelolaan</a:t>
                      </a:r>
                      <a:r>
                        <a:rPr lang="en-US" sz="1200" dirty="0"/>
                        <a:t> UP</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10 %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162536468"/>
                  </a:ext>
                </a:extLst>
              </a:tr>
              <a:tr h="242987">
                <a:tc>
                  <a:txBody>
                    <a:bodyPr/>
                    <a:lstStyle/>
                    <a:p>
                      <a:pPr algn="ctr"/>
                      <a:r>
                        <a:rPr lang="en-US" sz="1200" dirty="0"/>
                        <a:t>5</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err="1"/>
                        <a:t>Revisi</a:t>
                      </a:r>
                      <a:r>
                        <a:rPr lang="en-US" sz="1200" dirty="0"/>
                        <a:t> DIPA</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50421026"/>
                  </a:ext>
                </a:extLst>
              </a:tr>
              <a:tr h="225521">
                <a:tc>
                  <a:txBody>
                    <a:bodyPr/>
                    <a:lstStyle/>
                    <a:p>
                      <a:pPr algn="ctr"/>
                      <a:r>
                        <a:rPr lang="en-US" sz="1200" dirty="0"/>
                        <a:t>6</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Deviasi</a:t>
                      </a:r>
                      <a:r>
                        <a:rPr lang="en-US" sz="1200" dirty="0"/>
                        <a:t> Halaman III</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329376309"/>
                  </a:ext>
                </a:extLst>
              </a:tr>
              <a:tr h="238878">
                <a:tc>
                  <a:txBody>
                    <a:bodyPr/>
                    <a:lstStyle/>
                    <a:p>
                      <a:pPr algn="ctr"/>
                      <a:r>
                        <a:rPr lang="en-US" sz="1200" dirty="0"/>
                        <a:t>7</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LPJ </a:t>
                      </a:r>
                      <a:r>
                        <a:rPr lang="en-US" sz="1200" dirty="0" err="1"/>
                        <a:t>Bendahara</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162051945"/>
                  </a:ext>
                </a:extLst>
              </a:tr>
              <a:tr h="241960">
                <a:tc>
                  <a:txBody>
                    <a:bodyPr/>
                    <a:lstStyle/>
                    <a:p>
                      <a:pPr algn="ctr"/>
                      <a:r>
                        <a:rPr lang="en-US" sz="1200" dirty="0"/>
                        <a:t>8</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Renkas</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5 %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604975929"/>
                  </a:ext>
                </a:extLst>
              </a:tr>
              <a:tr h="265591">
                <a:tc>
                  <a:txBody>
                    <a:bodyPr/>
                    <a:lstStyle/>
                    <a:p>
                      <a:pPr algn="ctr"/>
                      <a:r>
                        <a:rPr lang="en-US" sz="1200" dirty="0"/>
                        <a:t>9</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SPM Salah</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6 %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164926378"/>
                  </a:ext>
                </a:extLst>
              </a:tr>
              <a:tr h="237850">
                <a:tc>
                  <a:txBody>
                    <a:bodyPr/>
                    <a:lstStyle/>
                    <a:p>
                      <a:pPr algn="ctr"/>
                      <a:r>
                        <a:rPr lang="en-US" sz="1200" dirty="0"/>
                        <a:t>10</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Retur</a:t>
                      </a:r>
                      <a:r>
                        <a:rPr lang="en-US" sz="1200" dirty="0"/>
                        <a:t> SP2D</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6 %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836707704"/>
                  </a:ext>
                </a:extLst>
              </a:tr>
              <a:tr h="251207">
                <a:tc>
                  <a:txBody>
                    <a:bodyPr/>
                    <a:lstStyle/>
                    <a:p>
                      <a:pPr algn="ctr"/>
                      <a:r>
                        <a:rPr lang="en-US" sz="1200" dirty="0"/>
                        <a:t>11</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Pagu</a:t>
                      </a:r>
                      <a:r>
                        <a:rPr lang="en-US" sz="1200" dirty="0"/>
                        <a:t> Minus</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4 %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948283547"/>
                  </a:ext>
                </a:extLst>
              </a:tr>
              <a:tr h="370840">
                <a:tc>
                  <a:txBody>
                    <a:bodyPr/>
                    <a:lstStyle/>
                    <a:p>
                      <a:pPr algn="ctr"/>
                      <a:r>
                        <a:rPr lang="en-US" sz="1200" dirty="0"/>
                        <a:t>12</a:t>
                      </a: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err="1"/>
                        <a:t>Dispensasi</a:t>
                      </a:r>
                      <a:r>
                        <a:rPr lang="en-US" sz="1200" dirty="0"/>
                        <a:t> SPM</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dirty="0"/>
                        <a:t>4 %</a:t>
                      </a:r>
                      <a:endParaRPr lang="en-ID" sz="12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759628358"/>
                  </a:ext>
                </a:extLst>
              </a:tr>
            </a:tbl>
          </a:graphicData>
        </a:graphic>
      </p:graphicFrame>
      <p:pic>
        <p:nvPicPr>
          <p:cNvPr id="8" name="Picture 7">
            <a:extLst>
              <a:ext uri="{FF2B5EF4-FFF2-40B4-BE49-F238E27FC236}">
                <a16:creationId xmlns:a16="http://schemas.microsoft.com/office/drawing/2014/main" id="{66772167-F7E2-4702-9E6D-F0AFE580DD42}"/>
              </a:ext>
            </a:extLst>
          </p:cNvPr>
          <p:cNvPicPr>
            <a:picLocks noChangeAspect="1"/>
          </p:cNvPicPr>
          <p:nvPr/>
        </p:nvPicPr>
        <p:blipFill rotWithShape="1">
          <a:blip r:embed="rId2"/>
          <a:srcRect l="710" t="6235" b="2725"/>
          <a:stretch/>
        </p:blipFill>
        <p:spPr>
          <a:xfrm>
            <a:off x="3742267" y="3565073"/>
            <a:ext cx="7576335" cy="2747988"/>
          </a:xfrm>
          <a:prstGeom prst="rect">
            <a:avLst/>
          </a:prstGeom>
        </p:spPr>
      </p:pic>
      <mc:AlternateContent xmlns:mc="http://schemas.openxmlformats.org/markup-compatibility/2006" xmlns:a14="http://schemas.microsoft.com/office/drawing/2010/main">
        <mc:Choice Requires="a14">
          <p:sp>
            <p:nvSpPr>
              <p:cNvPr id="21" name="TextBox 4">
                <a:extLst>
                  <a:ext uri="{FF2B5EF4-FFF2-40B4-BE49-F238E27FC236}">
                    <a16:creationId xmlns:a16="http://schemas.microsoft.com/office/drawing/2014/main" id="{00000000-0008-0000-1500-000005000000}"/>
                  </a:ext>
                </a:extLst>
              </p:cNvPr>
              <p:cNvSpPr txBox="1"/>
              <p:nvPr/>
            </p:nvSpPr>
            <p:spPr>
              <a:xfrm>
                <a:off x="4161022" y="2659883"/>
                <a:ext cx="7489871" cy="610039"/>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0" u="none" strike="noStrike" kern="0" cap="none" spc="0" normalizeH="0" baseline="0" noProof="0" smtClean="0">
                          <a:ln>
                            <a:noFill/>
                          </a:ln>
                          <a:solidFill>
                            <a:srgbClr val="C00000"/>
                          </a:solidFill>
                          <a:effectLst/>
                          <a:uLnTx/>
                          <a:uFillTx/>
                          <a:latin typeface="Cambria Math" panose="02040503050406030204" pitchFamily="18" charset="0"/>
                          <a:cs typeface="+mn-cs"/>
                        </a:rPr>
                        <m:t>𝐈𝐊𝐏𝐀</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m:t>
                      </m:r>
                      <m:nary>
                        <m:naryPr>
                          <m:chr m:val="∑"/>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naryPr>
                        <m:sub>
                          <m:r>
                            <m:rPr>
                              <m:brk m:alnAt="23"/>
                            </m:rP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𝐢</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𝟏</m:t>
                          </m:r>
                        </m:sub>
                        <m:sup>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𝟏𝟐</m:t>
                          </m:r>
                        </m:sup>
                        <m:e>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𝐢</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𝐢</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nary>
                      <m:r>
                        <a:rPr kumimoji="0" lang="en-US" sz="1400" b="1" i="0" u="none" strike="noStrike" kern="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𝟏</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𝟏</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𝟐</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𝟐</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𝟑</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𝟑</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𝟒</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𝟒</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  </m:t>
                          </m:r>
                          <m:d>
                            <m:d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dPr>
                            <m:e>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𝐖</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𝟏𝟐</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𝐱</m:t>
                              </m:r>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sSub>
                                <m:sSubPr>
                                  <m:ctrlPr>
                                    <a:rPr kumimoji="0" lang="en-US" sz="1400" b="1" i="1" u="none" strike="noStrike" kern="0" cap="none" spc="0" normalizeH="0" baseline="0" noProof="0">
                                      <a:ln>
                                        <a:noFill/>
                                      </a:ln>
                                      <a:solidFill>
                                        <a:srgbClr val="C00000"/>
                                      </a:solidFill>
                                      <a:effectLst/>
                                      <a:uLnTx/>
                                      <a:uFillTx/>
                                      <a:latin typeface="Cambria Math" panose="02040503050406030204" pitchFamily="18" charset="0"/>
                                      <a:cs typeface="+mn-cs"/>
                                    </a:rPr>
                                  </m:ctrlPr>
                                </m:sSubPr>
                                <m:e>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𝐏</m:t>
                                  </m:r>
                                </m:e>
                                <m: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𝟏𝟐</m:t>
                                  </m:r>
                                </m:sub>
                              </m:sSub>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r>
                            <a:rPr kumimoji="0" lang="en-US" sz="1400" b="1" i="0" u="none" strike="noStrike" kern="0" cap="none" spc="0" normalizeH="0" baseline="0" noProof="0">
                              <a:ln>
                                <a:noFill/>
                              </a:ln>
                              <a:solidFill>
                                <a:srgbClr val="C00000"/>
                              </a:solidFill>
                              <a:effectLst/>
                              <a:uLnTx/>
                              <a:uFillTx/>
                              <a:latin typeface="Cambria Math" panose="02040503050406030204" pitchFamily="18" charset="0"/>
                              <a:cs typeface="+mn-cs"/>
                            </a:rPr>
                            <m:t> </m:t>
                          </m:r>
                        </m:e>
                      </m:d>
                    </m:oMath>
                  </m:oMathPara>
                </a14:m>
                <a:endParaRPr kumimoji="0" lang="en-US" sz="1400" b="1" u="none" strike="noStrike" kern="0" cap="none" spc="0" normalizeH="0" baseline="0" noProof="0" dirty="0">
                  <a:ln>
                    <a:noFill/>
                  </a:ln>
                  <a:solidFill>
                    <a:srgbClr val="C00000"/>
                  </a:solidFill>
                  <a:effectLst/>
                  <a:uLnTx/>
                  <a:uFillTx/>
                  <a:latin typeface="Calibri" panose="020F0502020204030204"/>
                  <a:cs typeface="+mn-cs"/>
                </a:endParaRPr>
              </a:p>
            </p:txBody>
          </p:sp>
        </mc:Choice>
        <mc:Fallback xmlns="">
          <p:sp>
            <p:nvSpPr>
              <p:cNvPr id="21" name="TextBox 4">
                <a:extLst>
                  <a:ext uri="{FF2B5EF4-FFF2-40B4-BE49-F238E27FC236}">
                    <a16:creationId xmlns:a16="http://schemas.microsoft.com/office/drawing/2014/main" xmlns:a14="http://schemas.microsoft.com/office/drawing/2010/main" xmlns="" id="{00000000-0008-0000-1500-000005000000}"/>
                  </a:ext>
                </a:extLst>
              </p:cNvPr>
              <p:cNvSpPr txBox="1">
                <a:spLocks noRot="1" noChangeAspect="1" noMove="1" noResize="1" noEditPoints="1" noAdjustHandles="1" noChangeArrowheads="1" noChangeShapeType="1" noTextEdit="1"/>
              </p:cNvSpPr>
              <p:nvPr/>
            </p:nvSpPr>
            <p:spPr>
              <a:xfrm>
                <a:off x="4161022" y="2659883"/>
                <a:ext cx="7489871" cy="610039"/>
              </a:xfrm>
              <a:prstGeom prst="rect">
                <a:avLst/>
              </a:prstGeom>
              <a:blipFill rotWithShape="0">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4" name="TextBox 23">
            <a:extLst>
              <a:ext uri="{FF2B5EF4-FFF2-40B4-BE49-F238E27FC236}">
                <a16:creationId xmlns:a16="http://schemas.microsoft.com/office/drawing/2014/main" id="{183729A6-F029-4393-95A7-6BFDEEE4F0E0}"/>
              </a:ext>
            </a:extLst>
          </p:cNvPr>
          <p:cNvSpPr txBox="1"/>
          <p:nvPr/>
        </p:nvSpPr>
        <p:spPr>
          <a:xfrm>
            <a:off x="3768047" y="3267451"/>
            <a:ext cx="7536094" cy="369332"/>
          </a:xfrm>
          <a:prstGeom prst="rect">
            <a:avLst/>
          </a:prstGeom>
          <a:noFill/>
        </p:spPr>
        <p:txBody>
          <a:bodyPr wrap="square">
            <a:spAutoFit/>
          </a:bodyPr>
          <a:lstStyle/>
          <a:p>
            <a:pPr algn="ctr"/>
            <a:r>
              <a:rPr lang="en-US" sz="1800" b="1" dirty="0">
                <a:solidFill>
                  <a:schemeClr val="bg1"/>
                </a:solidFill>
              </a:rPr>
              <a:t>(</a:t>
            </a:r>
            <a:r>
              <a:rPr lang="en-US" sz="1800" b="1" dirty="0" err="1">
                <a:solidFill>
                  <a:schemeClr val="bg1"/>
                </a:solidFill>
              </a:rPr>
              <a:t>PermenPAN</a:t>
            </a:r>
            <a:r>
              <a:rPr lang="en-US" sz="1800" b="1" dirty="0">
                <a:solidFill>
                  <a:schemeClr val="bg1"/>
                </a:solidFill>
              </a:rPr>
              <a:t> RB 20/2018)</a:t>
            </a:r>
            <a:endParaRPr lang="en-ID" sz="1800" b="1" dirty="0">
              <a:solidFill>
                <a:schemeClr val="bg1"/>
              </a:solidFill>
            </a:endParaRPr>
          </a:p>
        </p:txBody>
      </p:sp>
      <p:sp>
        <p:nvSpPr>
          <p:cNvPr id="26" name="TextBox 25">
            <a:extLst>
              <a:ext uri="{FF2B5EF4-FFF2-40B4-BE49-F238E27FC236}">
                <a16:creationId xmlns:a16="http://schemas.microsoft.com/office/drawing/2014/main" id="{B0DE3B55-81CF-4899-9975-B7B006ED0655}"/>
              </a:ext>
            </a:extLst>
          </p:cNvPr>
          <p:cNvSpPr txBox="1"/>
          <p:nvPr/>
        </p:nvSpPr>
        <p:spPr>
          <a:xfrm>
            <a:off x="6147369" y="2299794"/>
            <a:ext cx="7536094" cy="369332"/>
          </a:xfrm>
          <a:prstGeom prst="rect">
            <a:avLst/>
          </a:prstGeom>
          <a:noFill/>
        </p:spPr>
        <p:txBody>
          <a:bodyPr wrap="square">
            <a:spAutoFit/>
          </a:bodyPr>
          <a:lstStyle/>
          <a:p>
            <a:r>
              <a:rPr lang="en-ID" b="1" dirty="0">
                <a:solidFill>
                  <a:schemeClr val="tx1">
                    <a:lumMod val="50000"/>
                    <a:lumOff val="50000"/>
                  </a:schemeClr>
                </a:solidFill>
              </a:rPr>
              <a:t>(</a:t>
            </a:r>
            <a:r>
              <a:rPr lang="en-ID" b="1" dirty="0" err="1">
                <a:solidFill>
                  <a:schemeClr val="tx1">
                    <a:lumMod val="50000"/>
                    <a:lumOff val="50000"/>
                  </a:schemeClr>
                </a:solidFill>
              </a:rPr>
              <a:t>Peraturan</a:t>
            </a:r>
            <a:r>
              <a:rPr lang="en-ID" b="1" dirty="0">
                <a:solidFill>
                  <a:schemeClr val="tx1">
                    <a:lumMod val="50000"/>
                    <a:lumOff val="50000"/>
                  </a:schemeClr>
                </a:solidFill>
              </a:rPr>
              <a:t> Menteri </a:t>
            </a:r>
            <a:r>
              <a:rPr lang="en-ID" b="1" dirty="0" err="1">
                <a:solidFill>
                  <a:schemeClr val="tx1">
                    <a:lumMod val="50000"/>
                    <a:lumOff val="50000"/>
                  </a:schemeClr>
                </a:solidFill>
              </a:rPr>
              <a:t>Keuangan</a:t>
            </a:r>
            <a:r>
              <a:rPr lang="en-ID" b="1" dirty="0">
                <a:solidFill>
                  <a:schemeClr val="tx1">
                    <a:lumMod val="50000"/>
                    <a:lumOff val="50000"/>
                  </a:schemeClr>
                </a:solidFill>
              </a:rPr>
              <a:t> </a:t>
            </a:r>
            <a:r>
              <a:rPr lang="en-ID" b="1" dirty="0" err="1">
                <a:solidFill>
                  <a:schemeClr val="tx1">
                    <a:lumMod val="50000"/>
                    <a:lumOff val="50000"/>
                  </a:schemeClr>
                </a:solidFill>
              </a:rPr>
              <a:t>Nomor</a:t>
            </a:r>
            <a:r>
              <a:rPr lang="en-ID" b="1" dirty="0">
                <a:solidFill>
                  <a:schemeClr val="tx1">
                    <a:lumMod val="50000"/>
                    <a:lumOff val="50000"/>
                  </a:schemeClr>
                </a:solidFill>
              </a:rPr>
              <a:t> 195/PMK.05/2018)</a:t>
            </a:r>
          </a:p>
        </p:txBody>
      </p:sp>
    </p:spTree>
    <p:extLst>
      <p:ext uri="{BB962C8B-B14F-4D97-AF65-F5344CB8AC3E}">
        <p14:creationId xmlns:p14="http://schemas.microsoft.com/office/powerpoint/2010/main" val="2806470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13876733"/>
              </p:ext>
            </p:extLst>
          </p:nvPr>
        </p:nvGraphicFramePr>
        <p:xfrm>
          <a:off x="367787" y="563881"/>
          <a:ext cx="11395772" cy="5439834"/>
        </p:xfrm>
        <a:graphic>
          <a:graphicData uri="http://schemas.openxmlformats.org/drawingml/2006/table">
            <a:tbl>
              <a:tblPr firstRow="1" firstCol="1" bandRow="1"/>
              <a:tblGrid>
                <a:gridCol w="515614">
                  <a:extLst>
                    <a:ext uri="{9D8B030D-6E8A-4147-A177-3AD203B41FA5}">
                      <a16:colId xmlns:a16="http://schemas.microsoft.com/office/drawing/2014/main" val="20000"/>
                    </a:ext>
                  </a:extLst>
                </a:gridCol>
                <a:gridCol w="3667448">
                  <a:extLst>
                    <a:ext uri="{9D8B030D-6E8A-4147-A177-3AD203B41FA5}">
                      <a16:colId xmlns:a16="http://schemas.microsoft.com/office/drawing/2014/main" val="20001"/>
                    </a:ext>
                  </a:extLst>
                </a:gridCol>
                <a:gridCol w="717243">
                  <a:extLst>
                    <a:ext uri="{9D8B030D-6E8A-4147-A177-3AD203B41FA5}">
                      <a16:colId xmlns:a16="http://schemas.microsoft.com/office/drawing/2014/main" val="20002"/>
                    </a:ext>
                  </a:extLst>
                </a:gridCol>
                <a:gridCol w="808132">
                  <a:extLst>
                    <a:ext uri="{9D8B030D-6E8A-4147-A177-3AD203B41FA5}">
                      <a16:colId xmlns:a16="http://schemas.microsoft.com/office/drawing/2014/main" val="20003"/>
                    </a:ext>
                  </a:extLst>
                </a:gridCol>
                <a:gridCol w="822416">
                  <a:extLst>
                    <a:ext uri="{9D8B030D-6E8A-4147-A177-3AD203B41FA5}">
                      <a16:colId xmlns:a16="http://schemas.microsoft.com/office/drawing/2014/main" val="20004"/>
                    </a:ext>
                  </a:extLst>
                </a:gridCol>
                <a:gridCol w="924560">
                  <a:extLst>
                    <a:ext uri="{9D8B030D-6E8A-4147-A177-3AD203B41FA5}">
                      <a16:colId xmlns:a16="http://schemas.microsoft.com/office/drawing/2014/main" val="3493489441"/>
                    </a:ext>
                  </a:extLst>
                </a:gridCol>
                <a:gridCol w="1046480">
                  <a:extLst>
                    <a:ext uri="{9D8B030D-6E8A-4147-A177-3AD203B41FA5}">
                      <a16:colId xmlns:a16="http://schemas.microsoft.com/office/drawing/2014/main" val="20005"/>
                    </a:ext>
                  </a:extLst>
                </a:gridCol>
                <a:gridCol w="955040">
                  <a:extLst>
                    <a:ext uri="{9D8B030D-6E8A-4147-A177-3AD203B41FA5}">
                      <a16:colId xmlns:a16="http://schemas.microsoft.com/office/drawing/2014/main" val="20007"/>
                    </a:ext>
                  </a:extLst>
                </a:gridCol>
                <a:gridCol w="938485">
                  <a:extLst>
                    <a:ext uri="{9D8B030D-6E8A-4147-A177-3AD203B41FA5}">
                      <a16:colId xmlns:a16="http://schemas.microsoft.com/office/drawing/2014/main" val="20008"/>
                    </a:ext>
                  </a:extLst>
                </a:gridCol>
                <a:gridCol w="1000354">
                  <a:extLst>
                    <a:ext uri="{9D8B030D-6E8A-4147-A177-3AD203B41FA5}">
                      <a16:colId xmlns:a16="http://schemas.microsoft.com/office/drawing/2014/main" val="2310710539"/>
                    </a:ext>
                  </a:extLst>
                </a:gridCol>
              </a:tblGrid>
              <a:tr h="298282">
                <a:tc rowSpan="2">
                  <a:txBody>
                    <a:bodyPr/>
                    <a:lstStyle/>
                    <a:p>
                      <a:pPr algn="ctr">
                        <a:spcBef>
                          <a:spcPts val="400"/>
                        </a:spcBef>
                        <a:spcAft>
                          <a:spcPts val="400"/>
                        </a:spcAft>
                      </a:pPr>
                      <a:r>
                        <a:rPr lang="en-AU" sz="1400" b="1" dirty="0">
                          <a:solidFill>
                            <a:schemeClr val="bg1"/>
                          </a:solidFill>
                          <a:effectLst/>
                          <a:latin typeface="Abadi" panose="020B0604020104020204"/>
                          <a:ea typeface="Times New Roman" panose="02020603050405020304" pitchFamily="18" charset="0"/>
                          <a:cs typeface="Arial" panose="020B0604020202020204" pitchFamily="34" charset="0"/>
                        </a:rPr>
                        <a:t>No.</a:t>
                      </a:r>
                      <a:endPar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a:ea typeface="Times New Roman" panose="02020603050405020304" pitchFamily="18" charset="0"/>
                          <a:cs typeface="Arial" panose="020B0604020202020204" pitchFamily="34" charset="0"/>
                        </a:rPr>
                        <a:t>Indikator</a:t>
                      </a:r>
                      <a:r>
                        <a:rPr lang="en-AU" sz="1400" b="1" dirty="0">
                          <a:solidFill>
                            <a:schemeClr val="bg1"/>
                          </a:solidFill>
                          <a:effectLst/>
                          <a:latin typeface="Abadi" panose="020B0604020104020204"/>
                          <a:ea typeface="Times New Roman" panose="02020603050405020304" pitchFamily="18" charset="0"/>
                          <a:cs typeface="Arial" panose="020B0604020202020204" pitchFamily="34" charset="0"/>
                        </a:rPr>
                        <a:t> </a:t>
                      </a:r>
                      <a:r>
                        <a:rPr lang="en-AU" sz="1400" b="1" dirty="0" err="1">
                          <a:solidFill>
                            <a:schemeClr val="bg1"/>
                          </a:solidFill>
                          <a:effectLst/>
                          <a:latin typeface="Abadi" panose="020B0604020104020204"/>
                          <a:ea typeface="Times New Roman" panose="02020603050405020304" pitchFamily="18" charset="0"/>
                          <a:cs typeface="Arial" panose="020B0604020202020204" pitchFamily="34" charset="0"/>
                        </a:rPr>
                        <a:t>Kinerja</a:t>
                      </a:r>
                      <a:endPar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a:ea typeface="Times New Roman" panose="02020603050405020304" pitchFamily="18" charset="0"/>
                          <a:cs typeface="Arial" panose="020B0604020202020204" pitchFamily="34" charset="0"/>
                        </a:rPr>
                        <a:t>Satuan</a:t>
                      </a:r>
                      <a:endPar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a:ea typeface="Times New Roman" panose="02020603050405020304" pitchFamily="18" charset="0"/>
                          <a:cs typeface="Arial" panose="020B0604020202020204" pitchFamily="34" charset="0"/>
                        </a:rPr>
                        <a:t>Realisasi</a:t>
                      </a:r>
                      <a:endParaRPr lang="en-AU" sz="1400" b="1" dirty="0">
                        <a:solidFill>
                          <a:schemeClr val="bg1"/>
                        </a:solidFill>
                        <a:effectLst/>
                        <a:latin typeface="Abadi" panose="020B0604020104020204"/>
                        <a:ea typeface="Times New Roman" panose="02020603050405020304" pitchFamily="18" charset="0"/>
                        <a:cs typeface="Arial" panose="020B0604020202020204" pitchFamily="34" charset="0"/>
                      </a:endParaRPr>
                    </a:p>
                    <a:p>
                      <a:pPr algn="ctr">
                        <a:spcBef>
                          <a:spcPts val="400"/>
                        </a:spcBef>
                        <a:spcAft>
                          <a:spcPts val="400"/>
                        </a:spcAft>
                      </a:pPr>
                      <a:r>
                        <a:rPr lang="en-AU" sz="1400" b="1" dirty="0">
                          <a:solidFill>
                            <a:schemeClr val="bg1"/>
                          </a:solidFill>
                          <a:effectLst/>
                          <a:latin typeface="Abadi" panose="020B0604020104020204"/>
                          <a:ea typeface="Times New Roman" panose="02020603050405020304" pitchFamily="18" charset="0"/>
                          <a:cs typeface="Arial" panose="020B0604020202020204" pitchFamily="34" charset="0"/>
                        </a:rPr>
                        <a:t>2022</a:t>
                      </a:r>
                      <a:endPar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a:solidFill>
                            <a:schemeClr val="bg1"/>
                          </a:solidFill>
                          <a:effectLst/>
                          <a:latin typeface="Abadi" panose="020B0604020104020204"/>
                          <a:ea typeface="Times New Roman" panose="02020603050405020304" pitchFamily="18" charset="0"/>
                          <a:cs typeface="Arial" panose="020B0604020202020204" pitchFamily="34" charset="0"/>
                        </a:rPr>
                        <a:t>Target</a:t>
                      </a:r>
                    </a:p>
                    <a:p>
                      <a:pPr algn="ctr">
                        <a:spcBef>
                          <a:spcPts val="400"/>
                        </a:spcBef>
                        <a:spcAft>
                          <a:spcPts val="400"/>
                        </a:spcAft>
                      </a:pPr>
                      <a:r>
                        <a:rPr lang="en-AU" sz="1400" b="1" dirty="0">
                          <a:solidFill>
                            <a:schemeClr val="bg1"/>
                          </a:solidFill>
                          <a:effectLst/>
                          <a:latin typeface="Abadi" panose="020B0604020104020204"/>
                          <a:ea typeface="Times New Roman" panose="02020603050405020304" pitchFamily="18" charset="0"/>
                          <a:cs typeface="Arial" panose="020B0604020202020204" pitchFamily="34" charset="0"/>
                        </a:rPr>
                        <a:t>2023</a:t>
                      </a:r>
                      <a:endPar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gridSpan="4">
                  <a:txBody>
                    <a:bodyPr/>
                    <a:lstStyle/>
                    <a:p>
                      <a:pPr algn="ctr">
                        <a:spcBef>
                          <a:spcPts val="400"/>
                        </a:spcBef>
                        <a:spcAft>
                          <a:spcPts val="400"/>
                        </a:spcAft>
                      </a:pPr>
                      <a:r>
                        <a:rPr lang="en-AU" sz="1400" b="1" dirty="0" err="1">
                          <a:solidFill>
                            <a:schemeClr val="bg1"/>
                          </a:solidFill>
                          <a:effectLst/>
                          <a:latin typeface="Abadi" panose="020B0604020104020204"/>
                          <a:ea typeface="Times New Roman" panose="02020603050405020304" pitchFamily="18" charset="0"/>
                          <a:cs typeface="Arial" panose="020B0604020202020204" pitchFamily="34" charset="0"/>
                        </a:rPr>
                        <a:t>Realisasi</a:t>
                      </a:r>
                      <a:r>
                        <a:rPr lang="en-AU" sz="1400" b="1" dirty="0">
                          <a:solidFill>
                            <a:schemeClr val="bg1"/>
                          </a:solidFill>
                          <a:effectLst/>
                          <a:latin typeface="Abadi" panose="020B0604020104020204"/>
                          <a:ea typeface="Times New Roman" panose="02020603050405020304" pitchFamily="18" charset="0"/>
                          <a:cs typeface="Arial" panose="020B0604020202020204" pitchFamily="34" charset="0"/>
                        </a:rPr>
                        <a:t> TA 2023</a:t>
                      </a:r>
                      <a:endParaRPr lang="en-US" sz="1400" b="1" dirty="0">
                        <a:solidFill>
                          <a:schemeClr val="bg1"/>
                        </a:solidFill>
                        <a:effectLst/>
                        <a:latin typeface="Abadi" panose="020B0604020104020204"/>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US" sz="1400" b="1" dirty="0" err="1">
                          <a:solidFill>
                            <a:schemeClr val="bg1"/>
                          </a:solidFill>
                          <a:effectLst/>
                          <a:latin typeface="Abadi" panose="020B0604020104020204"/>
                          <a:ea typeface="Times New Roman" panose="02020603050405020304" pitchFamily="18" charset="0"/>
                          <a:cs typeface="Times New Roman" panose="02020603050405020304" pitchFamily="18" charset="0"/>
                        </a:rPr>
                        <a:t>Persentase</a:t>
                      </a: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 </a:t>
                      </a:r>
                      <a:r>
                        <a:rPr lang="en-US" sz="1400" b="1" dirty="0" err="1">
                          <a:solidFill>
                            <a:schemeClr val="bg1"/>
                          </a:solidFill>
                          <a:effectLst/>
                          <a:latin typeface="Abadi" panose="020B0604020104020204"/>
                          <a:ea typeface="Times New Roman" panose="02020603050405020304" pitchFamily="18" charset="0"/>
                          <a:cs typeface="Times New Roman" panose="02020603050405020304" pitchFamily="18" charset="0"/>
                        </a:rPr>
                        <a:t>Capaian</a:t>
                      </a: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  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361080">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TW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TW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TW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vMerge="1">
                  <a:txBody>
                    <a:bodyPr/>
                    <a:lstStyle/>
                    <a:p>
                      <a:endParaRPr lang="en-ID"/>
                    </a:p>
                  </a:txBody>
                  <a:tcPr/>
                </a:tc>
                <a:extLst>
                  <a:ext uri="{0D108BD9-81ED-4DB2-BD59-A6C34878D82A}">
                    <a16:rowId xmlns:a16="http://schemas.microsoft.com/office/drawing/2014/main" val="1539431276"/>
                  </a:ext>
                </a:extLst>
              </a:tr>
              <a:tr h="253437">
                <a:tc>
                  <a:txBody>
                    <a:bodyPr/>
                    <a:lstStyle/>
                    <a:p>
                      <a:pPr algn="ctr">
                        <a:spcBef>
                          <a:spcPts val="400"/>
                        </a:spcBef>
                        <a:spcAft>
                          <a:spcPts val="400"/>
                        </a:spcAft>
                      </a:pPr>
                      <a:r>
                        <a:rPr lang="en-AU" sz="1400" dirty="0">
                          <a:effectLst/>
                          <a:latin typeface="Abadi" panose="020B0604020104020204"/>
                          <a:ea typeface="Times New Roman" panose="02020603050405020304" pitchFamily="18" charset="0"/>
                          <a:cs typeface="Arial" panose="020B0604020202020204" pitchFamily="34" charset="0"/>
                        </a:rPr>
                        <a:t>1.</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Indeks</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Ketersediaan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Indeks</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1,20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2,54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4,33%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253437">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2.</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Akurasi</a:t>
                      </a:r>
                      <a:r>
                        <a:rPr lang="en-ID" sz="1400" dirty="0">
                          <a:effectLst/>
                          <a:latin typeface="Abadi" panose="020B0604020104020204"/>
                          <a:ea typeface="Times New Roman" panose="02020603050405020304" pitchFamily="18" charset="0"/>
                          <a:cs typeface="Arial" panose="020B0604020202020204" pitchFamily="34" charset="0"/>
                        </a:rPr>
                        <a:t> Formula </a:t>
                      </a:r>
                      <a:r>
                        <a:rPr lang="en-ID" sz="1400" dirty="0" err="1">
                          <a:effectLst/>
                          <a:latin typeface="Abadi" panose="020B0604020104020204"/>
                          <a:ea typeface="Times New Roman" panose="02020603050405020304" pitchFamily="18" charset="0"/>
                          <a:cs typeface="Arial" panose="020B0604020202020204" pitchFamily="34" charset="0"/>
                        </a:rPr>
                        <a:t>Harga</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98,78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92,75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96,06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103,57%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253437">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3.</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Indeks</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Aksesibilitas</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Indeks</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80,05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85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55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tx1"/>
                          </a:solidFill>
                          <a:effectLst/>
                          <a:latin typeface="Abadi" panose="020B0604020104020204"/>
                          <a:ea typeface="Times New Roman" panose="02020603050405020304" pitchFamily="18" charset="0"/>
                          <a:cs typeface="Times New Roman" panose="02020603050405020304" pitchFamily="18" charset="0"/>
                        </a:rPr>
                        <a:t>65,08%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solidFill>
                  </a:tcPr>
                </a:tc>
                <a:extLst>
                  <a:ext uri="{0D108BD9-81ED-4DB2-BD59-A6C34878D82A}">
                    <a16:rowId xmlns:a16="http://schemas.microsoft.com/office/drawing/2014/main" val="10003"/>
                  </a:ext>
                </a:extLst>
              </a:tr>
              <a:tr h="506875">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4.</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Persentase</a:t>
                      </a:r>
                      <a:r>
                        <a:rPr lang="en-ID" sz="1400" dirty="0">
                          <a:effectLst/>
                          <a:latin typeface="Abadi" panose="020B0604020104020204"/>
                          <a:ea typeface="Times New Roman" panose="02020603050405020304" pitchFamily="18" charset="0"/>
                          <a:cs typeface="Arial" panose="020B0604020202020204" pitchFamily="34" charset="0"/>
                        </a:rPr>
                        <a:t> TKDN pada </a:t>
                      </a:r>
                      <a:r>
                        <a:rPr lang="en-ID" sz="1400" dirty="0" err="1">
                          <a:effectLst/>
                          <a:latin typeface="Abadi" panose="020B0604020104020204"/>
                          <a:ea typeface="Times New Roman" panose="02020603050405020304" pitchFamily="18" charset="0"/>
                          <a:cs typeface="Arial" panose="020B0604020202020204" pitchFamily="34" charset="0"/>
                        </a:rPr>
                        <a:t>Kegiatan</a:t>
                      </a:r>
                      <a:r>
                        <a:rPr lang="en-ID" sz="1400" dirty="0">
                          <a:effectLst/>
                          <a:latin typeface="Abadi" panose="020B0604020104020204"/>
                          <a:ea typeface="Times New Roman" panose="02020603050405020304" pitchFamily="18" charset="0"/>
                          <a:cs typeface="Arial" panose="020B0604020202020204" pitchFamily="34" charset="0"/>
                        </a:rPr>
                        <a:t> Usaha Hulu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64,75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63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59,83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94,97%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298757">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5.</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Persentase</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Realisasi</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Investasi</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subsektor</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82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400" dirty="0">
                          <a:effectLst/>
                          <a:latin typeface="Abadi" panose="020B0604020104020204"/>
                          <a:ea typeface="Times New Roman" panose="02020603050405020304" pitchFamily="18" charset="0"/>
                          <a:cs typeface="Times New Roman" panose="02020603050405020304" pitchFamily="18" charset="0"/>
                        </a:rPr>
                        <a:t>81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17 (20,25**)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84,60%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298757">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6.</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Persentase</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Realisasi</a:t>
                      </a:r>
                      <a:r>
                        <a:rPr lang="en-ID" sz="1400" dirty="0">
                          <a:effectLst/>
                          <a:latin typeface="Abadi" panose="020B0604020104020204"/>
                          <a:ea typeface="Times New Roman" panose="02020603050405020304" pitchFamily="18" charset="0"/>
                          <a:cs typeface="Arial" panose="020B0604020202020204" pitchFamily="34" charset="0"/>
                        </a:rPr>
                        <a:t> PNBP </a:t>
                      </a:r>
                      <a:r>
                        <a:rPr lang="en-ID" sz="1400" dirty="0" err="1">
                          <a:effectLst/>
                          <a:latin typeface="Abadi" panose="020B0604020104020204"/>
                          <a:ea typeface="Times New Roman" panose="02020603050405020304" pitchFamily="18" charset="0"/>
                          <a:cs typeface="Arial" panose="020B0604020202020204" pitchFamily="34" charset="0"/>
                        </a:rPr>
                        <a:t>subsektor</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400"/>
                        </a:spcBef>
                        <a:spcAft>
                          <a:spcPts val="400"/>
                        </a:spcAft>
                      </a:pPr>
                      <a:r>
                        <a:rPr lang="en-AU" sz="1400" dirty="0">
                          <a:effectLst/>
                          <a:latin typeface="Abadi" panose="020B0604020104020204"/>
                          <a:ea typeface="Times New Roman" panose="02020603050405020304" pitchFamily="18" charset="0"/>
                          <a:cs typeface="Arial" panose="020B0604020202020204" pitchFamily="34" charset="0"/>
                        </a:rPr>
                        <a:t>%</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108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41 (25**)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164,00%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6"/>
                  </a:ext>
                </a:extLst>
              </a:tr>
              <a:tr h="253437">
                <a:tc>
                  <a:txBody>
                    <a:bodyPr/>
                    <a:lstStyle/>
                    <a:p>
                      <a:pPr algn="ctr">
                        <a:spcBef>
                          <a:spcPts val="400"/>
                        </a:spcBef>
                        <a:spcAft>
                          <a:spcPts val="400"/>
                        </a:spcAft>
                      </a:pPr>
                      <a:r>
                        <a:rPr lang="en-AU" sz="1400" dirty="0">
                          <a:effectLst/>
                          <a:latin typeface="Abadi" panose="020B0604020104020204"/>
                          <a:ea typeface="Times New Roman" panose="02020603050405020304" pitchFamily="18" charset="0"/>
                          <a:cs typeface="Arial" panose="020B0604020202020204" pitchFamily="34" charset="0"/>
                        </a:rPr>
                        <a:t>7.</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Indeks</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Kepuasan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Layanan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subsektor</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AU" sz="1400" dirty="0" err="1">
                          <a:effectLst/>
                          <a:latin typeface="Abadi" panose="020B0604020104020204"/>
                          <a:ea typeface="Times New Roman" panose="02020603050405020304" pitchFamily="18" charset="0"/>
                          <a:cs typeface="Arial" panose="020B0604020202020204" pitchFamily="34" charset="0"/>
                        </a:rPr>
                        <a:t>Indeks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Arial" panose="020B0604020202020204" pitchFamily="34" charset="0"/>
                        </a:rPr>
                        <a:t>3,53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3,35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Arial" panose="020B0604020202020204" pitchFamily="34" charset="0"/>
                        </a:rPr>
                        <a:t>3,65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108,93%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7"/>
                  </a:ext>
                </a:extLst>
              </a:tr>
              <a:tr h="506875">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8.</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Indeks</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Efektivitas</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Pembinaan</a:t>
                      </a:r>
                      <a:r>
                        <a:rPr lang="en-ID" sz="1400" dirty="0">
                          <a:effectLst/>
                          <a:latin typeface="Abadi" panose="020B0604020104020204"/>
                          <a:ea typeface="Times New Roman" panose="02020603050405020304" pitchFamily="18" charset="0"/>
                          <a:cs typeface="Arial" panose="020B0604020202020204" pitchFamily="34" charset="0"/>
                        </a:rPr>
                        <a:t> dan </a:t>
                      </a:r>
                      <a:r>
                        <a:rPr lang="en-ID" sz="1400" dirty="0" err="1">
                          <a:effectLst/>
                          <a:latin typeface="Abadi" panose="020B0604020104020204"/>
                          <a:ea typeface="Times New Roman" panose="02020603050405020304" pitchFamily="18" charset="0"/>
                          <a:cs typeface="Arial" panose="020B0604020202020204" pitchFamily="34" charset="0"/>
                        </a:rPr>
                        <a:t>Pengawasan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subsektor</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AU" sz="1400" dirty="0" err="1">
                          <a:effectLst/>
                          <a:latin typeface="Abadi" panose="020B0604020104020204"/>
                          <a:ea typeface="Times New Roman" panose="02020603050405020304" pitchFamily="18" charset="0"/>
                          <a:cs typeface="Arial" panose="020B0604020202020204" pitchFamily="34" charset="0"/>
                        </a:rPr>
                        <a:t>Indeks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89,79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78,5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89,79*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114,39%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8"/>
                  </a:ext>
                </a:extLst>
              </a:tr>
              <a:tr h="253437">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9.</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spcBef>
                          <a:spcPts val="200"/>
                        </a:spcBef>
                        <a:spcAft>
                          <a:spcPts val="200"/>
                        </a:spcAft>
                      </a:pPr>
                      <a:r>
                        <a:rPr lang="en-ID" sz="1400" dirty="0">
                          <a:effectLst/>
                          <a:latin typeface="Abadi" panose="020B0604020104020204"/>
                          <a:ea typeface="Times New Roman" panose="02020603050405020304" pitchFamily="18" charset="0"/>
                          <a:cs typeface="Arial" panose="020B0604020202020204" pitchFamily="34" charset="0"/>
                        </a:rPr>
                        <a:t>Tingkat </a:t>
                      </a:r>
                      <a:r>
                        <a:rPr lang="en-ID" sz="1400" dirty="0" err="1">
                          <a:effectLst/>
                          <a:latin typeface="Abadi" panose="020B0604020104020204"/>
                          <a:ea typeface="Times New Roman" panose="02020603050405020304" pitchFamily="18" charset="0"/>
                          <a:cs typeface="Arial" panose="020B0604020202020204" pitchFamily="34" charset="0"/>
                        </a:rPr>
                        <a:t>Maturitas</a:t>
                      </a:r>
                      <a:r>
                        <a:rPr lang="en-ID" sz="1400" dirty="0">
                          <a:effectLst/>
                          <a:latin typeface="Abadi" panose="020B0604020104020204"/>
                          <a:ea typeface="Times New Roman" panose="02020603050405020304" pitchFamily="18" charset="0"/>
                          <a:cs typeface="Arial" panose="020B0604020202020204" pitchFamily="34" charset="0"/>
                        </a:rPr>
                        <a:t> SPIP </a:t>
                      </a:r>
                      <a:r>
                        <a:rPr lang="en-ID" sz="1400" dirty="0" err="1">
                          <a:effectLst/>
                          <a:latin typeface="Abadi" panose="020B0604020104020204"/>
                          <a:ea typeface="Times New Roman" panose="02020603050405020304" pitchFamily="18" charset="0"/>
                          <a:cs typeface="Arial" panose="020B0604020202020204" pitchFamily="34" charset="0"/>
                        </a:rPr>
                        <a:t>Ditjen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Level</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3,92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3,5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3,92*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112,00%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9"/>
                  </a:ext>
                </a:extLst>
              </a:tr>
              <a:tr h="253437">
                <a:tc>
                  <a:txBody>
                    <a:bodyPr/>
                    <a:lstStyle/>
                    <a:p>
                      <a:pPr algn="ctr">
                        <a:spcBef>
                          <a:spcPts val="400"/>
                        </a:spcBef>
                        <a:spcAft>
                          <a:spcPts val="400"/>
                        </a:spcAft>
                      </a:pPr>
                      <a:r>
                        <a:rPr lang="en-AU" sz="1400" dirty="0">
                          <a:effectLst/>
                          <a:latin typeface="Abadi" panose="020B0604020104020204"/>
                          <a:ea typeface="Times New Roman" panose="02020603050405020304" pitchFamily="18" charset="0"/>
                          <a:cs typeface="Arial" panose="020B0604020202020204" pitchFamily="34" charset="0"/>
                        </a:rPr>
                        <a:t>10.</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spcBef>
                          <a:spcPts val="200"/>
                        </a:spcBef>
                        <a:spcAft>
                          <a:spcPts val="200"/>
                        </a:spcAft>
                      </a:pPr>
                      <a:r>
                        <a:rPr lang="en-ID" sz="1400" dirty="0">
                          <a:effectLst/>
                          <a:latin typeface="Abadi" panose="020B0604020104020204"/>
                          <a:ea typeface="Times New Roman" panose="02020603050405020304" pitchFamily="18" charset="0"/>
                          <a:cs typeface="Arial" panose="020B0604020202020204" pitchFamily="34" charset="0"/>
                        </a:rPr>
                        <a:t>Nilai SAKIP </a:t>
                      </a:r>
                      <a:r>
                        <a:rPr lang="en-ID" sz="1400" dirty="0" err="1">
                          <a:effectLst/>
                          <a:latin typeface="Abadi" panose="020B0604020104020204"/>
                          <a:ea typeface="Times New Roman" panose="02020603050405020304" pitchFamily="18" charset="0"/>
                          <a:cs typeface="Arial" panose="020B0604020202020204" pitchFamily="34" charset="0"/>
                        </a:rPr>
                        <a:t>Ditjen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AU" sz="1400" dirty="0">
                          <a:effectLst/>
                          <a:latin typeface="Abadi" panose="020B0604020104020204"/>
                          <a:ea typeface="Times New Roman" panose="02020603050405020304" pitchFamily="18" charset="0"/>
                          <a:cs typeface="Arial" panose="020B0604020202020204" pitchFamily="34" charset="0"/>
                        </a:rPr>
                        <a:t>Nilai</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87,95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83,5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87,95*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400"/>
                        </a:spcBef>
                        <a:spcAft>
                          <a:spcPts val="400"/>
                        </a:spcAft>
                        <a:buClrTx/>
                        <a:buSzTx/>
                        <a:buFontTx/>
                        <a:buNone/>
                        <a:tabLst/>
                        <a:defRPr/>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105,33%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10"/>
                  </a:ext>
                </a:extLst>
              </a:tr>
              <a:tr h="253437">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11.</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Indeks</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Keselamatan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Indeks</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93,25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90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65,29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tx1"/>
                          </a:solidFill>
                          <a:effectLst/>
                          <a:latin typeface="Abadi" panose="020B0604020104020204"/>
                          <a:ea typeface="Times New Roman" panose="02020603050405020304" pitchFamily="18" charset="0"/>
                          <a:cs typeface="Times New Roman" panose="02020603050405020304" pitchFamily="18" charset="0"/>
                        </a:rPr>
                        <a:t>72,55%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solidFill>
                  </a:tcPr>
                </a:tc>
                <a:extLst>
                  <a:ext uri="{0D108BD9-81ED-4DB2-BD59-A6C34878D82A}">
                    <a16:rowId xmlns:a16="http://schemas.microsoft.com/office/drawing/2014/main" val="10011"/>
                  </a:ext>
                </a:extLst>
              </a:tr>
              <a:tr h="253437">
                <a:tc>
                  <a:txBody>
                    <a:bodyPr/>
                    <a:lstStyle/>
                    <a:p>
                      <a:pPr algn="ctr">
                        <a:spcBef>
                          <a:spcPts val="400"/>
                        </a:spcBef>
                        <a:spcAft>
                          <a:spcPts val="400"/>
                        </a:spcAft>
                      </a:pPr>
                      <a:r>
                        <a:rPr lang="en-AU" sz="1400" dirty="0">
                          <a:effectLst/>
                          <a:latin typeface="Abadi" panose="020B0604020104020204"/>
                          <a:ea typeface="Times New Roman" panose="02020603050405020304" pitchFamily="18" charset="0"/>
                          <a:cs typeface="Arial" panose="020B0604020202020204" pitchFamily="34" charset="0"/>
                        </a:rPr>
                        <a:t>12.</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Indeks</a:t>
                      </a:r>
                      <a:r>
                        <a:rPr lang="en-ID" sz="1400" dirty="0">
                          <a:effectLst/>
                          <a:latin typeface="Abadi" panose="020B0604020104020204"/>
                          <a:ea typeface="Times New Roman" panose="02020603050405020304" pitchFamily="18" charset="0"/>
                          <a:cs typeface="Arial" panose="020B0604020202020204" pitchFamily="34" charset="0"/>
                        </a:rPr>
                        <a:t> Reformasi </a:t>
                      </a:r>
                      <a:r>
                        <a:rPr lang="en-ID" sz="1400" dirty="0" err="1">
                          <a:effectLst/>
                          <a:latin typeface="Abadi" panose="020B0604020104020204"/>
                          <a:ea typeface="Times New Roman" panose="02020603050405020304" pitchFamily="18" charset="0"/>
                          <a:cs typeface="Arial" panose="020B0604020202020204" pitchFamily="34" charset="0"/>
                        </a:rPr>
                        <a:t>Birokrasi</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Ditjen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Indeks</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91,29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82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91,29*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111,33%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12"/>
                  </a:ext>
                </a:extLst>
              </a:tr>
              <a:tr h="253437">
                <a:tc>
                  <a:txBody>
                    <a:bodyPr/>
                    <a:lstStyle/>
                    <a:p>
                      <a:pPr algn="ctr">
                        <a:spcBef>
                          <a:spcPts val="400"/>
                        </a:spcBef>
                        <a:spcAft>
                          <a:spcPts val="400"/>
                        </a:spcAft>
                      </a:pPr>
                      <a:r>
                        <a:rPr lang="en-AU" sz="1400" dirty="0">
                          <a:effectLst/>
                          <a:latin typeface="Abadi" panose="020B0604020104020204"/>
                          <a:ea typeface="Times New Roman" panose="02020603050405020304" pitchFamily="18" charset="0"/>
                          <a:cs typeface="Arial" panose="020B0604020202020204" pitchFamily="34" charset="0"/>
                        </a:rPr>
                        <a:t>13.</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spcBef>
                          <a:spcPts val="200"/>
                        </a:spcBef>
                        <a:spcAft>
                          <a:spcPts val="200"/>
                        </a:spcAft>
                      </a:pPr>
                      <a:r>
                        <a:rPr lang="en-ID" sz="1400" dirty="0">
                          <a:effectLst/>
                          <a:latin typeface="Abadi" panose="020B0604020104020204"/>
                          <a:ea typeface="Times New Roman" panose="02020603050405020304" pitchFamily="18" charset="0"/>
                          <a:cs typeface="Arial" panose="020B0604020202020204" pitchFamily="34" charset="0"/>
                        </a:rPr>
                        <a:t>Nilai </a:t>
                      </a:r>
                      <a:r>
                        <a:rPr lang="en-ID" sz="1400" dirty="0" err="1">
                          <a:effectLst/>
                          <a:latin typeface="Abadi" panose="020B0604020104020204"/>
                          <a:ea typeface="Times New Roman" panose="02020603050405020304" pitchFamily="18" charset="0"/>
                          <a:cs typeface="Arial" panose="020B0604020202020204" pitchFamily="34" charset="0"/>
                        </a:rPr>
                        <a:t>Evaluasi</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Kelembagaan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Ditjen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AU" sz="1400" dirty="0">
                          <a:effectLst/>
                          <a:latin typeface="Abadi" panose="020B0604020104020204"/>
                          <a:ea typeface="Times New Roman" panose="02020603050405020304" pitchFamily="18" charset="0"/>
                          <a:cs typeface="Arial" panose="020B0604020202020204" pitchFamily="34" charset="0"/>
                        </a:rPr>
                        <a:t>Nilai</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71,5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68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71,5*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105,15%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13"/>
                  </a:ext>
                </a:extLst>
              </a:tr>
              <a:tr h="253437">
                <a:tc>
                  <a:txBody>
                    <a:bodyPr/>
                    <a:lstStyle/>
                    <a:p>
                      <a:pPr algn="ctr">
                        <a:spcBef>
                          <a:spcPts val="400"/>
                        </a:spcBef>
                        <a:spcAft>
                          <a:spcPts val="400"/>
                        </a:spcAft>
                      </a:pPr>
                      <a:r>
                        <a:rPr lang="en-AU" sz="1400" dirty="0">
                          <a:effectLst/>
                          <a:latin typeface="Abadi" panose="020B0604020104020204"/>
                          <a:ea typeface="Times New Roman" panose="02020603050405020304" pitchFamily="18" charset="0"/>
                          <a:cs typeface="Arial" panose="020B0604020202020204" pitchFamily="34" charset="0"/>
                        </a:rPr>
                        <a:t>14.</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Indeks</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Profesionalitas</a:t>
                      </a:r>
                      <a:r>
                        <a:rPr lang="en-ID" sz="1400" dirty="0">
                          <a:effectLst/>
                          <a:latin typeface="Abadi" panose="020B0604020104020204"/>
                          <a:ea typeface="Times New Roman" panose="02020603050405020304" pitchFamily="18" charset="0"/>
                          <a:cs typeface="Arial" panose="020B0604020202020204" pitchFamily="34" charset="0"/>
                        </a:rPr>
                        <a:t> ASN </a:t>
                      </a:r>
                      <a:r>
                        <a:rPr lang="en-ID" sz="1400" dirty="0" err="1">
                          <a:effectLst/>
                          <a:latin typeface="Abadi" panose="020B0604020104020204"/>
                          <a:ea typeface="Times New Roman" panose="02020603050405020304" pitchFamily="18" charset="0"/>
                          <a:cs typeface="Arial" panose="020B0604020202020204" pitchFamily="34" charset="0"/>
                        </a:rPr>
                        <a:t>Ditjen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Indeks</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81,05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82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62,46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76,17%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14"/>
                  </a:ext>
                </a:extLst>
              </a:tr>
              <a:tr h="506875">
                <a:tc>
                  <a:txBody>
                    <a:bodyPr/>
                    <a:lstStyle/>
                    <a:p>
                      <a:pPr algn="ctr">
                        <a:spcBef>
                          <a:spcPts val="400"/>
                        </a:spcBef>
                        <a:spcAft>
                          <a:spcPts val="400"/>
                        </a:spcAft>
                      </a:pPr>
                      <a:r>
                        <a:rPr lang="en-AU" sz="1400">
                          <a:effectLst/>
                          <a:latin typeface="Abadi" panose="020B0604020104020204"/>
                          <a:ea typeface="Times New Roman" panose="02020603050405020304" pitchFamily="18" charset="0"/>
                          <a:cs typeface="Arial" panose="020B0604020202020204" pitchFamily="34" charset="0"/>
                        </a:rPr>
                        <a:t>15.</a:t>
                      </a:r>
                      <a:endParaRPr lang="en-US" sz="140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spcBef>
                          <a:spcPts val="200"/>
                        </a:spcBef>
                        <a:spcAft>
                          <a:spcPts val="200"/>
                        </a:spcAft>
                      </a:pPr>
                      <a:r>
                        <a:rPr lang="en-ID" sz="1400" dirty="0" err="1">
                          <a:effectLst/>
                          <a:latin typeface="Abadi" panose="020B0604020104020204"/>
                          <a:ea typeface="Times New Roman" panose="02020603050405020304" pitchFamily="18" charset="0"/>
                          <a:cs typeface="Arial" panose="020B0604020202020204" pitchFamily="34" charset="0"/>
                        </a:rPr>
                        <a:t>Indikator</a:t>
                      </a:r>
                      <a:r>
                        <a:rPr lang="en-ID" sz="1400" dirty="0">
                          <a:effectLst/>
                          <a:latin typeface="Abadi" panose="020B0604020104020204"/>
                          <a:ea typeface="Times New Roman" panose="02020603050405020304" pitchFamily="18" charset="0"/>
                          <a:cs typeface="Arial" panose="020B0604020202020204" pitchFamily="34" charset="0"/>
                        </a:rPr>
                        <a:t> Kinerja </a:t>
                      </a:r>
                      <a:r>
                        <a:rPr lang="en-ID" sz="1400" dirty="0" err="1">
                          <a:effectLst/>
                          <a:latin typeface="Abadi" panose="020B0604020104020204"/>
                          <a:ea typeface="Times New Roman" panose="02020603050405020304" pitchFamily="18" charset="0"/>
                          <a:cs typeface="Arial" panose="020B0604020202020204" pitchFamily="34" charset="0"/>
                        </a:rPr>
                        <a:t>Pelaksanaan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Anggaran</a:t>
                      </a:r>
                      <a:r>
                        <a:rPr lang="en-ID" sz="1400" dirty="0">
                          <a:effectLst/>
                          <a:latin typeface="Abadi" panose="020B0604020104020204"/>
                          <a:ea typeface="Times New Roman" panose="02020603050405020304" pitchFamily="18" charset="0"/>
                          <a:cs typeface="Arial" panose="020B0604020202020204" pitchFamily="34" charset="0"/>
                        </a:rPr>
                        <a:t> (IKPA) </a:t>
                      </a:r>
                      <a:r>
                        <a:rPr lang="en-ID" sz="1400" dirty="0" err="1">
                          <a:effectLst/>
                          <a:latin typeface="Abadi" panose="020B0604020104020204"/>
                          <a:ea typeface="Times New Roman" panose="02020603050405020304" pitchFamily="18" charset="0"/>
                          <a:cs typeface="Arial" panose="020B0604020202020204" pitchFamily="34" charset="0"/>
                        </a:rPr>
                        <a:t>Ditjen</a:t>
                      </a:r>
                      <a:r>
                        <a:rPr lang="en-ID" sz="1400" dirty="0">
                          <a:effectLst/>
                          <a:latin typeface="Abadi" panose="020B0604020104020204"/>
                          <a:ea typeface="Times New Roman" panose="02020603050405020304" pitchFamily="18" charset="0"/>
                          <a:cs typeface="Arial" panose="020B0604020202020204" pitchFamily="34" charset="0"/>
                        </a:rPr>
                        <a:t> </a:t>
                      </a:r>
                      <a:r>
                        <a:rPr lang="en-ID" sz="1400" dirty="0" err="1">
                          <a:effectLst/>
                          <a:latin typeface="Abadi" panose="020B0604020104020204"/>
                          <a:ea typeface="Times New Roman" panose="02020603050405020304" pitchFamily="18" charset="0"/>
                          <a:cs typeface="Arial" panose="020B0604020202020204" pitchFamily="34" charset="0"/>
                        </a:rPr>
                        <a:t>Migas</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Bef>
                          <a:spcPts val="400"/>
                        </a:spcBef>
                        <a:spcAft>
                          <a:spcPts val="400"/>
                        </a:spcAft>
                      </a:pPr>
                      <a:r>
                        <a:rPr lang="en-AU" sz="1400" dirty="0" err="1">
                          <a:effectLst/>
                          <a:latin typeface="Abadi" panose="020B0604020104020204"/>
                          <a:ea typeface="Times New Roman" panose="02020603050405020304" pitchFamily="18" charset="0"/>
                          <a:cs typeface="Arial" panose="020B0604020202020204" pitchFamily="34" charset="0"/>
                        </a:rPr>
                        <a:t>Nilai</a:t>
                      </a:r>
                      <a:endParaRPr lang="en-US" sz="14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rPr>
                        <a:t>89,07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90,81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dirty="0">
                          <a:effectLst/>
                          <a:latin typeface="Abadi" panose="020B0604020104020204"/>
                          <a:ea typeface="Times New Roman" panose="02020603050405020304" pitchFamily="18" charset="0"/>
                          <a:cs typeface="Times New Roman" panose="02020603050405020304" pitchFamily="18" charset="0"/>
                        </a:rPr>
                        <a:t>92,93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4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400" b="1" dirty="0">
                          <a:solidFill>
                            <a:schemeClr val="bg1"/>
                          </a:solidFill>
                          <a:effectLst/>
                          <a:latin typeface="Abadi" panose="020B0604020104020204"/>
                          <a:ea typeface="Times New Roman" panose="02020603050405020304" pitchFamily="18" charset="0"/>
                          <a:cs typeface="Times New Roman" panose="02020603050405020304" pitchFamily="18" charset="0"/>
                        </a:rPr>
                        <a:t>102,33%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15"/>
                  </a:ext>
                </a:extLst>
              </a:tr>
            </a:tbl>
          </a:graphicData>
        </a:graphic>
      </p:graphicFrame>
      <p:sp>
        <p:nvSpPr>
          <p:cNvPr id="6" name="Rectangle 5"/>
          <p:cNvSpPr/>
          <p:nvPr/>
        </p:nvSpPr>
        <p:spPr>
          <a:xfrm>
            <a:off x="322492" y="6046659"/>
            <a:ext cx="3445401" cy="276999"/>
          </a:xfrm>
          <a:prstGeom prst="rect">
            <a:avLst/>
          </a:prstGeom>
        </p:spPr>
        <p:txBody>
          <a:bodyPr wrap="square">
            <a:spAutoFit/>
          </a:bodyPr>
          <a:lstStyle/>
          <a:p>
            <a:pPr marL="269875" marR="68580" lvl="0" indent="-269875" defTabSz="914400" rtl="0" eaLnBrk="1" fontAlgn="auto" latinLnBrk="0" hangingPunct="1">
              <a:lnSpc>
                <a:spcPct val="100000"/>
              </a:lnSpc>
              <a:spcBef>
                <a:spcPts val="600"/>
              </a:spcBef>
              <a:spcAft>
                <a:spcPts val="0"/>
              </a:spcAft>
              <a:buClrTx/>
              <a:buSzTx/>
              <a:buFontTx/>
              <a:buNone/>
              <a:tabLst>
                <a:tab pos="269875" algn="l"/>
                <a:tab pos="5219700" algn="l"/>
              </a:tabLst>
              <a:defRPr/>
            </a:pPr>
            <a:r>
              <a:rPr lang="en-US" sz="1200" b="1" dirty="0" err="1">
                <a:solidFill>
                  <a:prstClr val="black"/>
                </a:solidFill>
                <a:latin typeface="Arial" panose="020B0604020202020204" pitchFamily="34" charset="0"/>
                <a:ea typeface="Calibri" panose="020F0502020204030204" pitchFamily="34" charset="0"/>
              </a:rPr>
              <a:t>Capaian</a:t>
            </a:r>
            <a:r>
              <a:rPr lang="en-US" sz="1200" b="1" dirty="0">
                <a:solidFill>
                  <a:prstClr val="black"/>
                </a:solidFill>
                <a:latin typeface="Arial" panose="020B0604020202020204" pitchFamily="34" charset="0"/>
                <a:ea typeface="Calibri" panose="020F0502020204030204" pitchFamily="34" charset="0"/>
              </a:rPr>
              <a:t> Rata-Rata TW 1 TA 2023 = 94,98%</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p:txBody>
      </p:sp>
      <p:sp>
        <p:nvSpPr>
          <p:cNvPr id="10" name="TextBox 9">
            <a:extLst>
              <a:ext uri="{FF2B5EF4-FFF2-40B4-BE49-F238E27FC236}">
                <a16:creationId xmlns:a16="http://schemas.microsoft.com/office/drawing/2014/main" id="{C163320F-A503-4999-A028-D86FD150303A}"/>
              </a:ext>
            </a:extLst>
          </p:cNvPr>
          <p:cNvSpPr txBox="1"/>
          <p:nvPr/>
        </p:nvSpPr>
        <p:spPr>
          <a:xfrm>
            <a:off x="10144113" y="6012477"/>
            <a:ext cx="1497526" cy="276999"/>
          </a:xfrm>
          <a:prstGeom prst="rect">
            <a:avLst/>
          </a:prstGeom>
          <a:noFill/>
        </p:spPr>
        <p:txBody>
          <a:bodyPr wrap="none" rtlCol="0">
            <a:spAutoFit/>
          </a:bodyPr>
          <a:lstStyle/>
          <a:p>
            <a:r>
              <a:rPr lang="en-US" sz="1200" b="1" dirty="0"/>
              <a:t>* </a:t>
            </a:r>
            <a:r>
              <a:rPr lang="en-US" sz="1200" b="1" dirty="0" err="1"/>
              <a:t>realisasi</a:t>
            </a:r>
            <a:r>
              <a:rPr lang="en-US" sz="1200" b="1" dirty="0"/>
              <a:t> </a:t>
            </a:r>
            <a:r>
              <a:rPr lang="en-US" sz="1200" b="1" dirty="0" err="1"/>
              <a:t>tahun</a:t>
            </a:r>
            <a:r>
              <a:rPr lang="en-US" sz="1200" b="1" dirty="0"/>
              <a:t> </a:t>
            </a:r>
            <a:r>
              <a:rPr lang="en-US" sz="1200" b="1" dirty="0" err="1"/>
              <a:t>lalu</a:t>
            </a:r>
            <a:endParaRPr lang="en-US" sz="1200" b="1" dirty="0"/>
          </a:p>
        </p:txBody>
      </p:sp>
      <p:sp>
        <p:nvSpPr>
          <p:cNvPr id="12" name="TextBox 11">
            <a:extLst>
              <a:ext uri="{FF2B5EF4-FFF2-40B4-BE49-F238E27FC236}">
                <a16:creationId xmlns:a16="http://schemas.microsoft.com/office/drawing/2014/main" id="{92353E5B-372B-BFAD-3AE4-F39F89464DC4}"/>
              </a:ext>
            </a:extLst>
          </p:cNvPr>
          <p:cNvSpPr txBox="1"/>
          <p:nvPr/>
        </p:nvSpPr>
        <p:spPr>
          <a:xfrm>
            <a:off x="274320" y="0"/>
            <a:ext cx="9900664" cy="584775"/>
          </a:xfrm>
          <a:prstGeom prst="rect">
            <a:avLst/>
          </a:prstGeom>
          <a:noFill/>
        </p:spPr>
        <p:txBody>
          <a:bodyPr wrap="square">
            <a:spAutoFit/>
          </a:bodyPr>
          <a:lstStyle/>
          <a:p>
            <a:r>
              <a:rPr lang="it-IT" sz="3200" b="1" dirty="0">
                <a:latin typeface="Cera Pro"/>
              </a:rPr>
              <a:t>Capaian  PK Dirjen Migas TW 1 TA 2023</a:t>
            </a:r>
          </a:p>
        </p:txBody>
      </p:sp>
      <p:sp>
        <p:nvSpPr>
          <p:cNvPr id="5" name="Slide Number Placeholder 4"/>
          <p:cNvSpPr>
            <a:spLocks noGrp="1"/>
          </p:cNvSpPr>
          <p:nvPr>
            <p:ph type="sldNum" sz="quarter" idx="10"/>
          </p:nvPr>
        </p:nvSpPr>
        <p:spPr/>
        <p:txBody>
          <a:bodyPr/>
          <a:lstStyle/>
          <a:p>
            <a:r>
              <a:rPr lang="id-ID"/>
              <a:t> </a:t>
            </a:r>
            <a:fld id="{AEDF8F18-11F1-433E-90CF-9D1BA7D9C3BD}" type="slidenum">
              <a:rPr lang="id-ID" smtClean="0"/>
              <a:pPr/>
              <a:t>4</a:t>
            </a:fld>
            <a:endParaRPr lang="id-ID" dirty="0"/>
          </a:p>
        </p:txBody>
      </p:sp>
      <p:sp>
        <p:nvSpPr>
          <p:cNvPr id="2" name="TextBox 1">
            <a:extLst>
              <a:ext uri="{FF2B5EF4-FFF2-40B4-BE49-F238E27FC236}">
                <a16:creationId xmlns:a16="http://schemas.microsoft.com/office/drawing/2014/main" id="{237EF4F7-229B-DCCB-CE5E-8CBF9C8C7594}"/>
              </a:ext>
            </a:extLst>
          </p:cNvPr>
          <p:cNvSpPr txBox="1"/>
          <p:nvPr/>
        </p:nvSpPr>
        <p:spPr>
          <a:xfrm>
            <a:off x="10076132" y="6197134"/>
            <a:ext cx="1793376" cy="276999"/>
          </a:xfrm>
          <a:prstGeom prst="rect">
            <a:avLst/>
          </a:prstGeom>
          <a:noFill/>
        </p:spPr>
        <p:txBody>
          <a:bodyPr wrap="none" rtlCol="0">
            <a:spAutoFit/>
          </a:bodyPr>
          <a:lstStyle/>
          <a:p>
            <a:r>
              <a:rPr lang="en-US" sz="1200" b="1" dirty="0"/>
              <a:t>** target </a:t>
            </a:r>
            <a:r>
              <a:rPr lang="en-US" sz="1200" b="1" dirty="0" err="1"/>
              <a:t>s.d.</a:t>
            </a:r>
            <a:r>
              <a:rPr lang="en-US" sz="1200" b="1" dirty="0"/>
              <a:t> </a:t>
            </a:r>
            <a:r>
              <a:rPr lang="en-US" sz="1200" b="1" dirty="0" err="1"/>
              <a:t>Maret</a:t>
            </a:r>
            <a:r>
              <a:rPr lang="en-US" sz="1200" b="1" dirty="0"/>
              <a:t> 2023</a:t>
            </a:r>
          </a:p>
        </p:txBody>
      </p:sp>
    </p:spTree>
    <p:extLst>
      <p:ext uri="{BB962C8B-B14F-4D97-AF65-F5344CB8AC3E}">
        <p14:creationId xmlns:p14="http://schemas.microsoft.com/office/powerpoint/2010/main" val="1964166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7C8089-B8E4-48AA-E9E6-265BE143065F}"/>
              </a:ext>
            </a:extLst>
          </p:cNvPr>
          <p:cNvSpPr txBox="1"/>
          <p:nvPr/>
        </p:nvSpPr>
        <p:spPr>
          <a:xfrm>
            <a:off x="123505" y="0"/>
            <a:ext cx="11664126" cy="584775"/>
          </a:xfrm>
          <a:prstGeom prst="rect">
            <a:avLst/>
          </a:prstGeom>
          <a:noFill/>
        </p:spPr>
        <p:txBody>
          <a:bodyPr wrap="square" rtlCol="0">
            <a:spAutoFit/>
          </a:bodyPr>
          <a:lstStyle/>
          <a:p>
            <a:r>
              <a:rPr lang="en-US" sz="3200" b="1" dirty="0">
                <a:solidFill>
                  <a:schemeClr val="accent5">
                    <a:lumMod val="50000"/>
                  </a:schemeClr>
                </a:solidFill>
                <a:latin typeface="Cera Pro"/>
              </a:rPr>
              <a:t>RESUME CAPAIAN DITJEN MIGAS TW 1 TA 2023 </a:t>
            </a:r>
            <a:endParaRPr lang="en-US" sz="3200" b="1" i="1" dirty="0">
              <a:solidFill>
                <a:schemeClr val="accent5">
                  <a:lumMod val="50000"/>
                </a:schemeClr>
              </a:solidFill>
              <a:latin typeface="Cera Pro"/>
            </a:endParaRPr>
          </a:p>
        </p:txBody>
      </p:sp>
      <p:sp>
        <p:nvSpPr>
          <p:cNvPr id="9" name="Rectangle 8">
            <a:extLst>
              <a:ext uri="{FF2B5EF4-FFF2-40B4-BE49-F238E27FC236}">
                <a16:creationId xmlns:a16="http://schemas.microsoft.com/office/drawing/2014/main" id="{4805D178-238B-99DC-00A6-48E98AE603A1}"/>
              </a:ext>
            </a:extLst>
          </p:cNvPr>
          <p:cNvSpPr/>
          <p:nvPr/>
        </p:nvSpPr>
        <p:spPr>
          <a:xfrm>
            <a:off x="6732269" y="1048606"/>
            <a:ext cx="3353025" cy="2052036"/>
          </a:xfrm>
          <a:prstGeom prst="rect">
            <a:avLst/>
          </a:prstGeom>
          <a:solidFill>
            <a:schemeClr val="accent6">
              <a:lumMod val="20000"/>
              <a:lumOff val="80000"/>
            </a:schemeClr>
          </a:solidFill>
          <a:ln>
            <a:noFill/>
          </a:ln>
        </p:spPr>
        <p:txBody>
          <a:bodyPr wrap="square">
            <a:noAutofit/>
          </a:bodyPr>
          <a:lstStyle/>
          <a:p>
            <a:pPr marL="269875" indent="-176213" algn="just">
              <a:buFont typeface="Arial" panose="020B0604020202020204" pitchFamily="34" charset="0"/>
              <a:buChar char="•"/>
            </a:pPr>
            <a:r>
              <a:rPr lang="en-US" sz="1600" dirty="0" err="1">
                <a:latin typeface="Abadi" panose="020B0604020104020204" pitchFamily="34" charset="0"/>
              </a:rPr>
              <a:t>Ditjen</a:t>
            </a:r>
            <a:r>
              <a:rPr lang="en-US" sz="1600" dirty="0">
                <a:latin typeface="Abadi" panose="020B0604020104020204" pitchFamily="34" charset="0"/>
              </a:rPr>
              <a:t> </a:t>
            </a:r>
            <a:r>
              <a:rPr lang="en-US" sz="1600" dirty="0" err="1">
                <a:latin typeface="Abadi" panose="020B0604020104020204" pitchFamily="34" charset="0"/>
              </a:rPr>
              <a:t>Migas</a:t>
            </a:r>
            <a:r>
              <a:rPr lang="en-US" sz="1600" dirty="0">
                <a:latin typeface="Abadi" panose="020B0604020104020204" pitchFamily="34" charset="0"/>
              </a:rPr>
              <a:t> : </a:t>
            </a:r>
            <a:r>
              <a:rPr lang="en-US" sz="1600" b="1" dirty="0">
                <a:latin typeface="Abadi" panose="020B0604020104020204" pitchFamily="34" charset="0"/>
              </a:rPr>
              <a:t>94,98%</a:t>
            </a:r>
          </a:p>
          <a:p>
            <a:pPr marL="836612" lvl="1" indent="-285750" algn="just">
              <a:buFont typeface="Wingdings" panose="05000000000000000000" pitchFamily="2" charset="2"/>
              <a:buChar char="v"/>
            </a:pPr>
            <a:r>
              <a:rPr lang="en-US" sz="1600" dirty="0">
                <a:latin typeface="Abadi" panose="020B0604020104020204" pitchFamily="34" charset="0"/>
              </a:rPr>
              <a:t>DMB 	: 86,53%</a:t>
            </a:r>
          </a:p>
          <a:p>
            <a:pPr marL="836612" lvl="1" indent="-285750" algn="just">
              <a:buFont typeface="Wingdings" panose="05000000000000000000" pitchFamily="2" charset="2"/>
              <a:buChar char="v"/>
            </a:pPr>
            <a:r>
              <a:rPr lang="en-US" sz="1600" dirty="0">
                <a:latin typeface="Abadi" panose="020B0604020104020204" pitchFamily="34" charset="0"/>
              </a:rPr>
              <a:t>DMO 	: 96,64%</a:t>
            </a:r>
          </a:p>
          <a:p>
            <a:pPr marL="836612" lvl="1" indent="-285750" algn="just">
              <a:buFont typeface="Wingdings" panose="05000000000000000000" pitchFamily="2" charset="2"/>
              <a:buChar char="v"/>
            </a:pPr>
            <a:r>
              <a:rPr lang="en-US" sz="1600" dirty="0">
                <a:latin typeface="Abadi" panose="020B0604020104020204" pitchFamily="34" charset="0"/>
              </a:rPr>
              <a:t>DME 	: 95,65%</a:t>
            </a:r>
          </a:p>
          <a:p>
            <a:pPr marL="836612" lvl="1" indent="-285750" algn="just">
              <a:buFont typeface="Wingdings" panose="05000000000000000000" pitchFamily="2" charset="2"/>
              <a:buChar char="v"/>
            </a:pPr>
            <a:r>
              <a:rPr lang="en-US" sz="1600" dirty="0">
                <a:latin typeface="Abadi" panose="020B0604020104020204" pitchFamily="34" charset="0"/>
              </a:rPr>
              <a:t>DMT 	: 98,56%</a:t>
            </a:r>
          </a:p>
          <a:p>
            <a:pPr marL="836612" lvl="1" indent="-285750" algn="just">
              <a:buFont typeface="Wingdings" panose="05000000000000000000" pitchFamily="2" charset="2"/>
              <a:buChar char="v"/>
            </a:pPr>
            <a:r>
              <a:rPr lang="en-US" sz="1600" dirty="0">
                <a:latin typeface="Abadi" panose="020B0604020104020204" pitchFamily="34" charset="0"/>
              </a:rPr>
              <a:t>DMI  	: 71,00%</a:t>
            </a:r>
          </a:p>
          <a:p>
            <a:pPr marL="836612" lvl="1" indent="-285750" algn="just">
              <a:buFont typeface="Wingdings" panose="05000000000000000000" pitchFamily="2" charset="2"/>
              <a:buChar char="v"/>
            </a:pPr>
            <a:r>
              <a:rPr lang="en-US" sz="1600" dirty="0">
                <a:latin typeface="Abadi" panose="020B0604020104020204" pitchFamily="34" charset="0"/>
              </a:rPr>
              <a:t>SDM 	: 99,59%</a:t>
            </a:r>
          </a:p>
          <a:p>
            <a:pPr marL="836612" lvl="1" indent="-285750" algn="just">
              <a:buFont typeface="Wingdings" panose="05000000000000000000" pitchFamily="2" charset="2"/>
              <a:buChar char="v"/>
            </a:pPr>
            <a:r>
              <a:rPr lang="en-US" sz="1600" dirty="0">
                <a:latin typeface="Abadi" panose="020B0604020104020204" pitchFamily="34" charset="0"/>
              </a:rPr>
              <a:t>LEMIGAS 	: 77,03%</a:t>
            </a:r>
          </a:p>
        </p:txBody>
      </p:sp>
      <p:grpSp>
        <p:nvGrpSpPr>
          <p:cNvPr id="10" name="Group 9">
            <a:extLst>
              <a:ext uri="{FF2B5EF4-FFF2-40B4-BE49-F238E27FC236}">
                <a16:creationId xmlns:a16="http://schemas.microsoft.com/office/drawing/2014/main" id="{79BA44AF-3E8F-1B94-3821-E420802D302A}"/>
              </a:ext>
            </a:extLst>
          </p:cNvPr>
          <p:cNvGrpSpPr/>
          <p:nvPr/>
        </p:nvGrpSpPr>
        <p:grpSpPr>
          <a:xfrm>
            <a:off x="6503318" y="670463"/>
            <a:ext cx="3718984" cy="383589"/>
            <a:chOff x="529882" y="4227444"/>
            <a:chExt cx="5010839" cy="516835"/>
          </a:xfrm>
        </p:grpSpPr>
        <p:sp>
          <p:nvSpPr>
            <p:cNvPr id="11" name="Rectangle: Rounded Corners 10">
              <a:extLst>
                <a:ext uri="{FF2B5EF4-FFF2-40B4-BE49-F238E27FC236}">
                  <a16:creationId xmlns:a16="http://schemas.microsoft.com/office/drawing/2014/main" id="{6E95708F-C30C-E869-1693-7AE3A5EBE207}"/>
                </a:ext>
              </a:extLst>
            </p:cNvPr>
            <p:cNvSpPr/>
            <p:nvPr/>
          </p:nvSpPr>
          <p:spPr>
            <a:xfrm>
              <a:off x="529882" y="4227444"/>
              <a:ext cx="5010839" cy="516835"/>
            </a:xfrm>
            <a:prstGeom prst="roundRect">
              <a:avLst>
                <a:gd name="adj" fmla="val 50000"/>
              </a:avLst>
            </a:prstGeom>
            <a:solidFill>
              <a:srgbClr val="005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marR="0" lvl="0" algn="ctr" defTabSz="914400" rtl="0" eaLnBrk="1" fontAlgn="auto" latinLnBrk="0" hangingPunct="1">
                <a:lnSpc>
                  <a:spcPct val="100000"/>
                </a:lnSpc>
                <a:spcBef>
                  <a:spcPts val="0"/>
                </a:spcBef>
                <a:spcAft>
                  <a:spcPts val="0"/>
                </a:spcAft>
                <a:buClrTx/>
                <a:buSzTx/>
                <a:buFontTx/>
                <a:buNone/>
                <a:defRPr/>
              </a:pPr>
              <a:r>
                <a:rPr lang="en-US" sz="2000" b="1" dirty="0" err="1">
                  <a:solidFill>
                    <a:prstClr val="white"/>
                  </a:solidFill>
                  <a:latin typeface="Abadi" panose="020B0604020104020204" pitchFamily="34" charset="0"/>
                  <a:cs typeface="Arial" panose="020B0604020202020204" pitchFamily="34" charset="0"/>
                </a:rPr>
                <a:t>Capaian</a:t>
              </a:r>
              <a:r>
                <a:rPr lang="en-US" sz="2000" b="1" dirty="0">
                  <a:solidFill>
                    <a:prstClr val="white"/>
                  </a:solidFill>
                  <a:latin typeface="Abadi" panose="020B0604020104020204" pitchFamily="34" charset="0"/>
                  <a:cs typeface="Arial" panose="020B0604020202020204" pitchFamily="34" charset="0"/>
                </a:rPr>
                <a:t> Kinerja Rata-Rata</a:t>
              </a:r>
              <a:endParaRPr kumimoji="0" lang="id-ID" b="1" i="0" u="none" strike="noStrike" kern="1200" cap="none" spc="0" normalizeH="0" baseline="0" noProof="0" dirty="0">
                <a:ln>
                  <a:noFill/>
                </a:ln>
                <a:solidFill>
                  <a:prstClr val="white"/>
                </a:solidFill>
                <a:effectLst/>
                <a:uLnTx/>
                <a:uFillTx/>
                <a:latin typeface="Abadi" panose="020B0604020104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CC3AD49B-EBF6-E861-116F-E585F76B34EF}"/>
                </a:ext>
              </a:extLst>
            </p:cNvPr>
            <p:cNvSpPr/>
            <p:nvPr/>
          </p:nvSpPr>
          <p:spPr>
            <a:xfrm>
              <a:off x="529882" y="4227444"/>
              <a:ext cx="543543" cy="516835"/>
            </a:xfrm>
            <a:prstGeom prst="roundRect">
              <a:avLst>
                <a:gd name="adj" fmla="val 50000"/>
              </a:avLst>
            </a:prstGeom>
            <a:solidFill>
              <a:srgbClr val="FC8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400" b="1" i="0" u="none" strike="noStrike" kern="1200" cap="none" spc="0" normalizeH="0" baseline="0" noProof="0" dirty="0">
                <a:ln>
                  <a:noFill/>
                </a:ln>
                <a:solidFill>
                  <a:prstClr val="white"/>
                </a:solidFill>
                <a:effectLst/>
                <a:uLnTx/>
                <a:uFillTx/>
                <a:latin typeface="Abadi" panose="020B0604020104020204" pitchFamily="34" charset="0"/>
                <a:cs typeface="Arial" panose="020B0604020202020204" pitchFamily="34" charset="0"/>
              </a:endParaRPr>
            </a:p>
          </p:txBody>
        </p:sp>
        <p:pic>
          <p:nvPicPr>
            <p:cNvPr id="13" name="Graphic 12">
              <a:extLst>
                <a:ext uri="{FF2B5EF4-FFF2-40B4-BE49-F238E27FC236}">
                  <a16:creationId xmlns:a16="http://schemas.microsoft.com/office/drawing/2014/main" id="{4AF54293-CF1C-C310-B1D7-54D9B8E758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61" y="4348369"/>
              <a:ext cx="274983" cy="274983"/>
            </a:xfrm>
            <a:prstGeom prst="rect">
              <a:avLst/>
            </a:prstGeom>
          </p:spPr>
        </p:pic>
      </p:grpSp>
      <p:sp>
        <p:nvSpPr>
          <p:cNvPr id="14" name="Rectangle 13">
            <a:extLst>
              <a:ext uri="{FF2B5EF4-FFF2-40B4-BE49-F238E27FC236}">
                <a16:creationId xmlns:a16="http://schemas.microsoft.com/office/drawing/2014/main" id="{D9A8F8E5-1000-4EDB-F675-8E5308E8F1B3}"/>
              </a:ext>
            </a:extLst>
          </p:cNvPr>
          <p:cNvSpPr/>
          <p:nvPr/>
        </p:nvSpPr>
        <p:spPr>
          <a:xfrm>
            <a:off x="734035" y="1048606"/>
            <a:ext cx="4338297" cy="1556571"/>
          </a:xfrm>
          <a:prstGeom prst="rect">
            <a:avLst/>
          </a:prstGeom>
          <a:solidFill>
            <a:schemeClr val="accent6">
              <a:lumMod val="20000"/>
              <a:lumOff val="80000"/>
            </a:schemeClr>
          </a:solidFill>
          <a:ln>
            <a:noFill/>
          </a:ln>
        </p:spPr>
        <p:txBody>
          <a:bodyPr wrap="square">
            <a:noAutofit/>
          </a:bodyPr>
          <a:lstStyle/>
          <a:p>
            <a:pPr marL="269875" indent="-176213" algn="just">
              <a:buFont typeface="Arial" panose="020B0604020202020204" pitchFamily="34" charset="0"/>
              <a:buChar char="•"/>
            </a:pPr>
            <a:r>
              <a:rPr lang="en-US" sz="2000" dirty="0" err="1">
                <a:latin typeface="Abadi" panose="020B0604020104020204" pitchFamily="34" charset="0"/>
              </a:rPr>
              <a:t>Ditjen</a:t>
            </a:r>
            <a:r>
              <a:rPr lang="en-US" sz="2000" dirty="0">
                <a:latin typeface="Abadi" panose="020B0604020104020204" pitchFamily="34" charset="0"/>
              </a:rPr>
              <a:t> </a:t>
            </a:r>
            <a:r>
              <a:rPr lang="en-US" sz="2000" dirty="0" err="1">
                <a:latin typeface="Abadi" panose="020B0604020104020204" pitchFamily="34" charset="0"/>
              </a:rPr>
              <a:t>Migas</a:t>
            </a:r>
            <a:r>
              <a:rPr lang="en-US" sz="2000" dirty="0">
                <a:latin typeface="Abadi" panose="020B0604020104020204" pitchFamily="34" charset="0"/>
              </a:rPr>
              <a:t> : </a:t>
            </a:r>
            <a:r>
              <a:rPr lang="en-US" sz="2400" b="1" dirty="0">
                <a:solidFill>
                  <a:srgbClr val="002060"/>
                </a:solidFill>
                <a:latin typeface="Abadi" panose="020B0604020104020204" pitchFamily="34" charset="0"/>
              </a:rPr>
              <a:t>15 </a:t>
            </a:r>
            <a:r>
              <a:rPr lang="en-US" sz="2400" b="1" dirty="0" err="1">
                <a:solidFill>
                  <a:srgbClr val="002060"/>
                </a:solidFill>
                <a:latin typeface="Abadi" panose="020B0604020104020204" pitchFamily="34" charset="0"/>
              </a:rPr>
              <a:t>Indikator</a:t>
            </a:r>
            <a:r>
              <a:rPr lang="en-US" sz="2400" b="1" dirty="0">
                <a:solidFill>
                  <a:srgbClr val="002060"/>
                </a:solidFill>
                <a:latin typeface="Abadi" panose="020B0604020104020204" pitchFamily="34" charset="0"/>
              </a:rPr>
              <a:t> </a:t>
            </a:r>
          </a:p>
          <a:p>
            <a:pPr marL="836612" lvl="1" indent="-285750" algn="just">
              <a:buFont typeface="Wingdings" panose="05000000000000000000" pitchFamily="2" charset="2"/>
              <a:buChar char="v"/>
            </a:pPr>
            <a:r>
              <a:rPr lang="en-US" dirty="0" err="1">
                <a:solidFill>
                  <a:srgbClr val="0070C0"/>
                </a:solidFill>
                <a:latin typeface="Abadi" panose="020B0604020104020204" pitchFamily="34" charset="0"/>
              </a:rPr>
              <a:t>Biru</a:t>
            </a:r>
            <a:r>
              <a:rPr lang="en-US" dirty="0">
                <a:solidFill>
                  <a:srgbClr val="0070C0"/>
                </a:solidFill>
                <a:latin typeface="Abadi" panose="020B0604020104020204" pitchFamily="34" charset="0"/>
              </a:rPr>
              <a:t> (&gt;100%) 	: 9 </a:t>
            </a:r>
            <a:r>
              <a:rPr lang="en-US" dirty="0" err="1">
                <a:solidFill>
                  <a:srgbClr val="0070C0"/>
                </a:solidFill>
                <a:latin typeface="Abadi" panose="020B0604020104020204" pitchFamily="34" charset="0"/>
              </a:rPr>
              <a:t>Indikator</a:t>
            </a:r>
            <a:r>
              <a:rPr lang="en-US" dirty="0">
                <a:solidFill>
                  <a:srgbClr val="0070C0"/>
                </a:solidFill>
                <a:latin typeface="Abadi" panose="020B0604020104020204" pitchFamily="34" charset="0"/>
              </a:rPr>
              <a:t> </a:t>
            </a:r>
          </a:p>
          <a:p>
            <a:pPr marL="836612" lvl="1" indent="-285750" algn="just">
              <a:buFont typeface="Wingdings" panose="05000000000000000000" pitchFamily="2" charset="2"/>
              <a:buChar char="v"/>
            </a:pPr>
            <a:r>
              <a:rPr lang="en-US" dirty="0">
                <a:solidFill>
                  <a:srgbClr val="00B050"/>
                </a:solidFill>
                <a:latin typeface="Abadi" panose="020B0604020104020204" pitchFamily="34" charset="0"/>
              </a:rPr>
              <a:t>Hijau (75-100%)	: 3 </a:t>
            </a:r>
            <a:r>
              <a:rPr lang="en-US" dirty="0" err="1">
                <a:solidFill>
                  <a:srgbClr val="00B050"/>
                </a:solidFill>
                <a:latin typeface="Abadi" panose="020B0604020104020204" pitchFamily="34" charset="0"/>
              </a:rPr>
              <a:t>indikator</a:t>
            </a:r>
            <a:endParaRPr lang="en-US" dirty="0">
              <a:solidFill>
                <a:srgbClr val="00B050"/>
              </a:solidFill>
              <a:latin typeface="Abadi" panose="020B0604020104020204" pitchFamily="34" charset="0"/>
            </a:endParaRPr>
          </a:p>
          <a:p>
            <a:pPr marL="836612" lvl="1" indent="-285750" algn="just">
              <a:buFont typeface="Wingdings" panose="05000000000000000000" pitchFamily="2" charset="2"/>
              <a:buChar char="v"/>
            </a:pPr>
            <a:r>
              <a:rPr lang="en-US" dirty="0" err="1">
                <a:solidFill>
                  <a:srgbClr val="FFC000"/>
                </a:solidFill>
                <a:latin typeface="Abadi" panose="020B0604020104020204" pitchFamily="34" charset="0"/>
              </a:rPr>
              <a:t>Kuning</a:t>
            </a:r>
            <a:r>
              <a:rPr lang="en-US" dirty="0">
                <a:solidFill>
                  <a:srgbClr val="FFC000"/>
                </a:solidFill>
                <a:latin typeface="Abadi" panose="020B0604020104020204" pitchFamily="34" charset="0"/>
              </a:rPr>
              <a:t> (50%-74%): 2 </a:t>
            </a:r>
            <a:r>
              <a:rPr lang="en-US" dirty="0" err="1">
                <a:solidFill>
                  <a:srgbClr val="FFC000"/>
                </a:solidFill>
                <a:latin typeface="Abadi" panose="020B0604020104020204" pitchFamily="34" charset="0"/>
              </a:rPr>
              <a:t>indikator</a:t>
            </a:r>
            <a:endParaRPr lang="en-US" dirty="0">
              <a:solidFill>
                <a:srgbClr val="FFC000"/>
              </a:solidFill>
              <a:latin typeface="Abadi" panose="020B0604020104020204" pitchFamily="34" charset="0"/>
            </a:endParaRPr>
          </a:p>
          <a:p>
            <a:pPr marL="836612" lvl="1" indent="-285750" algn="just">
              <a:buFont typeface="Wingdings" panose="05000000000000000000" pitchFamily="2" charset="2"/>
              <a:buChar char="v"/>
            </a:pPr>
            <a:r>
              <a:rPr lang="en-US" dirty="0">
                <a:solidFill>
                  <a:srgbClr val="C00000"/>
                </a:solidFill>
                <a:latin typeface="Abadi" panose="020B0604020104020204" pitchFamily="34" charset="0"/>
              </a:rPr>
              <a:t>Merah (&lt;50%)	: 1 </a:t>
            </a:r>
            <a:r>
              <a:rPr lang="en-US" dirty="0" err="1">
                <a:solidFill>
                  <a:srgbClr val="C00000"/>
                </a:solidFill>
                <a:latin typeface="Abadi" panose="020B0604020104020204" pitchFamily="34" charset="0"/>
              </a:rPr>
              <a:t>indikator</a:t>
            </a:r>
            <a:endParaRPr lang="en-US" dirty="0">
              <a:solidFill>
                <a:srgbClr val="C00000"/>
              </a:solidFill>
              <a:latin typeface="Abadi" panose="020B0604020104020204" pitchFamily="34" charset="0"/>
            </a:endParaRPr>
          </a:p>
          <a:p>
            <a:pPr marL="836612" lvl="1" indent="-285750" algn="just">
              <a:buFont typeface="Wingdings" panose="05000000000000000000" pitchFamily="2" charset="2"/>
              <a:buChar char="v"/>
            </a:pPr>
            <a:endParaRPr lang="en-US" dirty="0">
              <a:latin typeface="Abadi" panose="020B0604020104020204" pitchFamily="34" charset="0"/>
            </a:endParaRPr>
          </a:p>
        </p:txBody>
      </p:sp>
      <p:grpSp>
        <p:nvGrpSpPr>
          <p:cNvPr id="15" name="Group 14">
            <a:extLst>
              <a:ext uri="{FF2B5EF4-FFF2-40B4-BE49-F238E27FC236}">
                <a16:creationId xmlns:a16="http://schemas.microsoft.com/office/drawing/2014/main" id="{BE1B015C-73D6-CC75-CD9E-0F58291157F1}"/>
              </a:ext>
            </a:extLst>
          </p:cNvPr>
          <p:cNvGrpSpPr/>
          <p:nvPr/>
        </p:nvGrpSpPr>
        <p:grpSpPr>
          <a:xfrm>
            <a:off x="505083" y="670463"/>
            <a:ext cx="4800162" cy="383589"/>
            <a:chOff x="529881" y="4227444"/>
            <a:chExt cx="6130516" cy="516835"/>
          </a:xfrm>
        </p:grpSpPr>
        <p:sp>
          <p:nvSpPr>
            <p:cNvPr id="16" name="Rectangle: Rounded Corners 15">
              <a:extLst>
                <a:ext uri="{FF2B5EF4-FFF2-40B4-BE49-F238E27FC236}">
                  <a16:creationId xmlns:a16="http://schemas.microsoft.com/office/drawing/2014/main" id="{2744B7EF-E805-E4CE-BC0A-783869EF7D95}"/>
                </a:ext>
              </a:extLst>
            </p:cNvPr>
            <p:cNvSpPr/>
            <p:nvPr/>
          </p:nvSpPr>
          <p:spPr>
            <a:xfrm>
              <a:off x="529881" y="4227444"/>
              <a:ext cx="6130516" cy="516835"/>
            </a:xfrm>
            <a:prstGeom prst="roundRect">
              <a:avLst>
                <a:gd name="adj" fmla="val 50000"/>
              </a:avLst>
            </a:prstGeom>
            <a:solidFill>
              <a:srgbClr val="005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marR="0" lvl="0" algn="ctr" defTabSz="914400" rtl="0" eaLnBrk="1" fontAlgn="auto" latinLnBrk="0" hangingPunct="1">
                <a:lnSpc>
                  <a:spcPct val="100000"/>
                </a:lnSpc>
                <a:spcBef>
                  <a:spcPts val="0"/>
                </a:spcBef>
                <a:spcAft>
                  <a:spcPts val="0"/>
                </a:spcAft>
                <a:buClrTx/>
                <a:buSzTx/>
                <a:buFontTx/>
                <a:buNone/>
                <a:defRPr/>
              </a:pPr>
              <a:r>
                <a:rPr lang="sv-SE" b="1" dirty="0">
                  <a:solidFill>
                    <a:prstClr val="white"/>
                  </a:solidFill>
                  <a:latin typeface="Abadi" panose="020B0604020104020204" pitchFamily="34" charset="0"/>
                  <a:cs typeface="Arial" panose="020B0604020202020204" pitchFamily="34" charset="0"/>
                </a:rPr>
                <a:t>Capaian  PK Dirjen Migas TW 3 TA 2023</a:t>
              </a:r>
            </a:p>
          </p:txBody>
        </p:sp>
        <p:sp>
          <p:nvSpPr>
            <p:cNvPr id="17" name="Rectangle: Rounded Corners 16">
              <a:extLst>
                <a:ext uri="{FF2B5EF4-FFF2-40B4-BE49-F238E27FC236}">
                  <a16:creationId xmlns:a16="http://schemas.microsoft.com/office/drawing/2014/main" id="{1BD25935-CA87-4A72-0899-72802A566343}"/>
                </a:ext>
              </a:extLst>
            </p:cNvPr>
            <p:cNvSpPr/>
            <p:nvPr/>
          </p:nvSpPr>
          <p:spPr>
            <a:xfrm>
              <a:off x="529882" y="4227444"/>
              <a:ext cx="543543" cy="516835"/>
            </a:xfrm>
            <a:prstGeom prst="roundRect">
              <a:avLst>
                <a:gd name="adj" fmla="val 50000"/>
              </a:avLst>
            </a:prstGeom>
            <a:solidFill>
              <a:srgbClr val="FC8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b="1" i="0" u="none" strike="noStrike" kern="1200" cap="none" spc="0" normalizeH="0" baseline="0" noProof="0" dirty="0">
                <a:ln>
                  <a:noFill/>
                </a:ln>
                <a:solidFill>
                  <a:prstClr val="white"/>
                </a:solidFill>
                <a:effectLst/>
                <a:uLnTx/>
                <a:uFillTx/>
                <a:latin typeface="Abadi" panose="020B0604020104020204" pitchFamily="34" charset="0"/>
                <a:cs typeface="Arial" panose="020B0604020202020204" pitchFamily="34" charset="0"/>
              </a:endParaRPr>
            </a:p>
          </p:txBody>
        </p:sp>
        <p:pic>
          <p:nvPicPr>
            <p:cNvPr id="18" name="Graphic 17">
              <a:extLst>
                <a:ext uri="{FF2B5EF4-FFF2-40B4-BE49-F238E27FC236}">
                  <a16:creationId xmlns:a16="http://schemas.microsoft.com/office/drawing/2014/main" id="{2312C093-6A24-BBAB-0333-AE2F69A453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61" y="4348369"/>
              <a:ext cx="274983" cy="274983"/>
            </a:xfrm>
            <a:prstGeom prst="rect">
              <a:avLst/>
            </a:prstGeom>
          </p:spPr>
        </p:pic>
      </p:grpSp>
      <p:sp>
        <p:nvSpPr>
          <p:cNvPr id="19" name="Content Placeholder 6">
            <a:extLst>
              <a:ext uri="{FF2B5EF4-FFF2-40B4-BE49-F238E27FC236}">
                <a16:creationId xmlns:a16="http://schemas.microsoft.com/office/drawing/2014/main" id="{2910C8E4-46A0-25D3-1CDE-344DC68CDE71}"/>
              </a:ext>
            </a:extLst>
          </p:cNvPr>
          <p:cNvSpPr>
            <a:spLocks noGrp="1"/>
          </p:cNvSpPr>
          <p:nvPr>
            <p:ph idx="1"/>
          </p:nvPr>
        </p:nvSpPr>
        <p:spPr>
          <a:xfrm>
            <a:off x="505083" y="3314424"/>
            <a:ext cx="11262228" cy="2873113"/>
          </a:xfrm>
          <a:solidFill>
            <a:schemeClr val="accent5">
              <a:lumMod val="20000"/>
              <a:lumOff val="80000"/>
            </a:schemeClr>
          </a:solidFill>
        </p:spPr>
        <p:txBody>
          <a:bodyPr/>
          <a:lstStyle/>
          <a:p>
            <a:pPr marL="269875" indent="-269875" algn="just">
              <a:spcBef>
                <a:spcPts val="600"/>
              </a:spcBef>
              <a:buFont typeface="+mj-lt"/>
              <a:buAutoNum type="arabicPeriod"/>
            </a:pPr>
            <a:r>
              <a:rPr lang="en-US" sz="1600" dirty="0" err="1">
                <a:latin typeface="Abadi" panose="020B0604020104020204" pitchFamily="34" charset="0"/>
              </a:rPr>
              <a:t>Capaian</a:t>
            </a:r>
            <a:r>
              <a:rPr lang="en-US" sz="1600" dirty="0">
                <a:latin typeface="Abadi" panose="020B0604020104020204" pitchFamily="34" charset="0"/>
              </a:rPr>
              <a:t> </a:t>
            </a:r>
            <a:r>
              <a:rPr lang="en-US" sz="1600" dirty="0" err="1">
                <a:latin typeface="Abadi" panose="020B0604020104020204" pitchFamily="34" charset="0"/>
              </a:rPr>
              <a:t>Indeks</a:t>
            </a:r>
            <a:r>
              <a:rPr lang="en-US" sz="1600" dirty="0">
                <a:latin typeface="Abadi" panose="020B0604020104020204" pitchFamily="34" charset="0"/>
              </a:rPr>
              <a:t> </a:t>
            </a:r>
            <a:r>
              <a:rPr lang="en-US" sz="1600" dirty="0" err="1">
                <a:latin typeface="Abadi" panose="020B0604020104020204" pitchFamily="34" charset="0"/>
              </a:rPr>
              <a:t>Aksesibilitas</a:t>
            </a:r>
            <a:r>
              <a:rPr lang="en-US" sz="1600" dirty="0">
                <a:latin typeface="Abadi" panose="020B0604020104020204" pitchFamily="34" charset="0"/>
              </a:rPr>
              <a:t> </a:t>
            </a:r>
            <a:r>
              <a:rPr lang="en-US" sz="1600" dirty="0" err="1">
                <a:latin typeface="Abadi" panose="020B0604020104020204" pitchFamily="34" charset="0"/>
              </a:rPr>
              <a:t>Migas</a:t>
            </a:r>
            <a:r>
              <a:rPr lang="en-US" sz="1600" dirty="0">
                <a:latin typeface="Abadi" panose="020B0604020104020204" pitchFamily="34" charset="0"/>
              </a:rPr>
              <a:t> </a:t>
            </a:r>
            <a:r>
              <a:rPr lang="en-US" sz="1600" dirty="0" err="1">
                <a:latin typeface="Abadi" panose="020B0604020104020204" pitchFamily="34" charset="0"/>
              </a:rPr>
              <a:t>masih</a:t>
            </a:r>
            <a:r>
              <a:rPr lang="en-US" sz="1600" dirty="0">
                <a:latin typeface="Abadi" panose="020B0604020104020204" pitchFamily="34" charset="0"/>
              </a:rPr>
              <a:t> </a:t>
            </a:r>
            <a:r>
              <a:rPr lang="en-US" sz="1600" dirty="0" err="1">
                <a:latin typeface="Abadi" panose="020B0604020104020204" pitchFamily="34" charset="0"/>
              </a:rPr>
              <a:t>rendah</a:t>
            </a:r>
            <a:r>
              <a:rPr lang="en-US" sz="1600" dirty="0">
                <a:latin typeface="Abadi" panose="020B0604020104020204" pitchFamily="34" charset="0"/>
              </a:rPr>
              <a:t> </a:t>
            </a:r>
            <a:r>
              <a:rPr lang="en-US" sz="1600" dirty="0" err="1">
                <a:latin typeface="Abadi" panose="020B0604020104020204" pitchFamily="34" charset="0"/>
              </a:rPr>
              <a:t>karena</a:t>
            </a:r>
            <a:r>
              <a:rPr lang="en-US" sz="1600" dirty="0">
                <a:latin typeface="Abadi" panose="020B0604020104020204" pitchFamily="34" charset="0"/>
              </a:rPr>
              <a:t> pada </a:t>
            </a:r>
            <a:r>
              <a:rPr lang="en-US" sz="1600" dirty="0" err="1">
                <a:latin typeface="Abadi" panose="020B0604020104020204" pitchFamily="34" charset="0"/>
              </a:rPr>
              <a:t>kegiatan</a:t>
            </a:r>
            <a:r>
              <a:rPr lang="en-US" sz="1600" dirty="0">
                <a:latin typeface="Abadi" panose="020B0604020104020204" pitchFamily="34" charset="0"/>
              </a:rPr>
              <a:t> </a:t>
            </a:r>
            <a:r>
              <a:rPr lang="en-US" sz="1600" dirty="0" err="1">
                <a:latin typeface="Abadi" panose="020B0604020104020204" pitchFamily="34" charset="0"/>
              </a:rPr>
              <a:t>pembangunan</a:t>
            </a:r>
            <a:r>
              <a:rPr lang="en-US" sz="1600" dirty="0">
                <a:latin typeface="Abadi" panose="020B0604020104020204" pitchFamily="34" charset="0"/>
              </a:rPr>
              <a:t> </a:t>
            </a:r>
            <a:r>
              <a:rPr lang="en-US" sz="1600" dirty="0" err="1">
                <a:latin typeface="Abadi" panose="020B0604020104020204" pitchFamily="34" charset="0"/>
              </a:rPr>
              <a:t>infrastruktur</a:t>
            </a:r>
            <a:r>
              <a:rPr lang="en-US" sz="1600" dirty="0">
                <a:latin typeface="Abadi" panose="020B0604020104020204" pitchFamily="34" charset="0"/>
              </a:rPr>
              <a:t> </a:t>
            </a:r>
            <a:r>
              <a:rPr lang="en-US" sz="1600" dirty="0" err="1">
                <a:latin typeface="Abadi" panose="020B0604020104020204" pitchFamily="34" charset="0"/>
              </a:rPr>
              <a:t>belum</a:t>
            </a:r>
            <a:r>
              <a:rPr lang="en-US" sz="1600" dirty="0">
                <a:latin typeface="Abadi" panose="020B0604020104020204" pitchFamily="34" charset="0"/>
              </a:rPr>
              <a:t> </a:t>
            </a:r>
            <a:r>
              <a:rPr lang="en-US" sz="1600" dirty="0" err="1">
                <a:latin typeface="Abadi" panose="020B0604020104020204" pitchFamily="34" charset="0"/>
              </a:rPr>
              <a:t>terdapat</a:t>
            </a:r>
            <a:r>
              <a:rPr lang="en-US" sz="1600" dirty="0">
                <a:latin typeface="Abadi" panose="020B0604020104020204" pitchFamily="34" charset="0"/>
              </a:rPr>
              <a:t> </a:t>
            </a:r>
            <a:r>
              <a:rPr lang="en-US" sz="1600" dirty="0" err="1">
                <a:latin typeface="Abadi" panose="020B0604020104020204" pitchFamily="34" charset="0"/>
              </a:rPr>
              <a:t>realisasi</a:t>
            </a:r>
            <a:r>
              <a:rPr lang="en-US" sz="1600" dirty="0">
                <a:latin typeface="Abadi" panose="020B0604020104020204" pitchFamily="34" charset="0"/>
              </a:rPr>
              <a:t> </a:t>
            </a:r>
            <a:r>
              <a:rPr lang="en-US" sz="1600" dirty="0" err="1">
                <a:latin typeface="Abadi" panose="020B0604020104020204" pitchFamily="34" charset="0"/>
              </a:rPr>
              <a:t>dalam</a:t>
            </a:r>
            <a:r>
              <a:rPr lang="en-US" sz="1600" dirty="0">
                <a:latin typeface="Abadi" panose="020B0604020104020204" pitchFamily="34" charset="0"/>
              </a:rPr>
              <a:t> </a:t>
            </a:r>
            <a:r>
              <a:rPr lang="en-US" sz="1600" dirty="0" err="1">
                <a:latin typeface="Abadi" panose="020B0604020104020204" pitchFamily="34" charset="0"/>
              </a:rPr>
              <a:t>bentuk</a:t>
            </a:r>
            <a:r>
              <a:rPr lang="en-US" sz="1600" dirty="0">
                <a:latin typeface="Abadi" panose="020B0604020104020204" pitchFamily="34" charset="0"/>
              </a:rPr>
              <a:t> volume (</a:t>
            </a:r>
            <a:r>
              <a:rPr lang="en-US" sz="1600" dirty="0" err="1">
                <a:latin typeface="Abadi" panose="020B0604020104020204" pitchFamily="34" charset="0"/>
              </a:rPr>
              <a:t>masih</a:t>
            </a:r>
            <a:r>
              <a:rPr lang="en-US" sz="1600" dirty="0">
                <a:latin typeface="Abadi" panose="020B0604020104020204" pitchFamily="34" charset="0"/>
              </a:rPr>
              <a:t> </a:t>
            </a:r>
            <a:r>
              <a:rPr lang="en-US" sz="1600" dirty="0" err="1">
                <a:latin typeface="Abadi" panose="020B0604020104020204" pitchFamily="34" charset="0"/>
              </a:rPr>
              <a:t>dalam</a:t>
            </a:r>
            <a:r>
              <a:rPr lang="en-US" sz="1600" dirty="0">
                <a:latin typeface="Abadi" panose="020B0604020104020204" pitchFamily="34" charset="0"/>
              </a:rPr>
              <a:t> proses </a:t>
            </a:r>
            <a:r>
              <a:rPr lang="en-US" sz="1600" dirty="0" err="1">
                <a:latin typeface="Abadi" panose="020B0604020104020204" pitchFamily="34" charset="0"/>
              </a:rPr>
              <a:t>pelaksanaan</a:t>
            </a:r>
            <a:r>
              <a:rPr lang="en-US" sz="1600" dirty="0">
                <a:latin typeface="Abadi" panose="020B0604020104020204" pitchFamily="34" charset="0"/>
              </a:rPr>
              <a:t>). </a:t>
            </a:r>
            <a:r>
              <a:rPr lang="en-US" sz="1600" dirty="0" err="1">
                <a:latin typeface="Abadi" panose="020B0604020104020204" pitchFamily="34" charset="0"/>
              </a:rPr>
              <a:t>Realisasi</a:t>
            </a:r>
            <a:r>
              <a:rPr lang="en-US" sz="1600" dirty="0">
                <a:latin typeface="Abadi" panose="020B0604020104020204" pitchFamily="34" charset="0"/>
              </a:rPr>
              <a:t> </a:t>
            </a:r>
            <a:r>
              <a:rPr lang="en-US" sz="1600" dirty="0" err="1">
                <a:latin typeface="Abadi" panose="020B0604020104020204" pitchFamily="34" charset="0"/>
              </a:rPr>
              <a:t>kegiatan</a:t>
            </a:r>
            <a:r>
              <a:rPr lang="en-US" sz="1600" dirty="0">
                <a:latin typeface="Abadi" panose="020B0604020104020204" pitchFamily="34" charset="0"/>
              </a:rPr>
              <a:t> </a:t>
            </a:r>
            <a:r>
              <a:rPr lang="en-US" sz="1600" dirty="0" err="1">
                <a:latin typeface="Abadi" panose="020B0604020104020204" pitchFamily="34" charset="0"/>
              </a:rPr>
              <a:t>pembangunan</a:t>
            </a:r>
            <a:r>
              <a:rPr lang="en-US" sz="1600" dirty="0">
                <a:latin typeface="Abadi" panose="020B0604020104020204" pitchFamily="34" charset="0"/>
              </a:rPr>
              <a:t> </a:t>
            </a:r>
            <a:r>
              <a:rPr lang="en-US" sz="1600" dirty="0" err="1">
                <a:latin typeface="Abadi" panose="020B0604020104020204" pitchFamily="34" charset="0"/>
              </a:rPr>
              <a:t>infrastruktur</a:t>
            </a:r>
            <a:r>
              <a:rPr lang="en-US" sz="1600" dirty="0">
                <a:latin typeface="Abadi" panose="020B0604020104020204" pitchFamily="34" charset="0"/>
              </a:rPr>
              <a:t> per </a:t>
            </a:r>
            <a:r>
              <a:rPr lang="en-US" sz="1600" dirty="0" err="1">
                <a:latin typeface="Abadi" panose="020B0604020104020204" pitchFamily="34" charset="0"/>
              </a:rPr>
              <a:t>triwulan</a:t>
            </a:r>
            <a:r>
              <a:rPr lang="en-US" sz="1600" dirty="0">
                <a:latin typeface="Abadi" panose="020B0604020104020204" pitchFamily="34" charset="0"/>
              </a:rPr>
              <a:t> </a:t>
            </a:r>
            <a:r>
              <a:rPr lang="en-US" sz="1600" dirty="0" err="1">
                <a:latin typeface="Abadi" panose="020B0604020104020204" pitchFamily="34" charset="0"/>
              </a:rPr>
              <a:t>menggunakan</a:t>
            </a:r>
            <a:r>
              <a:rPr lang="en-US" sz="1600" dirty="0">
                <a:latin typeface="Abadi" panose="020B0604020104020204" pitchFamily="34" charset="0"/>
              </a:rPr>
              <a:t> </a:t>
            </a:r>
            <a:r>
              <a:rPr lang="en-US" sz="1600" dirty="0" err="1">
                <a:latin typeface="Abadi" panose="020B0604020104020204" pitchFamily="34" charset="0"/>
              </a:rPr>
              <a:t>konversi</a:t>
            </a:r>
            <a:r>
              <a:rPr lang="en-US" sz="1600" dirty="0">
                <a:latin typeface="Abadi" panose="020B0604020104020204" pitchFamily="34" charset="0"/>
              </a:rPr>
              <a:t> </a:t>
            </a:r>
            <a:r>
              <a:rPr lang="en-US" sz="1600" dirty="0" err="1">
                <a:latin typeface="Abadi" panose="020B0604020104020204" pitchFamily="34" charset="0"/>
              </a:rPr>
              <a:t>tahapan</a:t>
            </a:r>
            <a:r>
              <a:rPr lang="en-US" sz="1600" dirty="0">
                <a:latin typeface="Abadi" panose="020B0604020104020204" pitchFamily="34" charset="0"/>
              </a:rPr>
              <a:t> agar </a:t>
            </a:r>
            <a:r>
              <a:rPr lang="en-US" sz="1600" dirty="0" err="1">
                <a:latin typeface="Abadi" panose="020B0604020104020204" pitchFamily="34" charset="0"/>
              </a:rPr>
              <a:t>dapat</a:t>
            </a:r>
            <a:r>
              <a:rPr lang="en-US" sz="1600" dirty="0">
                <a:latin typeface="Abadi" panose="020B0604020104020204" pitchFamily="34" charset="0"/>
              </a:rPr>
              <a:t> </a:t>
            </a:r>
            <a:r>
              <a:rPr lang="en-US" sz="1600" dirty="0" err="1">
                <a:latin typeface="Abadi" panose="020B0604020104020204" pitchFamily="34" charset="0"/>
              </a:rPr>
              <a:t>diperoleh</a:t>
            </a:r>
            <a:r>
              <a:rPr lang="en-US" sz="1600" dirty="0">
                <a:latin typeface="Abadi" panose="020B0604020104020204" pitchFamily="34" charset="0"/>
              </a:rPr>
              <a:t> </a:t>
            </a:r>
            <a:r>
              <a:rPr lang="en-US" sz="1600" dirty="0" err="1">
                <a:latin typeface="Abadi" panose="020B0604020104020204" pitchFamily="34" charset="0"/>
              </a:rPr>
              <a:t>nilai</a:t>
            </a:r>
            <a:r>
              <a:rPr lang="en-US" sz="1600" dirty="0">
                <a:latin typeface="Abadi" panose="020B0604020104020204" pitchFamily="34" charset="0"/>
              </a:rPr>
              <a:t> </a:t>
            </a:r>
            <a:r>
              <a:rPr lang="en-US" sz="1600" dirty="0" err="1">
                <a:latin typeface="Abadi" panose="020B0604020104020204" pitchFamily="34" charset="0"/>
              </a:rPr>
              <a:t>capaiannya</a:t>
            </a:r>
            <a:r>
              <a:rPr lang="en-US" sz="1600" dirty="0">
                <a:latin typeface="Abadi" panose="020B0604020104020204" pitchFamily="34" charset="0"/>
              </a:rPr>
              <a:t>. Di </a:t>
            </a:r>
            <a:r>
              <a:rPr lang="en-US" sz="1600" dirty="0" err="1">
                <a:latin typeface="Abadi" panose="020B0604020104020204" pitchFamily="34" charset="0"/>
              </a:rPr>
              <a:t>samping</a:t>
            </a:r>
            <a:r>
              <a:rPr lang="en-US" sz="1600" dirty="0">
                <a:latin typeface="Abadi" panose="020B0604020104020204" pitchFamily="34" charset="0"/>
              </a:rPr>
              <a:t> </a:t>
            </a:r>
            <a:r>
              <a:rPr lang="en-US" sz="1600" dirty="0" err="1">
                <a:latin typeface="Abadi" panose="020B0604020104020204" pitchFamily="34" charset="0"/>
              </a:rPr>
              <a:t>itu</a:t>
            </a:r>
            <a:r>
              <a:rPr lang="en-US" sz="1600" dirty="0">
                <a:latin typeface="Abadi" panose="020B0604020104020204" pitchFamily="34" charset="0"/>
              </a:rPr>
              <a:t>, </a:t>
            </a:r>
            <a:r>
              <a:rPr lang="en-US" sz="1600" dirty="0" err="1">
                <a:latin typeface="Abadi" panose="020B0604020104020204" pitchFamily="34" charset="0"/>
              </a:rPr>
              <a:t>tidak</a:t>
            </a:r>
            <a:r>
              <a:rPr lang="en-US" sz="1600" dirty="0">
                <a:latin typeface="Abadi" panose="020B0604020104020204" pitchFamily="34" charset="0"/>
              </a:rPr>
              <a:t> </a:t>
            </a:r>
            <a:r>
              <a:rPr lang="en-US" sz="1600" dirty="0" err="1">
                <a:latin typeface="Abadi" panose="020B0604020104020204" pitchFamily="34" charset="0"/>
              </a:rPr>
              <a:t>terdapat</a:t>
            </a:r>
            <a:r>
              <a:rPr lang="en-US" sz="1600" dirty="0">
                <a:latin typeface="Abadi" panose="020B0604020104020204" pitchFamily="34" charset="0"/>
              </a:rPr>
              <a:t> </a:t>
            </a:r>
            <a:r>
              <a:rPr lang="en-US" sz="1600" dirty="0" err="1">
                <a:latin typeface="Abadi" panose="020B0604020104020204" pitchFamily="34" charset="0"/>
              </a:rPr>
              <a:t>kegiatan</a:t>
            </a:r>
            <a:r>
              <a:rPr lang="en-US" sz="1600" dirty="0">
                <a:latin typeface="Abadi" panose="020B0604020104020204" pitchFamily="34" charset="0"/>
              </a:rPr>
              <a:t> </a:t>
            </a:r>
            <a:r>
              <a:rPr lang="en-US" sz="1600" dirty="0" err="1">
                <a:latin typeface="Abadi" panose="020B0604020104020204" pitchFamily="34" charset="0"/>
              </a:rPr>
              <a:t>pembangunan</a:t>
            </a:r>
            <a:r>
              <a:rPr lang="en-US" sz="1600" dirty="0">
                <a:latin typeface="Abadi" panose="020B0604020104020204" pitchFamily="34" charset="0"/>
              </a:rPr>
              <a:t> </a:t>
            </a:r>
            <a:r>
              <a:rPr lang="en-US" sz="1600" dirty="0" err="1">
                <a:latin typeface="Abadi" panose="020B0604020104020204" pitchFamily="34" charset="0"/>
              </a:rPr>
              <a:t>jargas</a:t>
            </a:r>
            <a:r>
              <a:rPr lang="en-US" sz="1600" dirty="0">
                <a:latin typeface="Abadi" panose="020B0604020104020204" pitchFamily="34" charset="0"/>
              </a:rPr>
              <a:t> </a:t>
            </a:r>
            <a:r>
              <a:rPr lang="en-US" sz="1600" dirty="0" err="1">
                <a:latin typeface="Abadi" panose="020B0604020104020204" pitchFamily="34" charset="0"/>
              </a:rPr>
              <a:t>skema</a:t>
            </a:r>
            <a:r>
              <a:rPr lang="en-US" sz="1600" dirty="0">
                <a:latin typeface="Abadi" panose="020B0604020104020204" pitchFamily="34" charset="0"/>
              </a:rPr>
              <a:t> APBN, </a:t>
            </a:r>
            <a:r>
              <a:rPr lang="en-US" sz="1600" dirty="0" err="1">
                <a:latin typeface="Abadi" panose="020B0604020104020204" pitchFamily="34" charset="0"/>
              </a:rPr>
              <a:t>sehingga</a:t>
            </a:r>
            <a:r>
              <a:rPr lang="en-US" sz="1600" dirty="0">
                <a:latin typeface="Abadi" panose="020B0604020104020204" pitchFamily="34" charset="0"/>
              </a:rPr>
              <a:t> </a:t>
            </a:r>
            <a:r>
              <a:rPr lang="en-US" sz="1600" dirty="0" err="1">
                <a:latin typeface="Abadi" panose="020B0604020104020204" pitchFamily="34" charset="0"/>
              </a:rPr>
              <a:t>capaian</a:t>
            </a:r>
            <a:r>
              <a:rPr lang="en-US" sz="1600" dirty="0">
                <a:latin typeface="Abadi" panose="020B0604020104020204" pitchFamily="34" charset="0"/>
              </a:rPr>
              <a:t> </a:t>
            </a:r>
            <a:r>
              <a:rPr lang="en-US" sz="1600" dirty="0" err="1">
                <a:latin typeface="Abadi" panose="020B0604020104020204" pitchFamily="34" charset="0"/>
              </a:rPr>
              <a:t>jargas</a:t>
            </a:r>
            <a:r>
              <a:rPr lang="en-US" sz="1600" dirty="0">
                <a:latin typeface="Abadi" panose="020B0604020104020204" pitchFamily="34" charset="0"/>
              </a:rPr>
              <a:t> </a:t>
            </a:r>
            <a:r>
              <a:rPr lang="en-US" sz="1600" dirty="0" err="1">
                <a:latin typeface="Abadi" panose="020B0604020104020204" pitchFamily="34" charset="0"/>
              </a:rPr>
              <a:t>menggunakan</a:t>
            </a:r>
            <a:r>
              <a:rPr lang="en-US" sz="1600" dirty="0">
                <a:latin typeface="Abadi" panose="020B0604020104020204" pitchFamily="34" charset="0"/>
              </a:rPr>
              <a:t> data </a:t>
            </a:r>
            <a:r>
              <a:rPr lang="en-US" sz="1600" dirty="0" err="1">
                <a:latin typeface="Abadi" panose="020B0604020104020204" pitchFamily="34" charset="0"/>
              </a:rPr>
              <a:t>kumulatif</a:t>
            </a:r>
            <a:r>
              <a:rPr lang="en-US" sz="1600" dirty="0">
                <a:latin typeface="Abadi" panose="020B0604020104020204" pitchFamily="34" charset="0"/>
              </a:rPr>
              <a:t> </a:t>
            </a:r>
            <a:r>
              <a:rPr lang="en-US" sz="1600" dirty="0" err="1">
                <a:latin typeface="Abadi" panose="020B0604020104020204" pitchFamily="34" charset="0"/>
              </a:rPr>
              <a:t>tahun</a:t>
            </a:r>
            <a:r>
              <a:rPr lang="en-US" sz="1600" dirty="0">
                <a:latin typeface="Abadi" panose="020B0604020104020204" pitchFamily="34" charset="0"/>
              </a:rPr>
              <a:t> 2022.</a:t>
            </a:r>
          </a:p>
          <a:p>
            <a:pPr marL="269875" indent="-269875" algn="just">
              <a:spcBef>
                <a:spcPts val="600"/>
              </a:spcBef>
              <a:buFont typeface="+mj-lt"/>
              <a:buAutoNum type="arabicPeriod"/>
            </a:pPr>
            <a:r>
              <a:rPr lang="en-US" sz="1600" dirty="0" err="1">
                <a:latin typeface="Abadi" panose="020B0604020104020204" pitchFamily="34" charset="0"/>
              </a:rPr>
              <a:t>Beberapa</a:t>
            </a:r>
            <a:r>
              <a:rPr lang="en-US" sz="1600" dirty="0">
                <a:latin typeface="Abadi" panose="020B0604020104020204" pitchFamily="34" charset="0"/>
              </a:rPr>
              <a:t> </a:t>
            </a:r>
            <a:r>
              <a:rPr lang="en-US" sz="1600" dirty="0" err="1">
                <a:latin typeface="Abadi" panose="020B0604020104020204" pitchFamily="34" charset="0"/>
              </a:rPr>
              <a:t>realisasi</a:t>
            </a:r>
            <a:r>
              <a:rPr lang="en-US" sz="1600" dirty="0">
                <a:latin typeface="Abadi" panose="020B0604020104020204" pitchFamily="34" charset="0"/>
              </a:rPr>
              <a:t> </a:t>
            </a:r>
            <a:r>
              <a:rPr lang="en-US" sz="1600" dirty="0" err="1">
                <a:latin typeface="Abadi" panose="020B0604020104020204" pitchFamily="34" charset="0"/>
              </a:rPr>
              <a:t>masih</a:t>
            </a:r>
            <a:r>
              <a:rPr lang="en-US" sz="1600" dirty="0">
                <a:latin typeface="Abadi" panose="020B0604020104020204" pitchFamily="34" charset="0"/>
              </a:rPr>
              <a:t> </a:t>
            </a:r>
            <a:r>
              <a:rPr lang="en-US" sz="1600" dirty="0" err="1">
                <a:latin typeface="Abadi" panose="020B0604020104020204" pitchFamily="34" charset="0"/>
              </a:rPr>
              <a:t>menggunakan</a:t>
            </a:r>
            <a:r>
              <a:rPr lang="en-US" sz="1600" dirty="0">
                <a:latin typeface="Abadi" panose="020B0604020104020204" pitchFamily="34" charset="0"/>
              </a:rPr>
              <a:t> </a:t>
            </a:r>
            <a:r>
              <a:rPr lang="en-US" sz="1600" dirty="0" err="1">
                <a:latin typeface="Abadi" panose="020B0604020104020204" pitchFamily="34" charset="0"/>
              </a:rPr>
              <a:t>nilai</a:t>
            </a:r>
            <a:r>
              <a:rPr lang="en-US" sz="1600" dirty="0">
                <a:latin typeface="Abadi" panose="020B0604020104020204" pitchFamily="34" charset="0"/>
              </a:rPr>
              <a:t> </a:t>
            </a:r>
            <a:r>
              <a:rPr lang="en-US" sz="1600" dirty="0" err="1">
                <a:latin typeface="Abadi" panose="020B0604020104020204" pitchFamily="34" charset="0"/>
              </a:rPr>
              <a:t>tahun</a:t>
            </a:r>
            <a:r>
              <a:rPr lang="en-US" sz="1600" dirty="0">
                <a:latin typeface="Abadi" panose="020B0604020104020204" pitchFamily="34" charset="0"/>
              </a:rPr>
              <a:t> </a:t>
            </a:r>
            <a:r>
              <a:rPr lang="en-US" sz="1600" dirty="0" err="1">
                <a:latin typeface="Abadi" panose="020B0604020104020204" pitchFamily="34" charset="0"/>
              </a:rPr>
              <a:t>lalu</a:t>
            </a:r>
            <a:r>
              <a:rPr lang="en-US" sz="1600" dirty="0">
                <a:latin typeface="Abadi" panose="020B0604020104020204" pitchFamily="34" charset="0"/>
              </a:rPr>
              <a:t> (2022) </a:t>
            </a:r>
            <a:r>
              <a:rPr lang="en-US" sz="1600" dirty="0" err="1">
                <a:latin typeface="Abadi" panose="020B0604020104020204" pitchFamily="34" charset="0"/>
              </a:rPr>
              <a:t>karena</a:t>
            </a:r>
            <a:r>
              <a:rPr lang="en-US" sz="1600" dirty="0">
                <a:latin typeface="Abadi" panose="020B0604020104020204" pitchFamily="34" charset="0"/>
              </a:rPr>
              <a:t> </a:t>
            </a:r>
            <a:r>
              <a:rPr lang="en-US" sz="1600" dirty="0" err="1">
                <a:latin typeface="Abadi" panose="020B0604020104020204" pitchFamily="34" charset="0"/>
              </a:rPr>
              <a:t>penilaian</a:t>
            </a:r>
            <a:r>
              <a:rPr lang="en-US" sz="1600" dirty="0">
                <a:latin typeface="Abadi" panose="020B0604020104020204" pitchFamily="34" charset="0"/>
              </a:rPr>
              <a:t> </a:t>
            </a:r>
            <a:r>
              <a:rPr lang="en-US" sz="1600" dirty="0" err="1">
                <a:latin typeface="Abadi" panose="020B0604020104020204" pitchFamily="34" charset="0"/>
              </a:rPr>
              <a:t>dilakukan</a:t>
            </a:r>
            <a:r>
              <a:rPr lang="en-US" sz="1600" dirty="0">
                <a:latin typeface="Abadi" panose="020B0604020104020204" pitchFamily="34" charset="0"/>
              </a:rPr>
              <a:t> minimal 1 </a:t>
            </a:r>
            <a:r>
              <a:rPr lang="en-US" sz="1600" dirty="0" err="1">
                <a:latin typeface="Abadi" panose="020B0604020104020204" pitchFamily="34" charset="0"/>
              </a:rPr>
              <a:t>tahun</a:t>
            </a:r>
            <a:r>
              <a:rPr lang="en-US" sz="1600" dirty="0">
                <a:latin typeface="Abadi" panose="020B0604020104020204" pitchFamily="34" charset="0"/>
              </a:rPr>
              <a:t> </a:t>
            </a:r>
            <a:r>
              <a:rPr lang="en-US" sz="1600" dirty="0" err="1">
                <a:latin typeface="Abadi" panose="020B0604020104020204" pitchFamily="34" charset="0"/>
              </a:rPr>
              <a:t>sekali</a:t>
            </a:r>
            <a:r>
              <a:rPr lang="en-US" sz="1600" dirty="0">
                <a:latin typeface="Abadi" panose="020B0604020104020204" pitchFamily="34" charset="0"/>
              </a:rPr>
              <a:t>.</a:t>
            </a:r>
          </a:p>
          <a:p>
            <a:pPr marL="269875" indent="-269875" algn="just">
              <a:spcBef>
                <a:spcPts val="600"/>
              </a:spcBef>
              <a:buFont typeface="+mj-lt"/>
              <a:buAutoNum type="arabicPeriod"/>
            </a:pPr>
            <a:r>
              <a:rPr lang="en-US" sz="1600" dirty="0">
                <a:latin typeface="Abadi" panose="020B0604020104020204" pitchFamily="34" charset="0"/>
              </a:rPr>
              <a:t>Nilai </a:t>
            </a:r>
            <a:r>
              <a:rPr lang="en-US" sz="1600" dirty="0" err="1">
                <a:latin typeface="Abadi" panose="020B0604020104020204" pitchFamily="34" charset="0"/>
              </a:rPr>
              <a:t>Indeks</a:t>
            </a:r>
            <a:r>
              <a:rPr lang="en-US" sz="1600" dirty="0">
                <a:latin typeface="Abadi" panose="020B0604020104020204" pitchFamily="34" charset="0"/>
              </a:rPr>
              <a:t> </a:t>
            </a:r>
            <a:r>
              <a:rPr lang="en-US" sz="1600" dirty="0" err="1">
                <a:latin typeface="Abadi" panose="020B0604020104020204" pitchFamily="34" charset="0"/>
              </a:rPr>
              <a:t>Kepuasan</a:t>
            </a:r>
            <a:r>
              <a:rPr lang="en-US" sz="1600" dirty="0">
                <a:latin typeface="Abadi" panose="020B0604020104020204" pitchFamily="34" charset="0"/>
              </a:rPr>
              <a:t> </a:t>
            </a:r>
            <a:r>
              <a:rPr lang="en-US" sz="1600" dirty="0" err="1">
                <a:latin typeface="Abadi" panose="020B0604020104020204" pitchFamily="34" charset="0"/>
              </a:rPr>
              <a:t>Layanan</a:t>
            </a:r>
            <a:r>
              <a:rPr lang="en-US" sz="1600" dirty="0">
                <a:latin typeface="Abadi" panose="020B0604020104020204" pitchFamily="34" charset="0"/>
              </a:rPr>
              <a:t> </a:t>
            </a:r>
            <a:r>
              <a:rPr lang="en-US" sz="1600" dirty="0" err="1">
                <a:latin typeface="Abadi" panose="020B0604020104020204" pitchFamily="34" charset="0"/>
              </a:rPr>
              <a:t>telah</a:t>
            </a:r>
            <a:r>
              <a:rPr lang="en-US" sz="1600" dirty="0">
                <a:latin typeface="Abadi" panose="020B0604020104020204" pitchFamily="34" charset="0"/>
              </a:rPr>
              <a:t> </a:t>
            </a:r>
            <a:r>
              <a:rPr lang="en-US" sz="1600" dirty="0" err="1">
                <a:latin typeface="Abadi" panose="020B0604020104020204" pitchFamily="34" charset="0"/>
              </a:rPr>
              <a:t>menyertakan</a:t>
            </a:r>
            <a:r>
              <a:rPr lang="en-US" sz="1600" dirty="0">
                <a:latin typeface="Abadi" panose="020B0604020104020204" pitchFamily="34" charset="0"/>
              </a:rPr>
              <a:t> LEMIGAS </a:t>
            </a:r>
            <a:r>
              <a:rPr lang="en-US" sz="1600" dirty="0" err="1">
                <a:latin typeface="Abadi" panose="020B0604020104020204" pitchFamily="34" charset="0"/>
              </a:rPr>
              <a:t>dalam</a:t>
            </a:r>
            <a:r>
              <a:rPr lang="en-US" sz="1600" dirty="0">
                <a:latin typeface="Abadi" panose="020B0604020104020204" pitchFamily="34" charset="0"/>
              </a:rPr>
              <a:t> </a:t>
            </a:r>
            <a:r>
              <a:rPr lang="en-US" sz="1600" dirty="0" err="1">
                <a:latin typeface="Abadi" panose="020B0604020104020204" pitchFamily="34" charset="0"/>
              </a:rPr>
              <a:t>perhitungannya</a:t>
            </a:r>
            <a:r>
              <a:rPr lang="en-US" sz="1600" dirty="0">
                <a:latin typeface="Abadi" panose="020B0604020104020204" pitchFamily="34" charset="0"/>
              </a:rPr>
              <a:t>.</a:t>
            </a:r>
          </a:p>
          <a:p>
            <a:pPr marL="269875" indent="-269875" algn="just">
              <a:spcBef>
                <a:spcPts val="600"/>
              </a:spcBef>
              <a:buFont typeface="+mj-lt"/>
              <a:buAutoNum type="arabicPeriod"/>
            </a:pPr>
            <a:r>
              <a:rPr lang="en-US" sz="1600" dirty="0" err="1">
                <a:latin typeface="Abadi" panose="020B0604020104020204" pitchFamily="34" charset="0"/>
              </a:rPr>
              <a:t>Penjaminan</a:t>
            </a:r>
            <a:r>
              <a:rPr lang="en-US" sz="1600" dirty="0">
                <a:latin typeface="Abadi" panose="020B0604020104020204" pitchFamily="34" charset="0"/>
              </a:rPr>
              <a:t> </a:t>
            </a:r>
            <a:r>
              <a:rPr lang="en-US" sz="1600" dirty="0" err="1">
                <a:latin typeface="Abadi" panose="020B0604020104020204" pitchFamily="34" charset="0"/>
              </a:rPr>
              <a:t>kualitas</a:t>
            </a:r>
            <a:r>
              <a:rPr lang="en-US" sz="1600" dirty="0">
                <a:latin typeface="Abadi" panose="020B0604020104020204" pitchFamily="34" charset="0"/>
              </a:rPr>
              <a:t> </a:t>
            </a:r>
            <a:r>
              <a:rPr lang="en-US" sz="1600" dirty="0" err="1">
                <a:latin typeface="Abadi" panose="020B0604020104020204" pitchFamily="34" charset="0"/>
              </a:rPr>
              <a:t>terhadap</a:t>
            </a:r>
            <a:r>
              <a:rPr lang="en-US" sz="1600" dirty="0">
                <a:latin typeface="Abadi" panose="020B0604020104020204" pitchFamily="34" charset="0"/>
              </a:rPr>
              <a:t> </a:t>
            </a:r>
            <a:r>
              <a:rPr lang="en-US" sz="1600" dirty="0" err="1">
                <a:latin typeface="Abadi" panose="020B0604020104020204" pitchFamily="34" charset="0"/>
              </a:rPr>
              <a:t>Evaluasi</a:t>
            </a:r>
            <a:r>
              <a:rPr lang="en-US" sz="1600" dirty="0">
                <a:latin typeface="Abadi" panose="020B0604020104020204" pitchFamily="34" charset="0"/>
              </a:rPr>
              <a:t> AKIP </a:t>
            </a:r>
            <a:r>
              <a:rPr lang="en-US" sz="1600" dirty="0" err="1">
                <a:latin typeface="Abadi" panose="020B0604020104020204" pitchFamily="34" charset="0"/>
              </a:rPr>
              <a:t>belum</a:t>
            </a:r>
            <a:r>
              <a:rPr lang="en-US" sz="1600" dirty="0">
                <a:latin typeface="Abadi" panose="020B0604020104020204" pitchFamily="34" charset="0"/>
              </a:rPr>
              <a:t> </a:t>
            </a:r>
            <a:r>
              <a:rPr lang="en-US" sz="1600" dirty="0" err="1">
                <a:latin typeface="Abadi" panose="020B0604020104020204" pitchFamily="34" charset="0"/>
              </a:rPr>
              <a:t>dilaksanakan</a:t>
            </a:r>
            <a:r>
              <a:rPr lang="en-US" sz="1600" dirty="0">
                <a:latin typeface="Abadi" panose="020B0604020104020204" pitchFamily="34" charset="0"/>
              </a:rPr>
              <a:t>, </a:t>
            </a:r>
            <a:r>
              <a:rPr lang="en-US" sz="1600" dirty="0" err="1">
                <a:latin typeface="Abadi" panose="020B0604020104020204" pitchFamily="34" charset="0"/>
              </a:rPr>
              <a:t>namun</a:t>
            </a:r>
            <a:r>
              <a:rPr lang="en-US" sz="1600" dirty="0">
                <a:latin typeface="Abadi" panose="020B0604020104020204" pitchFamily="34" charset="0"/>
              </a:rPr>
              <a:t> </a:t>
            </a:r>
            <a:r>
              <a:rPr lang="en-US" sz="1600" dirty="0" err="1">
                <a:latin typeface="Abadi" panose="020B0604020104020204" pitchFamily="34" charset="0"/>
              </a:rPr>
              <a:t>telah</a:t>
            </a:r>
            <a:r>
              <a:rPr lang="en-US" sz="1600" dirty="0">
                <a:latin typeface="Abadi" panose="020B0604020104020204" pitchFamily="34" charset="0"/>
              </a:rPr>
              <a:t> </a:t>
            </a:r>
            <a:r>
              <a:rPr lang="en-US" sz="1600" dirty="0" err="1">
                <a:latin typeface="Abadi" panose="020B0604020104020204" pitchFamily="34" charset="0"/>
              </a:rPr>
              <a:t>dilaksanakan</a:t>
            </a:r>
            <a:r>
              <a:rPr lang="en-US" sz="1600" dirty="0">
                <a:latin typeface="Abadi" panose="020B0604020104020204" pitchFamily="34" charset="0"/>
              </a:rPr>
              <a:t> </a:t>
            </a:r>
            <a:r>
              <a:rPr lang="en-US" sz="1600" dirty="0" err="1">
                <a:latin typeface="Abadi" panose="020B0604020104020204" pitchFamily="34" charset="0"/>
              </a:rPr>
              <a:t>Evaluasi</a:t>
            </a:r>
            <a:r>
              <a:rPr lang="en-US" sz="1600" dirty="0">
                <a:latin typeface="Abadi" panose="020B0604020104020204" pitchFamily="34" charset="0"/>
              </a:rPr>
              <a:t> AKIP </a:t>
            </a:r>
            <a:r>
              <a:rPr lang="en-US" sz="1600" dirty="0" err="1">
                <a:latin typeface="Abadi" panose="020B0604020104020204" pitchFamily="34" charset="0"/>
              </a:rPr>
              <a:t>secara</a:t>
            </a:r>
            <a:r>
              <a:rPr lang="en-US" sz="1600" dirty="0">
                <a:latin typeface="Abadi" panose="020B0604020104020204" pitchFamily="34" charset="0"/>
              </a:rPr>
              <a:t> </a:t>
            </a:r>
            <a:r>
              <a:rPr lang="en-US" sz="1600" dirty="0" err="1">
                <a:latin typeface="Abadi" panose="020B0604020104020204" pitchFamily="34" charset="0"/>
              </a:rPr>
              <a:t>mandiri</a:t>
            </a:r>
            <a:r>
              <a:rPr lang="en-US" sz="1600" dirty="0">
                <a:latin typeface="Abadi" panose="020B0604020104020204" pitchFamily="34" charset="0"/>
              </a:rPr>
              <a:t>.</a:t>
            </a:r>
          </a:p>
          <a:p>
            <a:pPr marL="269875" indent="-269875" algn="just">
              <a:spcBef>
                <a:spcPts val="600"/>
              </a:spcBef>
              <a:buFont typeface="+mj-lt"/>
              <a:buAutoNum type="arabicPeriod"/>
            </a:pPr>
            <a:r>
              <a:rPr lang="en-US" sz="1600" dirty="0" err="1">
                <a:latin typeface="Abadi" panose="020B0604020104020204" pitchFamily="34" charset="0"/>
              </a:rPr>
              <a:t>Indeks</a:t>
            </a:r>
            <a:r>
              <a:rPr lang="en-US" sz="1600" dirty="0">
                <a:latin typeface="Abadi" panose="020B0604020104020204" pitchFamily="34" charset="0"/>
              </a:rPr>
              <a:t> Reformasi </a:t>
            </a:r>
            <a:r>
              <a:rPr lang="en-US" sz="1600" dirty="0" err="1">
                <a:latin typeface="Abadi" panose="020B0604020104020204" pitchFamily="34" charset="0"/>
              </a:rPr>
              <a:t>Birokrasi</a:t>
            </a:r>
            <a:r>
              <a:rPr lang="en-US" sz="1600" dirty="0">
                <a:latin typeface="Abadi" panose="020B0604020104020204" pitchFamily="34" charset="0"/>
              </a:rPr>
              <a:t> </a:t>
            </a:r>
            <a:r>
              <a:rPr lang="en-US" sz="1600" dirty="0" err="1">
                <a:latin typeface="Abadi" panose="020B0604020104020204" pitchFamily="34" charset="0"/>
              </a:rPr>
              <a:t>mengalami</a:t>
            </a:r>
            <a:r>
              <a:rPr lang="en-US" sz="1600" dirty="0">
                <a:latin typeface="Abadi" panose="020B0604020104020204" pitchFamily="34" charset="0"/>
              </a:rPr>
              <a:t> </a:t>
            </a:r>
            <a:r>
              <a:rPr lang="en-US" sz="1600" dirty="0" err="1">
                <a:latin typeface="Abadi" panose="020B0604020104020204" pitchFamily="34" charset="0"/>
              </a:rPr>
              <a:t>perubahan</a:t>
            </a:r>
            <a:r>
              <a:rPr lang="en-US" sz="1600" dirty="0">
                <a:latin typeface="Abadi" panose="020B0604020104020204" pitchFamily="34" charset="0"/>
              </a:rPr>
              <a:t> </a:t>
            </a:r>
            <a:r>
              <a:rPr lang="en-US" sz="1600" dirty="0" err="1">
                <a:latin typeface="Abadi" panose="020B0604020104020204" pitchFamily="34" charset="0"/>
              </a:rPr>
              <a:t>penilaian</a:t>
            </a:r>
            <a:r>
              <a:rPr lang="en-US" sz="1600" dirty="0">
                <a:latin typeface="Abadi" panose="020B0604020104020204" pitchFamily="34" charset="0"/>
              </a:rPr>
              <a:t> pada </a:t>
            </a:r>
            <a:r>
              <a:rPr lang="en-US" sz="1600" dirty="0" err="1">
                <a:latin typeface="Abadi" panose="020B0604020104020204" pitchFamily="34" charset="0"/>
              </a:rPr>
              <a:t>tahun</a:t>
            </a:r>
            <a:r>
              <a:rPr lang="en-US" sz="1600" dirty="0">
                <a:latin typeface="Abadi" panose="020B0604020104020204" pitchFamily="34" charset="0"/>
              </a:rPr>
              <a:t> 2023, </a:t>
            </a:r>
            <a:r>
              <a:rPr lang="en-US" sz="1600" dirty="0" err="1">
                <a:latin typeface="Abadi" panose="020B0604020104020204" pitchFamily="34" charset="0"/>
              </a:rPr>
              <a:t>sehingga</a:t>
            </a:r>
            <a:r>
              <a:rPr lang="en-US" sz="1600" dirty="0">
                <a:latin typeface="Abadi" panose="020B0604020104020204" pitchFamily="34" charset="0"/>
              </a:rPr>
              <a:t> </a:t>
            </a:r>
            <a:r>
              <a:rPr lang="en-US" sz="1600" dirty="0" err="1">
                <a:latin typeface="Abadi" panose="020B0604020104020204" pitchFamily="34" charset="0"/>
              </a:rPr>
              <a:t>perlu</a:t>
            </a:r>
            <a:r>
              <a:rPr lang="en-US" sz="1600" dirty="0">
                <a:latin typeface="Abadi" panose="020B0604020104020204" pitchFamily="34" charset="0"/>
              </a:rPr>
              <a:t> </a:t>
            </a:r>
            <a:r>
              <a:rPr lang="en-US" sz="1600" dirty="0" err="1">
                <a:latin typeface="Abadi" panose="020B0604020104020204" pitchFamily="34" charset="0"/>
              </a:rPr>
              <a:t>pembahasan</a:t>
            </a:r>
            <a:r>
              <a:rPr lang="en-US" sz="1600" dirty="0">
                <a:latin typeface="Abadi" panose="020B0604020104020204" pitchFamily="34" charset="0"/>
              </a:rPr>
              <a:t> </a:t>
            </a:r>
            <a:r>
              <a:rPr lang="en-US" sz="1600" dirty="0" err="1">
                <a:latin typeface="Abadi" panose="020B0604020104020204" pitchFamily="34" charset="0"/>
              </a:rPr>
              <a:t>lebih</a:t>
            </a:r>
            <a:r>
              <a:rPr lang="en-US" sz="1600" dirty="0">
                <a:latin typeface="Abadi" panose="020B0604020104020204" pitchFamily="34" charset="0"/>
              </a:rPr>
              <a:t> </a:t>
            </a:r>
            <a:r>
              <a:rPr lang="en-US" sz="1600" dirty="0" err="1">
                <a:latin typeface="Abadi" panose="020B0604020104020204" pitchFamily="34" charset="0"/>
              </a:rPr>
              <a:t>lanjut</a:t>
            </a:r>
            <a:r>
              <a:rPr lang="en-US" sz="1600" dirty="0">
                <a:latin typeface="Abadi" panose="020B0604020104020204" pitchFamily="34" charset="0"/>
              </a:rPr>
              <a:t> </a:t>
            </a:r>
            <a:r>
              <a:rPr lang="en-US" sz="1600" dirty="0" err="1">
                <a:latin typeface="Abadi" panose="020B0604020104020204" pitchFamily="34" charset="0"/>
              </a:rPr>
              <a:t>dalam</a:t>
            </a:r>
            <a:r>
              <a:rPr lang="en-US" sz="1600" dirty="0">
                <a:latin typeface="Abadi" panose="020B0604020104020204" pitchFamily="34" charset="0"/>
              </a:rPr>
              <a:t> </a:t>
            </a:r>
            <a:r>
              <a:rPr lang="en-US" sz="1600" dirty="0" err="1">
                <a:latin typeface="Abadi" panose="020B0604020104020204" pitchFamily="34" charset="0"/>
              </a:rPr>
              <a:t>mekanisme</a:t>
            </a:r>
            <a:r>
              <a:rPr lang="en-US" sz="1600" dirty="0">
                <a:latin typeface="Abadi" panose="020B0604020104020204" pitchFamily="34" charset="0"/>
              </a:rPr>
              <a:t> </a:t>
            </a:r>
            <a:r>
              <a:rPr lang="en-US" sz="1600" dirty="0" err="1">
                <a:latin typeface="Abadi" panose="020B0604020104020204" pitchFamily="34" charset="0"/>
              </a:rPr>
              <a:t>koordinasi</a:t>
            </a:r>
            <a:r>
              <a:rPr lang="en-US" sz="1600" dirty="0">
                <a:latin typeface="Abadi" panose="020B0604020104020204" pitchFamily="34" charset="0"/>
              </a:rPr>
              <a:t>, cascading dan </a:t>
            </a:r>
            <a:r>
              <a:rPr lang="en-US" sz="1600" dirty="0" err="1">
                <a:latin typeface="Abadi" panose="020B0604020104020204" pitchFamily="34" charset="0"/>
              </a:rPr>
              <a:t>perolehan</a:t>
            </a:r>
            <a:r>
              <a:rPr lang="en-US" sz="1600" dirty="0">
                <a:latin typeface="Abadi" panose="020B0604020104020204" pitchFamily="34" charset="0"/>
              </a:rPr>
              <a:t> </a:t>
            </a:r>
            <a:r>
              <a:rPr lang="en-US" sz="1600" dirty="0" err="1">
                <a:latin typeface="Abadi" panose="020B0604020104020204" pitchFamily="34" charset="0"/>
              </a:rPr>
              <a:t>nilainya</a:t>
            </a:r>
            <a:r>
              <a:rPr lang="en-US" sz="1600" dirty="0">
                <a:latin typeface="Abadi" panose="020B0604020104020204" pitchFamily="34" charset="0"/>
              </a:rPr>
              <a:t>.</a:t>
            </a:r>
          </a:p>
          <a:p>
            <a:pPr marL="269875" indent="-269875" algn="just">
              <a:spcBef>
                <a:spcPts val="600"/>
              </a:spcBef>
              <a:buFont typeface="+mj-lt"/>
              <a:buAutoNum type="arabicPeriod"/>
            </a:pPr>
            <a:endParaRPr lang="en-US" sz="1400" dirty="0">
              <a:solidFill>
                <a:srgbClr val="FF0000"/>
              </a:solidFill>
              <a:latin typeface="Abadi" panose="020B0604020104020204" pitchFamily="34" charset="0"/>
            </a:endParaRPr>
          </a:p>
          <a:p>
            <a:pPr marL="269875" indent="-269875" algn="just">
              <a:spcBef>
                <a:spcPts val="600"/>
              </a:spcBef>
              <a:buFont typeface="+mj-lt"/>
              <a:buAutoNum type="arabicPeriod"/>
            </a:pPr>
            <a:endParaRPr lang="en-US" sz="1400" dirty="0">
              <a:solidFill>
                <a:srgbClr val="FF0000"/>
              </a:solidFill>
              <a:latin typeface="Abadi" panose="020B0604020104020204" pitchFamily="34" charset="0"/>
            </a:endParaRPr>
          </a:p>
        </p:txBody>
      </p:sp>
      <p:grpSp>
        <p:nvGrpSpPr>
          <p:cNvPr id="20" name="Group 19">
            <a:extLst>
              <a:ext uri="{FF2B5EF4-FFF2-40B4-BE49-F238E27FC236}">
                <a16:creationId xmlns:a16="http://schemas.microsoft.com/office/drawing/2014/main" id="{F94CD067-9046-157A-16C1-C1B48F203F45}"/>
              </a:ext>
            </a:extLst>
          </p:cNvPr>
          <p:cNvGrpSpPr/>
          <p:nvPr/>
        </p:nvGrpSpPr>
        <p:grpSpPr>
          <a:xfrm>
            <a:off x="203201" y="2930834"/>
            <a:ext cx="2670519" cy="383589"/>
            <a:chOff x="529882" y="4227444"/>
            <a:chExt cx="3598171" cy="516835"/>
          </a:xfrm>
        </p:grpSpPr>
        <p:sp>
          <p:nvSpPr>
            <p:cNvPr id="21" name="Rectangle: Rounded Corners 20">
              <a:extLst>
                <a:ext uri="{FF2B5EF4-FFF2-40B4-BE49-F238E27FC236}">
                  <a16:creationId xmlns:a16="http://schemas.microsoft.com/office/drawing/2014/main" id="{842EA9A1-1DAB-3118-C16A-BEB94ED91D89}"/>
                </a:ext>
              </a:extLst>
            </p:cNvPr>
            <p:cNvSpPr/>
            <p:nvPr/>
          </p:nvSpPr>
          <p:spPr>
            <a:xfrm>
              <a:off x="529882" y="4227444"/>
              <a:ext cx="3598171" cy="516835"/>
            </a:xfrm>
            <a:prstGeom prst="roundRect">
              <a:avLst>
                <a:gd name="adj" fmla="val 50000"/>
              </a:avLst>
            </a:prstGeom>
            <a:solidFill>
              <a:srgbClr val="005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marR="0" lvl="0" algn="ctr" defTabSz="914400" rtl="0" eaLnBrk="1" fontAlgn="auto" latinLnBrk="0" hangingPunct="1">
                <a:lnSpc>
                  <a:spcPct val="100000"/>
                </a:lnSpc>
                <a:spcBef>
                  <a:spcPts val="0"/>
                </a:spcBef>
                <a:spcAft>
                  <a:spcPts val="0"/>
                </a:spcAft>
                <a:buClrTx/>
                <a:buSzTx/>
                <a:buFontTx/>
                <a:buNone/>
                <a:defRPr/>
              </a:pPr>
              <a:r>
                <a:rPr lang="en-US" sz="2000" b="1" dirty="0" err="1">
                  <a:solidFill>
                    <a:prstClr val="white"/>
                  </a:solidFill>
                  <a:latin typeface="Cera Pro" panose="00000500000000000000" pitchFamily="50" charset="0"/>
                  <a:cs typeface="Arial" panose="020B0604020202020204" pitchFamily="34" charset="0"/>
                </a:rPr>
                <a:t>Penjelasan</a:t>
              </a:r>
              <a:endParaRPr kumimoji="0" lang="id-ID" b="1" i="0" u="none" strike="noStrike" kern="1200" cap="none" spc="0" normalizeH="0" baseline="0" noProof="0" dirty="0">
                <a:ln>
                  <a:noFill/>
                </a:ln>
                <a:solidFill>
                  <a:prstClr val="white"/>
                </a:solidFill>
                <a:effectLst/>
                <a:uLnTx/>
                <a:uFillTx/>
                <a:latin typeface="Cera Pro" panose="00000500000000000000" pitchFamily="50" charset="0"/>
                <a:ea typeface="+mn-ea"/>
                <a:cs typeface="Arial" panose="020B0604020202020204" pitchFamily="34" charset="0"/>
              </a:endParaRPr>
            </a:p>
          </p:txBody>
        </p:sp>
        <p:sp>
          <p:nvSpPr>
            <p:cNvPr id="22" name="Rectangle: Rounded Corners 11">
              <a:extLst>
                <a:ext uri="{FF2B5EF4-FFF2-40B4-BE49-F238E27FC236}">
                  <a16:creationId xmlns:a16="http://schemas.microsoft.com/office/drawing/2014/main" id="{6FE50348-B693-994A-A270-FABABBE72964}"/>
                </a:ext>
              </a:extLst>
            </p:cNvPr>
            <p:cNvSpPr/>
            <p:nvPr/>
          </p:nvSpPr>
          <p:spPr>
            <a:xfrm>
              <a:off x="529882" y="4227444"/>
              <a:ext cx="543543" cy="516835"/>
            </a:xfrm>
            <a:prstGeom prst="roundRect">
              <a:avLst>
                <a:gd name="adj" fmla="val 50000"/>
              </a:avLst>
            </a:prstGeom>
            <a:solidFill>
              <a:srgbClr val="FC86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400" b="1" i="0" u="none" strike="noStrike" kern="1200" cap="none" spc="0" normalizeH="0" baseline="0" noProof="0" dirty="0">
                <a:ln>
                  <a:noFill/>
                </a:ln>
                <a:solidFill>
                  <a:prstClr val="white"/>
                </a:solidFill>
                <a:effectLst/>
                <a:uLnTx/>
                <a:uFillTx/>
                <a:latin typeface="Cera Pro" panose="00000500000000000000" pitchFamily="50" charset="0"/>
                <a:ea typeface="+mn-ea"/>
                <a:cs typeface="Arial" panose="020B0604020202020204" pitchFamily="34" charset="0"/>
              </a:endParaRPr>
            </a:p>
          </p:txBody>
        </p:sp>
        <p:pic>
          <p:nvPicPr>
            <p:cNvPr id="23" name="Graphic 22">
              <a:extLst>
                <a:ext uri="{FF2B5EF4-FFF2-40B4-BE49-F238E27FC236}">
                  <a16:creationId xmlns:a16="http://schemas.microsoft.com/office/drawing/2014/main" id="{FEF4CBE3-F562-122B-C93D-EBF59046F5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61" y="4348369"/>
              <a:ext cx="274983" cy="274983"/>
            </a:xfrm>
            <a:prstGeom prst="rect">
              <a:avLst/>
            </a:prstGeom>
          </p:spPr>
        </p:pic>
      </p:grpSp>
      <p:sp>
        <p:nvSpPr>
          <p:cNvPr id="3" name="Slide Number Placeholder 2"/>
          <p:cNvSpPr>
            <a:spLocks noGrp="1"/>
          </p:cNvSpPr>
          <p:nvPr>
            <p:ph type="sldNum" sz="quarter" idx="4294967295"/>
          </p:nvPr>
        </p:nvSpPr>
        <p:spPr/>
        <p:txBody>
          <a:bodyPr/>
          <a:lstStyle/>
          <a:p>
            <a:r>
              <a:rPr lang="id-ID"/>
              <a:t> </a:t>
            </a:r>
            <a:fld id="{AEDF8F18-11F1-433E-90CF-9D1BA7D9C3BD}" type="slidenum">
              <a:rPr lang="id-ID" smtClean="0"/>
              <a:pPr/>
              <a:t>5</a:t>
            </a:fld>
            <a:endParaRPr lang="id-ID" dirty="0"/>
          </a:p>
        </p:txBody>
      </p:sp>
    </p:spTree>
    <p:extLst>
      <p:ext uri="{BB962C8B-B14F-4D97-AF65-F5344CB8AC3E}">
        <p14:creationId xmlns:p14="http://schemas.microsoft.com/office/powerpoint/2010/main" val="1415998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D284138-CAAB-46C9-B9E5-BF970B5783A9}"/>
              </a:ext>
            </a:extLst>
          </p:cNvPr>
          <p:cNvSpPr txBox="1"/>
          <p:nvPr/>
        </p:nvSpPr>
        <p:spPr>
          <a:xfrm>
            <a:off x="146350" y="11394"/>
            <a:ext cx="8113730" cy="584775"/>
          </a:xfrm>
          <a:prstGeom prst="rect">
            <a:avLst/>
          </a:prstGeom>
          <a:noFill/>
        </p:spPr>
        <p:txBody>
          <a:bodyPr wrap="square" rtlCol="0">
            <a:spAutoFit/>
          </a:bodyPr>
          <a:lstStyle/>
          <a:p>
            <a:r>
              <a:rPr lang="en-US" sz="3200" b="1" dirty="0">
                <a:solidFill>
                  <a:schemeClr val="accent5">
                    <a:lumMod val="50000"/>
                  </a:schemeClr>
                </a:solidFill>
                <a:latin typeface="Cera Pro" panose="00000400000000000000"/>
              </a:rPr>
              <a:t>PERHITUNGAN INDEKS KETERSEDIAAN MIGAS</a:t>
            </a:r>
            <a:endParaRPr lang="en-ID" sz="3200" b="1" dirty="0">
              <a:solidFill>
                <a:schemeClr val="accent5">
                  <a:lumMod val="50000"/>
                </a:schemeClr>
              </a:solidFill>
              <a:latin typeface="Cera Pro" panose="00000400000000000000"/>
            </a:endParaRPr>
          </a:p>
        </p:txBody>
      </p:sp>
      <p:sp>
        <p:nvSpPr>
          <p:cNvPr id="25" name="TextBox 24">
            <a:extLst>
              <a:ext uri="{FF2B5EF4-FFF2-40B4-BE49-F238E27FC236}">
                <a16:creationId xmlns:a16="http://schemas.microsoft.com/office/drawing/2014/main" id="{9FA6AFAB-5A8D-454E-B2CC-6225A07B004B}"/>
              </a:ext>
            </a:extLst>
          </p:cNvPr>
          <p:cNvSpPr txBox="1"/>
          <p:nvPr/>
        </p:nvSpPr>
        <p:spPr>
          <a:xfrm>
            <a:off x="146350" y="422403"/>
            <a:ext cx="9483807" cy="338554"/>
          </a:xfrm>
          <a:prstGeom prst="rect">
            <a:avLst/>
          </a:prstGeom>
          <a:noFill/>
        </p:spPr>
        <p:txBody>
          <a:bodyPr wrap="square">
            <a:spAutoFit/>
          </a:bodyPr>
          <a:lstStyle/>
          <a:p>
            <a:r>
              <a:rPr lang="en-ID" sz="1600" dirty="0" err="1"/>
              <a:t>mengukur</a:t>
            </a:r>
            <a:r>
              <a:rPr lang="en-ID" sz="1600" dirty="0"/>
              <a:t> </a:t>
            </a:r>
            <a:r>
              <a:rPr lang="en-ID" sz="1600" dirty="0" err="1"/>
              <a:t>ketersediaan</a:t>
            </a:r>
            <a:r>
              <a:rPr lang="en-ID" sz="1600" dirty="0"/>
              <a:t> </a:t>
            </a:r>
            <a:r>
              <a:rPr lang="en-ID" sz="1600" dirty="0" err="1"/>
              <a:t>Migas</a:t>
            </a:r>
            <a:r>
              <a:rPr lang="en-ID" sz="1600" dirty="0"/>
              <a:t> (security of supply) </a:t>
            </a:r>
            <a:r>
              <a:rPr lang="en-ID" sz="1600" dirty="0" err="1"/>
              <a:t>terhadap</a:t>
            </a:r>
            <a:r>
              <a:rPr lang="en-ID" sz="1600" dirty="0"/>
              <a:t> </a:t>
            </a:r>
            <a:r>
              <a:rPr lang="en-ID" sz="1600" dirty="0" err="1"/>
              <a:t>kebutuhan</a:t>
            </a:r>
            <a:r>
              <a:rPr lang="en-ID" sz="1600" dirty="0"/>
              <a:t> </a:t>
            </a:r>
            <a:r>
              <a:rPr lang="en-ID" sz="1600" dirty="0" err="1"/>
              <a:t>dalam</a:t>
            </a:r>
            <a:r>
              <a:rPr lang="en-ID" sz="1600" dirty="0"/>
              <a:t> negeri </a:t>
            </a:r>
          </a:p>
        </p:txBody>
      </p:sp>
      <mc:AlternateContent xmlns:mc="http://schemas.openxmlformats.org/markup-compatibility/2006">
        <mc:Choice xmlns:a14="http://schemas.microsoft.com/office/drawing/2010/main" Requires="a14">
          <p:graphicFrame>
            <p:nvGraphicFramePr>
              <p:cNvPr id="28" name="Table 28">
                <a:extLst>
                  <a:ext uri="{FF2B5EF4-FFF2-40B4-BE49-F238E27FC236}">
                    <a16:creationId xmlns:a16="http://schemas.microsoft.com/office/drawing/2014/main" id="{F6591536-EFFE-4A8A-BB7B-42B5C52F251B}"/>
                  </a:ext>
                </a:extLst>
              </p:cNvPr>
              <p:cNvGraphicFramePr>
                <a:graphicFrameLocks noGrp="1"/>
              </p:cNvGraphicFramePr>
              <p:nvPr>
                <p:extLst>
                  <p:ext uri="{D42A27DB-BD31-4B8C-83A1-F6EECF244321}">
                    <p14:modId xmlns:p14="http://schemas.microsoft.com/office/powerpoint/2010/main" val="1954670290"/>
                  </p:ext>
                </p:extLst>
              </p:nvPr>
            </p:nvGraphicFramePr>
            <p:xfrm>
              <a:off x="360054" y="1022704"/>
              <a:ext cx="11465959" cy="3191226"/>
            </p:xfrm>
            <a:graphic>
              <a:graphicData uri="http://schemas.openxmlformats.org/drawingml/2006/table">
                <a:tbl>
                  <a:tblPr firstRow="1" lastRow="1" bandRow="1">
                    <a:tableStyleId>{2D5ABB26-0587-4C30-8999-92F81FD0307C}</a:tableStyleId>
                  </a:tblPr>
                  <a:tblGrid>
                    <a:gridCol w="2640458">
                      <a:extLst>
                        <a:ext uri="{9D8B030D-6E8A-4147-A177-3AD203B41FA5}">
                          <a16:colId xmlns:a16="http://schemas.microsoft.com/office/drawing/2014/main" val="2802324090"/>
                        </a:ext>
                      </a:extLst>
                    </a:gridCol>
                    <a:gridCol w="698643">
                      <a:extLst>
                        <a:ext uri="{9D8B030D-6E8A-4147-A177-3AD203B41FA5}">
                          <a16:colId xmlns:a16="http://schemas.microsoft.com/office/drawing/2014/main" val="865818464"/>
                        </a:ext>
                      </a:extLst>
                    </a:gridCol>
                    <a:gridCol w="8126858">
                      <a:extLst>
                        <a:ext uri="{9D8B030D-6E8A-4147-A177-3AD203B41FA5}">
                          <a16:colId xmlns:a16="http://schemas.microsoft.com/office/drawing/2014/main" val="2732106951"/>
                        </a:ext>
                      </a:extLst>
                    </a:gridCol>
                  </a:tblGrid>
                  <a:tr h="419260">
                    <a:tc>
                      <a:txBody>
                        <a:bodyPr/>
                        <a:lstStyle/>
                        <a:p>
                          <a:pPr algn="ctr"/>
                          <a:r>
                            <a:rPr lang="en-US" sz="1600" b="1" dirty="0" err="1">
                              <a:solidFill>
                                <a:schemeClr val="bg1"/>
                              </a:solidFill>
                            </a:rPr>
                            <a:t>Indikator</a:t>
                          </a:r>
                          <a:r>
                            <a:rPr lang="en-US" sz="1600" b="1" dirty="0">
                              <a:solidFill>
                                <a:schemeClr val="bg1"/>
                              </a:solidFill>
                            </a:rPr>
                            <a:t> </a:t>
                          </a:r>
                          <a:r>
                            <a:rPr lang="en-US" sz="1600" b="1" dirty="0" err="1">
                              <a:solidFill>
                                <a:schemeClr val="bg1"/>
                              </a:solidFill>
                            </a:rPr>
                            <a:t>Penilaian</a:t>
                          </a:r>
                          <a:r>
                            <a:rPr lang="en-US" sz="1600" b="1" dirty="0">
                              <a:solidFill>
                                <a:schemeClr val="bg1"/>
                              </a:solidFill>
                            </a:rPr>
                            <a:t> </a:t>
                          </a:r>
                          <a:endParaRPr lang="en-ID" sz="16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err="1">
                              <a:solidFill>
                                <a:schemeClr val="bg1"/>
                              </a:solidFill>
                            </a:rPr>
                            <a:t>Bobot</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a:solidFill>
                                <a:schemeClr val="bg1"/>
                              </a:solidFill>
                            </a:rPr>
                            <a:t>Formula </a:t>
                          </a:r>
                          <a:r>
                            <a:rPr lang="en-US" sz="1600" b="1" dirty="0" err="1">
                              <a:solidFill>
                                <a:schemeClr val="bg1"/>
                              </a:solidFill>
                            </a:rPr>
                            <a:t>Perhitungan</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370840">
                    <a:tc>
                      <a:txBody>
                        <a:bodyPr/>
                        <a:lstStyle/>
                        <a:p>
                          <a:r>
                            <a:rPr lang="en-US" sz="1400" dirty="0"/>
                            <a:t>Indeks </a:t>
                          </a:r>
                          <a:r>
                            <a:rPr lang="en-US" sz="1400" dirty="0" err="1"/>
                            <a:t>Ketersediaan</a:t>
                          </a:r>
                          <a:r>
                            <a:rPr lang="en-US" sz="1400" dirty="0"/>
                            <a:t> Hulu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a:solidFill>
                                        <a:schemeClr val="tx1"/>
                                      </a:solidFill>
                                      <a:effectLst/>
                                      <a:latin typeface="Cambria Math" panose="02040503050406030204" pitchFamily="18" charset="0"/>
                                      <a:ea typeface="Cambria Math" panose="02040503050406030204" pitchFamily="18" charset="0"/>
                                      <a:cs typeface="+mn-cs"/>
                                    </a:rPr>
                                    <m:t>1</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14:m>
                            <m:oMath xmlns:m="http://schemas.openxmlformats.org/officeDocument/2006/math">
                              <m:f>
                                <m:fPr>
                                  <m:ctrlPr>
                                    <a:rPr lang="en-US" sz="1400" b="1" i="1" smtClean="0">
                                      <a:solidFill>
                                        <a:schemeClr val="tx1"/>
                                      </a:solidFill>
                                      <a:latin typeface="Cambria Math" panose="02040503050406030204" pitchFamily="18" charset="0"/>
                                    </a:rPr>
                                  </m:ctrlPr>
                                </m:fPr>
                                <m:num>
                                  <m:r>
                                    <a:rPr lang="en-US" sz="1400" b="1" i="1">
                                      <a:solidFill>
                                        <a:schemeClr val="tx1"/>
                                      </a:solidFill>
                                      <a:latin typeface="Cambria Math" panose="02040503050406030204" pitchFamily="18" charset="0"/>
                                    </a:rPr>
                                    <m:t>𝟏</m:t>
                                  </m:r>
                                </m:num>
                                <m:den>
                                  <m:r>
                                    <a:rPr lang="en-US" sz="1400" b="1" i="1">
                                      <a:solidFill>
                                        <a:schemeClr val="tx1"/>
                                      </a:solidFill>
                                      <a:latin typeface="Cambria Math" panose="02040503050406030204" pitchFamily="18" charset="0"/>
                                    </a:rPr>
                                    <m:t>𝟐</m:t>
                                  </m:r>
                                </m:den>
                              </m:f>
                              <m:r>
                                <a:rPr lang="en-US" sz="1400" b="1" i="1">
                                  <a:solidFill>
                                    <a:schemeClr val="tx1"/>
                                  </a:solidFill>
                                  <a:latin typeface="Cambria Math" panose="02040503050406030204" pitchFamily="18" charset="0"/>
                                </a:rPr>
                                <m:t>( </m:t>
                              </m:r>
                            </m:oMath>
                          </a14:m>
                          <a:r>
                            <a:rPr lang="en-US" sz="1400" b="1" dirty="0">
                              <a:solidFill>
                                <a:schemeClr val="tx1"/>
                              </a:solidFill>
                            </a:rPr>
                            <a:t>(</a:t>
                          </a:r>
                          <a14:m>
                            <m:oMath xmlns:m="http://schemas.openxmlformats.org/officeDocument/2006/math">
                              <m:sSub>
                                <m:sSubPr>
                                  <m:ctrlPr>
                                    <a:rPr lang="en-US" sz="1400" b="1" i="1">
                                      <a:solidFill>
                                        <a:schemeClr val="tx1"/>
                                      </a:solidFill>
                                      <a:latin typeface="Cambria Math" panose="02040503050406030204" pitchFamily="18" charset="0"/>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latin typeface="Cambria Math" panose="02040503050406030204" pitchFamily="18" charset="0"/>
                                    </a:rPr>
                                    <m:t>𝒎𝒊𝒏𝒚𝒂𝒌</m:t>
                                  </m:r>
                                </m:sub>
                              </m:sSub>
                              <m:r>
                                <a:rPr lang="en-US" sz="1400" b="1" i="1">
                                  <a:solidFill>
                                    <a:schemeClr val="tx1"/>
                                  </a:solidFill>
                                  <a:latin typeface="Cambria Math" panose="02040503050406030204" pitchFamily="18" charset="0"/>
                                </a:rPr>
                                <m:t>+  (</m:t>
                              </m:r>
                              <m:sSub>
                                <m:sSubPr>
                                  <m:ctrlPr>
                                    <a:rPr lang="en-US" sz="1400" b="1" i="1">
                                      <a:solidFill>
                                        <a:schemeClr val="tx1"/>
                                      </a:solidFill>
                                      <a:effectLst/>
                                      <a:latin typeface="Cambria Math" panose="02040503050406030204" pitchFamily="18" charset="0"/>
                                      <a:ea typeface="+mn-ea"/>
                                      <a:cs typeface="+mn-cs"/>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effectLst/>
                                      <a:latin typeface="Cambria Math" panose="02040503050406030204" pitchFamily="18" charset="0"/>
                                      <a:ea typeface="+mn-ea"/>
                                      <a:cs typeface="+mn-cs"/>
                                    </a:rPr>
                                    <m:t>𝒈𝒂𝒔</m:t>
                                  </m:r>
                                </m:sub>
                              </m:sSub>
                            </m:oMath>
                          </a14:m>
                          <a:r>
                            <a:rPr lang="en-US" sz="1400" b="1" dirty="0">
                              <a:solidFill>
                                <a:schemeClr val="tx1"/>
                              </a:solidFill>
                            </a:rPr>
                            <a:t>),      </a:t>
                          </a:r>
                          <a:r>
                            <a:rPr lang="en-US" sz="1000" dirty="0" err="1">
                              <a:effectLst/>
                              <a:latin typeface="Cambria Math" panose="02040503050406030204" pitchFamily="18" charset="0"/>
                              <a:ea typeface="Cambria Math" panose="02040503050406030204" pitchFamily="18" charset="0"/>
                            </a:rPr>
                            <a:t>penyediaan</a:t>
                          </a:r>
                          <a:r>
                            <a:rPr lang="en-US" sz="1000" dirty="0">
                              <a:effectLst/>
                              <a:latin typeface="Cambria Math" panose="02040503050406030204" pitchFamily="18" charset="0"/>
                              <a:ea typeface="Cambria Math" panose="02040503050406030204" pitchFamily="18" charset="0"/>
                            </a:rPr>
                            <a:t> = </a:t>
                          </a:r>
                          <a:r>
                            <a:rPr lang="en-US" sz="1000" dirty="0" err="1">
                              <a:effectLst/>
                              <a:latin typeface="Cambria Math" panose="02040503050406030204" pitchFamily="18" charset="0"/>
                              <a:ea typeface="Cambria Math" panose="02040503050406030204" pitchFamily="18" charset="0"/>
                            </a:rPr>
                            <a:t>realisasi</a:t>
                          </a:r>
                          <a:r>
                            <a:rPr lang="en-US" sz="1000" dirty="0">
                              <a:effectLst/>
                              <a:latin typeface="Cambria Math" panose="02040503050406030204" pitchFamily="18" charset="0"/>
                              <a:ea typeface="Cambria Math" panose="02040503050406030204" pitchFamily="18" charset="0"/>
                            </a:rPr>
                            <a:t> </a:t>
                          </a:r>
                          <a:r>
                            <a:rPr lang="en-US" sz="1000" dirty="0" err="1">
                              <a:effectLst/>
                              <a:latin typeface="Cambria Math" panose="02040503050406030204" pitchFamily="18" charset="0"/>
                              <a:ea typeface="Cambria Math" panose="02040503050406030204" pitchFamily="18" charset="0"/>
                            </a:rPr>
                            <a:t>produksi</a:t>
                          </a:r>
                          <a:r>
                            <a:rPr lang="en-US" sz="1000" dirty="0">
                              <a:effectLst/>
                              <a:latin typeface="Cambria Math" panose="02040503050406030204" pitchFamily="18" charset="0"/>
                              <a:ea typeface="Cambria Math" panose="02040503050406030204" pitchFamily="18" charset="0"/>
                            </a:rPr>
                            <a:t> dalam negeri + </a:t>
                          </a:r>
                          <a:r>
                            <a:rPr lang="en-US" sz="100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impor</a:t>
                          </a:r>
                          <a:r>
                            <a:rPr lang="en-US" sz="1000" baseline="0" dirty="0">
                              <a:effectLst/>
                              <a:latin typeface="Cambria Math" panose="02040503050406030204" pitchFamily="18" charset="0"/>
                              <a:ea typeface="Cambria Math" panose="02040503050406030204" pitchFamily="18" charset="0"/>
                            </a:rPr>
                            <a:t>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ekspor</a:t>
                          </a:r>
                          <a:endParaRPr lang="en-US" sz="1000" baseline="0" dirty="0">
                            <a:effectLst/>
                            <a:latin typeface="Cambria Math" panose="02040503050406030204" pitchFamily="18" charset="0"/>
                            <a:ea typeface="Cambria Math" panose="02040503050406030204" pitchFamily="18" charset="0"/>
                          </a:endParaRP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minyak</a:t>
                          </a:r>
                          <a:r>
                            <a:rPr lang="en-US" sz="1000" baseline="0" dirty="0">
                              <a:effectLst/>
                              <a:latin typeface="Cambria Math" panose="02040503050406030204" pitchFamily="18" charset="0"/>
                              <a:ea typeface="Cambria Math" panose="02040503050406030204" pitchFamily="18" charset="0"/>
                            </a:rPr>
                            <a:t> =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kilang</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minyak</a:t>
                          </a:r>
                          <a:r>
                            <a:rPr lang="en-US" sz="1000" baseline="0" dirty="0">
                              <a:effectLst/>
                              <a:latin typeface="Cambria Math" panose="02040503050406030204" pitchFamily="18" charset="0"/>
                              <a:ea typeface="Cambria Math" panose="02040503050406030204" pitchFamily="18" charset="0"/>
                            </a:rPr>
                            <a:t> </a:t>
                          </a: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gas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alokasi</a:t>
                          </a:r>
                          <a:r>
                            <a:rPr lang="en-US" sz="1000" baseline="0" dirty="0">
                              <a:effectLst/>
                              <a:latin typeface="Cambria Math" panose="02040503050406030204" pitchFamily="18" charset="0"/>
                              <a:ea typeface="Cambria Math" panose="02040503050406030204" pitchFamily="18" charset="0"/>
                            </a:rPr>
                            <a:t> gas </a:t>
                          </a:r>
                          <a:r>
                            <a:rPr lang="en-US" sz="1000" baseline="0" dirty="0" err="1">
                              <a:effectLst/>
                              <a:latin typeface="Cambria Math" panose="02040503050406030204" pitchFamily="18" charset="0"/>
                              <a:ea typeface="Cambria Math" panose="02040503050406030204" pitchFamily="18" charset="0"/>
                            </a:rPr>
                            <a:t>domestik</a:t>
                          </a:r>
                          <a:r>
                            <a:rPr lang="en-US" sz="1000" baseline="0" dirty="0">
                              <a:effectLst/>
                              <a:latin typeface="Cambria Math" panose="02040503050406030204" pitchFamily="18" charset="0"/>
                              <a:ea typeface="Cambria Math" panose="02040503050406030204" pitchFamily="18" charset="0"/>
                            </a:rPr>
                            <a:t> (berdasarkan </a:t>
                          </a:r>
                          <a:r>
                            <a:rPr lang="en-US" sz="1000" baseline="0" dirty="0" err="1">
                              <a:effectLst/>
                              <a:latin typeface="Cambria Math" panose="02040503050406030204" pitchFamily="18" charset="0"/>
                              <a:ea typeface="Cambria Math" panose="02040503050406030204" pitchFamily="18" charset="0"/>
                            </a:rPr>
                            <a:t>kontrak</a:t>
                          </a:r>
                          <a:r>
                            <a:rPr lang="en-US" sz="1000" baseline="0" dirty="0">
                              <a:effectLst/>
                              <a:latin typeface="Cambria Math" panose="02040503050406030204" pitchFamily="18" charset="0"/>
                              <a:ea typeface="Cambria Math" panose="02040503050406030204" pitchFamily="18" charset="0"/>
                            </a:rPr>
                            <a:t>)</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247335681"/>
                      </a:ext>
                    </a:extLst>
                  </a:tr>
                  <a:tr h="370840">
                    <a:tc>
                      <a:txBody>
                        <a:bodyPr/>
                        <a:lstStyle/>
                        <a:p>
                          <a:r>
                            <a:rPr lang="en-US" sz="1400" dirty="0"/>
                            <a:t>Indeks </a:t>
                          </a:r>
                          <a:r>
                            <a:rPr lang="en-US" sz="1400" dirty="0" err="1"/>
                            <a:t>Ketersediaan</a:t>
                          </a:r>
                          <a:r>
                            <a:rPr lang="en-US" sz="1400" dirty="0"/>
                            <a:t> BBM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smtClean="0">
                                      <a:solidFill>
                                        <a:schemeClr val="tx1"/>
                                      </a:solidFill>
                                      <a:effectLst/>
                                      <a:latin typeface="Cambria Math" panose="02040503050406030204" pitchFamily="18" charset="0"/>
                                      <a:ea typeface="Cambria Math" panose="02040503050406030204" pitchFamily="18" charset="0"/>
                                      <a:cs typeface="+mn-cs"/>
                                    </a:rPr>
                                    <m:t>2</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400" b="1" dirty="0">
                              <a:solidFill>
                                <a:schemeClr val="tx1"/>
                              </a:solidFill>
                            </a:rPr>
                            <a:t>(</a:t>
                          </a:r>
                          <a14:m>
                            <m:oMath xmlns:m="http://schemas.openxmlformats.org/officeDocument/2006/math">
                              <m:sSub>
                                <m:sSubPr>
                                  <m:ctrlPr>
                                    <a:rPr lang="en-US" sz="1400" b="1" i="1">
                                      <a:solidFill>
                                        <a:schemeClr val="tx1"/>
                                      </a:solidFill>
                                      <a:latin typeface="Cambria Math" panose="02040503050406030204" pitchFamily="18" charset="0"/>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latin typeface="Cambria Math" panose="02040503050406030204" pitchFamily="18" charset="0"/>
                                    </a:rPr>
                                    <m:t>𝑩𝑩𝑴</m:t>
                                  </m:r>
                                  <m:r>
                                    <a:rPr lang="en-US" sz="1400" b="1" i="1">
                                      <a:solidFill>
                                        <a:schemeClr val="tx1"/>
                                      </a:solidFill>
                                      <a:latin typeface="Cambria Math" panose="02040503050406030204" pitchFamily="18" charset="0"/>
                                    </a:rPr>
                                    <m:t> </m:t>
                                  </m:r>
                                </m:sub>
                              </m:sSub>
                              <m:r>
                                <a:rPr lang="en-US" sz="1400" b="1" i="0" smtClean="0">
                                  <a:solidFill>
                                    <a:schemeClr val="tx1"/>
                                  </a:solidFill>
                                  <a:latin typeface="Cambria Math" panose="02040503050406030204" pitchFamily="18" charset="0"/>
                                </a:rPr>
                                <m:t>,</m:t>
                              </m:r>
                            </m:oMath>
                          </a14:m>
                          <a:r>
                            <a:rPr lang="en-ID" sz="1400" b="1" dirty="0">
                              <a:solidFill>
                                <a:schemeClr val="tx1"/>
                              </a:solidFill>
                            </a:rPr>
                            <a:t>        </a:t>
                          </a:r>
                          <a:r>
                            <a:rPr lang="en-ID" sz="1400" b="1" baseline="0" dirty="0">
                              <a:solidFill>
                                <a:schemeClr val="tx1"/>
                              </a:solidFill>
                            </a:rPr>
                            <a:t> </a:t>
                          </a:r>
                          <a:r>
                            <a:rPr lang="en-US" sz="1000" dirty="0">
                              <a:effectLst/>
                              <a:latin typeface="Cambria Math" panose="02040503050406030204" pitchFamily="18" charset="0"/>
                              <a:ea typeface="Cambria Math" panose="02040503050406030204" pitchFamily="18" charset="0"/>
                            </a:rPr>
                            <a:t>penyediaan = </a:t>
                          </a:r>
                          <a:r>
                            <a:rPr lang="en-US" sz="1000" dirty="0" err="1">
                              <a:effectLst/>
                              <a:latin typeface="Cambria Math" panose="02040503050406030204" pitchFamily="18" charset="0"/>
                              <a:ea typeface="Cambria Math" panose="02040503050406030204" pitchFamily="18" charset="0"/>
                            </a:rPr>
                            <a:t>realisasi</a:t>
                          </a:r>
                          <a:r>
                            <a:rPr lang="en-US" sz="1000" dirty="0">
                              <a:effectLst/>
                              <a:latin typeface="Cambria Math" panose="02040503050406030204" pitchFamily="18" charset="0"/>
                              <a:ea typeface="Cambria Math" panose="02040503050406030204" pitchFamily="18" charset="0"/>
                            </a:rPr>
                            <a:t> </a:t>
                          </a:r>
                          <a:r>
                            <a:rPr lang="en-US" sz="1000" dirty="0" err="1">
                              <a:effectLst/>
                              <a:latin typeface="Cambria Math" panose="02040503050406030204" pitchFamily="18" charset="0"/>
                              <a:ea typeface="Cambria Math" panose="02040503050406030204" pitchFamily="18" charset="0"/>
                            </a:rPr>
                            <a:t>produksi</a:t>
                          </a:r>
                          <a:r>
                            <a:rPr lang="en-US" sz="1000" dirty="0">
                              <a:effectLst/>
                              <a:latin typeface="Cambria Math" panose="02040503050406030204" pitchFamily="18" charset="0"/>
                              <a:ea typeface="Cambria Math" panose="02040503050406030204" pitchFamily="18" charset="0"/>
                            </a:rPr>
                            <a:t> BBM dalam negeri + </a:t>
                          </a:r>
                          <a:r>
                            <a:rPr lang="en-US" sz="1000" dirty="0" err="1">
                              <a:effectLst/>
                              <a:latin typeface="Cambria Math" panose="02040503050406030204" pitchFamily="18" charset="0"/>
                              <a:ea typeface="Cambria Math" panose="02040503050406030204" pitchFamily="18" charset="0"/>
                            </a:rPr>
                            <a:t>kuota</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impor</a:t>
                          </a:r>
                          <a:r>
                            <a:rPr lang="en-US" sz="1000" baseline="0" dirty="0">
                              <a:effectLst/>
                              <a:latin typeface="Cambria Math" panose="02040503050406030204" pitchFamily="18" charset="0"/>
                              <a:ea typeface="Cambria Math" panose="02040503050406030204" pitchFamily="18" charset="0"/>
                            </a:rPr>
                            <a:t> BBM- </a:t>
                          </a:r>
                          <a:r>
                            <a:rPr lang="en-US" sz="1000" baseline="0" dirty="0" err="1">
                              <a:effectLst/>
                              <a:latin typeface="Cambria Math" panose="02040503050406030204" pitchFamily="18" charset="0"/>
                              <a:ea typeface="Cambria Math" panose="02040503050406030204" pitchFamily="18" charset="0"/>
                            </a:rPr>
                            <a:t>kuota</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ekspor</a:t>
                          </a:r>
                          <a:r>
                            <a:rPr lang="en-US" sz="1000" baseline="0" dirty="0">
                              <a:effectLst/>
                              <a:latin typeface="Cambria Math" panose="02040503050406030204" pitchFamily="18" charset="0"/>
                              <a:ea typeface="Cambria Math" panose="02040503050406030204" pitchFamily="18" charset="0"/>
                            </a:rPr>
                            <a:t> BBM</a:t>
                          </a: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produksi</a:t>
                          </a:r>
                          <a:r>
                            <a:rPr lang="en-US" sz="1000" baseline="0" dirty="0">
                              <a:effectLst/>
                              <a:latin typeface="Cambria Math" panose="02040503050406030204" pitchFamily="18" charset="0"/>
                              <a:ea typeface="Cambria Math" panose="02040503050406030204" pitchFamily="18" charset="0"/>
                            </a:rPr>
                            <a:t> BBM dalam negeri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impor</a:t>
                          </a:r>
                          <a:r>
                            <a:rPr lang="en-US" sz="1000" baseline="0" dirty="0">
                              <a:effectLst/>
                              <a:latin typeface="Cambria Math" panose="02040503050406030204" pitchFamily="18" charset="0"/>
                              <a:ea typeface="Cambria Math" panose="02040503050406030204" pitchFamily="18" charset="0"/>
                            </a:rPr>
                            <a:t> BBM - </a:t>
                          </a:r>
                          <a:r>
                            <a:rPr lang="en-US" sz="1000" baseline="0" dirty="0" err="1">
                              <a:effectLst/>
                              <a:latin typeface="Cambria Math" panose="02040503050406030204" pitchFamily="18" charset="0"/>
                              <a:ea typeface="Cambria Math" panose="02040503050406030204" pitchFamily="18" charset="0"/>
                            </a:rPr>
                            <a:t>realisasi</a:t>
                          </a:r>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ekspor</a:t>
                          </a:r>
                          <a:r>
                            <a:rPr lang="en-US" sz="1000" baseline="0" dirty="0">
                              <a:effectLst/>
                              <a:latin typeface="Cambria Math" panose="02040503050406030204" pitchFamily="18" charset="0"/>
                              <a:ea typeface="Cambria Math" panose="02040503050406030204" pitchFamily="18" charset="0"/>
                            </a:rPr>
                            <a:t> BBM</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4282353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Indeks </a:t>
                          </a:r>
                          <a:r>
                            <a:rPr lang="en-US" sz="1400" dirty="0" err="1"/>
                            <a:t>Ketersediaan</a:t>
                          </a:r>
                          <a:r>
                            <a:rPr lang="en-US" sz="1400" dirty="0"/>
                            <a:t> LPG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smtClean="0">
                                      <a:solidFill>
                                        <a:schemeClr val="tx1"/>
                                      </a:solidFill>
                                      <a:effectLst/>
                                      <a:latin typeface="Cambria Math" panose="02040503050406030204" pitchFamily="18" charset="0"/>
                                      <a:ea typeface="Cambria Math" panose="02040503050406030204" pitchFamily="18" charset="0"/>
                                      <a:cs typeface="+mn-cs"/>
                                    </a:rPr>
                                    <m:t>3</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ID"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400" b="1" dirty="0">
                              <a:solidFill>
                                <a:schemeClr val="tx1"/>
                              </a:solidFill>
                            </a:rPr>
                            <a:t>(</a:t>
                          </a:r>
                          <a14:m>
                            <m:oMath xmlns:m="http://schemas.openxmlformats.org/officeDocument/2006/math">
                              <m:sSub>
                                <m:sSubPr>
                                  <m:ctrlPr>
                                    <a:rPr lang="en-US" sz="1400" b="1" i="1">
                                      <a:solidFill>
                                        <a:schemeClr val="tx1"/>
                                      </a:solidFill>
                                      <a:latin typeface="Cambria Math" panose="02040503050406030204" pitchFamily="18" charset="0"/>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latin typeface="Cambria Math" panose="02040503050406030204" pitchFamily="18" charset="0"/>
                                    </a:rPr>
                                    <m:t>𝑳𝑷𝑮</m:t>
                                  </m:r>
                                  <m:r>
                                    <a:rPr lang="en-US" sz="1400" b="1" i="1">
                                      <a:solidFill>
                                        <a:schemeClr val="tx1"/>
                                      </a:solidFill>
                                      <a:latin typeface="Cambria Math" panose="02040503050406030204" pitchFamily="18" charset="0"/>
                                    </a:rPr>
                                    <m:t> </m:t>
                                  </m:r>
                                </m:sub>
                              </m:sSub>
                              <m:r>
                                <a:rPr lang="en-US" sz="1400" b="1" i="1" smtClean="0">
                                  <a:solidFill>
                                    <a:schemeClr val="tx1"/>
                                  </a:solidFill>
                                  <a:latin typeface="Cambria Math" panose="02040503050406030204" pitchFamily="18" charset="0"/>
                                </a:rPr>
                                <m:t> ,</m:t>
                              </m:r>
                            </m:oMath>
                          </a14:m>
                          <a:r>
                            <a:rPr lang="en-ID" sz="1000" b="1" dirty="0">
                              <a:solidFill>
                                <a:schemeClr val="tx1"/>
                              </a:solidFill>
                            </a:rPr>
                            <a:t>             </a:t>
                          </a:r>
                          <a:r>
                            <a:rPr lang="en-US" sz="1000" dirty="0">
                              <a:effectLst/>
                              <a:latin typeface="Cambria Math" panose="02040503050406030204" pitchFamily="18" charset="0"/>
                              <a:ea typeface="Cambria Math" panose="02040503050406030204" pitchFamily="18" charset="0"/>
                            </a:rPr>
                            <a:t>penyediaan = realisasi produksi LPG dalam negeri + kuota</a:t>
                          </a:r>
                          <a:r>
                            <a:rPr lang="en-US" sz="1000" baseline="0" dirty="0">
                              <a:effectLst/>
                              <a:latin typeface="Cambria Math" panose="02040503050406030204" pitchFamily="18" charset="0"/>
                              <a:ea typeface="Cambria Math" panose="02040503050406030204" pitchFamily="18" charset="0"/>
                            </a:rPr>
                            <a:t> impor LPG - kuota ekspor LPG</a:t>
                          </a: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 realisasi produksi LPG dalam negeri + realisasi impor LPG - realisasi </a:t>
                          </a:r>
                          <a:r>
                            <a:rPr lang="en-US" sz="1000" baseline="0" dirty="0" err="1">
                              <a:effectLst/>
                              <a:latin typeface="Cambria Math" panose="02040503050406030204" pitchFamily="18" charset="0"/>
                              <a:ea typeface="Cambria Math" panose="02040503050406030204" pitchFamily="18" charset="0"/>
                            </a:rPr>
                            <a:t>ekspor</a:t>
                          </a:r>
                          <a:r>
                            <a:rPr lang="en-US" sz="1000" baseline="0" dirty="0">
                              <a:effectLst/>
                              <a:latin typeface="Cambria Math" panose="02040503050406030204" pitchFamily="18" charset="0"/>
                              <a:ea typeface="Cambria Math" panose="02040503050406030204" pitchFamily="18" charset="0"/>
                            </a:rPr>
                            <a:t> LPG</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803896046"/>
                      </a:ext>
                    </a:extLst>
                  </a:tr>
                  <a:tr h="370840">
                    <a:tc>
                      <a:txBody>
                        <a:bodyPr/>
                        <a:lstStyle/>
                        <a:p>
                          <a:r>
                            <a:rPr lang="en-US" sz="1400" dirty="0"/>
                            <a:t>Indeks </a:t>
                          </a:r>
                          <a:r>
                            <a:rPr lang="en-US" sz="1400" dirty="0" err="1"/>
                            <a:t>Ketersediaan</a:t>
                          </a:r>
                          <a:r>
                            <a:rPr lang="en-US" sz="1400" dirty="0"/>
                            <a:t> LNG </a:t>
                          </a:r>
                          <a14:m>
                            <m:oMath xmlns:m="http://schemas.openxmlformats.org/officeDocument/2006/math">
                              <m:r>
                                <a:rPr lang="en-US" sz="1400" b="0" i="0" smtClean="0">
                                  <a:solidFill>
                                    <a:schemeClr val="tx1"/>
                                  </a:solidFill>
                                  <a:effectLst/>
                                  <a:latin typeface="Cambria Math" panose="02040503050406030204" pitchFamily="18" charset="0"/>
                                  <a:ea typeface="Cambria Math" panose="02040503050406030204" pitchFamily="18" charset="0"/>
                                  <a:cs typeface="+mn-cs"/>
                                </a:rPr>
                                <m:t>(</m:t>
                              </m:r>
                              <m:r>
                                <a:rPr lang="en-US" sz="1400" b="0" i="1" smtClean="0">
                                  <a:solidFill>
                                    <a:schemeClr val="tx1"/>
                                  </a:solidFill>
                                  <a:effectLst/>
                                  <a:latin typeface="Cambria Math" panose="02040503050406030204" pitchFamily="18" charset="0"/>
                                  <a:ea typeface="Cambria Math" panose="02040503050406030204" pitchFamily="18" charset="0"/>
                                  <a:cs typeface="+mn-cs"/>
                                </a:rPr>
                                <m:t>𝐼</m:t>
                              </m:r>
                              <m:sSub>
                                <m:sSubPr>
                                  <m:ctrlPr>
                                    <a:rPr lang="en-US" sz="1400" b="0" i="1">
                                      <a:solidFill>
                                        <a:schemeClr val="tx1"/>
                                      </a:solidFill>
                                      <a:effectLst/>
                                      <a:latin typeface="Cambria Math" panose="02040503050406030204" pitchFamily="18" charset="0"/>
                                      <a:ea typeface="Cambria Math" panose="02040503050406030204" pitchFamily="18" charset="0"/>
                                      <a:cs typeface="+mn-cs"/>
                                    </a:rPr>
                                  </m:ctrlPr>
                                </m:sSubPr>
                                <m:e>
                                  <m:r>
                                    <a:rPr lang="en-US" sz="1400" b="0" i="1">
                                      <a:solidFill>
                                        <a:schemeClr val="tx1"/>
                                      </a:solidFill>
                                      <a:effectLst/>
                                      <a:latin typeface="Cambria Math" panose="02040503050406030204" pitchFamily="18" charset="0"/>
                                      <a:ea typeface="Cambria Math" panose="02040503050406030204" pitchFamily="18" charset="0"/>
                                      <a:cs typeface="+mn-cs"/>
                                    </a:rPr>
                                    <m:t>𝑃</m:t>
                                  </m:r>
                                </m:e>
                                <m:sub>
                                  <m:r>
                                    <a:rPr lang="en-US" sz="1400" b="0" i="1" smtClean="0">
                                      <a:solidFill>
                                        <a:schemeClr val="tx1"/>
                                      </a:solidFill>
                                      <a:effectLst/>
                                      <a:latin typeface="Cambria Math" panose="02040503050406030204" pitchFamily="18" charset="0"/>
                                      <a:ea typeface="Cambria Math" panose="02040503050406030204" pitchFamily="18" charset="0"/>
                                      <a:cs typeface="+mn-cs"/>
                                    </a:rPr>
                                    <m:t>4</m:t>
                                  </m:r>
                                </m:sub>
                              </m:sSub>
                            </m:oMath>
                          </a14:m>
                          <a:r>
                            <a:rPr lang="en-US" sz="1400" baseline="0" dirty="0">
                              <a:solidFill>
                                <a:schemeClr val="tx1"/>
                              </a:solidFill>
                              <a:effectLst/>
                              <a:latin typeface="Cambria Math" panose="02040503050406030204" pitchFamily="18" charset="0"/>
                              <a:ea typeface="Cambria Math" panose="02040503050406030204" pitchFamily="18" charset="0"/>
                              <a:cs typeface="+mn-cs"/>
                            </a:rPr>
                            <a:t> )</a:t>
                          </a:r>
                          <a:endParaRPr lang="en-US" sz="1400" dirty="0"/>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r>
                            <a:rPr lang="en-US" sz="1400" b="1" dirty="0">
                              <a:solidFill>
                                <a:schemeClr val="tx1"/>
                              </a:solidFill>
                            </a:rPr>
                            <a:t>(</a:t>
                          </a:r>
                          <a14:m>
                            <m:oMath xmlns:m="http://schemas.openxmlformats.org/officeDocument/2006/math">
                              <m:sSub>
                                <m:sSubPr>
                                  <m:ctrlPr>
                                    <a:rPr lang="en-US" sz="1400" b="1" i="1" smtClean="0">
                                      <a:solidFill>
                                        <a:schemeClr val="tx1"/>
                                      </a:solidFill>
                                      <a:latin typeface="Cambria Math" panose="02040503050406030204" pitchFamily="18" charset="0"/>
                                    </a:rPr>
                                  </m:ctrlPr>
                                </m:sSubPr>
                                <m:e>
                                  <m:f>
                                    <m:fPr>
                                      <m:ctrlPr>
                                        <a:rPr lang="en-US" sz="1400" b="1" i="1">
                                          <a:solidFill>
                                            <a:schemeClr val="tx1"/>
                                          </a:solidFill>
                                          <a:effectLst/>
                                          <a:latin typeface="Cambria Math" panose="02040503050406030204" pitchFamily="18" charset="0"/>
                                          <a:ea typeface="+mn-ea"/>
                                          <a:cs typeface="+mn-cs"/>
                                        </a:rPr>
                                      </m:ctrlPr>
                                    </m:fPr>
                                    <m:num>
                                      <m:r>
                                        <a:rPr lang="en-US" sz="1400" b="1" i="1">
                                          <a:solidFill>
                                            <a:schemeClr val="tx1"/>
                                          </a:solidFill>
                                          <a:effectLst/>
                                          <a:latin typeface="Cambria Math" panose="02040503050406030204" pitchFamily="18" charset="0"/>
                                          <a:ea typeface="+mn-ea"/>
                                          <a:cs typeface="+mn-cs"/>
                                        </a:rPr>
                                        <m:t>𝒑𝒆𝒏𝒚𝒆𝒅𝒊𝒂𝒂𝒏</m:t>
                                      </m:r>
                                    </m:num>
                                    <m:den>
                                      <m:r>
                                        <a:rPr lang="en-US" sz="1400" b="1" i="1">
                                          <a:solidFill>
                                            <a:schemeClr val="tx1"/>
                                          </a:solidFill>
                                          <a:effectLst/>
                                          <a:latin typeface="Cambria Math" panose="02040503050406030204" pitchFamily="18" charset="0"/>
                                          <a:ea typeface="+mn-ea"/>
                                          <a:cs typeface="+mn-cs"/>
                                        </a:rPr>
                                        <m:t>𝒌𝒆𝒃𝒖𝒕𝒖𝒉𝒂𝒏</m:t>
                                      </m:r>
                                    </m:den>
                                  </m:f>
                                  <m:r>
                                    <a:rPr lang="en-US" sz="1400" b="1" i="1">
                                      <a:solidFill>
                                        <a:schemeClr val="tx1"/>
                                      </a:solidFill>
                                      <a:effectLst/>
                                      <a:latin typeface="Cambria Math" panose="02040503050406030204" pitchFamily="18" charset="0"/>
                                      <a:ea typeface="+mn-ea"/>
                                      <a:cs typeface="+mn-cs"/>
                                    </a:rPr>
                                    <m:t>) </m:t>
                                  </m:r>
                                </m:e>
                                <m:sub>
                                  <m:r>
                                    <a:rPr lang="en-US" sz="1400" b="1" i="1">
                                      <a:solidFill>
                                        <a:schemeClr val="tx1"/>
                                      </a:solidFill>
                                      <a:latin typeface="Cambria Math" panose="02040503050406030204" pitchFamily="18" charset="0"/>
                                    </a:rPr>
                                    <m:t>𝑳𝑵𝑮</m:t>
                                  </m:r>
                                  <m:r>
                                    <a:rPr lang="en-US" sz="1400" b="1" i="1">
                                      <a:solidFill>
                                        <a:schemeClr val="tx1"/>
                                      </a:solidFill>
                                      <a:latin typeface="Cambria Math" panose="02040503050406030204" pitchFamily="18" charset="0"/>
                                    </a:rPr>
                                    <m:t> </m:t>
                                  </m:r>
                                </m:sub>
                              </m:sSub>
                            </m:oMath>
                          </a14:m>
                          <a:r>
                            <a:rPr lang="en-ID" sz="1400" b="1" dirty="0">
                              <a:solidFill>
                                <a:schemeClr val="tx1"/>
                              </a:solidFill>
                            </a:rPr>
                            <a:t> ,         </a:t>
                          </a:r>
                          <a:r>
                            <a:rPr lang="en-US" sz="1000" dirty="0">
                              <a:effectLst/>
                              <a:latin typeface="Cambria Math" panose="02040503050406030204" pitchFamily="18" charset="0"/>
                              <a:ea typeface="Cambria Math" panose="02040503050406030204" pitchFamily="18" charset="0"/>
                            </a:rPr>
                            <a:t>penyediaan = realisasi produksi LNG dalam negeri + rekomendasi</a:t>
                          </a:r>
                          <a:r>
                            <a:rPr lang="en-US" sz="1000" baseline="0" dirty="0">
                              <a:effectLst/>
                              <a:latin typeface="Cambria Math" panose="02040503050406030204" pitchFamily="18" charset="0"/>
                              <a:ea typeface="Cambria Math" panose="02040503050406030204" pitchFamily="18" charset="0"/>
                            </a:rPr>
                            <a:t> impor  LNG -rekomendasi ekspor LNG </a:t>
                          </a:r>
                        </a:p>
                        <a:p>
                          <a:r>
                            <a:rPr lang="en-US" sz="1000" baseline="0" dirty="0">
                              <a:effectLst/>
                              <a:latin typeface="Cambria Math" panose="02040503050406030204" pitchFamily="18" charset="0"/>
                              <a:ea typeface="Cambria Math" panose="02040503050406030204" pitchFamily="18" charset="0"/>
                            </a:rPr>
                            <a:t>                                                           </a:t>
                          </a:r>
                          <a:r>
                            <a:rPr lang="en-US" sz="1000" baseline="0" dirty="0" err="1">
                              <a:effectLst/>
                              <a:latin typeface="Cambria Math" panose="02040503050406030204" pitchFamily="18" charset="0"/>
                              <a:ea typeface="Cambria Math" panose="02040503050406030204" pitchFamily="18" charset="0"/>
                            </a:rPr>
                            <a:t>kebutuhan</a:t>
                          </a:r>
                          <a:r>
                            <a:rPr lang="en-US" sz="1000" baseline="0" dirty="0">
                              <a:effectLst/>
                              <a:latin typeface="Cambria Math" panose="02040503050406030204" pitchFamily="18" charset="0"/>
                              <a:ea typeface="Cambria Math" panose="02040503050406030204" pitchFamily="18" charset="0"/>
                            </a:rPr>
                            <a:t> = realisasi pemanfaatan LNG </a:t>
                          </a:r>
                          <a:r>
                            <a:rPr lang="en-US" sz="1000" baseline="0" dirty="0" err="1">
                              <a:effectLst/>
                              <a:latin typeface="Cambria Math" panose="02040503050406030204" pitchFamily="18" charset="0"/>
                              <a:ea typeface="Cambria Math" panose="02040503050406030204" pitchFamily="18" charset="0"/>
                            </a:rPr>
                            <a:t>domestik</a:t>
                          </a:r>
                          <a:r>
                            <a:rPr lang="en-US" sz="1000" baseline="0" dirty="0">
                              <a:effectLst/>
                              <a:latin typeface="Cambria Math" panose="02040503050406030204" pitchFamily="18" charset="0"/>
                              <a:ea typeface="Cambria Math" panose="02040503050406030204" pitchFamily="18" charset="0"/>
                            </a:rPr>
                            <a:t> </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162536468"/>
                      </a:ext>
                    </a:extLst>
                  </a:tr>
                  <a:tr h="370840">
                    <a:tc gridSpan="2">
                      <a:txBody>
                        <a:bodyPr/>
                        <a:lstStyle/>
                        <a:p>
                          <a:r>
                            <a:rPr lang="en-US" sz="1400" b="1" dirty="0"/>
                            <a:t>INDEKS KETERSEDIAAN MIGAS</a:t>
                          </a: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endParaRPr lang="en-ID" sz="1400" dirty="0"/>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14:m>
                            <m:oMath xmlns:m="http://schemas.openxmlformats.org/officeDocument/2006/math">
                              <m:f>
                                <m:fPr>
                                  <m:ctrlPr>
                                    <a:rPr lang="en-US" sz="1400" b="1" i="1" smtClean="0">
                                      <a:solidFill>
                                        <a:srgbClr val="C00000"/>
                                      </a:solidFill>
                                      <a:latin typeface="Cambria Math" panose="02040503050406030204" pitchFamily="18" charset="0"/>
                                      <a:ea typeface="Cambria Math" panose="02040503050406030204" pitchFamily="18" charset="0"/>
                                    </a:rPr>
                                  </m:ctrlPr>
                                </m:fPr>
                                <m:num>
                                  <m:r>
                                    <a:rPr lang="en-US" sz="1400" b="1" i="1">
                                      <a:solidFill>
                                        <a:srgbClr val="C00000"/>
                                      </a:solidFill>
                                      <a:latin typeface="Cambria Math" panose="02040503050406030204" pitchFamily="18" charset="0"/>
                                      <a:ea typeface="Cambria Math" panose="02040503050406030204" pitchFamily="18" charset="0"/>
                                    </a:rPr>
                                    <m:t>𝟏</m:t>
                                  </m:r>
                                </m:num>
                                <m:den>
                                  <m:r>
                                    <a:rPr lang="en-US" sz="1400" b="1" i="1">
                                      <a:solidFill>
                                        <a:srgbClr val="C00000"/>
                                      </a:solidFill>
                                      <a:latin typeface="Cambria Math" panose="02040503050406030204" pitchFamily="18" charset="0"/>
                                      <a:ea typeface="Cambria Math" panose="02040503050406030204" pitchFamily="18" charset="0"/>
                                    </a:rPr>
                                    <m:t>𝟒</m:t>
                                  </m:r>
                                </m:den>
                              </m:f>
                              <m:r>
                                <a:rPr lang="en-US" sz="1400" b="1" i="1">
                                  <a:solidFill>
                                    <a:srgbClr val="C00000"/>
                                  </a:solidFill>
                                  <a:latin typeface="Cambria Math" panose="02040503050406030204" pitchFamily="18" charset="0"/>
                                  <a:ea typeface="Cambria Math" panose="02040503050406030204" pitchFamily="18" charset="0"/>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𝟏</m:t>
                                  </m:r>
                                </m:sub>
                              </m:sSub>
                              <m:r>
                                <a:rPr lang="en-US" sz="1400" b="1" i="1">
                                  <a:solidFill>
                                    <a:srgbClr val="C00000"/>
                                  </a:solidFill>
                                  <a:latin typeface="Cambria Math" panose="02040503050406030204" pitchFamily="18" charset="0"/>
                                  <a:ea typeface="Cambria Math" panose="02040503050406030204" pitchFamily="18" charset="0"/>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𝟐</m:t>
                                  </m:r>
                                </m:sub>
                              </m:sSub>
                              <m:r>
                                <a:rPr lang="en-US" sz="1400" b="1" i="1">
                                  <a:solidFill>
                                    <a:srgbClr val="C00000"/>
                                  </a:solidFill>
                                  <a:effectLst/>
                                  <a:latin typeface="Cambria Math" panose="02040503050406030204" pitchFamily="18" charset="0"/>
                                  <a:ea typeface="Cambria Math" panose="02040503050406030204" pitchFamily="18" charset="0"/>
                                  <a:cs typeface="+mn-cs"/>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𝟑</m:t>
                                  </m:r>
                                </m:sub>
                              </m:sSub>
                              <m:r>
                                <a:rPr lang="en-US" sz="1400" b="1" i="1">
                                  <a:solidFill>
                                    <a:srgbClr val="C00000"/>
                                  </a:solidFill>
                                  <a:effectLst/>
                                  <a:latin typeface="Cambria Math" panose="02040503050406030204" pitchFamily="18" charset="0"/>
                                  <a:ea typeface="Cambria Math" panose="02040503050406030204" pitchFamily="18" charset="0"/>
                                  <a:cs typeface="+mn-cs"/>
                                </a:rPr>
                                <m:t>+ </m:t>
                              </m:r>
                              <m:r>
                                <a:rPr lang="en-US" sz="1400" b="1" i="1">
                                  <a:solidFill>
                                    <a:srgbClr val="C00000"/>
                                  </a:solidFill>
                                  <a:effectLst/>
                                  <a:latin typeface="Cambria Math" panose="02040503050406030204" pitchFamily="18" charset="0"/>
                                  <a:ea typeface="Cambria Math" panose="02040503050406030204" pitchFamily="18" charset="0"/>
                                  <a:cs typeface="+mn-cs"/>
                                </a:rPr>
                                <m:t>𝑰</m:t>
                              </m:r>
                              <m:sSub>
                                <m:sSubPr>
                                  <m:ctrlPr>
                                    <a:rPr lang="en-US" sz="1400" b="1" i="1">
                                      <a:solidFill>
                                        <a:srgbClr val="C00000"/>
                                      </a:solidFill>
                                      <a:effectLst/>
                                      <a:latin typeface="Cambria Math" panose="02040503050406030204" pitchFamily="18" charset="0"/>
                                      <a:ea typeface="Cambria Math" panose="02040503050406030204" pitchFamily="18" charset="0"/>
                                      <a:cs typeface="+mn-cs"/>
                                    </a:rPr>
                                  </m:ctrlPr>
                                </m:sSubPr>
                                <m:e>
                                  <m:r>
                                    <a:rPr lang="en-US" sz="1400" b="1" i="1">
                                      <a:solidFill>
                                        <a:srgbClr val="C00000"/>
                                      </a:solidFill>
                                      <a:effectLst/>
                                      <a:latin typeface="Cambria Math" panose="02040503050406030204" pitchFamily="18" charset="0"/>
                                      <a:ea typeface="Cambria Math" panose="02040503050406030204" pitchFamily="18" charset="0"/>
                                      <a:cs typeface="+mn-cs"/>
                                    </a:rPr>
                                    <m:t>𝑷</m:t>
                                  </m:r>
                                </m:e>
                                <m:sub>
                                  <m:r>
                                    <a:rPr lang="en-US" sz="1400" b="1" i="1">
                                      <a:solidFill>
                                        <a:srgbClr val="C00000"/>
                                      </a:solidFill>
                                      <a:effectLst/>
                                      <a:latin typeface="Cambria Math" panose="02040503050406030204" pitchFamily="18" charset="0"/>
                                      <a:ea typeface="Cambria Math" panose="02040503050406030204" pitchFamily="18" charset="0"/>
                                      <a:cs typeface="+mn-cs"/>
                                    </a:rPr>
                                    <m:t>𝟒</m:t>
                                  </m:r>
                                </m:sub>
                              </m:sSub>
                            </m:oMath>
                          </a14:m>
                          <a:r>
                            <a:rPr lang="en-ID" sz="1400" b="1" dirty="0">
                              <a:solidFill>
                                <a:srgbClr val="C00000"/>
                              </a:solidFill>
                            </a:rPr>
                            <a:t>)</a:t>
                          </a:r>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3419927538"/>
                      </a:ext>
                    </a:extLst>
                  </a:tr>
                </a:tbl>
              </a:graphicData>
            </a:graphic>
          </p:graphicFrame>
        </mc:Choice>
        <mc:Fallback>
          <p:graphicFrame>
            <p:nvGraphicFramePr>
              <p:cNvPr id="28" name="Table 28">
                <a:extLst>
                  <a:ext uri="{FF2B5EF4-FFF2-40B4-BE49-F238E27FC236}">
                    <a16:creationId xmlns:a16="http://schemas.microsoft.com/office/drawing/2014/main" id="{F6591536-EFFE-4A8A-BB7B-42B5C52F251B}"/>
                  </a:ext>
                </a:extLst>
              </p:cNvPr>
              <p:cNvGraphicFramePr>
                <a:graphicFrameLocks noGrp="1"/>
              </p:cNvGraphicFramePr>
              <p:nvPr>
                <p:extLst>
                  <p:ext uri="{D42A27DB-BD31-4B8C-83A1-F6EECF244321}">
                    <p14:modId xmlns:p14="http://schemas.microsoft.com/office/powerpoint/2010/main" val="1954670290"/>
                  </p:ext>
                </p:extLst>
              </p:nvPr>
            </p:nvGraphicFramePr>
            <p:xfrm>
              <a:off x="360054" y="1022704"/>
              <a:ext cx="11465959" cy="3191226"/>
            </p:xfrm>
            <a:graphic>
              <a:graphicData uri="http://schemas.openxmlformats.org/drawingml/2006/table">
                <a:tbl>
                  <a:tblPr firstRow="1" lastRow="1" bandRow="1">
                    <a:tableStyleId>{2D5ABB26-0587-4C30-8999-92F81FD0307C}</a:tableStyleId>
                  </a:tblPr>
                  <a:tblGrid>
                    <a:gridCol w="2640458">
                      <a:extLst>
                        <a:ext uri="{9D8B030D-6E8A-4147-A177-3AD203B41FA5}">
                          <a16:colId xmlns:a16="http://schemas.microsoft.com/office/drawing/2014/main" val="2802324090"/>
                        </a:ext>
                      </a:extLst>
                    </a:gridCol>
                    <a:gridCol w="698643">
                      <a:extLst>
                        <a:ext uri="{9D8B030D-6E8A-4147-A177-3AD203B41FA5}">
                          <a16:colId xmlns:a16="http://schemas.microsoft.com/office/drawing/2014/main" val="865818464"/>
                        </a:ext>
                      </a:extLst>
                    </a:gridCol>
                    <a:gridCol w="8126858">
                      <a:extLst>
                        <a:ext uri="{9D8B030D-6E8A-4147-A177-3AD203B41FA5}">
                          <a16:colId xmlns:a16="http://schemas.microsoft.com/office/drawing/2014/main" val="2732106951"/>
                        </a:ext>
                      </a:extLst>
                    </a:gridCol>
                  </a:tblGrid>
                  <a:tr h="419260">
                    <a:tc>
                      <a:txBody>
                        <a:bodyPr/>
                        <a:lstStyle/>
                        <a:p>
                          <a:pPr algn="ctr"/>
                          <a:r>
                            <a:rPr lang="en-US" sz="1600" b="1" dirty="0" err="1">
                              <a:solidFill>
                                <a:schemeClr val="bg1"/>
                              </a:solidFill>
                            </a:rPr>
                            <a:t>Indikator</a:t>
                          </a:r>
                          <a:r>
                            <a:rPr lang="en-US" sz="1600" b="1" dirty="0">
                              <a:solidFill>
                                <a:schemeClr val="bg1"/>
                              </a:solidFill>
                            </a:rPr>
                            <a:t> </a:t>
                          </a:r>
                          <a:r>
                            <a:rPr lang="en-US" sz="1600" b="1" dirty="0" err="1">
                              <a:solidFill>
                                <a:schemeClr val="bg1"/>
                              </a:solidFill>
                            </a:rPr>
                            <a:t>Penilaian</a:t>
                          </a:r>
                          <a:r>
                            <a:rPr lang="en-US" sz="1600" b="1" dirty="0">
                              <a:solidFill>
                                <a:schemeClr val="bg1"/>
                              </a:solidFill>
                            </a:rPr>
                            <a:t> </a:t>
                          </a:r>
                          <a:endParaRPr lang="en-ID" sz="1600" b="1" dirty="0">
                            <a:solidFill>
                              <a:schemeClr val="bg1"/>
                            </a:solidFill>
                          </a:endParaRPr>
                        </a:p>
                      </a:txBody>
                      <a:tcPr anchor="ctr">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err="1">
                              <a:solidFill>
                                <a:schemeClr val="bg1"/>
                              </a:solidFill>
                            </a:rPr>
                            <a:t>Bobot</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tc>
                      <a:txBody>
                        <a:bodyPr/>
                        <a:lstStyle/>
                        <a:p>
                          <a:pPr algn="ctr"/>
                          <a:r>
                            <a:rPr lang="en-US" sz="1600" b="1" dirty="0">
                              <a:solidFill>
                                <a:schemeClr val="bg1"/>
                              </a:solidFill>
                            </a:rPr>
                            <a:t>Formula </a:t>
                          </a:r>
                          <a:r>
                            <a:rPr lang="en-US" sz="1600" b="1" dirty="0" err="1">
                              <a:solidFill>
                                <a:schemeClr val="bg1"/>
                              </a:solidFill>
                            </a:rPr>
                            <a:t>Perhitungan</a:t>
                          </a:r>
                          <a:endParaRPr lang="en-ID" sz="1600" b="1" dirty="0">
                            <a:solidFill>
                              <a:schemeClr val="bg1"/>
                            </a:solidFill>
                          </a:endParaRPr>
                        </a:p>
                      </a:txBody>
                      <a:tcPr anchor="ctr">
                        <a:lnL w="6350" cap="flat" cmpd="sng" algn="ctr">
                          <a:solidFill>
                            <a:schemeClr val="tx1">
                              <a:lumMod val="75000"/>
                              <a:lumOff val="25000"/>
                            </a:schemeClr>
                          </a:solidFill>
                          <a:prstDash val="solid"/>
                          <a:round/>
                          <a:headEnd type="none" w="med" len="med"/>
                          <a:tailEnd type="none" w="med" len="med"/>
                        </a:lnL>
                        <a:lnB w="6350" cap="flat" cmpd="sng" algn="ctr">
                          <a:solidFill>
                            <a:schemeClr val="tx1">
                              <a:lumMod val="75000"/>
                              <a:lumOff val="2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90174324"/>
                      </a:ext>
                    </a:extLst>
                  </a:tr>
                  <a:tr h="707644">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a:blip r:embed="rId2"/>
                          <a:stretch>
                            <a:fillRect t="-59483" r="-334642" b="-295690"/>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a:blip r:embed="rId2"/>
                          <a:stretch>
                            <a:fillRect l="-41110" t="-59483" r="-75" b="-295690"/>
                          </a:stretch>
                        </a:blipFill>
                      </a:tcPr>
                    </a:tc>
                    <a:extLst>
                      <a:ext uri="{0D108BD9-81ED-4DB2-BD59-A6C34878D82A}">
                        <a16:rowId xmlns:a16="http://schemas.microsoft.com/office/drawing/2014/main" val="1247335681"/>
                      </a:ext>
                    </a:extLst>
                  </a:tr>
                  <a:tr h="555244">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a:blip r:embed="rId2"/>
                          <a:stretch>
                            <a:fillRect t="-201087" r="-334642" b="-272826"/>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a:blip r:embed="rId2"/>
                          <a:stretch>
                            <a:fillRect l="-41110" t="-201087" r="-75" b="-272826"/>
                          </a:stretch>
                        </a:blipFill>
                      </a:tcPr>
                    </a:tc>
                    <a:extLst>
                      <a:ext uri="{0D108BD9-81ED-4DB2-BD59-A6C34878D82A}">
                        <a16:rowId xmlns:a16="http://schemas.microsoft.com/office/drawing/2014/main" val="428235382"/>
                      </a:ext>
                    </a:extLst>
                  </a:tr>
                  <a:tr h="555244">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a:blip r:embed="rId2"/>
                          <a:stretch>
                            <a:fillRect t="-304396" r="-334642" b="-175824"/>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a:blip r:embed="rId2"/>
                          <a:stretch>
                            <a:fillRect l="-41110" t="-304396" r="-75" b="-175824"/>
                          </a:stretch>
                        </a:blipFill>
                      </a:tcPr>
                    </a:tc>
                    <a:extLst>
                      <a:ext uri="{0D108BD9-81ED-4DB2-BD59-A6C34878D82A}">
                        <a16:rowId xmlns:a16="http://schemas.microsoft.com/office/drawing/2014/main" val="2803896046"/>
                      </a:ext>
                    </a:extLst>
                  </a:tr>
                  <a:tr h="555244">
                    <a:tc>
                      <a:txBody>
                        <a:bodyPr/>
                        <a:lstStyle/>
                        <a:p>
                          <a:endParaRPr lang="en-US"/>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a:blip r:embed="rId2"/>
                          <a:stretch>
                            <a:fillRect t="-404396" r="-334642" b="-75824"/>
                          </a:stretch>
                        </a:blipFill>
                      </a:tcPr>
                    </a:tc>
                    <a:tc>
                      <a:txBody>
                        <a:bodyPr/>
                        <a:lstStyle/>
                        <a:p>
                          <a:pPr algn="ctr"/>
                          <a:r>
                            <a:rPr lang="en-US" sz="1400" dirty="0"/>
                            <a:t>25%</a:t>
                          </a:r>
                          <a:endParaRPr lang="en-ID" sz="1400" dirty="0"/>
                        </a:p>
                      </a:txBody>
                      <a:tcPr anchor="ct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a:blip r:embed="rId2"/>
                          <a:stretch>
                            <a:fillRect l="-41110" t="-404396" r="-75" b="-75824"/>
                          </a:stretch>
                        </a:blipFill>
                      </a:tcPr>
                    </a:tc>
                    <a:extLst>
                      <a:ext uri="{0D108BD9-81ED-4DB2-BD59-A6C34878D82A}">
                        <a16:rowId xmlns:a16="http://schemas.microsoft.com/office/drawing/2014/main" val="3162536468"/>
                      </a:ext>
                    </a:extLst>
                  </a:tr>
                  <a:tr h="398590">
                    <a:tc gridSpan="2">
                      <a:txBody>
                        <a:bodyPr/>
                        <a:lstStyle/>
                        <a:p>
                          <a:r>
                            <a:rPr lang="en-US" sz="1400" b="1" dirty="0"/>
                            <a:t>INDEKS KETERSEDIAAN MIGAS</a:t>
                          </a:r>
                        </a:p>
                      </a:txBody>
                      <a:tcPr anchor="ctr">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hMerge="1">
                      <a:txBody>
                        <a:bodyPr/>
                        <a:lstStyle/>
                        <a:p>
                          <a:endParaRPr lang="en-ID" sz="1400" dirty="0"/>
                        </a:p>
                      </a:txBody>
                      <a:tcPr>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tcPr>
                    </a:tc>
                    <a:tc>
                      <a:txBody>
                        <a:bodyPr/>
                        <a:lstStyle/>
                        <a:p>
                          <a:endParaRPr lang="en-US"/>
                        </a:p>
                      </a:txBody>
                      <a:tcPr anchor="ctr">
                        <a:lnL w="6350" cap="flat" cmpd="sng" algn="ctr">
                          <a:solidFill>
                            <a:schemeClr val="tx1">
                              <a:lumMod val="75000"/>
                              <a:lumOff val="25000"/>
                            </a:schemeClr>
                          </a:solidFill>
                          <a:prstDash val="solid"/>
                          <a:round/>
                          <a:headEnd type="none" w="med" len="med"/>
                          <a:tailEnd type="none" w="med" len="med"/>
                        </a:lnL>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blipFill>
                          <a:blip r:embed="rId2"/>
                          <a:stretch>
                            <a:fillRect l="-41110" t="-695455" r="-75" b="-4545"/>
                          </a:stretch>
                        </a:blipFill>
                      </a:tcPr>
                    </a:tc>
                    <a:extLst>
                      <a:ext uri="{0D108BD9-81ED-4DB2-BD59-A6C34878D82A}">
                        <a16:rowId xmlns:a16="http://schemas.microsoft.com/office/drawing/2014/main" val="3419927538"/>
                      </a:ext>
                    </a:extLst>
                  </a:tr>
                </a:tbl>
              </a:graphicData>
            </a:graphic>
          </p:graphicFrame>
        </mc:Fallback>
      </mc:AlternateContent>
      <p:sp>
        <p:nvSpPr>
          <p:cNvPr id="30" name="TextBox 29">
            <a:extLst>
              <a:ext uri="{FF2B5EF4-FFF2-40B4-BE49-F238E27FC236}">
                <a16:creationId xmlns:a16="http://schemas.microsoft.com/office/drawing/2014/main" id="{2FBD5A83-733D-492B-A15C-45157B883E8F}"/>
              </a:ext>
            </a:extLst>
          </p:cNvPr>
          <p:cNvSpPr txBox="1"/>
          <p:nvPr/>
        </p:nvSpPr>
        <p:spPr>
          <a:xfrm>
            <a:off x="306968" y="4293143"/>
            <a:ext cx="10286145" cy="954107"/>
          </a:xfrm>
          <a:prstGeom prst="rect">
            <a:avLst/>
          </a:prstGeom>
          <a:noFill/>
        </p:spPr>
        <p:txBody>
          <a:bodyPr wrap="square">
            <a:spAutoFit/>
          </a:bodyPr>
          <a:lstStyle/>
          <a:p>
            <a:pPr marL="285750" indent="-285750" fontAlgn="ctr">
              <a:buFont typeface="Arial" panose="020B0604020202020204" pitchFamily="34" charset="0"/>
              <a:buChar char="•"/>
            </a:pPr>
            <a:r>
              <a:rPr lang="en-US" sz="1400" dirty="0" err="1">
                <a:latin typeface="Franklin Gothic Medium Cond" panose="020B0606030402020204" pitchFamily="34" charset="0"/>
              </a:rPr>
              <a:t>Pendekatan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ketersediaan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migas</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adalah</a:t>
            </a:r>
            <a:r>
              <a:rPr lang="en-US" sz="1400" dirty="0">
                <a:latin typeface="Franklin Gothic Medium Cond" panose="020B0606030402020204" pitchFamily="34" charset="0"/>
              </a:rPr>
              <a:t> ideal </a:t>
            </a:r>
            <a:r>
              <a:rPr lang="en-US" sz="1400" dirty="0" err="1">
                <a:latin typeface="Franklin Gothic Medium Cond" panose="020B0606030402020204" pitchFamily="34" charset="0"/>
              </a:rPr>
              <a:t>ketika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pasokan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telah</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memenuhi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kebutuhan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domestik</a:t>
            </a:r>
            <a:r>
              <a:rPr lang="en-US" sz="1400" dirty="0">
                <a:latin typeface="Franklin Gothic Medium Cond" panose="020B0606030402020204" pitchFamily="34" charset="0"/>
              </a:rPr>
              <a:t>. </a:t>
            </a:r>
          </a:p>
          <a:p>
            <a:pPr marL="285750" indent="-285750" fontAlgn="ctr">
              <a:buFont typeface="Arial" panose="020B0604020202020204" pitchFamily="34" charset="0"/>
              <a:buChar char="•"/>
            </a:pPr>
            <a:r>
              <a:rPr lang="en-US" sz="1400" dirty="0">
                <a:latin typeface="Franklin Gothic Medium Cond" panose="020B0606030402020204" pitchFamily="34" charset="0"/>
              </a:rPr>
              <a:t>Angka 1 </a:t>
            </a:r>
            <a:r>
              <a:rPr lang="en-US" sz="1400" dirty="0" err="1">
                <a:latin typeface="Franklin Gothic Medium Cond" panose="020B0606030402020204" pitchFamily="34" charset="0"/>
              </a:rPr>
              <a:t>diperoleh</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dari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pasokan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migas</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produksi+impor</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dibagi</a:t>
            </a:r>
            <a:r>
              <a:rPr lang="en-US" sz="1400" dirty="0">
                <a:latin typeface="Franklin Gothic Medium Cond" panose="020B0606030402020204" pitchFamily="34" charset="0"/>
              </a:rPr>
              <a:t> dengan </a:t>
            </a:r>
            <a:r>
              <a:rPr lang="en-US" sz="1400" dirty="0" err="1">
                <a:latin typeface="Franklin Gothic Medium Cond" panose="020B0606030402020204" pitchFamily="34" charset="0"/>
              </a:rPr>
              <a:t>kebutuhan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domestik</a:t>
            </a:r>
            <a:r>
              <a:rPr lang="en-US" sz="1400" dirty="0">
                <a:latin typeface="Franklin Gothic Medium Cond" panose="020B0606030402020204" pitchFamily="34" charset="0"/>
              </a:rPr>
              <a:t>. </a:t>
            </a:r>
          </a:p>
          <a:p>
            <a:pPr marL="285750" indent="-285750" fontAlgn="ctr">
              <a:buFont typeface="Arial" panose="020B0604020202020204" pitchFamily="34" charset="0"/>
              <a:buChar char="•"/>
            </a:pPr>
            <a:r>
              <a:rPr lang="en-US" sz="1400" dirty="0">
                <a:latin typeface="Franklin Gothic Medium Cond" panose="020B0606030402020204" pitchFamily="34" charset="0"/>
              </a:rPr>
              <a:t>Di </a:t>
            </a:r>
            <a:r>
              <a:rPr lang="en-US" sz="1400" dirty="0" err="1">
                <a:latin typeface="Franklin Gothic Medium Cond" panose="020B0606030402020204" pitchFamily="34" charset="0"/>
              </a:rPr>
              <a:t>bawah</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angka</a:t>
            </a:r>
            <a:r>
              <a:rPr lang="en-US" sz="1400" dirty="0">
                <a:latin typeface="Franklin Gothic Medium Cond" panose="020B0606030402020204" pitchFamily="34" charset="0"/>
              </a:rPr>
              <a:t> 1 </a:t>
            </a:r>
            <a:r>
              <a:rPr lang="en-US" sz="1400" dirty="0" err="1">
                <a:latin typeface="Franklin Gothic Medium Cond" panose="020B0606030402020204" pitchFamily="34" charset="0"/>
              </a:rPr>
              <a:t>artinya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terjadi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kekurangan</a:t>
            </a:r>
            <a:r>
              <a:rPr lang="en-US" sz="1400" dirty="0">
                <a:latin typeface="Franklin Gothic Medium Cond" panose="020B0606030402020204" pitchFamily="34" charset="0"/>
              </a:rPr>
              <a:t>/</a:t>
            </a:r>
            <a:r>
              <a:rPr lang="en-US" sz="1400" dirty="0" err="1">
                <a:latin typeface="Franklin Gothic Medium Cond" panose="020B0606030402020204" pitchFamily="34" charset="0"/>
              </a:rPr>
              <a:t>kelangkaan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pasokan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sedangkan</a:t>
            </a:r>
            <a:r>
              <a:rPr lang="en-US" sz="1400" dirty="0">
                <a:latin typeface="Franklin Gothic Medium Cond" panose="020B0606030402020204" pitchFamily="34" charset="0"/>
              </a:rPr>
              <a:t> di </a:t>
            </a:r>
            <a:r>
              <a:rPr lang="en-US" sz="1400" dirty="0" err="1">
                <a:latin typeface="Franklin Gothic Medium Cond" panose="020B0606030402020204" pitchFamily="34" charset="0"/>
              </a:rPr>
              <a:t>atas</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angka</a:t>
            </a:r>
            <a:r>
              <a:rPr lang="en-US" sz="1400" dirty="0">
                <a:latin typeface="Franklin Gothic Medium Cond" panose="020B0606030402020204" pitchFamily="34" charset="0"/>
              </a:rPr>
              <a:t> 1 </a:t>
            </a:r>
            <a:r>
              <a:rPr lang="en-US" sz="1400" dirty="0" err="1">
                <a:latin typeface="Franklin Gothic Medium Cond" panose="020B0606030402020204" pitchFamily="34" charset="0"/>
              </a:rPr>
              <a:t>berarti</a:t>
            </a:r>
            <a:r>
              <a:rPr lang="en-US" sz="1400" dirty="0">
                <a:latin typeface="Franklin Gothic Medium Cond" panose="020B0606030402020204" pitchFamily="34" charset="0"/>
              </a:rPr>
              <a:t> </a:t>
            </a:r>
            <a:r>
              <a:rPr lang="en-US" sz="1400" i="1" dirty="0">
                <a:latin typeface="Franklin Gothic Medium Cond" panose="020B0606030402020204" pitchFamily="34" charset="0"/>
              </a:rPr>
              <a:t>overestimated</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kuota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impor</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kecuali</a:t>
            </a:r>
            <a:r>
              <a:rPr lang="en-US" sz="1400" dirty="0">
                <a:latin typeface="Franklin Gothic Medium Cond" panose="020B0606030402020204" pitchFamily="34" charset="0"/>
              </a:rPr>
              <a:t> gas/LNG). </a:t>
            </a:r>
            <a:r>
              <a:rPr lang="en-US" sz="1400" dirty="0" err="1">
                <a:latin typeface="Franklin Gothic Medium Cond" panose="020B0606030402020204" pitchFamily="34" charset="0"/>
              </a:rPr>
              <a:t>Namun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diberikan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batasan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kelebihan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pasokan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hingga</a:t>
            </a:r>
            <a:r>
              <a:rPr lang="en-US" sz="1400" dirty="0">
                <a:latin typeface="Franklin Gothic Medium Cond" panose="020B0606030402020204" pitchFamily="34" charset="0"/>
              </a:rPr>
              <a:t> 30% untuk stock Badan Usaha.  </a:t>
            </a:r>
          </a:p>
        </p:txBody>
      </p:sp>
      <p:sp>
        <p:nvSpPr>
          <p:cNvPr id="3" name="TextBox 2">
            <a:extLst>
              <a:ext uri="{FF2B5EF4-FFF2-40B4-BE49-F238E27FC236}">
                <a16:creationId xmlns:a16="http://schemas.microsoft.com/office/drawing/2014/main" id="{5122D183-21B5-3DBA-FFAB-DC70897F2875}"/>
              </a:ext>
            </a:extLst>
          </p:cNvPr>
          <p:cNvSpPr txBox="1"/>
          <p:nvPr/>
        </p:nvSpPr>
        <p:spPr>
          <a:xfrm>
            <a:off x="360054" y="5359626"/>
            <a:ext cx="11465959" cy="1154162"/>
          </a:xfrm>
          <a:prstGeom prst="rect">
            <a:avLst/>
          </a:prstGeom>
          <a:noFill/>
        </p:spPr>
        <p:txBody>
          <a:bodyPr wrap="square">
            <a:spAutoFit/>
          </a:bodyPr>
          <a:lstStyle/>
          <a:p>
            <a:pPr algn="just">
              <a:spcBef>
                <a:spcPts val="600"/>
              </a:spcBef>
            </a:pPr>
            <a:r>
              <a:rPr lang="en-US" sz="1600" u="sng" dirty="0" err="1">
                <a:latin typeface="Abadi" panose="020B0604020104020204" pitchFamily="34" charset="0"/>
              </a:rPr>
              <a:t>Catatan</a:t>
            </a:r>
            <a:r>
              <a:rPr lang="en-US" sz="1600" u="sng" dirty="0">
                <a:latin typeface="Abadi" panose="020B0604020104020204" pitchFamily="34" charset="0"/>
              </a:rPr>
              <a:t> </a:t>
            </a:r>
            <a:r>
              <a:rPr lang="en-US" sz="1600" u="sng" dirty="0" err="1">
                <a:latin typeface="Abadi" panose="020B0604020104020204" pitchFamily="34" charset="0"/>
              </a:rPr>
              <a:t>Capaian</a:t>
            </a:r>
            <a:r>
              <a:rPr lang="en-US" sz="1600" u="sng" dirty="0">
                <a:latin typeface="Abadi" panose="020B0604020104020204" pitchFamily="34" charset="0"/>
              </a:rPr>
              <a:t> </a:t>
            </a:r>
            <a:r>
              <a:rPr lang="en-US" sz="1600" u="sng" dirty="0" err="1">
                <a:latin typeface="Abadi" panose="020B0604020104020204" pitchFamily="34" charset="0"/>
              </a:rPr>
              <a:t>Indeks</a:t>
            </a:r>
            <a:r>
              <a:rPr lang="en-US" sz="1600" u="sng" dirty="0">
                <a:latin typeface="Abadi" panose="020B0604020104020204" pitchFamily="34" charset="0"/>
              </a:rPr>
              <a:t> </a:t>
            </a:r>
            <a:r>
              <a:rPr lang="en-US" sz="1600" u="sng" dirty="0" err="1">
                <a:latin typeface="Abadi" panose="020B0604020104020204" pitchFamily="34" charset="0"/>
              </a:rPr>
              <a:t>Ketersediaan</a:t>
            </a:r>
            <a:r>
              <a:rPr lang="en-US" sz="1600" u="sng" dirty="0">
                <a:latin typeface="Abadi" panose="020B0604020104020204" pitchFamily="34" charset="0"/>
              </a:rPr>
              <a:t> </a:t>
            </a:r>
            <a:r>
              <a:rPr lang="en-US" sz="1600" u="sng" dirty="0" err="1">
                <a:latin typeface="Abadi" panose="020B0604020104020204" pitchFamily="34" charset="0"/>
              </a:rPr>
              <a:t>Migas</a:t>
            </a:r>
            <a:r>
              <a:rPr lang="en-US" sz="1600" u="sng" dirty="0">
                <a:latin typeface="Abadi" panose="020B0604020104020204" pitchFamily="34" charset="0"/>
              </a:rPr>
              <a:t>:</a:t>
            </a:r>
          </a:p>
          <a:p>
            <a:pPr algn="just">
              <a:spcBef>
                <a:spcPts val="600"/>
              </a:spcBef>
            </a:pPr>
            <a:r>
              <a:rPr lang="en-US" sz="1600" dirty="0">
                <a:latin typeface="Abadi" panose="020B0604020104020204" pitchFamily="34" charset="0"/>
              </a:rPr>
              <a:t>Kinerja </a:t>
            </a:r>
            <a:r>
              <a:rPr lang="en-US" sz="1600" dirty="0" err="1">
                <a:latin typeface="Abadi" panose="020B0604020104020204" pitchFamily="34" charset="0"/>
              </a:rPr>
              <a:t>indeks</a:t>
            </a:r>
            <a:r>
              <a:rPr lang="en-US" sz="1600" dirty="0">
                <a:latin typeface="Abadi" panose="020B0604020104020204" pitchFamily="34" charset="0"/>
              </a:rPr>
              <a:t> yang </a:t>
            </a:r>
            <a:r>
              <a:rPr lang="en-US" sz="1600" dirty="0" err="1">
                <a:latin typeface="Abadi" panose="020B0604020104020204" pitchFamily="34" charset="0"/>
              </a:rPr>
              <a:t>masih</a:t>
            </a:r>
            <a:r>
              <a:rPr lang="en-US" sz="1600" dirty="0">
                <a:latin typeface="Abadi" panose="020B0604020104020204" pitchFamily="34" charset="0"/>
              </a:rPr>
              <a:t> </a:t>
            </a:r>
            <a:r>
              <a:rPr lang="en-US" sz="1600" dirty="0" err="1">
                <a:latin typeface="Abadi" panose="020B0604020104020204" pitchFamily="34" charset="0"/>
              </a:rPr>
              <a:t>rendah</a:t>
            </a:r>
            <a:r>
              <a:rPr lang="en-US" sz="1600" dirty="0">
                <a:latin typeface="Abadi" panose="020B0604020104020204" pitchFamily="34" charset="0"/>
              </a:rPr>
              <a:t> </a:t>
            </a:r>
            <a:r>
              <a:rPr lang="en-US" sz="1600" dirty="0" err="1">
                <a:latin typeface="Abadi" panose="020B0604020104020204" pitchFamily="34" charset="0"/>
              </a:rPr>
              <a:t>dikarenakan</a:t>
            </a:r>
            <a:r>
              <a:rPr lang="en-US" sz="1600" dirty="0">
                <a:latin typeface="Abadi" panose="020B0604020104020204" pitchFamily="34" charset="0"/>
              </a:rPr>
              <a:t> </a:t>
            </a:r>
            <a:r>
              <a:rPr lang="en-US" sz="1600" dirty="0" err="1">
                <a:latin typeface="Abadi" panose="020B0604020104020204" pitchFamily="34" charset="0"/>
              </a:rPr>
              <a:t>perbandingan</a:t>
            </a:r>
            <a:r>
              <a:rPr lang="en-US" sz="1600" dirty="0">
                <a:latin typeface="Abadi" panose="020B0604020104020204" pitchFamily="34" charset="0"/>
              </a:rPr>
              <a:t> </a:t>
            </a:r>
            <a:r>
              <a:rPr lang="en-US" sz="1600" dirty="0" err="1">
                <a:latin typeface="Abadi" panose="020B0604020104020204" pitchFamily="34" charset="0"/>
              </a:rPr>
              <a:t>antara</a:t>
            </a:r>
            <a:r>
              <a:rPr lang="en-US" sz="1600" dirty="0">
                <a:latin typeface="Abadi" panose="020B0604020104020204" pitchFamily="34" charset="0"/>
              </a:rPr>
              <a:t> </a:t>
            </a:r>
            <a:r>
              <a:rPr lang="en-US" sz="1600" dirty="0" err="1">
                <a:latin typeface="Abadi" panose="020B0604020104020204" pitchFamily="34" charset="0"/>
              </a:rPr>
              <a:t>kuota</a:t>
            </a:r>
            <a:r>
              <a:rPr lang="en-US" sz="1600" dirty="0">
                <a:latin typeface="Abadi" panose="020B0604020104020204" pitchFamily="34" charset="0"/>
              </a:rPr>
              <a:t> </a:t>
            </a:r>
            <a:r>
              <a:rPr lang="en-US" sz="1600" dirty="0" err="1">
                <a:latin typeface="Abadi" panose="020B0604020104020204" pitchFamily="34" charset="0"/>
              </a:rPr>
              <a:t>impor</a:t>
            </a:r>
            <a:r>
              <a:rPr lang="en-US" sz="1600" dirty="0">
                <a:latin typeface="Abadi" panose="020B0604020104020204" pitchFamily="34" charset="0"/>
              </a:rPr>
              <a:t> (</a:t>
            </a:r>
            <a:r>
              <a:rPr lang="en-US" sz="1600" dirty="0" err="1">
                <a:latin typeface="Abadi" panose="020B0604020104020204" pitchFamily="34" charset="0"/>
              </a:rPr>
              <a:t>angka</a:t>
            </a:r>
            <a:r>
              <a:rPr lang="en-US" sz="1600" dirty="0">
                <a:latin typeface="Abadi" panose="020B0604020104020204" pitchFamily="34" charset="0"/>
              </a:rPr>
              <a:t> </a:t>
            </a:r>
            <a:r>
              <a:rPr lang="en-US" sz="1600" dirty="0" err="1">
                <a:latin typeface="Abadi" panose="020B0604020104020204" pitchFamily="34" charset="0"/>
              </a:rPr>
              <a:t>satu</a:t>
            </a:r>
            <a:r>
              <a:rPr lang="en-US" sz="1600" dirty="0">
                <a:latin typeface="Abadi" panose="020B0604020104020204" pitchFamily="34" charset="0"/>
              </a:rPr>
              <a:t> </a:t>
            </a:r>
            <a:r>
              <a:rPr lang="en-US" sz="1600" dirty="0" err="1">
                <a:latin typeface="Abadi" panose="020B0604020104020204" pitchFamily="34" charset="0"/>
              </a:rPr>
              <a:t>tahun</a:t>
            </a:r>
            <a:r>
              <a:rPr lang="en-US" sz="1600" dirty="0">
                <a:latin typeface="Abadi" panose="020B0604020104020204" pitchFamily="34" charset="0"/>
              </a:rPr>
              <a:t>) </a:t>
            </a:r>
            <a:r>
              <a:rPr lang="en-US" sz="1600" dirty="0" err="1">
                <a:latin typeface="Abadi" panose="020B0604020104020204" pitchFamily="34" charset="0"/>
              </a:rPr>
              <a:t>dengan</a:t>
            </a:r>
            <a:r>
              <a:rPr lang="en-US" sz="1600" dirty="0">
                <a:latin typeface="Abadi" panose="020B0604020104020204" pitchFamily="34" charset="0"/>
              </a:rPr>
              <a:t> </a:t>
            </a:r>
            <a:r>
              <a:rPr lang="en-US" sz="1600" dirty="0" err="1">
                <a:latin typeface="Abadi" panose="020B0604020104020204" pitchFamily="34" charset="0"/>
              </a:rPr>
              <a:t>realisasi</a:t>
            </a:r>
            <a:r>
              <a:rPr lang="en-US" sz="1600" dirty="0">
                <a:latin typeface="Abadi" panose="020B0604020104020204" pitchFamily="34" charset="0"/>
              </a:rPr>
              <a:t> </a:t>
            </a:r>
            <a:r>
              <a:rPr lang="en-US" sz="1600" dirty="0" err="1">
                <a:latin typeface="Abadi" panose="020B0604020104020204" pitchFamily="34" charset="0"/>
              </a:rPr>
              <a:t>impor</a:t>
            </a:r>
            <a:r>
              <a:rPr lang="en-US" sz="1600" dirty="0">
                <a:latin typeface="Abadi" panose="020B0604020104020204" pitchFamily="34" charset="0"/>
              </a:rPr>
              <a:t> (</a:t>
            </a:r>
            <a:r>
              <a:rPr lang="en-US" sz="1600" dirty="0" err="1">
                <a:latin typeface="Abadi" panose="020B0604020104020204" pitchFamily="34" charset="0"/>
              </a:rPr>
              <a:t>angka</a:t>
            </a:r>
            <a:r>
              <a:rPr lang="en-US" sz="1600" dirty="0">
                <a:latin typeface="Abadi" panose="020B0604020104020204" pitchFamily="34" charset="0"/>
              </a:rPr>
              <a:t> </a:t>
            </a:r>
            <a:r>
              <a:rPr lang="en-US" sz="1600" dirty="0" err="1">
                <a:latin typeface="Abadi" panose="020B0604020104020204" pitchFamily="34" charset="0"/>
              </a:rPr>
              <a:t>triwulan</a:t>
            </a:r>
            <a:r>
              <a:rPr lang="en-US" sz="1600" dirty="0">
                <a:latin typeface="Abadi" panose="020B0604020104020204" pitchFamily="34" charset="0"/>
              </a:rPr>
              <a:t>) pada </a:t>
            </a:r>
            <a:r>
              <a:rPr lang="en-US" sz="1600" dirty="0" err="1">
                <a:latin typeface="Abadi" panose="020B0604020104020204" pitchFamily="34" charset="0"/>
              </a:rPr>
              <a:t>komoditas</a:t>
            </a:r>
            <a:r>
              <a:rPr lang="en-US" sz="1600" dirty="0">
                <a:latin typeface="Abadi" panose="020B0604020104020204" pitchFamily="34" charset="0"/>
              </a:rPr>
              <a:t> BBM dan LPG, </a:t>
            </a:r>
            <a:r>
              <a:rPr lang="en-US" sz="1600" dirty="0" err="1">
                <a:latin typeface="Abadi" panose="020B0604020104020204" pitchFamily="34" charset="0"/>
              </a:rPr>
              <a:t>sehingga</a:t>
            </a:r>
            <a:r>
              <a:rPr lang="en-US" sz="1600" dirty="0">
                <a:latin typeface="Abadi" panose="020B0604020104020204" pitchFamily="34" charset="0"/>
              </a:rPr>
              <a:t> </a:t>
            </a:r>
            <a:r>
              <a:rPr lang="en-US" sz="1600" dirty="0" err="1">
                <a:latin typeface="Abadi" panose="020B0604020104020204" pitchFamily="34" charset="0"/>
              </a:rPr>
              <a:t>menunjukkan</a:t>
            </a:r>
            <a:r>
              <a:rPr lang="en-US" sz="1600" dirty="0">
                <a:latin typeface="Abadi" panose="020B0604020104020204" pitchFamily="34" charset="0"/>
              </a:rPr>
              <a:t> </a:t>
            </a:r>
            <a:r>
              <a:rPr lang="en-US" sz="1600" dirty="0" err="1">
                <a:latin typeface="Abadi" panose="020B0604020104020204" pitchFamily="34" charset="0"/>
              </a:rPr>
              <a:t>kondisi</a:t>
            </a:r>
            <a:r>
              <a:rPr lang="en-US" sz="1600" dirty="0">
                <a:latin typeface="Abadi" panose="020B0604020104020204" pitchFamily="34" charset="0"/>
              </a:rPr>
              <a:t> </a:t>
            </a:r>
            <a:r>
              <a:rPr lang="en-US" sz="1600" i="1" dirty="0">
                <a:latin typeface="Abadi" panose="020B0604020104020204" pitchFamily="34" charset="0"/>
              </a:rPr>
              <a:t>oversupply</a:t>
            </a:r>
            <a:r>
              <a:rPr lang="en-US" sz="1600" dirty="0">
                <a:latin typeface="Abadi" panose="020B0604020104020204" pitchFamily="34" charset="0"/>
              </a:rPr>
              <a:t>. Kinerja </a:t>
            </a:r>
            <a:r>
              <a:rPr lang="en-US" sz="1600" dirty="0" err="1">
                <a:latin typeface="Abadi" panose="020B0604020104020204" pitchFamily="34" charset="0"/>
              </a:rPr>
              <a:t>sebenarnya</a:t>
            </a:r>
            <a:r>
              <a:rPr lang="en-US" sz="1600" dirty="0">
                <a:latin typeface="Abadi" panose="020B0604020104020204" pitchFamily="34" charset="0"/>
              </a:rPr>
              <a:t> </a:t>
            </a:r>
            <a:r>
              <a:rPr lang="en-US" sz="1600" dirty="0" err="1">
                <a:latin typeface="Abadi" panose="020B0604020104020204" pitchFamily="34" charset="0"/>
              </a:rPr>
              <a:t>akan</a:t>
            </a:r>
            <a:r>
              <a:rPr lang="en-US" sz="1600" dirty="0">
                <a:latin typeface="Abadi" panose="020B0604020104020204" pitchFamily="34" charset="0"/>
              </a:rPr>
              <a:t> </a:t>
            </a:r>
            <a:r>
              <a:rPr lang="en-US" sz="1600" dirty="0" err="1">
                <a:latin typeface="Abadi" panose="020B0604020104020204" pitchFamily="34" charset="0"/>
              </a:rPr>
              <a:t>terlihat</a:t>
            </a:r>
            <a:r>
              <a:rPr lang="en-US" sz="1600" dirty="0">
                <a:latin typeface="Abadi" panose="020B0604020104020204" pitchFamily="34" charset="0"/>
              </a:rPr>
              <a:t> </a:t>
            </a:r>
            <a:r>
              <a:rPr lang="en-US" sz="1600" dirty="0" err="1">
                <a:latin typeface="Abadi" panose="020B0604020104020204" pitchFamily="34" charset="0"/>
              </a:rPr>
              <a:t>lebih</a:t>
            </a:r>
            <a:r>
              <a:rPr lang="en-US" sz="1600" dirty="0">
                <a:latin typeface="Abadi" panose="020B0604020104020204" pitchFamily="34" charset="0"/>
              </a:rPr>
              <a:t> </a:t>
            </a:r>
            <a:r>
              <a:rPr lang="en-US" sz="1600" dirty="0" err="1">
                <a:latin typeface="Abadi" panose="020B0604020104020204" pitchFamily="34" charset="0"/>
              </a:rPr>
              <a:t>jelas</a:t>
            </a:r>
            <a:r>
              <a:rPr lang="en-US" sz="1600" dirty="0">
                <a:latin typeface="Abadi" panose="020B0604020104020204" pitchFamily="34" charset="0"/>
              </a:rPr>
              <a:t> pada </a:t>
            </a:r>
            <a:r>
              <a:rPr lang="en-US" sz="1600" dirty="0" err="1">
                <a:latin typeface="Abadi" panose="020B0604020104020204" pitchFamily="34" charset="0"/>
              </a:rPr>
              <a:t>akhir</a:t>
            </a:r>
            <a:r>
              <a:rPr lang="en-US" sz="1600" dirty="0">
                <a:latin typeface="Abadi" panose="020B0604020104020204" pitchFamily="34" charset="0"/>
              </a:rPr>
              <a:t> </a:t>
            </a:r>
            <a:r>
              <a:rPr lang="en-US" sz="1600" dirty="0" err="1">
                <a:latin typeface="Abadi" panose="020B0604020104020204" pitchFamily="34" charset="0"/>
              </a:rPr>
              <a:t>tahun</a:t>
            </a:r>
            <a:r>
              <a:rPr lang="en-US" sz="1600" dirty="0">
                <a:latin typeface="Abadi" panose="020B0604020104020204" pitchFamily="34" charset="0"/>
              </a:rPr>
              <a:t>.</a:t>
            </a:r>
          </a:p>
        </p:txBody>
      </p:sp>
    </p:spTree>
    <p:extLst>
      <p:ext uri="{BB962C8B-B14F-4D97-AF65-F5344CB8AC3E}">
        <p14:creationId xmlns:p14="http://schemas.microsoft.com/office/powerpoint/2010/main" val="3072911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57546506"/>
              </p:ext>
            </p:extLst>
          </p:nvPr>
        </p:nvGraphicFramePr>
        <p:xfrm>
          <a:off x="318118" y="591327"/>
          <a:ext cx="11579242" cy="5288212"/>
        </p:xfrm>
        <a:graphic>
          <a:graphicData uri="http://schemas.openxmlformats.org/drawingml/2006/table">
            <a:tbl>
              <a:tblPr firstRow="1" firstCol="1" bandRow="1"/>
              <a:tblGrid>
                <a:gridCol w="456177">
                  <a:extLst>
                    <a:ext uri="{9D8B030D-6E8A-4147-A177-3AD203B41FA5}">
                      <a16:colId xmlns:a16="http://schemas.microsoft.com/office/drawing/2014/main" val="20000"/>
                    </a:ext>
                  </a:extLst>
                </a:gridCol>
                <a:gridCol w="3468357">
                  <a:extLst>
                    <a:ext uri="{9D8B030D-6E8A-4147-A177-3AD203B41FA5}">
                      <a16:colId xmlns:a16="http://schemas.microsoft.com/office/drawing/2014/main" val="20001"/>
                    </a:ext>
                  </a:extLst>
                </a:gridCol>
                <a:gridCol w="973613">
                  <a:extLst>
                    <a:ext uri="{9D8B030D-6E8A-4147-A177-3AD203B41FA5}">
                      <a16:colId xmlns:a16="http://schemas.microsoft.com/office/drawing/2014/main" val="20002"/>
                    </a:ext>
                  </a:extLst>
                </a:gridCol>
                <a:gridCol w="833120">
                  <a:extLst>
                    <a:ext uri="{9D8B030D-6E8A-4147-A177-3AD203B41FA5}">
                      <a16:colId xmlns:a16="http://schemas.microsoft.com/office/drawing/2014/main" val="20003"/>
                    </a:ext>
                  </a:extLst>
                </a:gridCol>
                <a:gridCol w="844826">
                  <a:extLst>
                    <a:ext uri="{9D8B030D-6E8A-4147-A177-3AD203B41FA5}">
                      <a16:colId xmlns:a16="http://schemas.microsoft.com/office/drawing/2014/main" val="20004"/>
                    </a:ext>
                  </a:extLst>
                </a:gridCol>
                <a:gridCol w="967615">
                  <a:extLst>
                    <a:ext uri="{9D8B030D-6E8A-4147-A177-3AD203B41FA5}">
                      <a16:colId xmlns:a16="http://schemas.microsoft.com/office/drawing/2014/main" val="1447239725"/>
                    </a:ext>
                  </a:extLst>
                </a:gridCol>
                <a:gridCol w="1096935">
                  <a:extLst>
                    <a:ext uri="{9D8B030D-6E8A-4147-A177-3AD203B41FA5}">
                      <a16:colId xmlns:a16="http://schemas.microsoft.com/office/drawing/2014/main" val="20005"/>
                    </a:ext>
                  </a:extLst>
                </a:gridCol>
                <a:gridCol w="978209">
                  <a:extLst>
                    <a:ext uri="{9D8B030D-6E8A-4147-A177-3AD203B41FA5}">
                      <a16:colId xmlns:a16="http://schemas.microsoft.com/office/drawing/2014/main" val="20007"/>
                    </a:ext>
                  </a:extLst>
                </a:gridCol>
                <a:gridCol w="978209">
                  <a:extLst>
                    <a:ext uri="{9D8B030D-6E8A-4147-A177-3AD203B41FA5}">
                      <a16:colId xmlns:a16="http://schemas.microsoft.com/office/drawing/2014/main" val="20008"/>
                    </a:ext>
                  </a:extLst>
                </a:gridCol>
                <a:gridCol w="982181">
                  <a:extLst>
                    <a:ext uri="{9D8B030D-6E8A-4147-A177-3AD203B41FA5}">
                      <a16:colId xmlns:a16="http://schemas.microsoft.com/office/drawing/2014/main" val="2310710539"/>
                    </a:ext>
                  </a:extLst>
                </a:gridCol>
              </a:tblGrid>
              <a:tr h="265328">
                <a:tc rowSpan="2">
                  <a:txBody>
                    <a:bodyPr/>
                    <a:lstStyle/>
                    <a:p>
                      <a:pPr algn="ctr">
                        <a:spcBef>
                          <a:spcPts val="400"/>
                        </a:spcBef>
                        <a:spcAft>
                          <a:spcPts val="40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No.</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Indikator</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Kinerja</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Satuan</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r>
                        <a:rPr lang="en-AU" sz="1400" b="1" baseline="0"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2022</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Target</a:t>
                      </a:r>
                      <a:r>
                        <a:rPr lang="en-AU" sz="1400" b="1" baseline="0"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2023</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gridSpan="4">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TA 2023</a:t>
                      </a:r>
                      <a:endParaRPr lang="en-US" sz="14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US" sz="14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Persentase</a:t>
                      </a: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4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Capaian</a:t>
                      </a: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24228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vMerge="1">
                  <a:txBody>
                    <a:bodyPr/>
                    <a:lstStyle/>
                    <a:p>
                      <a:endParaRPr lang="en-ID"/>
                    </a:p>
                  </a:txBody>
                  <a:tcPr/>
                </a:tc>
                <a:extLst>
                  <a:ext uri="{0D108BD9-81ED-4DB2-BD59-A6C34878D82A}">
                    <a16:rowId xmlns:a16="http://schemas.microsoft.com/office/drawing/2014/main" val="1077693224"/>
                  </a:ext>
                </a:extLst>
              </a:tr>
              <a:tr h="564066">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1.</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Rekomendasi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Kebijakan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Dokumen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Perencanaan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Diterima</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Oleh Stakeholder</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84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86</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29,07%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14236">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2.</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Deviasi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Penetapan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Harga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Minyak</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Mentah</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Indonesia (ICP)</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5</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13,84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90,69%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314236">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3.</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Deviasi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Harga Gas Skema Hulu (Gas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Pipa,LNG</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LPG dan Gas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Suar</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id-ID"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0</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100,00%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314236">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4.</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Tingkat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Komponen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Dalam</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Negeri (TKDN)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dalam</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Kegiatan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Usaha Hulu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64,75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AU" sz="1300" dirty="0">
                          <a:solidFill>
                            <a:schemeClr val="tx1"/>
                          </a:solidFill>
                          <a:effectLst/>
                          <a:latin typeface="Abadi" panose="020B0604020104020204" pitchFamily="34" charset="0"/>
                          <a:ea typeface="Times New Roman" panose="02020603050405020304" pitchFamily="18" charset="0"/>
                          <a:cs typeface="Arial" panose="020B0604020202020204" pitchFamily="34" charset="0"/>
                        </a:rPr>
                        <a:t>63</a:t>
                      </a: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59,83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94,97%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14236">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5.</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 Realisasi Investasi Subsektor Migas</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82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300" dirty="0">
                          <a:effectLst/>
                          <a:latin typeface="Abadi" panose="020B0604020104020204"/>
                          <a:ea typeface="Times New Roman" panose="02020603050405020304" pitchFamily="18" charset="0"/>
                          <a:cs typeface="Times New Roman" panose="02020603050405020304" pitchFamily="18" charset="0"/>
                        </a:rPr>
                        <a:t>81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17 (20,25**)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84,60%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262682">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6.</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Realisasi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PNBP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108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91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23 (25**)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92,00%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423050">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7.</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Efektivitas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Pengawasan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Program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Skala 100</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80,31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78,5</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80,31*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102,30%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314236">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Kepuasan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Layanan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Program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 Skala 4</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3,25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3,35</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3,25*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97,01%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0606487"/>
                  </a:ext>
                </a:extLst>
              </a:tr>
              <a:tr h="314236">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Program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Bebas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Hukuman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Disiplin</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98</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102,04%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7603769"/>
                  </a:ext>
                </a:extLst>
              </a:tr>
              <a:tr h="471354">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Program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Mencapai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Melebihi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Target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Kinerja</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93</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99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105,97%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6857171"/>
                  </a:ext>
                </a:extLst>
              </a:tr>
              <a:tr h="394810">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Realisasi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Anggaran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Program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97,42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96</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0"/>
                        </a:spcBef>
                        <a:spcAft>
                          <a:spcPts val="0"/>
                        </a:spcAft>
                      </a:pPr>
                      <a:r>
                        <a:rPr lang="en-US" sz="1300" dirty="0">
                          <a:effectLst/>
                          <a:latin typeface="Abadi" panose="020B0604020104020204"/>
                          <a:ea typeface="Times New Roman" panose="02020603050405020304" pitchFamily="18" charset="0"/>
                          <a:cs typeface="Times New Roman" panose="02020603050405020304" pitchFamily="18" charset="0"/>
                        </a:rPr>
                        <a:t>5,85</a:t>
                      </a:r>
                    </a:p>
                    <a:p>
                      <a:pPr algn="r">
                        <a:spcBef>
                          <a:spcPts val="0"/>
                        </a:spcBef>
                        <a:spcAft>
                          <a:spcPts val="0"/>
                        </a:spcAft>
                      </a:pPr>
                      <a:r>
                        <a:rPr lang="en-US" sz="1300" dirty="0">
                          <a:effectLst/>
                          <a:latin typeface="Abadi" panose="020B0604020104020204"/>
                          <a:ea typeface="Times New Roman" panose="02020603050405020304" pitchFamily="18" charset="0"/>
                          <a:cs typeface="Times New Roman" panose="02020603050405020304" pitchFamily="18" charset="0"/>
                        </a:rPr>
                        <a:t>(10,99**)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53,23%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97922417"/>
                  </a:ext>
                </a:extLst>
              </a:tr>
            </a:tbl>
          </a:graphicData>
        </a:graphic>
      </p:graphicFrame>
      <p:sp>
        <p:nvSpPr>
          <p:cNvPr id="5" name="TextBox 4">
            <a:extLst>
              <a:ext uri="{FF2B5EF4-FFF2-40B4-BE49-F238E27FC236}">
                <a16:creationId xmlns:a16="http://schemas.microsoft.com/office/drawing/2014/main" id="{42225774-8B9C-43E2-9DBB-57EA36E04DDE}"/>
              </a:ext>
            </a:extLst>
          </p:cNvPr>
          <p:cNvSpPr txBox="1"/>
          <p:nvPr/>
        </p:nvSpPr>
        <p:spPr>
          <a:xfrm>
            <a:off x="232653" y="5888074"/>
            <a:ext cx="7102867" cy="430887"/>
          </a:xfrm>
          <a:prstGeom prst="rect">
            <a:avLst/>
          </a:prstGeom>
          <a:noFill/>
        </p:spPr>
        <p:txBody>
          <a:bodyPr wrap="square" rtlCol="0">
            <a:spAutoFit/>
          </a:bodyPr>
          <a:lstStyle/>
          <a:p>
            <a:r>
              <a:rPr lang="en-US" sz="1100" u="sng" dirty="0" err="1">
                <a:latin typeface="Josefin Sans" pitchFamily="2" charset="0"/>
              </a:rPr>
              <a:t>Catatan</a:t>
            </a:r>
            <a:r>
              <a:rPr lang="en-US" sz="1100" dirty="0">
                <a:latin typeface="Josefin Sans" pitchFamily="2" charset="0"/>
              </a:rPr>
              <a:t>:</a:t>
            </a:r>
          </a:p>
          <a:p>
            <a:r>
              <a:rPr lang="en-US" sz="1100" dirty="0" err="1">
                <a:latin typeface="Josefin Sans" pitchFamily="2" charset="0"/>
              </a:rPr>
              <a:t>Realisasi</a:t>
            </a:r>
            <a:r>
              <a:rPr lang="en-US" sz="1100" dirty="0">
                <a:latin typeface="Josefin Sans" pitchFamily="2" charset="0"/>
              </a:rPr>
              <a:t> ICP Jan - Mar 2023 </a:t>
            </a:r>
            <a:r>
              <a:rPr lang="en-US" sz="1100" dirty="0" err="1">
                <a:latin typeface="Josefin Sans" pitchFamily="2" charset="0"/>
              </a:rPr>
              <a:t>sebesar</a:t>
            </a:r>
            <a:r>
              <a:rPr lang="en-US" sz="1100" dirty="0">
                <a:latin typeface="Josefin Sans" pitchFamily="2" charset="0"/>
              </a:rPr>
              <a:t> US$77,54/</a:t>
            </a:r>
            <a:r>
              <a:rPr lang="en-US" sz="1100" dirty="0" err="1">
                <a:latin typeface="Josefin Sans" pitchFamily="2" charset="0"/>
              </a:rPr>
              <a:t>barel</a:t>
            </a:r>
            <a:r>
              <a:rPr lang="en-US" sz="1100" dirty="0">
                <a:latin typeface="Josefin Sans" pitchFamily="2" charset="0"/>
              </a:rPr>
              <a:t> </a:t>
            </a:r>
            <a:r>
              <a:rPr lang="en-US" sz="1100" dirty="0" err="1">
                <a:latin typeface="Josefin Sans" pitchFamily="2" charset="0"/>
              </a:rPr>
              <a:t>dengan</a:t>
            </a:r>
            <a:r>
              <a:rPr lang="en-US" sz="1100" dirty="0">
                <a:latin typeface="Josefin Sans" pitchFamily="2" charset="0"/>
              </a:rPr>
              <a:t> target APBN </a:t>
            </a:r>
            <a:r>
              <a:rPr lang="en-US" sz="1100" dirty="0" err="1">
                <a:latin typeface="Josefin Sans" pitchFamily="2" charset="0"/>
              </a:rPr>
              <a:t>sebesar</a:t>
            </a:r>
            <a:r>
              <a:rPr lang="en-US" sz="1100" dirty="0">
                <a:latin typeface="Josefin Sans" pitchFamily="2" charset="0"/>
              </a:rPr>
              <a:t>  US$90/</a:t>
            </a:r>
            <a:r>
              <a:rPr lang="en-US" sz="1100" dirty="0" err="1">
                <a:latin typeface="Josefin Sans" pitchFamily="2" charset="0"/>
              </a:rPr>
              <a:t>barel</a:t>
            </a:r>
            <a:endParaRPr lang="en-US" sz="1100" dirty="0">
              <a:latin typeface="Josefin Sans" pitchFamily="2" charset="0"/>
            </a:endParaRPr>
          </a:p>
        </p:txBody>
      </p:sp>
      <p:sp>
        <p:nvSpPr>
          <p:cNvPr id="6" name="TextBox 5">
            <a:extLst>
              <a:ext uri="{FF2B5EF4-FFF2-40B4-BE49-F238E27FC236}">
                <a16:creationId xmlns:a16="http://schemas.microsoft.com/office/drawing/2014/main" id="{490DE9DD-8DFC-4270-93F0-A4DF05276326}"/>
              </a:ext>
            </a:extLst>
          </p:cNvPr>
          <p:cNvSpPr txBox="1"/>
          <p:nvPr/>
        </p:nvSpPr>
        <p:spPr>
          <a:xfrm>
            <a:off x="10411622" y="5869379"/>
            <a:ext cx="1462260" cy="276999"/>
          </a:xfrm>
          <a:prstGeom prst="rect">
            <a:avLst/>
          </a:prstGeom>
          <a:noFill/>
        </p:spPr>
        <p:txBody>
          <a:bodyPr wrap="square" rtlCol="0">
            <a:spAutoFit/>
          </a:bodyPr>
          <a:lstStyle/>
          <a:p>
            <a:r>
              <a:rPr lang="en-US" sz="1200" b="1" dirty="0"/>
              <a:t>*</a:t>
            </a:r>
            <a:r>
              <a:rPr lang="en-US" sz="1200" b="1" dirty="0" err="1"/>
              <a:t>realisasi</a:t>
            </a:r>
            <a:r>
              <a:rPr lang="en-US" sz="1200" b="1" dirty="0"/>
              <a:t> </a:t>
            </a:r>
            <a:r>
              <a:rPr lang="en-US" sz="1200" b="1" dirty="0" err="1"/>
              <a:t>tahun</a:t>
            </a:r>
            <a:r>
              <a:rPr lang="en-US" sz="1200" b="1" dirty="0"/>
              <a:t> </a:t>
            </a:r>
            <a:r>
              <a:rPr lang="en-US" sz="1200" b="1" dirty="0" err="1"/>
              <a:t>lalu</a:t>
            </a:r>
            <a:endParaRPr lang="en-US" sz="1200" b="1" dirty="0"/>
          </a:p>
        </p:txBody>
      </p:sp>
      <p:sp>
        <p:nvSpPr>
          <p:cNvPr id="7" name="TextBox 6">
            <a:extLst>
              <a:ext uri="{FF2B5EF4-FFF2-40B4-BE49-F238E27FC236}">
                <a16:creationId xmlns:a16="http://schemas.microsoft.com/office/drawing/2014/main" id="{72C1A4A2-7118-E808-FD61-2385AEB77144}"/>
              </a:ext>
            </a:extLst>
          </p:cNvPr>
          <p:cNvSpPr txBox="1"/>
          <p:nvPr/>
        </p:nvSpPr>
        <p:spPr>
          <a:xfrm>
            <a:off x="213360" y="1"/>
            <a:ext cx="7834200" cy="584775"/>
          </a:xfrm>
          <a:prstGeom prst="rect">
            <a:avLst/>
          </a:prstGeom>
          <a:noFill/>
        </p:spPr>
        <p:txBody>
          <a:bodyPr wrap="square">
            <a:spAutoFit/>
          </a:bodyPr>
          <a:lstStyle/>
          <a:p>
            <a:r>
              <a:rPr lang="it-IT" sz="3200" b="1" dirty="0">
                <a:latin typeface="Cera Pro"/>
              </a:rPr>
              <a:t>Capaian  PK DMB TW 1 TA 2023</a:t>
            </a: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7</a:t>
            </a:fld>
            <a:endParaRPr lang="id-ID" dirty="0"/>
          </a:p>
        </p:txBody>
      </p:sp>
      <p:sp>
        <p:nvSpPr>
          <p:cNvPr id="2" name="TextBox 1">
            <a:extLst>
              <a:ext uri="{FF2B5EF4-FFF2-40B4-BE49-F238E27FC236}">
                <a16:creationId xmlns:a16="http://schemas.microsoft.com/office/drawing/2014/main" id="{A84FC7EB-5B76-1C46-D943-C958F2466F38}"/>
              </a:ext>
            </a:extLst>
          </p:cNvPr>
          <p:cNvSpPr txBox="1"/>
          <p:nvPr/>
        </p:nvSpPr>
        <p:spPr>
          <a:xfrm>
            <a:off x="10261759" y="6056519"/>
            <a:ext cx="1828642" cy="276999"/>
          </a:xfrm>
          <a:prstGeom prst="rect">
            <a:avLst/>
          </a:prstGeom>
          <a:noFill/>
        </p:spPr>
        <p:txBody>
          <a:bodyPr wrap="none" rtlCol="0">
            <a:spAutoFit/>
          </a:bodyPr>
          <a:lstStyle/>
          <a:p>
            <a:r>
              <a:rPr lang="en-US" sz="1200" b="1" dirty="0"/>
              <a:t>  **target </a:t>
            </a:r>
            <a:r>
              <a:rPr lang="en-US" sz="1200" b="1" dirty="0" err="1"/>
              <a:t>s.d.</a:t>
            </a:r>
            <a:r>
              <a:rPr lang="en-US" sz="1200" b="1" dirty="0"/>
              <a:t> </a:t>
            </a:r>
            <a:r>
              <a:rPr lang="en-US" sz="1200" b="1" dirty="0" err="1"/>
              <a:t>Maret</a:t>
            </a:r>
            <a:r>
              <a:rPr lang="en-US" sz="1200" b="1" dirty="0"/>
              <a:t> 2023</a:t>
            </a:r>
          </a:p>
        </p:txBody>
      </p:sp>
    </p:spTree>
    <p:extLst>
      <p:ext uri="{BB962C8B-B14F-4D97-AF65-F5344CB8AC3E}">
        <p14:creationId xmlns:p14="http://schemas.microsoft.com/office/powerpoint/2010/main" val="179178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64266530"/>
              </p:ext>
            </p:extLst>
          </p:nvPr>
        </p:nvGraphicFramePr>
        <p:xfrm>
          <a:off x="321073" y="584774"/>
          <a:ext cx="11412000" cy="5694101"/>
        </p:xfrm>
        <a:graphic>
          <a:graphicData uri="http://schemas.openxmlformats.org/drawingml/2006/table">
            <a:tbl>
              <a:tblPr firstRow="1" firstCol="1" bandRow="1"/>
              <a:tblGrid>
                <a:gridCol w="452214">
                  <a:extLst>
                    <a:ext uri="{9D8B030D-6E8A-4147-A177-3AD203B41FA5}">
                      <a16:colId xmlns:a16="http://schemas.microsoft.com/office/drawing/2014/main" val="20000"/>
                    </a:ext>
                  </a:extLst>
                </a:gridCol>
                <a:gridCol w="3066944">
                  <a:extLst>
                    <a:ext uri="{9D8B030D-6E8A-4147-A177-3AD203B41FA5}">
                      <a16:colId xmlns:a16="http://schemas.microsoft.com/office/drawing/2014/main" val="20001"/>
                    </a:ext>
                  </a:extLst>
                </a:gridCol>
                <a:gridCol w="1397802">
                  <a:extLst>
                    <a:ext uri="{9D8B030D-6E8A-4147-A177-3AD203B41FA5}">
                      <a16:colId xmlns:a16="http://schemas.microsoft.com/office/drawing/2014/main" val="20002"/>
                    </a:ext>
                  </a:extLst>
                </a:gridCol>
                <a:gridCol w="872405">
                  <a:extLst>
                    <a:ext uri="{9D8B030D-6E8A-4147-A177-3AD203B41FA5}">
                      <a16:colId xmlns:a16="http://schemas.microsoft.com/office/drawing/2014/main" val="20003"/>
                    </a:ext>
                  </a:extLst>
                </a:gridCol>
                <a:gridCol w="874406">
                  <a:extLst>
                    <a:ext uri="{9D8B030D-6E8A-4147-A177-3AD203B41FA5}">
                      <a16:colId xmlns:a16="http://schemas.microsoft.com/office/drawing/2014/main" val="20004"/>
                    </a:ext>
                  </a:extLst>
                </a:gridCol>
                <a:gridCol w="1057422">
                  <a:extLst>
                    <a:ext uri="{9D8B030D-6E8A-4147-A177-3AD203B41FA5}">
                      <a16:colId xmlns:a16="http://schemas.microsoft.com/office/drawing/2014/main" val="1204324775"/>
                    </a:ext>
                  </a:extLst>
                </a:gridCol>
                <a:gridCol w="1026918">
                  <a:extLst>
                    <a:ext uri="{9D8B030D-6E8A-4147-A177-3AD203B41FA5}">
                      <a16:colId xmlns:a16="http://schemas.microsoft.com/office/drawing/2014/main" val="20005"/>
                    </a:ext>
                  </a:extLst>
                </a:gridCol>
                <a:gridCol w="877506">
                  <a:extLst>
                    <a:ext uri="{9D8B030D-6E8A-4147-A177-3AD203B41FA5}">
                      <a16:colId xmlns:a16="http://schemas.microsoft.com/office/drawing/2014/main" val="20007"/>
                    </a:ext>
                  </a:extLst>
                </a:gridCol>
                <a:gridCol w="924875">
                  <a:extLst>
                    <a:ext uri="{9D8B030D-6E8A-4147-A177-3AD203B41FA5}">
                      <a16:colId xmlns:a16="http://schemas.microsoft.com/office/drawing/2014/main" val="20008"/>
                    </a:ext>
                  </a:extLst>
                </a:gridCol>
                <a:gridCol w="861508">
                  <a:extLst>
                    <a:ext uri="{9D8B030D-6E8A-4147-A177-3AD203B41FA5}">
                      <a16:colId xmlns:a16="http://schemas.microsoft.com/office/drawing/2014/main" val="2310710539"/>
                    </a:ext>
                  </a:extLst>
                </a:gridCol>
              </a:tblGrid>
              <a:tr h="351126">
                <a:tc rowSpan="2">
                  <a:txBody>
                    <a:bodyPr/>
                    <a:lstStyle/>
                    <a:p>
                      <a:pPr algn="ctr">
                        <a:spcBef>
                          <a:spcPts val="400"/>
                        </a:spcBef>
                        <a:spcAft>
                          <a:spcPts val="40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No.</a:t>
                      </a: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Indikator</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Kinerja</a:t>
                      </a: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Satuan</a:t>
                      </a: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r>
                        <a:rPr lang="en-AU" sz="1400" b="1" baseline="0"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2022</a:t>
                      </a: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Target</a:t>
                      </a:r>
                      <a:r>
                        <a:rPr lang="en-AU" sz="1400" b="1" baseline="0"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2023</a:t>
                      </a: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gridSpan="4">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TA 2023</a:t>
                      </a: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US" sz="12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Persentase</a:t>
                      </a:r>
                      <a:r>
                        <a:rPr lang="en-US" sz="12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2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Capaian</a:t>
                      </a:r>
                      <a:r>
                        <a:rPr lang="en-US" sz="12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351126">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vMerge="1">
                  <a:txBody>
                    <a:bodyPr/>
                    <a:lstStyle/>
                    <a:p>
                      <a:endParaRPr lang="en-ID"/>
                    </a:p>
                  </a:txBody>
                  <a:tcPr/>
                </a:tc>
                <a:extLst>
                  <a:ext uri="{0D108BD9-81ED-4DB2-BD59-A6C34878D82A}">
                    <a16:rowId xmlns:a16="http://schemas.microsoft.com/office/drawing/2014/main" val="2831645945"/>
                  </a:ext>
                </a:extLst>
              </a:tr>
              <a:tr h="351126">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1.</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Ketersediaan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BBM</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Skala ≥ 1 </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1,11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1</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2,41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14,62%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51126">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2.</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Ketersediaan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LPG</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 Skala ≥ 1 </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1,02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1</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3,52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51126">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3.</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Ketersediaan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LNG</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 Skala ≥ 1 </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1,35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1</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2,82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120,00%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595735">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4.</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Penyediaan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Elpiji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3 kg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bagi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Masyarakat, Usaha Makro,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Nelayan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Petani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Sasaran</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rPr>
                        <a:t>Juta</a:t>
                      </a:r>
                      <a:r>
                        <a:rPr lang="en-US" sz="1300" baseline="0" dirty="0">
                          <a:solidFill>
                            <a:srgbClr val="000000"/>
                          </a:solidFill>
                          <a:effectLst/>
                          <a:latin typeface="Abadi" panose="020B0604020104020204" pitchFamily="34" charset="0"/>
                          <a:ea typeface="Times New Roman" panose="02020603050405020304" pitchFamily="18" charset="0"/>
                        </a:rPr>
                        <a:t> MT</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7,81</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300" dirty="0">
                          <a:solidFill>
                            <a:srgbClr val="000000"/>
                          </a:solidFill>
                          <a:effectLst/>
                          <a:latin typeface="Abadi" panose="020B0604020104020204" pitchFamily="34" charset="0"/>
                          <a:ea typeface="Times New Roman" panose="02020603050405020304" pitchFamily="18" charset="0"/>
                        </a:rPr>
                        <a:t>8,00</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1,99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175,19%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51126">
                <a:tc>
                  <a:txBody>
                    <a:bodyPr/>
                    <a:lstStyle/>
                    <a:p>
                      <a:pPr algn="ctr">
                        <a:spcBef>
                          <a:spcPts val="400"/>
                        </a:spcBef>
                        <a:spcAft>
                          <a:spcPts val="400"/>
                        </a:spcAft>
                      </a:pPr>
                      <a:r>
                        <a:rPr lang="en-AU" sz="1300">
                          <a:effectLst/>
                          <a:latin typeface="Abadi" panose="020B0604020104020204" pitchFamily="34" charset="0"/>
                          <a:ea typeface="Times New Roman" panose="02020603050405020304" pitchFamily="18" charset="0"/>
                          <a:cs typeface="Arial" panose="020B0604020202020204" pitchFamily="34" charset="0"/>
                        </a:rPr>
                        <a:t>5.</a:t>
                      </a:r>
                      <a:endParaRPr lang="en-US" sz="130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Jumlah</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Hari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Cadangan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BBM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Operasional</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Hari</a:t>
                      </a:r>
                      <a:endParaRPr lang="en-US" sz="130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Arial" panose="020B0604020202020204" pitchFamily="34" charset="0"/>
                        </a:rPr>
                        <a:t>20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23</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Arial" panose="020B0604020202020204" pitchFamily="34" charset="0"/>
                        </a:rPr>
                        <a:t>23,16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Arial" panose="020B0604020202020204" pitchFamily="34"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100,70%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297107">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6.</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Jumlah</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Hari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Cadangan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LPG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Operasional</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Hari</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14</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126,50%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397157">
                <a:tc>
                  <a:txBody>
                    <a:bodyPr/>
                    <a:lstStyle/>
                    <a:p>
                      <a:pPr algn="ctr">
                        <a:spcBef>
                          <a:spcPts val="400"/>
                        </a:spcBef>
                        <a:spcAft>
                          <a:spcPts val="400"/>
                        </a:spcAft>
                      </a:pPr>
                      <a:r>
                        <a:rPr lang="en-AU" sz="1300" dirty="0">
                          <a:effectLst/>
                          <a:latin typeface="Abadi" panose="020B0604020104020204" pitchFamily="34" charset="0"/>
                          <a:ea typeface="Times New Roman" panose="02020603050405020304" pitchFamily="18" charset="0"/>
                          <a:cs typeface="Arial" panose="020B0604020202020204" pitchFamily="34" charset="0"/>
                        </a:rPr>
                        <a:t>7.</a:t>
                      </a:r>
                      <a:endParaRPr lang="en-US" sz="1300" dirty="0">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Deviasi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Harga</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Jual</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Eceran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BBM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LPG</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id-ID" sz="130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0</a:t>
                      </a:r>
                      <a:endParaRPr lang="en-US" sz="130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100,00%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297107">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Deviasi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Harga</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Gas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Hilir</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2</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4</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118,73%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5399460"/>
                  </a:ext>
                </a:extLst>
              </a:tr>
              <a:tr h="351126">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Fasilitas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Niaga</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Skala</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100</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106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100</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110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109,88%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9790225"/>
                  </a:ext>
                </a:extLst>
              </a:tr>
              <a:tr h="351126">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Fasilitas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Pengangkutan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Skala</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100</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110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100</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44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44,44%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49180189"/>
                  </a:ext>
                </a:extLst>
              </a:tr>
              <a:tr h="351126">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Fasilitas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Pengolahan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Skala 100</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77</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59</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118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199,24%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2641002"/>
                  </a:ext>
                </a:extLst>
              </a:tr>
              <a:tr h="351126">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Fasilitas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Penyimpanan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Migas</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Skala 100</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109</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100</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108</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108,64%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64828225"/>
                  </a:ext>
                </a:extLst>
              </a:tr>
              <a:tr h="595735">
                <a:tc>
                  <a:txBody>
                    <a:bodyPr/>
                    <a:lstStyle/>
                    <a:p>
                      <a:pPr algn="ctr">
                        <a:spcBef>
                          <a:spcPts val="400"/>
                        </a:spcBef>
                        <a:spcAft>
                          <a:spcPts val="400"/>
                        </a:spcAft>
                      </a:pPr>
                      <a:r>
                        <a:rPr lang="en-US" sz="1300" dirty="0">
                          <a:effectLst/>
                          <a:latin typeface="Abadi" panose="020B0604020104020204" pitchFamily="34" charset="0"/>
                          <a:ea typeface="Times New Roman" panose="02020603050405020304" pitchFamily="18" charset="0"/>
                          <a:cs typeface="Times New Roman" panose="02020603050405020304" pitchFamily="18" charset="0"/>
                        </a:rPr>
                        <a:t>13.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Fasilitasi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Peningkatan</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Infrastruktur</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Kilang</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Minyak</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Bumi</a:t>
                      </a: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a:t>
                      </a: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(Tahapan)</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Laporan</a:t>
                      </a:r>
                      <a:endParaRPr lang="en-US" sz="1300" dirty="0">
                        <a:effectLst/>
                        <a:latin typeface="Abadi" panose="020B0604020104020204" pitchFamily="34" charset="0"/>
                        <a:ea typeface="Times New Roman" panose="02020603050405020304" pitchFamily="18" charset="0"/>
                      </a:endParaRPr>
                    </a:p>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Monitoring</a:t>
                      </a:r>
                      <a:endParaRPr lang="en-US" sz="1300" dirty="0">
                        <a:effectLst/>
                        <a:latin typeface="Abadi" panose="020B0604020104020204" pitchFamily="34" charset="0"/>
                        <a:ea typeface="Times New Roman" panose="02020603050405020304" pitchFamily="18" charset="0"/>
                      </a:endParaRPr>
                    </a:p>
                    <a:p>
                      <a:pPr algn="ctr">
                        <a:spcAft>
                          <a:spcPts val="0"/>
                        </a:spcAft>
                      </a:pPr>
                      <a:r>
                        <a:rPr lang="en-US"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dan </a:t>
                      </a:r>
                      <a:r>
                        <a:rPr lang="en-US" sz="130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Evaluasi</a:t>
                      </a:r>
                      <a:endParaRPr lang="en-US" sz="1300" dirty="0">
                        <a:effectLst/>
                        <a:latin typeface="Abadi" panose="020B0604020104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2</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Aft>
                          <a:spcPts val="0"/>
                        </a:spcAft>
                      </a:pPr>
                      <a:r>
                        <a:rPr lang="id-ID" sz="130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2</a:t>
                      </a:r>
                      <a:endParaRPr lang="en-US" sz="1300" dirty="0">
                        <a:effectLst/>
                        <a:latin typeface="Abadi" panose="020B0604020104020204" pitchFamily="34" charset="0"/>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25%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12,50%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255141157"/>
                  </a:ext>
                </a:extLst>
              </a:tr>
            </a:tbl>
          </a:graphicData>
        </a:graphic>
      </p:graphicFrame>
      <p:sp>
        <p:nvSpPr>
          <p:cNvPr id="5" name="TextBox 4">
            <a:extLst>
              <a:ext uri="{FF2B5EF4-FFF2-40B4-BE49-F238E27FC236}">
                <a16:creationId xmlns:a16="http://schemas.microsoft.com/office/drawing/2014/main" id="{2140BE1D-EC44-5D2A-4913-92381DC0BCAF}"/>
              </a:ext>
            </a:extLst>
          </p:cNvPr>
          <p:cNvSpPr txBox="1"/>
          <p:nvPr/>
        </p:nvSpPr>
        <p:spPr>
          <a:xfrm>
            <a:off x="213042" y="0"/>
            <a:ext cx="8753158" cy="584775"/>
          </a:xfrm>
          <a:prstGeom prst="rect">
            <a:avLst/>
          </a:prstGeom>
          <a:noFill/>
        </p:spPr>
        <p:txBody>
          <a:bodyPr wrap="square">
            <a:spAutoFit/>
          </a:bodyPr>
          <a:lstStyle/>
          <a:p>
            <a:r>
              <a:rPr lang="it-IT" sz="3200" b="1" dirty="0">
                <a:latin typeface="Cera Pro"/>
              </a:rPr>
              <a:t>Capaian  PK DMO TW 1 TA 2023 </a:t>
            </a:r>
            <a:r>
              <a:rPr lang="it-IT" sz="2000" b="1" dirty="0">
                <a:solidFill>
                  <a:srgbClr val="FFC000"/>
                </a:solidFill>
                <a:latin typeface="Cera Pro"/>
              </a:rPr>
              <a:t>(1/2)</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8</a:t>
            </a:fld>
            <a:endParaRPr lang="id-ID" dirty="0"/>
          </a:p>
        </p:txBody>
      </p:sp>
    </p:spTree>
    <p:extLst>
      <p:ext uri="{BB962C8B-B14F-4D97-AF65-F5344CB8AC3E}">
        <p14:creationId xmlns:p14="http://schemas.microsoft.com/office/powerpoint/2010/main" val="2234526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10186288"/>
              </p:ext>
            </p:extLst>
          </p:nvPr>
        </p:nvGraphicFramePr>
        <p:xfrm>
          <a:off x="340440" y="804463"/>
          <a:ext cx="11445160" cy="3381377"/>
        </p:xfrm>
        <a:graphic>
          <a:graphicData uri="http://schemas.openxmlformats.org/drawingml/2006/table">
            <a:tbl>
              <a:tblPr firstRow="1" firstCol="1" bandRow="1"/>
              <a:tblGrid>
                <a:gridCol w="480856">
                  <a:extLst>
                    <a:ext uri="{9D8B030D-6E8A-4147-A177-3AD203B41FA5}">
                      <a16:colId xmlns:a16="http://schemas.microsoft.com/office/drawing/2014/main" val="20000"/>
                    </a:ext>
                  </a:extLst>
                </a:gridCol>
                <a:gridCol w="3577981">
                  <a:extLst>
                    <a:ext uri="{9D8B030D-6E8A-4147-A177-3AD203B41FA5}">
                      <a16:colId xmlns:a16="http://schemas.microsoft.com/office/drawing/2014/main" val="20001"/>
                    </a:ext>
                  </a:extLst>
                </a:gridCol>
                <a:gridCol w="1181551">
                  <a:extLst>
                    <a:ext uri="{9D8B030D-6E8A-4147-A177-3AD203B41FA5}">
                      <a16:colId xmlns:a16="http://schemas.microsoft.com/office/drawing/2014/main" val="20002"/>
                    </a:ext>
                  </a:extLst>
                </a:gridCol>
                <a:gridCol w="955299">
                  <a:extLst>
                    <a:ext uri="{9D8B030D-6E8A-4147-A177-3AD203B41FA5}">
                      <a16:colId xmlns:a16="http://schemas.microsoft.com/office/drawing/2014/main" val="20003"/>
                    </a:ext>
                  </a:extLst>
                </a:gridCol>
                <a:gridCol w="789232">
                  <a:extLst>
                    <a:ext uri="{9D8B030D-6E8A-4147-A177-3AD203B41FA5}">
                      <a16:colId xmlns:a16="http://schemas.microsoft.com/office/drawing/2014/main" val="20004"/>
                    </a:ext>
                  </a:extLst>
                </a:gridCol>
                <a:gridCol w="872556">
                  <a:extLst>
                    <a:ext uri="{9D8B030D-6E8A-4147-A177-3AD203B41FA5}">
                      <a16:colId xmlns:a16="http://schemas.microsoft.com/office/drawing/2014/main" val="699944907"/>
                    </a:ext>
                  </a:extLst>
                </a:gridCol>
                <a:gridCol w="872556">
                  <a:extLst>
                    <a:ext uri="{9D8B030D-6E8A-4147-A177-3AD203B41FA5}">
                      <a16:colId xmlns:a16="http://schemas.microsoft.com/office/drawing/2014/main" val="20005"/>
                    </a:ext>
                  </a:extLst>
                </a:gridCol>
                <a:gridCol w="872556">
                  <a:extLst>
                    <a:ext uri="{9D8B030D-6E8A-4147-A177-3AD203B41FA5}">
                      <a16:colId xmlns:a16="http://schemas.microsoft.com/office/drawing/2014/main" val="20007"/>
                    </a:ext>
                  </a:extLst>
                </a:gridCol>
                <a:gridCol w="872556">
                  <a:extLst>
                    <a:ext uri="{9D8B030D-6E8A-4147-A177-3AD203B41FA5}">
                      <a16:colId xmlns:a16="http://schemas.microsoft.com/office/drawing/2014/main" val="20008"/>
                    </a:ext>
                  </a:extLst>
                </a:gridCol>
                <a:gridCol w="970017">
                  <a:extLst>
                    <a:ext uri="{9D8B030D-6E8A-4147-A177-3AD203B41FA5}">
                      <a16:colId xmlns:a16="http://schemas.microsoft.com/office/drawing/2014/main" val="2310710539"/>
                    </a:ext>
                  </a:extLst>
                </a:gridCol>
              </a:tblGrid>
              <a:tr h="323297">
                <a:tc rowSpan="2">
                  <a:txBody>
                    <a:bodyPr/>
                    <a:lstStyle/>
                    <a:p>
                      <a:pPr algn="ctr">
                        <a:spcBef>
                          <a:spcPts val="400"/>
                        </a:spcBef>
                        <a:spcAft>
                          <a:spcPts val="40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No.</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Indikator</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a:t>
                      </a: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Kinerja</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Satuan</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endPar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endParaRPr>
                    </a:p>
                    <a:p>
                      <a:pPr algn="ctr">
                        <a:spcBef>
                          <a:spcPts val="0"/>
                        </a:spcBef>
                        <a:spcAft>
                          <a:spcPts val="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2022</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0"/>
                        </a:spcBef>
                        <a:spcAft>
                          <a:spcPts val="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Target</a:t>
                      </a:r>
                    </a:p>
                    <a:p>
                      <a:pPr algn="ctr">
                        <a:spcBef>
                          <a:spcPts val="0"/>
                        </a:spcBef>
                        <a:spcAft>
                          <a:spcPts val="0"/>
                        </a:spcAft>
                      </a:pP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2023</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gridSpan="4">
                  <a:txBody>
                    <a:bodyPr/>
                    <a:lstStyle/>
                    <a:p>
                      <a:pPr algn="ctr">
                        <a:spcBef>
                          <a:spcPts val="400"/>
                        </a:spcBef>
                        <a:spcAft>
                          <a:spcPts val="400"/>
                        </a:spcAft>
                      </a:pPr>
                      <a:r>
                        <a:rPr lang="en-AU" sz="1400" b="1" dirty="0" err="1">
                          <a:solidFill>
                            <a:schemeClr val="bg1"/>
                          </a:solidFill>
                          <a:effectLst/>
                          <a:latin typeface="Abadi" panose="020B0604020104020204" pitchFamily="34" charset="0"/>
                          <a:ea typeface="Times New Roman" panose="02020603050405020304" pitchFamily="18" charset="0"/>
                          <a:cs typeface="Arial" panose="020B0604020202020204" pitchFamily="34" charset="0"/>
                        </a:rPr>
                        <a:t>Realisasi</a:t>
                      </a:r>
                      <a:r>
                        <a:rPr lang="en-AU" sz="1400" b="1" dirty="0">
                          <a:solidFill>
                            <a:schemeClr val="bg1"/>
                          </a:solidFill>
                          <a:effectLst/>
                          <a:latin typeface="Abadi" panose="020B0604020104020204" pitchFamily="34" charset="0"/>
                          <a:ea typeface="Times New Roman" panose="02020603050405020304" pitchFamily="18" charset="0"/>
                          <a:cs typeface="Arial" panose="020B0604020202020204" pitchFamily="34" charset="0"/>
                        </a:rPr>
                        <a:t> TA 2023</a:t>
                      </a: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hMerge="1">
                  <a:txBody>
                    <a:bodyPr/>
                    <a:lstStyle/>
                    <a:p>
                      <a:pPr algn="ctr">
                        <a:spcBef>
                          <a:spcPts val="400"/>
                        </a:spcBef>
                        <a:spcAft>
                          <a:spcPts val="400"/>
                        </a:spcAft>
                      </a:pPr>
                      <a:endParaRPr lang="en-US" sz="2000" b="1" dirty="0">
                        <a:solidFill>
                          <a:schemeClr val="bg1"/>
                        </a:solidFill>
                        <a:effectLst/>
                        <a:latin typeface="Abadi" panose="020B0604020104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rowSpan="2">
                  <a:txBody>
                    <a:bodyPr/>
                    <a:lstStyle/>
                    <a:p>
                      <a:pPr algn="ctr">
                        <a:spcBef>
                          <a:spcPts val="400"/>
                        </a:spcBef>
                        <a:spcAft>
                          <a:spcPts val="400"/>
                        </a:spcAft>
                      </a:pPr>
                      <a:r>
                        <a:rPr lang="en-US" sz="14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Persentase</a:t>
                      </a: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400" b="1" dirty="0" err="1">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Capaian</a:t>
                      </a: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0000"/>
                  </a:ext>
                </a:extLst>
              </a:tr>
              <a:tr h="416560">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a:spcBef>
                          <a:spcPts val="400"/>
                        </a:spcBef>
                        <a:spcAft>
                          <a:spcPts val="400"/>
                        </a:spcAft>
                      </a:pPr>
                      <a:r>
                        <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TW</a:t>
                      </a:r>
                      <a:r>
                        <a:rPr lang="en-US" sz="1400" b="1" baseline="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4</a:t>
                      </a:r>
                      <a:endParaRPr lang="en-US" sz="1400" b="1"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vMerge="1">
                  <a:txBody>
                    <a:bodyPr/>
                    <a:lstStyle/>
                    <a:p>
                      <a:endParaRPr lang="en-ID"/>
                    </a:p>
                  </a:txBody>
                  <a:tcPr/>
                </a:tc>
                <a:extLst>
                  <a:ext uri="{0D108BD9-81ED-4DB2-BD59-A6C34878D82A}">
                    <a16:rowId xmlns:a16="http://schemas.microsoft.com/office/drawing/2014/main" val="1469227712"/>
                  </a:ext>
                </a:extLst>
              </a:tr>
              <a:tr h="428736">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14.</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Kepuasan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Layanan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Hilir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Skala</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4</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3,74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3,3</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5</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3,74*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111,64%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428736">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15.</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Indeks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Efektivitas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dan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Pengawasan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Hilir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a:solidFill>
                            <a:srgbClr val="000000"/>
                          </a:solidFill>
                          <a:effectLst/>
                          <a:latin typeface="Abadi" panose="020B0604020104020204"/>
                          <a:ea typeface="Times New Roman" panose="02020603050405020304" pitchFamily="18" charset="0"/>
                          <a:cs typeface="Calibri" panose="020F0502020204030204" pitchFamily="34" charset="0"/>
                        </a:rPr>
                        <a:t>Indeks Skala 100</a:t>
                      </a:r>
                      <a:endParaRPr lang="en-US" sz="130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91,4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7</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8</a:t>
                      </a: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,5</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91,4*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116,43%</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643104">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16.</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Usaha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Hilir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Bebas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Hukuman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Disiplin</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98</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102,04%</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643104">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17.</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Persentase</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Pegawai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Direktorat</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Pembinaan</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Usaha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Hilir</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Migas</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yang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Mencapai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Melebihi</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 Target </a:t>
                      </a:r>
                      <a:r>
                        <a:rPr lang="en-US" sz="1300" dirty="0" err="1">
                          <a:solidFill>
                            <a:srgbClr val="000000"/>
                          </a:solidFill>
                          <a:effectLst/>
                          <a:latin typeface="Abadi" panose="020B0604020104020204"/>
                          <a:ea typeface="Times New Roman" panose="02020603050405020304" pitchFamily="18" charset="0"/>
                          <a:cs typeface="Calibri" panose="020F0502020204030204" pitchFamily="34" charset="0"/>
                        </a:rPr>
                        <a:t>Kinerja</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8</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9</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100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112,36%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428736">
                <a:tc>
                  <a:txBody>
                    <a:bodyPr/>
                    <a:lstStyle/>
                    <a:p>
                      <a:pPr algn="ctr">
                        <a:spcBef>
                          <a:spcPts val="400"/>
                        </a:spcBef>
                        <a:spcAft>
                          <a:spcPts val="400"/>
                        </a:spcAft>
                      </a:pPr>
                      <a:r>
                        <a:rPr lang="en-AU" sz="1300" dirty="0">
                          <a:effectLst/>
                          <a:latin typeface="Abadi" panose="020B0604020104020204"/>
                          <a:ea typeface="Times New Roman" panose="02020603050405020304" pitchFamily="18" charset="0"/>
                          <a:cs typeface="Arial" panose="020B0604020202020204" pitchFamily="34" charset="0"/>
                        </a:rPr>
                        <a:t>18.</a:t>
                      </a:r>
                      <a:endParaRPr lang="en-US" sz="1300" dirty="0">
                        <a:effectLst/>
                        <a:latin typeface="Abadi" panose="020B0604020104020204"/>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300">
                          <a:solidFill>
                            <a:srgbClr val="000000"/>
                          </a:solidFill>
                          <a:effectLst/>
                          <a:latin typeface="Abadi" panose="020B0604020104020204"/>
                          <a:ea typeface="Times New Roman" panose="02020603050405020304" pitchFamily="18" charset="0"/>
                          <a:cs typeface="Calibri" panose="020F0502020204030204" pitchFamily="34" charset="0"/>
                        </a:rPr>
                        <a:t>Persentase Realisasi Anggaran Direktorat Pembinaan Usaha Hilir Migas </a:t>
                      </a:r>
                      <a:endParaRPr lang="en-US" sz="130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a:t>
                      </a:r>
                      <a:endParaRPr lang="en-US" sz="1300" dirty="0">
                        <a:effectLst/>
                        <a:latin typeface="Abadi" panose="020B0604020104020204"/>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rPr>
                        <a:t>95,55</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id-ID" sz="1300" dirty="0">
                          <a:solidFill>
                            <a:srgbClr val="000000"/>
                          </a:solidFill>
                          <a:effectLst/>
                          <a:latin typeface="Abadi" panose="020B0604020104020204"/>
                          <a:ea typeface="Times New Roman" panose="02020603050405020304" pitchFamily="18" charset="0"/>
                          <a:cs typeface="Calibri" panose="020F0502020204030204" pitchFamily="34" charset="0"/>
                        </a:rPr>
                        <a:t>9</a:t>
                      </a:r>
                      <a:r>
                        <a:rPr lang="en-US" sz="1300" dirty="0">
                          <a:solidFill>
                            <a:srgbClr val="000000"/>
                          </a:solidFill>
                          <a:effectLst/>
                          <a:latin typeface="Abadi" panose="020B0604020104020204"/>
                          <a:ea typeface="Times New Roman" panose="02020603050405020304" pitchFamily="18" charset="0"/>
                          <a:cs typeface="Calibri" panose="020F0502020204030204" pitchFamily="34" charset="0"/>
                        </a:rPr>
                        <a:t>6</a:t>
                      </a:r>
                      <a:endParaRPr lang="en-US" sz="1300" dirty="0">
                        <a:effectLst/>
                        <a:latin typeface="Abadi" panose="020B0604020104020204"/>
                        <a:ea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11,05</a:t>
                      </a:r>
                    </a:p>
                    <a:p>
                      <a:pPr algn="r">
                        <a:spcBef>
                          <a:spcPts val="400"/>
                        </a:spcBef>
                        <a:spcAft>
                          <a:spcPts val="400"/>
                        </a:spcAft>
                      </a:pPr>
                      <a:r>
                        <a:rPr lang="en-US" sz="1300" dirty="0">
                          <a:effectLst/>
                          <a:latin typeface="Abadi" panose="020B0604020104020204"/>
                          <a:ea typeface="Times New Roman" panose="02020603050405020304" pitchFamily="18" charset="0"/>
                          <a:cs typeface="Times New Roman" panose="02020603050405020304" pitchFamily="18" charset="0"/>
                        </a:rPr>
                        <a:t>(16,60**)</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endParaRPr lang="en-US" sz="1300" dirty="0">
                        <a:solidFill>
                          <a:schemeClr val="tx1"/>
                        </a:solidFill>
                        <a:effectLst/>
                        <a:latin typeface="Abadi" panose="020B0604020104020204"/>
                        <a:ea typeface="Times New Roman" panose="02020603050405020304" pitchFamily="18" charset="0"/>
                        <a:cs typeface="Times New Roman" panose="02020603050405020304" pitchFamily="18" charset="0"/>
                      </a:endParaRP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spcBef>
                          <a:spcPts val="400"/>
                        </a:spcBef>
                        <a:spcAft>
                          <a:spcPts val="400"/>
                        </a:spcAft>
                      </a:pPr>
                      <a:r>
                        <a:rPr lang="en-US" sz="1300" b="1" dirty="0">
                          <a:solidFill>
                            <a:schemeClr val="tx1"/>
                          </a:solidFill>
                          <a:effectLst/>
                          <a:latin typeface="Abadi" panose="020B0604020104020204"/>
                          <a:ea typeface="Times New Roman" panose="02020603050405020304" pitchFamily="18" charset="0"/>
                          <a:cs typeface="Times New Roman" panose="02020603050405020304" pitchFamily="18" charset="0"/>
                        </a:rPr>
                        <a:t>66,56%</a:t>
                      </a:r>
                    </a:p>
                  </a:txBody>
                  <a:tcPr marL="68580" marR="10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490DE9DD-8DFC-4270-93F0-A4DF05276326}"/>
              </a:ext>
            </a:extLst>
          </p:cNvPr>
          <p:cNvSpPr txBox="1"/>
          <p:nvPr/>
        </p:nvSpPr>
        <p:spPr>
          <a:xfrm>
            <a:off x="9878577" y="4202855"/>
            <a:ext cx="2017925" cy="523220"/>
          </a:xfrm>
          <a:prstGeom prst="rect">
            <a:avLst/>
          </a:prstGeom>
          <a:noFill/>
        </p:spPr>
        <p:txBody>
          <a:bodyPr wrap="none" rtlCol="0">
            <a:spAutoFit/>
          </a:bodyPr>
          <a:lstStyle/>
          <a:p>
            <a:r>
              <a:rPr lang="en-US" sz="1400" b="1" dirty="0"/>
              <a:t>   *</a:t>
            </a:r>
            <a:r>
              <a:rPr lang="en-US" sz="1400" b="1" dirty="0" err="1"/>
              <a:t>realisasi</a:t>
            </a:r>
            <a:r>
              <a:rPr lang="en-US" sz="1400" b="1" dirty="0"/>
              <a:t> </a:t>
            </a:r>
            <a:r>
              <a:rPr lang="en-US" sz="1400" b="1" dirty="0" err="1"/>
              <a:t>tahun</a:t>
            </a:r>
            <a:r>
              <a:rPr lang="en-US" sz="1400" b="1" dirty="0"/>
              <a:t> </a:t>
            </a:r>
            <a:r>
              <a:rPr lang="en-US" sz="1400" b="1" dirty="0" err="1"/>
              <a:t>lalu</a:t>
            </a:r>
            <a:endParaRPr lang="en-US" sz="1400" b="1" dirty="0"/>
          </a:p>
          <a:p>
            <a:r>
              <a:rPr lang="en-US" sz="1400" b="1" dirty="0"/>
              <a:t>**target </a:t>
            </a:r>
            <a:r>
              <a:rPr lang="en-US" sz="1400" b="1" dirty="0" err="1"/>
              <a:t>s.d.</a:t>
            </a:r>
            <a:r>
              <a:rPr lang="en-US" sz="1400" b="1" dirty="0"/>
              <a:t> </a:t>
            </a:r>
            <a:r>
              <a:rPr lang="en-US" sz="1400" b="1" dirty="0" err="1"/>
              <a:t>Maret</a:t>
            </a:r>
            <a:r>
              <a:rPr lang="en-US" sz="1400" b="1" dirty="0"/>
              <a:t> 2023</a:t>
            </a:r>
          </a:p>
        </p:txBody>
      </p:sp>
      <p:sp>
        <p:nvSpPr>
          <p:cNvPr id="10" name="TextBox 9">
            <a:extLst>
              <a:ext uri="{FF2B5EF4-FFF2-40B4-BE49-F238E27FC236}">
                <a16:creationId xmlns:a16="http://schemas.microsoft.com/office/drawing/2014/main" id="{EE9496AF-14DB-6C65-49B8-F2973DF3CB06}"/>
              </a:ext>
            </a:extLst>
          </p:cNvPr>
          <p:cNvSpPr txBox="1"/>
          <p:nvPr/>
        </p:nvSpPr>
        <p:spPr>
          <a:xfrm>
            <a:off x="213042" y="0"/>
            <a:ext cx="8726264" cy="584775"/>
          </a:xfrm>
          <a:prstGeom prst="rect">
            <a:avLst/>
          </a:prstGeom>
          <a:noFill/>
        </p:spPr>
        <p:txBody>
          <a:bodyPr wrap="square">
            <a:spAutoFit/>
          </a:bodyPr>
          <a:lstStyle/>
          <a:p>
            <a:r>
              <a:rPr lang="it-IT" sz="3200" b="1" dirty="0">
                <a:latin typeface="Cera Pro"/>
              </a:rPr>
              <a:t>Capaian  PK DMO TW 1 TA 2023 </a:t>
            </a:r>
            <a:r>
              <a:rPr lang="it-IT" sz="2000" b="1" dirty="0">
                <a:solidFill>
                  <a:srgbClr val="FFC000"/>
                </a:solidFill>
                <a:latin typeface="Cera Pro"/>
              </a:rPr>
              <a:t>(2/2)</a:t>
            </a:r>
            <a:endParaRPr lang="it-IT" sz="3200" b="1" dirty="0">
              <a:solidFill>
                <a:srgbClr val="FFC000"/>
              </a:solidFill>
              <a:latin typeface="Cera Pro"/>
            </a:endParaRPr>
          </a:p>
        </p:txBody>
      </p:sp>
      <p:sp>
        <p:nvSpPr>
          <p:cNvPr id="3" name="Slide Number Placeholder 2"/>
          <p:cNvSpPr>
            <a:spLocks noGrp="1"/>
          </p:cNvSpPr>
          <p:nvPr>
            <p:ph type="sldNum" sz="quarter" idx="10"/>
          </p:nvPr>
        </p:nvSpPr>
        <p:spPr/>
        <p:txBody>
          <a:bodyPr/>
          <a:lstStyle/>
          <a:p>
            <a:r>
              <a:rPr lang="id-ID"/>
              <a:t> </a:t>
            </a:r>
            <a:fld id="{AEDF8F18-11F1-433E-90CF-9D1BA7D9C3BD}" type="slidenum">
              <a:rPr lang="id-ID" smtClean="0"/>
              <a:pPr/>
              <a:t>9</a:t>
            </a:fld>
            <a:endParaRPr lang="id-ID" dirty="0"/>
          </a:p>
        </p:txBody>
      </p:sp>
    </p:spTree>
    <p:extLst>
      <p:ext uri="{BB962C8B-B14F-4D97-AF65-F5344CB8AC3E}">
        <p14:creationId xmlns:p14="http://schemas.microsoft.com/office/powerpoint/2010/main" val="26558209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23105</TotalTime>
  <Words>7688</Words>
  <Application>Microsoft Office PowerPoint</Application>
  <PresentationFormat>Widescreen</PresentationFormat>
  <Paragraphs>1743</Paragraphs>
  <Slides>39</Slides>
  <Notes>13</Notes>
  <HiddenSlides>0</HiddenSlides>
  <MMClips>0</MMClips>
  <ScaleCrop>false</ScaleCrop>
  <HeadingPairs>
    <vt:vector size="8" baseType="variant">
      <vt:variant>
        <vt:lpstr>Fonts Used</vt:lpstr>
      </vt:variant>
      <vt:variant>
        <vt:i4>18</vt:i4>
      </vt:variant>
      <vt:variant>
        <vt:lpstr>Theme</vt:lpstr>
      </vt:variant>
      <vt:variant>
        <vt:i4>5</vt:i4>
      </vt:variant>
      <vt:variant>
        <vt:lpstr>Embedded OLE Servers</vt:lpstr>
      </vt:variant>
      <vt:variant>
        <vt:i4>1</vt:i4>
      </vt:variant>
      <vt:variant>
        <vt:lpstr>Slide Titles</vt:lpstr>
      </vt:variant>
      <vt:variant>
        <vt:i4>39</vt:i4>
      </vt:variant>
    </vt:vector>
  </HeadingPairs>
  <TitlesOfParts>
    <vt:vector size="63" baseType="lpstr">
      <vt:lpstr>Abadi</vt:lpstr>
      <vt:lpstr>Arial</vt:lpstr>
      <vt:lpstr>Calibri</vt:lpstr>
      <vt:lpstr>Calibri Light</vt:lpstr>
      <vt:lpstr>Cambria Math</vt:lpstr>
      <vt:lpstr>Cantarell</vt:lpstr>
      <vt:lpstr>Century Gothic</vt:lpstr>
      <vt:lpstr>Cera Pro</vt:lpstr>
      <vt:lpstr>Franklin Gothic Demi Cond</vt:lpstr>
      <vt:lpstr>Franklin Gothic Medium</vt:lpstr>
      <vt:lpstr>Franklin Gothic Medium Cond</vt:lpstr>
      <vt:lpstr>Georgia</vt:lpstr>
      <vt:lpstr>Josefin Sans</vt:lpstr>
      <vt:lpstr>Roboto Condensed</vt:lpstr>
      <vt:lpstr>Roboto Mono Medium</vt:lpstr>
      <vt:lpstr>Times New Roman</vt:lpstr>
      <vt:lpstr>Trebuchet MS</vt:lpstr>
      <vt:lpstr>Wingdings</vt:lpstr>
      <vt:lpstr>Office Theme</vt:lpstr>
      <vt:lpstr>1_Office Theme</vt:lpstr>
      <vt:lpstr>Custom Design</vt:lpstr>
      <vt:lpstr>1_Custom Design</vt:lpstr>
      <vt:lpstr>2_Office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user;Aldi Martino H</dc:creator>
  <cp:lastModifiedBy>PPL</cp:lastModifiedBy>
  <cp:revision>1053</cp:revision>
  <cp:lastPrinted>2020-01-09T01:05:36Z</cp:lastPrinted>
  <dcterms:created xsi:type="dcterms:W3CDTF">2020-01-02T04:32:51Z</dcterms:created>
  <dcterms:modified xsi:type="dcterms:W3CDTF">2023-05-24T03:19:24Z</dcterms:modified>
</cp:coreProperties>
</file>